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F1667-1C76-4F94-8237-3AC3E5766792}" v="9" dt="2023-06-26T06:22:13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2CAF1667-1C76-4F94-8237-3AC3E5766792}"/>
    <pc:docChg chg="modSld">
      <pc:chgData name="Otala Satu" userId="ff35b7ed-affc-4bd3-9adb-9e13c62a365e" providerId="ADAL" clId="{2CAF1667-1C76-4F94-8237-3AC3E5766792}" dt="2023-06-26T06:22:13.964" v="13" actId="5736"/>
      <pc:docMkLst>
        <pc:docMk/>
      </pc:docMkLst>
      <pc:sldChg chg="modSp mod">
        <pc:chgData name="Otala Satu" userId="ff35b7ed-affc-4bd3-9adb-9e13c62a365e" providerId="ADAL" clId="{2CAF1667-1C76-4F94-8237-3AC3E5766792}" dt="2023-06-26T06:22:13.964" v="13" actId="5736"/>
        <pc:sldMkLst>
          <pc:docMk/>
          <pc:sldMk cId="3842082144" sldId="256"/>
        </pc:sldMkLst>
        <pc:spChg chg="mod">
          <ac:chgData name="Otala Satu" userId="ff35b7ed-affc-4bd3-9adb-9e13c62a365e" providerId="ADAL" clId="{2CAF1667-1C76-4F94-8237-3AC3E5766792}" dt="2023-06-26T06:22:13.964" v="13" actId="5736"/>
          <ac:spMkLst>
            <pc:docMk/>
            <pc:sldMk cId="3842082144" sldId="256"/>
            <ac:spMk id="9" creationId="{CB4D489F-FDC7-61CA-24A0-239DD3BA3624}"/>
          </ac:spMkLst>
        </pc:spChg>
        <pc:graphicFrameChg chg="mod">
          <ac:chgData name="Otala Satu" userId="ff35b7ed-affc-4bd3-9adb-9e13c62a365e" providerId="ADAL" clId="{2CAF1667-1C76-4F94-8237-3AC3E5766792}" dt="2023-06-26T06:22:13.964" v="13" actId="5736"/>
          <ac:graphicFrameMkLst>
            <pc:docMk/>
            <pc:sldMk cId="3842082144" sldId="256"/>
            <ac:graphicFrameMk id="8" creationId="{10104CCC-EB82-F78C-3817-C49C1C88480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yrb.sharepoint.com/sites/Stark/Shared%20Documents/General/Kansalaiskysely,%20kev&#228;t%202023/Stark%20kansalaiskysely2023%20tiedotegraafi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Sheet1!$D$9</c:f>
              <c:strCache>
                <c:ptCount val="1"/>
                <c:pt idx="0">
                  <c:v>Lykkään niitä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Sheet1!$E$8:$L$8</c:f>
              <c:strCache>
                <c:ptCount val="8"/>
                <c:pt idx="0">
                  <c:v>Yhteensä</c:v>
                </c:pt>
                <c:pt idx="1">
                  <c:v>Alle 20 000 EUR</c:v>
                </c:pt>
                <c:pt idx="2">
                  <c:v>20 001 - 35 000 EUR</c:v>
                </c:pt>
                <c:pt idx="3">
                  <c:v>35 001 - 50 000 EUR</c:v>
                </c:pt>
                <c:pt idx="4">
                  <c:v>50 001 - 75 000 EUR</c:v>
                </c:pt>
                <c:pt idx="5">
                  <c:v>75 001 - 100 000 EUR</c:v>
                </c:pt>
                <c:pt idx="6">
                  <c:v>Yli 100 000 EUR</c:v>
                </c:pt>
                <c:pt idx="7">
                  <c:v>En tiedä / en halua kertoa</c:v>
                </c:pt>
              </c:strCache>
            </c:strRef>
          </c:cat>
          <c:val>
            <c:numRef>
              <c:f>Sheet1!$E$9:$L$9</c:f>
              <c:numCache>
                <c:formatCode>General</c:formatCode>
                <c:ptCount val="8"/>
                <c:pt idx="0">
                  <c:v>27</c:v>
                </c:pt>
                <c:pt idx="1">
                  <c:v>24</c:v>
                </c:pt>
                <c:pt idx="2">
                  <c:v>34</c:v>
                </c:pt>
                <c:pt idx="3">
                  <c:v>27</c:v>
                </c:pt>
                <c:pt idx="4">
                  <c:v>27</c:v>
                </c:pt>
                <c:pt idx="5">
                  <c:v>25</c:v>
                </c:pt>
                <c:pt idx="6">
                  <c:v>15</c:v>
                </c:pt>
                <c:pt idx="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1-44CE-8BA0-969A68196583}"/>
            </c:ext>
          </c:extLst>
        </c:ser>
        <c:ser>
          <c:idx val="1"/>
          <c:order val="1"/>
          <c:tx>
            <c:strRef>
              <c:f>Sheet1!$D$10</c:f>
              <c:strCache>
                <c:ptCount val="1"/>
                <c:pt idx="0">
                  <c:v>Teen pienimuotoisemman projektin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Sheet1!$E$8:$L$8</c:f>
              <c:strCache>
                <c:ptCount val="8"/>
                <c:pt idx="0">
                  <c:v>Yhteensä</c:v>
                </c:pt>
                <c:pt idx="1">
                  <c:v>Alle 20 000 EUR</c:v>
                </c:pt>
                <c:pt idx="2">
                  <c:v>20 001 - 35 000 EUR</c:v>
                </c:pt>
                <c:pt idx="3">
                  <c:v>35 001 - 50 000 EUR</c:v>
                </c:pt>
                <c:pt idx="4">
                  <c:v>50 001 - 75 000 EUR</c:v>
                </c:pt>
                <c:pt idx="5">
                  <c:v>75 001 - 100 000 EUR</c:v>
                </c:pt>
                <c:pt idx="6">
                  <c:v>Yli 100 000 EUR</c:v>
                </c:pt>
                <c:pt idx="7">
                  <c:v>En tiedä / en halua kertoa</c:v>
                </c:pt>
              </c:strCache>
            </c:strRef>
          </c:cat>
          <c:val>
            <c:numRef>
              <c:f>Sheet1!$E$10:$L$10</c:f>
              <c:numCache>
                <c:formatCode>General</c:formatCode>
                <c:ptCount val="8"/>
                <c:pt idx="0">
                  <c:v>21</c:v>
                </c:pt>
                <c:pt idx="1">
                  <c:v>17</c:v>
                </c:pt>
                <c:pt idx="2">
                  <c:v>18</c:v>
                </c:pt>
                <c:pt idx="3">
                  <c:v>24</c:v>
                </c:pt>
                <c:pt idx="4">
                  <c:v>20</c:v>
                </c:pt>
                <c:pt idx="5">
                  <c:v>27</c:v>
                </c:pt>
                <c:pt idx="6">
                  <c:v>24</c:v>
                </c:pt>
                <c:pt idx="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F1-44CE-8BA0-969A68196583}"/>
            </c:ext>
          </c:extLst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Ei mitenkään, en ole suunnitellut projektia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Sheet1!$E$8:$L$8</c:f>
              <c:strCache>
                <c:ptCount val="8"/>
                <c:pt idx="0">
                  <c:v>Yhteensä</c:v>
                </c:pt>
                <c:pt idx="1">
                  <c:v>Alle 20 000 EUR</c:v>
                </c:pt>
                <c:pt idx="2">
                  <c:v>20 001 - 35 000 EUR</c:v>
                </c:pt>
                <c:pt idx="3">
                  <c:v>35 001 - 50 000 EUR</c:v>
                </c:pt>
                <c:pt idx="4">
                  <c:v>50 001 - 75 000 EUR</c:v>
                </c:pt>
                <c:pt idx="5">
                  <c:v>75 001 - 100 000 EUR</c:v>
                </c:pt>
                <c:pt idx="6">
                  <c:v>Yli 100 000 EUR</c:v>
                </c:pt>
                <c:pt idx="7">
                  <c:v>En tiedä / en halua kertoa</c:v>
                </c:pt>
              </c:strCache>
            </c:strRef>
          </c:cat>
          <c:val>
            <c:numRef>
              <c:f>Sheet1!$E$11:$L$11</c:f>
              <c:numCache>
                <c:formatCode>General</c:formatCode>
                <c:ptCount val="8"/>
                <c:pt idx="0">
                  <c:v>39</c:v>
                </c:pt>
                <c:pt idx="1">
                  <c:v>49</c:v>
                </c:pt>
                <c:pt idx="2">
                  <c:v>36</c:v>
                </c:pt>
                <c:pt idx="3">
                  <c:v>38</c:v>
                </c:pt>
                <c:pt idx="4">
                  <c:v>40</c:v>
                </c:pt>
                <c:pt idx="5">
                  <c:v>29</c:v>
                </c:pt>
                <c:pt idx="6">
                  <c:v>22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F1-44CE-8BA0-969A68196583}"/>
            </c:ext>
          </c:extLst>
        </c:ser>
        <c:ser>
          <c:idx val="3"/>
          <c:order val="3"/>
          <c:tx>
            <c:strRef>
              <c:f>Sheet1!$D$12</c:f>
              <c:strCache>
                <c:ptCount val="1"/>
                <c:pt idx="0">
                  <c:v>Ei mitenkään, toteutan suunnittelemani projektin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Sheet1!$E$8:$L$8</c:f>
              <c:strCache>
                <c:ptCount val="8"/>
                <c:pt idx="0">
                  <c:v>Yhteensä</c:v>
                </c:pt>
                <c:pt idx="1">
                  <c:v>Alle 20 000 EUR</c:v>
                </c:pt>
                <c:pt idx="2">
                  <c:v>20 001 - 35 000 EUR</c:v>
                </c:pt>
                <c:pt idx="3">
                  <c:v>35 001 - 50 000 EUR</c:v>
                </c:pt>
                <c:pt idx="4">
                  <c:v>50 001 - 75 000 EUR</c:v>
                </c:pt>
                <c:pt idx="5">
                  <c:v>75 001 - 100 000 EUR</c:v>
                </c:pt>
                <c:pt idx="6">
                  <c:v>Yli 100 000 EUR</c:v>
                </c:pt>
                <c:pt idx="7">
                  <c:v>En tiedä / en halua kertoa</c:v>
                </c:pt>
              </c:strCache>
            </c:strRef>
          </c:cat>
          <c:val>
            <c:numRef>
              <c:f>Sheet1!$E$12:$L$12</c:f>
              <c:numCache>
                <c:formatCode>General</c:formatCode>
                <c:ptCount val="8"/>
                <c:pt idx="0">
                  <c:v>14</c:v>
                </c:pt>
                <c:pt idx="1">
                  <c:v>10</c:v>
                </c:pt>
                <c:pt idx="2">
                  <c:v>12</c:v>
                </c:pt>
                <c:pt idx="3">
                  <c:v>11</c:v>
                </c:pt>
                <c:pt idx="4">
                  <c:v>13</c:v>
                </c:pt>
                <c:pt idx="5">
                  <c:v>19</c:v>
                </c:pt>
                <c:pt idx="6">
                  <c:v>39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F1-44CE-8BA0-969A68196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199887"/>
        <c:axId val="109201887"/>
      </c:barChart>
      <c:catAx>
        <c:axId val="10919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9201887"/>
        <c:crosses val="autoZero"/>
        <c:auto val="1"/>
        <c:lblAlgn val="ctr"/>
        <c:lblOffset val="100"/>
        <c:noMultiLvlLbl val="0"/>
      </c:catAx>
      <c:valAx>
        <c:axId val="10920188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9199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770931243005694E-2"/>
          <c:y val="0.89784048257716376"/>
          <c:w val="0.91746770230270369"/>
          <c:h val="0.102159517422836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F04AC1-8A75-8E1A-C4B0-8CF11F998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5E004E-3766-A4E7-E498-2203749B9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AE494-CCDB-FAEF-D56A-87593727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EB2E9D-BA39-12C3-BEE4-19B54EA14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725DE5-0A3A-C17A-A696-6CE4C7540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127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B4C2F5-BE3E-14DE-87AF-04DE352BA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EE1540-F0B3-2E60-CB9D-8D66168BF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F06684-7825-3BAA-C1AA-8B694F929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A34D42-1E5E-68EB-896A-44F1EC4A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8D5151-69E6-2982-A010-93293AEA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35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F426FF3-FBDD-2186-E90E-FE498CAE6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AE68FFA-FF40-386D-5544-97679D543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A83482-FE9A-DD37-94F5-679E7CD2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D8CB28-F94A-B925-E99F-6FE465EA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099E30-5F4B-C0E8-BBFE-C5F8E97E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036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79A04C-2928-8409-97F7-7487ED43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D1D2B4-A16D-22DB-16FE-E55DAC319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2CEDC3-4CDD-0349-5FE6-D1A9C0F4A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A8BE47-ADF5-59FC-E032-FBB121B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EAED65-70BE-594F-82D1-29B8361C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26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4DCBB5-E679-D4EC-D3A8-7EA3B5070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FDBC10B-9862-893E-BCB8-E2DD499AF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1BA322-ECBB-A8D7-B706-D8BA41C1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20FA97-AA6B-51F6-3944-F64FFED6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030DEA-DBCA-6641-0B1D-65686AF0C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62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D568DE-335D-CD75-D56B-FECE20F53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5B97DB-7ACA-D4BC-70F5-04024B357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539A31E-93A9-6259-8133-B07B334A6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2A29129-3495-E7CE-4448-C398E677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6B32A05-EF27-DF15-B603-4E3BA653C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AB25EF1-E1B9-2D02-4A72-E6EF67D8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777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82C994-6DC2-ED9A-78A9-8754BC288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D6FB04-A54C-12D8-63D5-27AD0E1E9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6F24B32-75AA-023B-E09E-96D9AC5FD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6A0B8F1-C53E-665F-3EC9-5770B6FD4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2D329B8-8EE2-4435-3AA6-246607FFC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B7F1ADE-1C78-D2CB-C1E6-575E3B18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9B5D731-5D20-131F-6654-95837FE1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1D99F59-5DCD-2F64-7423-B14CC78D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90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9C65EF-8B12-5BC5-C456-356EE8F8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730F73E-37D0-5968-7C4A-D8327991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47E613C-8E1E-41D6-8767-C7122596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432BB27-403C-A9B2-CE7C-F5F9E73B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546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2064A37-E2BB-097A-1AEF-87C2CCB8B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6C5D4B1-1809-BD6A-0270-A081F55A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AC3185B-A165-28DB-E151-5EA782A4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66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B04E64-579E-B867-D579-2B76AB19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68D70D-CD73-F86F-BE6D-C82EF53A6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1F665A-3814-E8BB-CA68-2BA3033AE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74B853-8597-5763-36C6-E2487EB6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F6654D5-868F-7870-5683-E51567F0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303B009-F11E-ABB6-3D98-F02851E1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01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A4C856-7707-C9B2-40DF-EC889AE6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54571E-6DAD-7ED6-95CC-92E0439BDF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8735187-55B3-365B-B02E-C6C7FE0BF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91864C9-9DC6-2F46-BA81-2A837036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A24A7E-F80B-2301-A9AE-D7DBC2BE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81AE219-A482-4C62-3336-A0DA0DC9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935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28B0B53-BC5C-7BDB-13FB-C5E32428B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5343D6-0A36-36FC-E9D7-DDBC871B2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016F83-7B7E-B4D7-19EC-849C910A2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FDDF1-414D-4132-B3B2-996E0F1413E1}" type="datetimeFigureOut">
              <a:rPr lang="fi-FI" smtClean="0"/>
              <a:t>26.6.2023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D9406AB-D5A9-159A-293D-F942BEEF0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F9A643-BDA0-E219-3373-0547D113C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D6DC-BB06-46EE-9CCB-C0CB0851A8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14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10104CCC-EB82-F78C-3817-C49C1C8848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669367"/>
              </p:ext>
            </p:extLst>
          </p:nvPr>
        </p:nvGraphicFramePr>
        <p:xfrm>
          <a:off x="1379538" y="2162173"/>
          <a:ext cx="9404076" cy="428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tsikko 5">
            <a:extLst>
              <a:ext uri="{FF2B5EF4-FFF2-40B4-BE49-F238E27FC236}">
                <a16:creationId xmlns:a16="http://schemas.microsoft.com/office/drawing/2014/main" id="{CB4D489F-FDC7-61CA-24A0-239DD3BA3624}"/>
              </a:ext>
            </a:extLst>
          </p:cNvPr>
          <p:cNvSpPr txBox="1">
            <a:spLocks/>
          </p:cNvSpPr>
          <p:nvPr/>
        </p:nvSpPr>
        <p:spPr>
          <a:xfrm>
            <a:off x="964734" y="1199626"/>
            <a:ext cx="10959253" cy="842271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>
            <a:lvl1pPr algn="l" defTabSz="91439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99" b="1" i="0" kern="1200" cap="none" spc="51" baseline="0" dirty="0" smtClean="0">
                <a:solidFill>
                  <a:schemeClr val="tx1"/>
                </a:solidFill>
                <a:latin typeface="+mj-lt"/>
                <a:ea typeface="Avenir Next LT Pro" panose="020B0504020202020204" pitchFamily="34" charset="77"/>
                <a:cs typeface="Arial" panose="020B0604020202020204" pitchFamily="34" charset="0"/>
              </a:defRPr>
            </a:lvl1pPr>
          </a:lstStyle>
          <a:p>
            <a:pPr marL="0" marR="0" lvl="0" indent="0" algn="l" defTabSz="91439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Miten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 </a:t>
            </a: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inflaatio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 ja </a:t>
            </a: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korkotaso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 </a:t>
            </a: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vaikuttavat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 </a:t>
            </a: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remontti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- ja </a:t>
            </a:r>
            <a:r>
              <a:rPr kumimoji="0" lang="en-GB" sz="2800" b="1" i="0" u="none" strike="noStrike" kern="1200" cap="none" spc="5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rakennusprojekteihisi</a:t>
            </a:r>
            <a:r>
              <a:rPr kumimoji="0" lang="en-GB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?</a:t>
            </a:r>
            <a:r>
              <a:rPr kumimoji="0" lang="fi-FI" sz="2800" b="1" i="0" u="none" strike="noStrike" kern="1200" cap="none" spc="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cs typeface="Arial" panose="020B0604020202020204" pitchFamily="34" charset="0"/>
              </a:rPr>
              <a:t> (%)</a:t>
            </a:r>
            <a:endParaRPr kumimoji="0" lang="fi-FI" sz="3599" b="1" i="0" u="none" strike="noStrike" kern="1200" cap="none" spc="5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cs typeface="Arial" panose="020B0604020202020204" pitchFamily="34" charset="0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6472EEEB-E539-ABA8-410B-D48C9E844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7306" y="6572250"/>
            <a:ext cx="21812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82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CW 2021">
    <a:dk1>
      <a:srgbClr val="000000"/>
    </a:dk1>
    <a:lt1>
      <a:srgbClr val="FFFFFF"/>
    </a:lt1>
    <a:dk2>
      <a:srgbClr val="323133"/>
    </a:dk2>
    <a:lt2>
      <a:srgbClr val="E6E7E8"/>
    </a:lt2>
    <a:accent1>
      <a:srgbClr val="4ECF49"/>
    </a:accent1>
    <a:accent2>
      <a:srgbClr val="85F46A"/>
    </a:accent2>
    <a:accent3>
      <a:srgbClr val="01DEFF"/>
    </a:accent3>
    <a:accent4>
      <a:srgbClr val="B36CE2"/>
    </a:accent4>
    <a:accent5>
      <a:srgbClr val="3C3887"/>
    </a:accent5>
    <a:accent6>
      <a:srgbClr val="F8E600"/>
    </a:accent6>
    <a:hlink>
      <a:srgbClr val="0199CD"/>
    </a:hlink>
    <a:folHlink>
      <a:srgbClr val="002C58"/>
    </a:folHlink>
  </a:clrScheme>
  <a:fontScheme name="BCW">
    <a:majorFont>
      <a:latin typeface="Avenir Next LT Pro"/>
      <a:ea typeface=""/>
      <a:cs typeface=""/>
    </a:majorFont>
    <a:minorFont>
      <a:latin typeface="Avenir Next LT Pr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2023-06-26T06:17:35Z</dcterms:created>
  <dcterms:modified xsi:type="dcterms:W3CDTF">2023-06-26T06:22:24Z</dcterms:modified>
</cp:coreProperties>
</file>