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43" r:id="rId4"/>
  </p:sldMasterIdLst>
  <p:notesMasterIdLst>
    <p:notesMasterId r:id="rId6"/>
  </p:notesMasterIdLst>
  <p:handoutMasterIdLst>
    <p:handoutMasterId r:id="rId7"/>
  </p:handoutMasterIdLst>
  <p:sldIdLst>
    <p:sldId id="4720" r:id="rId5"/>
  </p:sldIdLst>
  <p:sldSz cx="12192000" cy="6858000"/>
  <p:notesSz cx="6858000" cy="9144000"/>
  <p:defaultTextStyle>
    <a:defPPr>
      <a:defRPr lang="en-US"/>
    </a:defPPr>
    <a:lvl1pPr marL="0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877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751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628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504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4381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1255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8132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5009" algn="l" defTabSz="913751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0F3231-0508-AE75-6BAE-5E607E22C29B}" name="Knittweis, Steven" initials="KS" userId="S::steven.knittweis@bcw-global.com::905537c1-432d-45cc-8354-6cb479dcd637" providerId="AD"/>
  <p188:author id="{F04912D4-A7D8-BAB7-AF10-5649F4C79C3C}" name="Disla, Jackie" initials="DJ" userId="S::jackie.disla@bcw-global.com::22626487-0b5e-4f7f-b057-e8a775c27fe7" providerId="AD"/>
  <p188:author id="{14C974E6-D43F-7FA1-50BC-9BCC39DB7D13}" name="Babnik, Anna Kate" initials="BAK" userId="S::AnnaKate.Babnik@bcw-global.com::b5556325-2bbc-4bba-9465-3ca3f448ba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la, Jackie" initials="DJ" lastIdx="1" clrIdx="0">
    <p:extLst>
      <p:ext uri="{19B8F6BF-5375-455C-9EA6-DF929625EA0E}">
        <p15:presenceInfo xmlns:p15="http://schemas.microsoft.com/office/powerpoint/2012/main" userId="S::jackie.disla@bcw-global.com::22626487-0b5e-4f7f-b057-e8a775c27fe7" providerId="AD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  <a:srgbClr val="CC0000"/>
    <a:srgbClr val="888B8D"/>
    <a:srgbClr val="E7E8EC"/>
    <a:srgbClr val="4ECF4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CA0558-D3D8-4181-84C8-3018093E5455}" v="4" dt="2023-11-13T07:08:00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/>
    <p:restoredTop sz="94615"/>
  </p:normalViewPr>
  <p:slideViewPr>
    <p:cSldViewPr snapToGrid="0">
      <p:cViewPr varScale="1">
        <p:scale>
          <a:sx n="93" d="100"/>
          <a:sy n="93" d="100"/>
        </p:scale>
        <p:origin x="26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8FCA0558-D3D8-4181-84C8-3018093E5455}"/>
    <pc:docChg chg="undo custSel modSld">
      <pc:chgData name="Otala Satu" userId="ff35b7ed-affc-4bd3-9adb-9e13c62a365e" providerId="ADAL" clId="{8FCA0558-D3D8-4181-84C8-3018093E5455}" dt="2023-11-13T07:08:05.452" v="15" actId="14100"/>
      <pc:docMkLst>
        <pc:docMk/>
      </pc:docMkLst>
      <pc:sldChg chg="modSp mod">
        <pc:chgData name="Otala Satu" userId="ff35b7ed-affc-4bd3-9adb-9e13c62a365e" providerId="ADAL" clId="{8FCA0558-D3D8-4181-84C8-3018093E5455}" dt="2023-11-13T07:08:05.452" v="15" actId="14100"/>
        <pc:sldMkLst>
          <pc:docMk/>
          <pc:sldMk cId="3935363543" sldId="4720"/>
        </pc:sldMkLst>
        <pc:spChg chg="mod">
          <ac:chgData name="Otala Satu" userId="ff35b7ed-affc-4bd3-9adb-9e13c62a365e" providerId="ADAL" clId="{8FCA0558-D3D8-4181-84C8-3018093E5455}" dt="2023-11-13T07:08:01.817" v="10" actId="14100"/>
          <ac:spMkLst>
            <pc:docMk/>
            <pc:sldMk cId="3935363543" sldId="4720"/>
            <ac:spMk id="2" creationId="{67AAFA9C-A2DD-3AFE-F7E8-9B68445E86A3}"/>
          </ac:spMkLst>
        </pc:spChg>
        <pc:spChg chg="mod">
          <ac:chgData name="Otala Satu" userId="ff35b7ed-affc-4bd3-9adb-9e13c62a365e" providerId="ADAL" clId="{8FCA0558-D3D8-4181-84C8-3018093E5455}" dt="2023-11-13T07:08:05.452" v="15" actId="14100"/>
          <ac:spMkLst>
            <pc:docMk/>
            <pc:sldMk cId="3935363543" sldId="4720"/>
            <ac:spMk id="4" creationId="{59FA8F52-B21F-7BA1-07FF-6D5A2F41C923}"/>
          </ac:spMkLst>
        </pc:spChg>
        <pc:spChg chg="mod">
          <ac:chgData name="Otala Satu" userId="ff35b7ed-affc-4bd3-9adb-9e13c62a365e" providerId="ADAL" clId="{8FCA0558-D3D8-4181-84C8-3018093E5455}" dt="2023-11-13T07:08:02.285" v="11" actId="1076"/>
          <ac:spMkLst>
            <pc:docMk/>
            <pc:sldMk cId="3935363543" sldId="4720"/>
            <ac:spMk id="7" creationId="{BADA1537-B3A9-882A-62FA-88724F44C7F5}"/>
          </ac:spMkLst>
        </pc:spChg>
        <pc:graphicFrameChg chg="mod">
          <ac:chgData name="Otala Satu" userId="ff35b7ed-affc-4bd3-9adb-9e13c62a365e" providerId="ADAL" clId="{8FCA0558-D3D8-4181-84C8-3018093E5455}" dt="2023-11-13T07:08:02.983" v="12" actId="14100"/>
          <ac:graphicFrameMkLst>
            <pc:docMk/>
            <pc:sldMk cId="3935363543" sldId="4720"/>
            <ac:graphicFrameMk id="5" creationId="{CF117157-67D2-E3BB-A6BE-478DF0C8DBF6}"/>
          </ac:graphicFrameMkLst>
        </pc:graphicFrameChg>
        <pc:graphicFrameChg chg="mod">
          <ac:chgData name="Otala Satu" userId="ff35b7ed-affc-4bd3-9adb-9e13c62a365e" providerId="ADAL" clId="{8FCA0558-D3D8-4181-84C8-3018093E5455}" dt="2023-11-13T07:08:03.447" v="13" actId="14100"/>
          <ac:graphicFrameMkLst>
            <pc:docMk/>
            <pc:sldMk cId="3935363543" sldId="4720"/>
            <ac:graphicFrameMk id="6" creationId="{5661BE73-CD15-80F6-1153-F04BB905533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'[Stark kansalaiskysely2023 tiedotegraafit.xlsx]Tiedote 14'!$I$5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14'!$D$6:$D$16</c:f>
              <c:strCache>
                <c:ptCount val="11"/>
                <c:pt idx="0">
                  <c:v>Kaikki</c:v>
                </c:pt>
                <c:pt idx="2">
                  <c:v>Itä-Suomi</c:v>
                </c:pt>
                <c:pt idx="3">
                  <c:v>Etelä-Suomi</c:v>
                </c:pt>
                <c:pt idx="4">
                  <c:v>Länsi-Suomi</c:v>
                </c:pt>
                <c:pt idx="5">
                  <c:v>Pohjois-Suomi</c:v>
                </c:pt>
                <c:pt idx="7">
                  <c:v>Omakotitalo tai paritalo</c:v>
                </c:pt>
                <c:pt idx="8">
                  <c:v>Kerrostalo</c:v>
                </c:pt>
                <c:pt idx="9">
                  <c:v>Rivitalo</c:v>
                </c:pt>
                <c:pt idx="10">
                  <c:v>Jokin muu</c:v>
                </c:pt>
              </c:strCache>
            </c:strRef>
          </c:cat>
          <c:val>
            <c:numRef>
              <c:f>'[Stark kansalaiskysely2023 tiedotegraafit.xlsx]Tiedote 14'!$I$6:$I$16</c:f>
              <c:numCache>
                <c:formatCode>General</c:formatCode>
                <c:ptCount val="11"/>
                <c:pt idx="0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8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1-7C4E-8C66-0C2BFDEDAF39}"/>
            </c:ext>
          </c:extLst>
        </c:ser>
        <c:ser>
          <c:idx val="3"/>
          <c:order val="1"/>
          <c:tx>
            <c:strRef>
              <c:f>'[Stark kansalaiskysely2023 tiedotegraafit.xlsx]Tiedote 14'!$H$5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14'!$D$6:$D$16</c:f>
              <c:strCache>
                <c:ptCount val="11"/>
                <c:pt idx="0">
                  <c:v>Kaikki</c:v>
                </c:pt>
                <c:pt idx="2">
                  <c:v>Itä-Suomi</c:v>
                </c:pt>
                <c:pt idx="3">
                  <c:v>Etelä-Suomi</c:v>
                </c:pt>
                <c:pt idx="4">
                  <c:v>Länsi-Suomi</c:v>
                </c:pt>
                <c:pt idx="5">
                  <c:v>Pohjois-Suomi</c:v>
                </c:pt>
                <c:pt idx="7">
                  <c:v>Omakotitalo tai paritalo</c:v>
                </c:pt>
                <c:pt idx="8">
                  <c:v>Kerrostalo</c:v>
                </c:pt>
                <c:pt idx="9">
                  <c:v>Rivitalo</c:v>
                </c:pt>
                <c:pt idx="10">
                  <c:v>Jokin muu</c:v>
                </c:pt>
              </c:strCache>
            </c:strRef>
          </c:cat>
          <c:val>
            <c:numRef>
              <c:f>'[Stark kansalaiskysely2023 tiedotegraafit.xlsx]Tiedote 14'!$H$6:$H$16</c:f>
              <c:numCache>
                <c:formatCode>General</c:formatCode>
                <c:ptCount val="11"/>
                <c:pt idx="0">
                  <c:v>21</c:v>
                </c:pt>
                <c:pt idx="2">
                  <c:v>26</c:v>
                </c:pt>
                <c:pt idx="3">
                  <c:v>19</c:v>
                </c:pt>
                <c:pt idx="4">
                  <c:v>22</c:v>
                </c:pt>
                <c:pt idx="5">
                  <c:v>17</c:v>
                </c:pt>
                <c:pt idx="7">
                  <c:v>24</c:v>
                </c:pt>
                <c:pt idx="8">
                  <c:v>19</c:v>
                </c:pt>
                <c:pt idx="9">
                  <c:v>18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1-7C4E-8C66-0C2BFDEDAF39}"/>
            </c:ext>
          </c:extLst>
        </c:ser>
        <c:ser>
          <c:idx val="2"/>
          <c:order val="2"/>
          <c:tx>
            <c:strRef>
              <c:f>'[Stark kansalaiskysely2023 tiedotegraafit.xlsx]Tiedote 14'!$G$5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14'!$D$6:$D$16</c:f>
              <c:strCache>
                <c:ptCount val="11"/>
                <c:pt idx="0">
                  <c:v>Kaikki</c:v>
                </c:pt>
                <c:pt idx="2">
                  <c:v>Itä-Suomi</c:v>
                </c:pt>
                <c:pt idx="3">
                  <c:v>Etelä-Suomi</c:v>
                </c:pt>
                <c:pt idx="4">
                  <c:v>Länsi-Suomi</c:v>
                </c:pt>
                <c:pt idx="5">
                  <c:v>Pohjois-Suomi</c:v>
                </c:pt>
                <c:pt idx="7">
                  <c:v>Omakotitalo tai paritalo</c:v>
                </c:pt>
                <c:pt idx="8">
                  <c:v>Kerrostalo</c:v>
                </c:pt>
                <c:pt idx="9">
                  <c:v>Rivitalo</c:v>
                </c:pt>
                <c:pt idx="10">
                  <c:v>Jokin muu</c:v>
                </c:pt>
              </c:strCache>
            </c:strRef>
          </c:cat>
          <c:val>
            <c:numRef>
              <c:f>'[Stark kansalaiskysely2023 tiedotegraafit.xlsx]Tiedote 14'!$G$6:$G$16</c:f>
              <c:numCache>
                <c:formatCode>General</c:formatCode>
                <c:ptCount val="11"/>
                <c:pt idx="0">
                  <c:v>21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27</c:v>
                </c:pt>
                <c:pt idx="7">
                  <c:v>22</c:v>
                </c:pt>
                <c:pt idx="8">
                  <c:v>21</c:v>
                </c:pt>
                <c:pt idx="9">
                  <c:v>18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B1-7C4E-8C66-0C2BFDEDAF39}"/>
            </c:ext>
          </c:extLst>
        </c:ser>
        <c:ser>
          <c:idx val="1"/>
          <c:order val="3"/>
          <c:tx>
            <c:strRef>
              <c:f>'[Stark kansalaiskysely2023 tiedotegraafit.xlsx]Tiedote 14'!$F$5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14'!$D$6:$D$16</c:f>
              <c:strCache>
                <c:ptCount val="11"/>
                <c:pt idx="0">
                  <c:v>Kaikki</c:v>
                </c:pt>
                <c:pt idx="2">
                  <c:v>Itä-Suomi</c:v>
                </c:pt>
                <c:pt idx="3">
                  <c:v>Etelä-Suomi</c:v>
                </c:pt>
                <c:pt idx="4">
                  <c:v>Länsi-Suomi</c:v>
                </c:pt>
                <c:pt idx="5">
                  <c:v>Pohjois-Suomi</c:v>
                </c:pt>
                <c:pt idx="7">
                  <c:v>Omakotitalo tai paritalo</c:v>
                </c:pt>
                <c:pt idx="8">
                  <c:v>Kerrostalo</c:v>
                </c:pt>
                <c:pt idx="9">
                  <c:v>Rivitalo</c:v>
                </c:pt>
                <c:pt idx="10">
                  <c:v>Jokin muu</c:v>
                </c:pt>
              </c:strCache>
            </c:strRef>
          </c:cat>
          <c:val>
            <c:numRef>
              <c:f>'[Stark kansalaiskysely2023 tiedotegraafit.xlsx]Tiedote 14'!$F$6:$F$16</c:f>
              <c:numCache>
                <c:formatCode>General</c:formatCode>
                <c:ptCount val="11"/>
                <c:pt idx="0">
                  <c:v>17</c:v>
                </c:pt>
                <c:pt idx="2">
                  <c:v>16</c:v>
                </c:pt>
                <c:pt idx="3">
                  <c:v>18</c:v>
                </c:pt>
                <c:pt idx="4">
                  <c:v>16</c:v>
                </c:pt>
                <c:pt idx="5">
                  <c:v>19</c:v>
                </c:pt>
                <c:pt idx="7">
                  <c:v>16</c:v>
                </c:pt>
                <c:pt idx="8">
                  <c:v>19</c:v>
                </c:pt>
                <c:pt idx="9">
                  <c:v>16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B1-7C4E-8C66-0C2BFDEDAF39}"/>
            </c:ext>
          </c:extLst>
        </c:ser>
        <c:ser>
          <c:idx val="0"/>
          <c:order val="4"/>
          <c:tx>
            <c:strRef>
              <c:f>'[Stark kansalaiskysely2023 tiedotegraafit.xlsx]Tiedote 14'!$E$5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14'!$D$6:$D$16</c:f>
              <c:strCache>
                <c:ptCount val="11"/>
                <c:pt idx="0">
                  <c:v>Kaikki</c:v>
                </c:pt>
                <c:pt idx="2">
                  <c:v>Itä-Suomi</c:v>
                </c:pt>
                <c:pt idx="3">
                  <c:v>Etelä-Suomi</c:v>
                </c:pt>
                <c:pt idx="4">
                  <c:v>Länsi-Suomi</c:v>
                </c:pt>
                <c:pt idx="5">
                  <c:v>Pohjois-Suomi</c:v>
                </c:pt>
                <c:pt idx="7">
                  <c:v>Omakotitalo tai paritalo</c:v>
                </c:pt>
                <c:pt idx="8">
                  <c:v>Kerrostalo</c:v>
                </c:pt>
                <c:pt idx="9">
                  <c:v>Rivitalo</c:v>
                </c:pt>
                <c:pt idx="10">
                  <c:v>Jokin muu</c:v>
                </c:pt>
              </c:strCache>
            </c:strRef>
          </c:cat>
          <c:val>
            <c:numRef>
              <c:f>'[Stark kansalaiskysely2023 tiedotegraafit.xlsx]Tiedote 14'!$E$6:$E$16</c:f>
              <c:numCache>
                <c:formatCode>General</c:formatCode>
                <c:ptCount val="11"/>
                <c:pt idx="0">
                  <c:v>19</c:v>
                </c:pt>
                <c:pt idx="2">
                  <c:v>24</c:v>
                </c:pt>
                <c:pt idx="3">
                  <c:v>19</c:v>
                </c:pt>
                <c:pt idx="4">
                  <c:v>18</c:v>
                </c:pt>
                <c:pt idx="5">
                  <c:v>15</c:v>
                </c:pt>
                <c:pt idx="7">
                  <c:v>15</c:v>
                </c:pt>
                <c:pt idx="8">
                  <c:v>20</c:v>
                </c:pt>
                <c:pt idx="9">
                  <c:v>20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B1-7C4E-8C66-0C2BFDEDAF39}"/>
            </c:ext>
          </c:extLst>
        </c:ser>
        <c:ser>
          <c:idx val="5"/>
          <c:order val="5"/>
          <c:tx>
            <c:strRef>
              <c:f>'[Stark kansalaiskysely2023 tiedotegraafit.xlsx]Tiedote 14'!$J$5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B1-7C4E-8C66-0C2BFDEDAF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14'!$D$6:$D$16</c:f>
              <c:strCache>
                <c:ptCount val="11"/>
                <c:pt idx="0">
                  <c:v>Kaikki</c:v>
                </c:pt>
                <c:pt idx="2">
                  <c:v>Itä-Suomi</c:v>
                </c:pt>
                <c:pt idx="3">
                  <c:v>Etelä-Suomi</c:v>
                </c:pt>
                <c:pt idx="4">
                  <c:v>Länsi-Suomi</c:v>
                </c:pt>
                <c:pt idx="5">
                  <c:v>Pohjois-Suomi</c:v>
                </c:pt>
                <c:pt idx="7">
                  <c:v>Omakotitalo tai paritalo</c:v>
                </c:pt>
                <c:pt idx="8">
                  <c:v>Kerrostalo</c:v>
                </c:pt>
                <c:pt idx="9">
                  <c:v>Rivitalo</c:v>
                </c:pt>
                <c:pt idx="10">
                  <c:v>Jokin muu</c:v>
                </c:pt>
              </c:strCache>
            </c:strRef>
          </c:cat>
          <c:val>
            <c:numRef>
              <c:f>'[Stark kansalaiskysely2023 tiedotegraafit.xlsx]Tiedote 14'!$J$6:$J$16</c:f>
              <c:numCache>
                <c:formatCode>General</c:formatCode>
                <c:ptCount val="11"/>
                <c:pt idx="0">
                  <c:v>17</c:v>
                </c:pt>
                <c:pt idx="2">
                  <c:v>9</c:v>
                </c:pt>
                <c:pt idx="3">
                  <c:v>20</c:v>
                </c:pt>
                <c:pt idx="4">
                  <c:v>17</c:v>
                </c:pt>
                <c:pt idx="5">
                  <c:v>15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B1-7C4E-8C66-0C2BFDEDA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5856784"/>
        <c:axId val="645765680"/>
      </c:barChart>
      <c:catAx>
        <c:axId val="6458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5765680"/>
        <c:crosses val="autoZero"/>
        <c:auto val="1"/>
        <c:lblAlgn val="ctr"/>
        <c:lblOffset val="100"/>
        <c:noMultiLvlLbl val="0"/>
      </c:catAx>
      <c:valAx>
        <c:axId val="6457656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58567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'[Stark kansalaiskysely2023 tiedotegraafit.xlsx]Tiedote 14'!$Y$23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14'!$T$24:$T$29</c:f>
              <c:strCache>
                <c:ptCount val="6"/>
                <c:pt idx="0">
                  <c:v>Kaikki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5">
                  <c:v>Jokin muu</c:v>
                </c:pt>
              </c:strCache>
            </c:strRef>
          </c:cat>
          <c:val>
            <c:numRef>
              <c:f>'[Stark kansalaiskysely2023 tiedotegraafit.xlsx]Tiedote 14'!$Y$24:$Y$29</c:f>
              <c:numCache>
                <c:formatCode>General</c:formatCode>
                <c:ptCount val="6"/>
                <c:pt idx="0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8-7348-AE58-5FCD0938C778}"/>
            </c:ext>
          </c:extLst>
        </c:ser>
        <c:ser>
          <c:idx val="1"/>
          <c:order val="1"/>
          <c:tx>
            <c:strRef>
              <c:f>'[Stark kansalaiskysely2023 tiedotegraafit.xlsx]Tiedote 14'!$X$23</c:f>
              <c:strCache>
                <c:ptCount val="1"/>
                <c:pt idx="0">
                  <c:v>Melko samaa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14'!$T$24:$T$29</c:f>
              <c:strCache>
                <c:ptCount val="6"/>
                <c:pt idx="0">
                  <c:v>Kaikki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5">
                  <c:v>Jokin muu</c:v>
                </c:pt>
              </c:strCache>
            </c:strRef>
          </c:cat>
          <c:val>
            <c:numRef>
              <c:f>'[Stark kansalaiskysely2023 tiedotegraafit.xlsx]Tiedote 14'!$X$24:$X$29</c:f>
              <c:numCache>
                <c:formatCode>General</c:formatCode>
                <c:ptCount val="6"/>
                <c:pt idx="0">
                  <c:v>41</c:v>
                </c:pt>
                <c:pt idx="2">
                  <c:v>48</c:v>
                </c:pt>
                <c:pt idx="3">
                  <c:v>35</c:v>
                </c:pt>
                <c:pt idx="4">
                  <c:v>39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8-7348-AE58-5FCD0938C778}"/>
            </c:ext>
          </c:extLst>
        </c:ser>
        <c:ser>
          <c:idx val="2"/>
          <c:order val="2"/>
          <c:tx>
            <c:strRef>
              <c:f>'[Stark kansalaiskysely2023 tiedotegraafit.xlsx]Tiedote 14'!$W$23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14'!$T$24:$T$29</c:f>
              <c:strCache>
                <c:ptCount val="6"/>
                <c:pt idx="0">
                  <c:v>Kaikki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5">
                  <c:v>Jokin muu</c:v>
                </c:pt>
              </c:strCache>
            </c:strRef>
          </c:cat>
          <c:val>
            <c:numRef>
              <c:f>'[Stark kansalaiskysely2023 tiedotegraafit.xlsx]Tiedote 14'!$W$24:$W$29</c:f>
              <c:numCache>
                <c:formatCode>General</c:formatCode>
                <c:ptCount val="6"/>
                <c:pt idx="0">
                  <c:v>22</c:v>
                </c:pt>
                <c:pt idx="2">
                  <c:v>20</c:v>
                </c:pt>
                <c:pt idx="3">
                  <c:v>23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8-7348-AE58-5FCD0938C778}"/>
            </c:ext>
          </c:extLst>
        </c:ser>
        <c:ser>
          <c:idx val="3"/>
          <c:order val="3"/>
          <c:tx>
            <c:strRef>
              <c:f>'[Stark kansalaiskysely2023 tiedotegraafit.xlsx]Tiedote 14'!$V$23</c:f>
              <c:strCache>
                <c:ptCount val="1"/>
                <c:pt idx="0">
                  <c:v>Melko eri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14'!$T$24:$T$29</c:f>
              <c:strCache>
                <c:ptCount val="6"/>
                <c:pt idx="0">
                  <c:v>Kaikki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5">
                  <c:v>Jokin muu</c:v>
                </c:pt>
              </c:strCache>
            </c:strRef>
          </c:cat>
          <c:val>
            <c:numRef>
              <c:f>'[Stark kansalaiskysely2023 tiedotegraafit.xlsx]Tiedote 14'!$V$24:$V$29</c:f>
              <c:numCache>
                <c:formatCode>General</c:formatCode>
                <c:ptCount val="6"/>
                <c:pt idx="0">
                  <c:v>10</c:v>
                </c:pt>
                <c:pt idx="2">
                  <c:v>7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E8-7348-AE58-5FCD0938C778}"/>
            </c:ext>
          </c:extLst>
        </c:ser>
        <c:ser>
          <c:idx val="4"/>
          <c:order val="4"/>
          <c:tx>
            <c:strRef>
              <c:f>'[Stark kansalaiskysely2023 tiedotegraafit.xlsx]Tiedote 14'!$U$23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E8-7348-AE58-5FCD0938C77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E8-7348-AE58-5FCD0938C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14'!$T$24:$T$29</c:f>
              <c:strCache>
                <c:ptCount val="6"/>
                <c:pt idx="0">
                  <c:v>Kaikki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5">
                  <c:v>Jokin muu</c:v>
                </c:pt>
              </c:strCache>
            </c:strRef>
          </c:cat>
          <c:val>
            <c:numRef>
              <c:f>'[Stark kansalaiskysely2023 tiedotegraafit.xlsx]Tiedote 14'!$U$24:$U$29</c:f>
              <c:numCache>
                <c:formatCode>General</c:formatCode>
                <c:ptCount val="6"/>
                <c:pt idx="0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E8-7348-AE58-5FCD0938C778}"/>
            </c:ext>
          </c:extLst>
        </c:ser>
        <c:ser>
          <c:idx val="5"/>
          <c:order val="5"/>
          <c:tx>
            <c:strRef>
              <c:f>'[Stark kansalaiskysely2023 tiedotegraafit.xlsx]Tiedote 14'!$Z$23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'[Stark kansalaiskysely2023 tiedotegraafit.xlsx]Tiedote 14'!$T$24:$T$29</c:f>
              <c:strCache>
                <c:ptCount val="6"/>
                <c:pt idx="0">
                  <c:v>Kaikki</c:v>
                </c:pt>
                <c:pt idx="2">
                  <c:v>Omakotitalo tai paritalo</c:v>
                </c:pt>
                <c:pt idx="3">
                  <c:v>Kerrostalo</c:v>
                </c:pt>
                <c:pt idx="4">
                  <c:v>Rivitalo</c:v>
                </c:pt>
                <c:pt idx="5">
                  <c:v>Jokin muu</c:v>
                </c:pt>
              </c:strCache>
            </c:strRef>
          </c:cat>
          <c:val>
            <c:numRef>
              <c:f>'[Stark kansalaiskysely2023 tiedotegraafit.xlsx]Tiedote 14'!$Z$24:$Z$29</c:f>
              <c:numCache>
                <c:formatCode>General</c:formatCode>
                <c:ptCount val="6"/>
                <c:pt idx="0">
                  <c:v>11</c:v>
                </c:pt>
                <c:pt idx="2">
                  <c:v>8</c:v>
                </c:pt>
                <c:pt idx="3">
                  <c:v>14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E8-7348-AE58-5FCD0938C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5856784"/>
        <c:axId val="645765680"/>
      </c:barChart>
      <c:catAx>
        <c:axId val="64585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5765680"/>
        <c:crosses val="autoZero"/>
        <c:auto val="1"/>
        <c:lblAlgn val="ctr"/>
        <c:lblOffset val="100"/>
        <c:noMultiLvlLbl val="0"/>
      </c:catAx>
      <c:valAx>
        <c:axId val="6457656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4585678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Avenir Next LT Pro" panose="020B0504020202020204" pitchFamily="34" charset="77"/>
              </a:rPr>
              <a:t>11/13/2023</a:t>
            </a:fld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Avenir Next LT Pro" panose="020B0504020202020204" pitchFamily="34" charset="77"/>
              </a:rPr>
              <a:t>‹#›</a:t>
            </a:fld>
            <a:endParaRPr lang="en-US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Next LT Pro" panose="020B0504020202020204" pitchFamily="34" charset="77"/>
              </a:defRPr>
            </a:lvl1pPr>
          </a:lstStyle>
          <a:p>
            <a:fld id="{D1379AAA-C0C0-CB49-8400-60D4C0C57CDC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Next LT Pro" panose="020B0504020202020204" pitchFamily="34" charset="77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51" rtl="0" eaLnBrk="1" latinLnBrk="0" hangingPunct="1">
      <a:defRPr sz="1199" b="0" i="0" kern="1200">
        <a:solidFill>
          <a:schemeClr val="tx1"/>
        </a:solidFill>
        <a:latin typeface="Avenir Next LT Pro" panose="020B0504020202020204" pitchFamily="34" charset="77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600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38909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9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06123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62288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9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281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71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4088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09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76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27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218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63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4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95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05159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989131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99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514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646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2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92600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61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03454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89059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37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76105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96643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301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98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6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40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8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52058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446456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94593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4108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261387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68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68861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370997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110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8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5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401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  <p:sldLayoutId id="2147483982" r:id="rId39"/>
    <p:sldLayoutId id="2147483983" r:id="rId40"/>
    <p:sldLayoutId id="2147483984" r:id="rId41"/>
    <p:sldLayoutId id="2147483985" r:id="rId42"/>
    <p:sldLayoutId id="2147483986" r:id="rId43"/>
    <p:sldLayoutId id="2147483987" r:id="rId44"/>
    <p:sldLayoutId id="2147483988" r:id="rId45"/>
    <p:sldLayoutId id="2147483989" r:id="rId46"/>
    <p:sldLayoutId id="2147483990" r:id="rId47"/>
    <p:sldLayoutId id="2147483991" r:id="rId48"/>
    <p:sldLayoutId id="2147483992" r:id="rId49"/>
    <p:sldLayoutId id="2147483993" r:id="rId50"/>
    <p:sldLayoutId id="2147483994" r:id="rId51"/>
    <p:sldLayoutId id="2147483995" r:id="rId52"/>
    <p:sldLayoutId id="2147483996" r:id="rId53"/>
    <p:sldLayoutId id="2147483997" r:id="rId54"/>
    <p:sldLayoutId id="2147483998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AFA9C-A2DD-3AFE-F7E8-9B68445E8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6934" y="2010845"/>
            <a:ext cx="3638944" cy="171451"/>
          </a:xfrm>
        </p:spPr>
        <p:txBody>
          <a:bodyPr/>
          <a:lstStyle/>
          <a:p>
            <a:r>
              <a:rPr lang="en-GB" sz="1200" b="1" dirty="0" err="1"/>
              <a:t>Tiedän</a:t>
            </a:r>
            <a:r>
              <a:rPr lang="en-GB" sz="1200" b="1" dirty="0"/>
              <a:t>, </a:t>
            </a:r>
            <a:r>
              <a:rPr lang="en-GB" sz="1200" b="1" dirty="0" err="1"/>
              <a:t>mikä</a:t>
            </a:r>
            <a:r>
              <a:rPr lang="en-GB" sz="1200" b="1" dirty="0"/>
              <a:t> </a:t>
            </a:r>
            <a:r>
              <a:rPr lang="en-GB" sz="1200" b="1" dirty="0" err="1"/>
              <a:t>oman</a:t>
            </a:r>
            <a:r>
              <a:rPr lang="en-GB" sz="1200" b="1" dirty="0"/>
              <a:t> </a:t>
            </a:r>
            <a:r>
              <a:rPr lang="en-GB" sz="1200" b="1" dirty="0" err="1"/>
              <a:t>asumiseni</a:t>
            </a:r>
            <a:r>
              <a:rPr lang="en-GB" sz="1200" b="1" dirty="0"/>
              <a:t> </a:t>
            </a:r>
            <a:r>
              <a:rPr lang="en-GB" sz="1200" b="1" dirty="0" err="1"/>
              <a:t>hiilijalanjälki</a:t>
            </a:r>
            <a:r>
              <a:rPr lang="en-GB" sz="1200" b="1" dirty="0"/>
              <a:t> on (n=1 000, %)</a:t>
            </a:r>
            <a:endParaRPr lang="en-FI" sz="1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FA8F52-B21F-7BA1-07FF-6D5A2F41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03" y="539744"/>
            <a:ext cx="8564164" cy="1037534"/>
          </a:xfrm>
        </p:spPr>
        <p:txBody>
          <a:bodyPr/>
          <a:lstStyle/>
          <a:p>
            <a:r>
              <a:rPr lang="fi-FI" sz="2000" dirty="0"/>
              <a:t>Joka neljäs on tietoinen asumisensa hiilijalanjäljestä ja puolet </a:t>
            </a:r>
            <a:r>
              <a:rPr lang="en-FI" sz="2000" dirty="0"/>
              <a:t>suomalaisista tietää</a:t>
            </a:r>
            <a:r>
              <a:rPr lang="fi-FI" sz="2000" dirty="0"/>
              <a:t>,</a:t>
            </a:r>
            <a:r>
              <a:rPr lang="en-FI" sz="2000" dirty="0"/>
              <a:t> miten vähentää asumisensa hiilijalanjälkeä 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CF117157-67D2-E3BB-A6BE-478DF0C8DBF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76116084"/>
              </p:ext>
            </p:extLst>
          </p:nvPr>
        </p:nvGraphicFramePr>
        <p:xfrm>
          <a:off x="388541" y="2354801"/>
          <a:ext cx="5256212" cy="381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61BE73-CD15-80F6-1153-F04BB9055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75798"/>
              </p:ext>
            </p:extLst>
          </p:nvPr>
        </p:nvGraphicFramePr>
        <p:xfrm>
          <a:off x="6545658" y="2356913"/>
          <a:ext cx="5256213" cy="381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ADA1537-B3A9-882A-62FA-88724F44C7F5}"/>
              </a:ext>
            </a:extLst>
          </p:cNvPr>
          <p:cNvSpPr txBox="1">
            <a:spLocks/>
          </p:cNvSpPr>
          <p:nvPr/>
        </p:nvSpPr>
        <p:spPr>
          <a:xfrm>
            <a:off x="6999299" y="2096571"/>
            <a:ext cx="4354504" cy="1714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399" rtl="0" eaLnBrk="1" latinLnBrk="0" hangingPunct="1">
              <a:lnSpc>
                <a:spcPct val="100000"/>
              </a:lnSpc>
              <a:spcBef>
                <a:spcPts val="1002"/>
              </a:spcBef>
              <a:buFont typeface="Arial"/>
              <a:buNone/>
              <a:defRPr lang="en-US" sz="14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1pPr>
            <a:lvl2pPr marL="171447" indent="-171447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2pPr>
            <a:lvl3pPr marL="339716" indent="-169859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3pPr>
            <a:lvl4pPr marL="519099" indent="-179383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Muli ExtraBold Italic" charset="0"/>
              </a:defRPr>
            </a:lvl4pPr>
            <a:lvl5pPr marL="687370" indent="-168271" algn="l" defTabSz="914399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900" b="0" i="0" kern="1200" cap="none" spc="0" baseline="0">
                <a:solidFill>
                  <a:schemeClr val="tx1"/>
                </a:solidFill>
                <a:latin typeface="+mn-lt"/>
                <a:ea typeface="Avenir Next LT Pro" panose="020B0504020202020204" pitchFamily="34" charset="77"/>
                <a:cs typeface="Arial" panose="020B0604020202020204" pitchFamily="34" charset="0"/>
              </a:defRPr>
            </a:lvl5pPr>
            <a:lvl6pPr marL="2514597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99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98" indent="-228600" algn="l" defTabSz="91439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err="1"/>
              <a:t>Tiedän</a:t>
            </a:r>
            <a:r>
              <a:rPr lang="en-GB" sz="1200" b="1" dirty="0"/>
              <a:t>, </a:t>
            </a:r>
            <a:r>
              <a:rPr lang="en-GB" sz="1200" b="1" dirty="0" err="1"/>
              <a:t>millä</a:t>
            </a:r>
            <a:r>
              <a:rPr lang="en-GB" sz="1200" b="1" dirty="0"/>
              <a:t> </a:t>
            </a:r>
            <a:r>
              <a:rPr lang="en-GB" sz="1200" b="1" dirty="0" err="1"/>
              <a:t>keinoin</a:t>
            </a:r>
            <a:r>
              <a:rPr lang="en-GB" sz="1200" b="1" dirty="0"/>
              <a:t> </a:t>
            </a:r>
            <a:r>
              <a:rPr lang="en-GB" sz="1200" b="1" dirty="0" err="1"/>
              <a:t>voin</a:t>
            </a:r>
            <a:r>
              <a:rPr lang="en-GB" sz="1200" b="1" dirty="0"/>
              <a:t> </a:t>
            </a:r>
            <a:r>
              <a:rPr lang="en-GB" sz="1200" b="1" dirty="0" err="1"/>
              <a:t>vähentää</a:t>
            </a:r>
            <a:r>
              <a:rPr lang="en-GB" sz="1200" b="1" dirty="0"/>
              <a:t> </a:t>
            </a:r>
            <a:r>
              <a:rPr lang="en-GB" sz="1200" b="1" dirty="0" err="1"/>
              <a:t>asumiseeni</a:t>
            </a:r>
            <a:r>
              <a:rPr lang="en-GB" sz="1200" b="1" dirty="0"/>
              <a:t> </a:t>
            </a:r>
            <a:r>
              <a:rPr lang="en-GB" sz="1200" b="1" dirty="0" err="1"/>
              <a:t>liittyvää</a:t>
            </a:r>
            <a:r>
              <a:rPr lang="en-GB" sz="1200" b="1" dirty="0"/>
              <a:t> </a:t>
            </a:r>
            <a:r>
              <a:rPr lang="en-GB" sz="1200" b="1" dirty="0" err="1"/>
              <a:t>hiilijalanjälkeä</a:t>
            </a:r>
            <a:r>
              <a:rPr lang="en-GB" sz="1200" b="1" dirty="0"/>
              <a:t> (n=1 000, %)</a:t>
            </a:r>
            <a:endParaRPr lang="en-FI" sz="12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66AB2A-2CB0-DCD9-CB50-60C7D5C8D76A}"/>
              </a:ext>
            </a:extLst>
          </p:cNvPr>
          <p:cNvCxnSpPr>
            <a:cxnSpLocks/>
          </p:cNvCxnSpPr>
          <p:nvPr/>
        </p:nvCxnSpPr>
        <p:spPr>
          <a:xfrm>
            <a:off x="6121400" y="2182297"/>
            <a:ext cx="0" cy="398990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63543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3BAA41B-0657-3248-A6D5-E656E92A6EA5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074BA2F227245AA5AC4A4B6555615" ma:contentTypeVersion="7" ma:contentTypeDescription="Create a new document." ma:contentTypeScope="" ma:versionID="d4ac151c9fce29ced169a4801780cf29">
  <xsd:schema xmlns:xsd="http://www.w3.org/2001/XMLSchema" xmlns:xs="http://www.w3.org/2001/XMLSchema" xmlns:p="http://schemas.microsoft.com/office/2006/metadata/properties" xmlns:ns2="066324ba-cf53-4508-9645-7e9c6d679710" targetNamespace="http://schemas.microsoft.com/office/2006/metadata/properties" ma:root="true" ma:fieldsID="e4d20698a9250b79beeb09354a879a78" ns2:_="">
    <xsd:import namespace="066324ba-cf53-4508-9645-7e9c6d679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324ba-cf53-4508-9645-7e9c6d67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E5CFB4-5220-4D4D-B325-CDA824D46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7D787-3E99-4A0F-AA7E-1F72FC41C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324ba-cf53-4508-9645-7e9c6d679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BE7E8A-9C19-46CF-BFCC-0C1EDFEF1BBA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066324ba-cf53-4508-9645-7e9c6d679710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templaatti</Template>
  <TotalTime>5</TotalTime>
  <Words>45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Joka neljäs on tietoinen asumisensa hiilijalanjäljestä ja puolet suomalaisista tietää, miten vähentää asumisensa hiilijalanjälkeä </vt:lpstr>
    </vt:vector>
  </TitlesOfParts>
  <Manager/>
  <Company/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Stark Kansalaiskysely 2023</dc:title>
  <dc:subject/>
  <dc:creator>Maria.Knaapi@bcw-global.com</dc:creator>
  <cp:keywords/>
  <dc:description>© bilmaw creative</dc:description>
  <cp:lastModifiedBy>Otala Satu</cp:lastModifiedBy>
  <cp:revision>4</cp:revision>
  <cp:lastPrinted>2017-05-29T17:03:53Z</cp:lastPrinted>
  <dcterms:created xsi:type="dcterms:W3CDTF">2023-01-09T07:23:16Z</dcterms:created>
  <dcterms:modified xsi:type="dcterms:W3CDTF">2023-11-13T07:08:07Z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0x010100654074BA2F227245AA5AC4A4B6555615</vt:lpwstr>
  </property>
  <property fmtid="{D5CDD505-2E9C-101B-9397-08002B2CF9AE}" pid="3" name="MediaServiceImageTags">
    <vt:lpwstr/>
  </property>
</Properties>
</file>