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592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'[Stark kansalaiskysely2023 tiedotegraafit.xlsx]Tiedote 16'!$F$7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16'!$E$8:$E$9</c:f>
              <c:strCache>
                <c:ptCount val="2"/>
                <c:pt idx="0">
                  <c:v>Haluan jatkossa huomioida ympäristövaikutukset asumisessani tai rakentamisessa/remontoinnissa.</c:v>
                </c:pt>
                <c:pt idx="1">
                  <c:v>Haluan jatkossa suosia rakennus- ja remonttituotteita, joissa kestävän kehityksen / vähähiilisyyden tukeminen on keskeistä.</c:v>
                </c:pt>
              </c:strCache>
            </c:strRef>
          </c:cat>
          <c:val>
            <c:numRef>
              <c:f>'[Stark kansalaiskysely2023 tiedotegraafit.xlsx]Tiedote 16'!$F$8:$F$9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B-5747-BCEC-3873BCAA4B89}"/>
            </c:ext>
          </c:extLst>
        </c:ser>
        <c:ser>
          <c:idx val="1"/>
          <c:order val="1"/>
          <c:tx>
            <c:strRef>
              <c:f>'[Stark kansalaiskysely2023 tiedotegraafit.xlsx]Tiedote 16'!$G$7</c:f>
              <c:strCache>
                <c:ptCount val="1"/>
                <c:pt idx="0">
                  <c:v>Melko 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16'!$E$8:$E$9</c:f>
              <c:strCache>
                <c:ptCount val="2"/>
                <c:pt idx="0">
                  <c:v>Haluan jatkossa huomioida ympäristövaikutukset asumisessani tai rakentamisessa/remontoinnissa.</c:v>
                </c:pt>
                <c:pt idx="1">
                  <c:v>Haluan jatkossa suosia rakennus- ja remonttituotteita, joissa kestävän kehityksen / vähähiilisyyden tukeminen on keskeistä.</c:v>
                </c:pt>
              </c:strCache>
            </c:strRef>
          </c:cat>
          <c:val>
            <c:numRef>
              <c:f>'[Stark kansalaiskysely2023 tiedotegraafit.xlsx]Tiedote 16'!$G$8:$G$9</c:f>
              <c:numCache>
                <c:formatCode>General</c:formatCode>
                <c:ptCount val="2"/>
                <c:pt idx="0">
                  <c:v>36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CB-5747-BCEC-3873BCAA4B89}"/>
            </c:ext>
          </c:extLst>
        </c:ser>
        <c:ser>
          <c:idx val="2"/>
          <c:order val="2"/>
          <c:tx>
            <c:strRef>
              <c:f>'[Stark kansalaiskysely2023 tiedotegraafit.xlsx]Tiedote 16'!$H$7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16'!$E$8:$E$9</c:f>
              <c:strCache>
                <c:ptCount val="2"/>
                <c:pt idx="0">
                  <c:v>Haluan jatkossa huomioida ympäristövaikutukset asumisessani tai rakentamisessa/remontoinnissa.</c:v>
                </c:pt>
                <c:pt idx="1">
                  <c:v>Haluan jatkossa suosia rakennus- ja remonttituotteita, joissa kestävän kehityksen / vähähiilisyyden tukeminen on keskeistä.</c:v>
                </c:pt>
              </c:strCache>
            </c:strRef>
          </c:cat>
          <c:val>
            <c:numRef>
              <c:f>'[Stark kansalaiskysely2023 tiedotegraafit.xlsx]Tiedote 16'!$H$8:$H$9</c:f>
              <c:numCache>
                <c:formatCode>General</c:formatCode>
                <c:ptCount val="2"/>
                <c:pt idx="0">
                  <c:v>27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CB-5747-BCEC-3873BCAA4B89}"/>
            </c:ext>
          </c:extLst>
        </c:ser>
        <c:ser>
          <c:idx val="3"/>
          <c:order val="3"/>
          <c:tx>
            <c:strRef>
              <c:f>'[Stark kansalaiskysely2023 tiedotegraafit.xlsx]Tiedote 16'!$I$7</c:f>
              <c:strCache>
                <c:ptCount val="1"/>
                <c:pt idx="0">
                  <c:v>Melko eri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16'!$E$8:$E$9</c:f>
              <c:strCache>
                <c:ptCount val="2"/>
                <c:pt idx="0">
                  <c:v>Haluan jatkossa huomioida ympäristövaikutukset asumisessani tai rakentamisessa/remontoinnissa.</c:v>
                </c:pt>
                <c:pt idx="1">
                  <c:v>Haluan jatkossa suosia rakennus- ja remonttituotteita, joissa kestävän kehityksen / vähähiilisyyden tukeminen on keskeistä.</c:v>
                </c:pt>
              </c:strCache>
            </c:strRef>
          </c:cat>
          <c:val>
            <c:numRef>
              <c:f>'[Stark kansalaiskysely2023 tiedotegraafit.xlsx]Tiedote 16'!$I$8:$I$9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CB-5747-BCEC-3873BCAA4B89}"/>
            </c:ext>
          </c:extLst>
        </c:ser>
        <c:ser>
          <c:idx val="4"/>
          <c:order val="4"/>
          <c:tx>
            <c:strRef>
              <c:f>'[Stark kansalaiskysely2023 tiedotegraafit.xlsx]Tiedote 16'!$J$7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16'!$E$8:$E$9</c:f>
              <c:strCache>
                <c:ptCount val="2"/>
                <c:pt idx="0">
                  <c:v>Haluan jatkossa huomioida ympäristövaikutukset asumisessani tai rakentamisessa/remontoinnissa.</c:v>
                </c:pt>
                <c:pt idx="1">
                  <c:v>Haluan jatkossa suosia rakennus- ja remonttituotteita, joissa kestävän kehityksen / vähähiilisyyden tukeminen on keskeistä.</c:v>
                </c:pt>
              </c:strCache>
            </c:strRef>
          </c:cat>
          <c:val>
            <c:numRef>
              <c:f>'[Stark kansalaiskysely2023 tiedotegraafit.xlsx]Tiedote 16'!$J$8:$J$9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CB-5747-BCEC-3873BCAA4B89}"/>
            </c:ext>
          </c:extLst>
        </c:ser>
        <c:ser>
          <c:idx val="5"/>
          <c:order val="5"/>
          <c:tx>
            <c:strRef>
              <c:f>'[Stark kansalaiskysely2023 tiedotegraafit.xlsx]Tiedote 16'!$K$7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16'!$E$8:$E$9</c:f>
              <c:strCache>
                <c:ptCount val="2"/>
                <c:pt idx="0">
                  <c:v>Haluan jatkossa huomioida ympäristövaikutukset asumisessani tai rakentamisessa/remontoinnissa.</c:v>
                </c:pt>
                <c:pt idx="1">
                  <c:v>Haluan jatkossa suosia rakennus- ja remonttituotteita, joissa kestävän kehityksen / vähähiilisyyden tukeminen on keskeistä.</c:v>
                </c:pt>
              </c:strCache>
            </c:strRef>
          </c:cat>
          <c:val>
            <c:numRef>
              <c:f>'[Stark kansalaiskysely2023 tiedotegraafit.xlsx]Tiedote 16'!$K$8:$K$9</c:f>
              <c:numCache>
                <c:formatCode>General</c:formatCode>
                <c:ptCount val="2"/>
                <c:pt idx="0">
                  <c:v>12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CB-5747-BCEC-3873BCAA4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209983"/>
        <c:axId val="198212255"/>
      </c:barChart>
      <c:catAx>
        <c:axId val="198209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212255"/>
        <c:crosses val="autoZero"/>
        <c:auto val="1"/>
        <c:lblAlgn val="ctr"/>
        <c:lblOffset val="100"/>
        <c:noMultiLvlLbl val="0"/>
      </c:catAx>
      <c:valAx>
        <c:axId val="1982122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820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901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1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9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16355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95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2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278842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5637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5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884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833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0455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181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7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38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7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45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088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21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272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097871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08401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87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415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817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85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28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225040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1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475746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077866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89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2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024669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38139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01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953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281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51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65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13242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67400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15298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9792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420960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9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637966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29650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42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2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7185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802AB-B9BA-3DF7-406C-F447887D5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Mitä</a:t>
            </a:r>
            <a:r>
              <a:rPr lang="en-GB" dirty="0"/>
              <a:t> </a:t>
            </a:r>
            <a:r>
              <a:rPr lang="en-GB" dirty="0" err="1"/>
              <a:t>mieltä</a:t>
            </a:r>
            <a:r>
              <a:rPr lang="en-GB" dirty="0"/>
              <a:t> </a:t>
            </a:r>
            <a:r>
              <a:rPr lang="en-GB" dirty="0" err="1"/>
              <a:t>olet</a:t>
            </a:r>
            <a:r>
              <a:rPr lang="en-GB" dirty="0"/>
              <a:t> </a:t>
            </a:r>
            <a:r>
              <a:rPr lang="en-GB" dirty="0" err="1"/>
              <a:t>seuraavista</a:t>
            </a:r>
            <a:r>
              <a:rPr lang="en-GB" dirty="0"/>
              <a:t> </a:t>
            </a:r>
            <a:r>
              <a:rPr lang="en-GB" dirty="0" err="1"/>
              <a:t>väittämistä</a:t>
            </a:r>
            <a:r>
              <a:rPr lang="en-GB" dirty="0"/>
              <a:t>? (n=1 000, %)</a:t>
            </a:r>
            <a:endParaRPr lang="en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61CD01-0769-F652-AB64-C74F5D73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Ympäristövaikutukset halutaan huomioida rakentamisessa ja remontoinnissa</a:t>
            </a:r>
            <a:endParaRPr lang="en-FI" sz="2800" dirty="0"/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0B5D9002-FC59-9509-AF3B-9E280ADEC91A}"/>
              </a:ext>
            </a:extLst>
          </p:cNvPr>
          <p:cNvGraphicFramePr>
            <a:graphicFrameLocks noGrp="1"/>
          </p:cNvGraphicFramePr>
          <p:nvPr>
            <p:ph type="chart" sz="quarter" idx="12"/>
          </p:nvPr>
        </p:nvGraphicFramePr>
        <p:xfrm>
          <a:off x="838200" y="2273300"/>
          <a:ext cx="105156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8630145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Georgia</vt:lpstr>
      <vt:lpstr>1_BCW_2021</vt:lpstr>
      <vt:lpstr>Ympäristövaikutukset halutaan huomioida rakentamisessa ja remontoinnissa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Ympäristövaikutukset halutaan huomioida rakentamisessa ja remontoinnissa</dc:title>
  <dc:creator>Otala Satu</dc:creator>
  <cp:lastModifiedBy>Otala Satu</cp:lastModifiedBy>
  <cp:revision>1</cp:revision>
  <dcterms:created xsi:type="dcterms:W3CDTF">2023-12-07T12:09:02Z</dcterms:created>
  <dcterms:modified xsi:type="dcterms:W3CDTF">2023-12-07T12:09:48Z</dcterms:modified>
</cp:coreProperties>
</file>