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60" r:id="rId2"/>
    <p:sldId id="2145706059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5B7BAB6B-BB2B-4666-82F0-E236D3D32A09}"/>
    <pc:docChg chg="custSel modSld">
      <pc:chgData name="Otala Satu" userId="ff35b7ed-affc-4bd3-9adb-9e13c62a365e" providerId="ADAL" clId="{5B7BAB6B-BB2B-4666-82F0-E236D3D32A09}" dt="2024-03-18T11:55:13.925" v="1" actId="478"/>
      <pc:docMkLst>
        <pc:docMk/>
      </pc:docMkLst>
      <pc:sldChg chg="delSp mod">
        <pc:chgData name="Otala Satu" userId="ff35b7ed-affc-4bd3-9adb-9e13c62a365e" providerId="ADAL" clId="{5B7BAB6B-BB2B-4666-82F0-E236D3D32A09}" dt="2024-03-18T11:55:13.925" v="1" actId="478"/>
        <pc:sldMkLst>
          <pc:docMk/>
          <pc:sldMk cId="83986254" sldId="2145706059"/>
        </pc:sldMkLst>
        <pc:spChg chg="del">
          <ac:chgData name="Otala Satu" userId="ff35b7ed-affc-4bd3-9adb-9e13c62a365e" providerId="ADAL" clId="{5B7BAB6B-BB2B-4666-82F0-E236D3D32A09}" dt="2024-03-18T11:55:13.925" v="1" actId="478"/>
          <ac:spMkLst>
            <pc:docMk/>
            <pc:sldMk cId="83986254" sldId="2145706059"/>
            <ac:spMk id="6" creationId="{BEB90869-F735-2EFC-665C-FEB82CF1B360}"/>
          </ac:spMkLst>
        </pc:spChg>
      </pc:sldChg>
      <pc:sldChg chg="delSp mod">
        <pc:chgData name="Otala Satu" userId="ff35b7ed-affc-4bd3-9adb-9e13c62a365e" providerId="ADAL" clId="{5B7BAB6B-BB2B-4666-82F0-E236D3D32A09}" dt="2024-03-18T11:53:06.766" v="0" actId="478"/>
        <pc:sldMkLst>
          <pc:docMk/>
          <pc:sldMk cId="1429407943" sldId="2145706060"/>
        </pc:sldMkLst>
        <pc:spChg chg="del">
          <ac:chgData name="Otala Satu" userId="ff35b7ed-affc-4bd3-9adb-9e13c62a365e" providerId="ADAL" clId="{5B7BAB6B-BB2B-4666-82F0-E236D3D32A09}" dt="2024-03-18T11:53:06.766" v="0" actId="478"/>
          <ac:spMkLst>
            <pc:docMk/>
            <pc:sldMk cId="1429407943" sldId="2145706060"/>
            <ac:spMk id="6" creationId="{BEB90869-F735-2EFC-665C-FEB82CF1B36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Ei lainkaan remontoinnin tarpeessa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Sheet1!$B$1:$S$1</c:f>
              <c:strCache>
                <c:ptCount val="18"/>
                <c:pt idx="0">
                  <c:v>Asunnon arvioitu arvo</c:v>
                </c:pt>
                <c:pt idx="1">
                  <c:v>Alle 50 000€ (n=73)</c:v>
                </c:pt>
                <c:pt idx="2">
                  <c:v>50-99 999€ (n=166)</c:v>
                </c:pt>
                <c:pt idx="3">
                  <c:v>100-149 999€ (n=182)</c:v>
                </c:pt>
                <c:pt idx="4">
                  <c:v>150-199 999€ (n=176)</c:v>
                </c:pt>
                <c:pt idx="5">
                  <c:v>200-249 999€ (n=131)</c:v>
                </c:pt>
                <c:pt idx="6">
                  <c:v>250-299 999€ (n=97)</c:v>
                </c:pt>
                <c:pt idx="7">
                  <c:v>300-349 999€ (n=52)</c:v>
                </c:pt>
                <c:pt idx="8">
                  <c:v>350-399 999€ (n=38)</c:v>
                </c:pt>
                <c:pt idx="9">
                  <c:v>400-499 999€ (n=38)</c:v>
                </c:pt>
                <c:pt idx="10">
                  <c:v>500 000€ tai enemmän (n=47)</c:v>
                </c:pt>
                <c:pt idx="11">
                  <c:v>Lemmikkejä?</c:v>
                </c:pt>
                <c:pt idx="12">
                  <c:v>Kyllä (n=395)</c:v>
                </c:pt>
                <c:pt idx="13">
                  <c:v>Ei (n=605)</c:v>
                </c:pt>
                <c:pt idx="14">
                  <c:v>Mitä lemmikkejä</c:v>
                </c:pt>
                <c:pt idx="15">
                  <c:v>Kissa/kissoja (n=185)</c:v>
                </c:pt>
                <c:pt idx="16">
                  <c:v>Koira/koiria (n=249)</c:v>
                </c:pt>
                <c:pt idx="17">
                  <c:v>Muu, mikä? (n=38)</c:v>
                </c:pt>
              </c:strCache>
            </c:strRef>
          </c:cat>
          <c:val>
            <c:numRef>
              <c:f>Sheet1!$B$2:$S$2</c:f>
              <c:numCache>
                <c:formatCode>0%</c:formatCode>
                <c:ptCount val="18"/>
                <c:pt idx="1">
                  <c:v>0.15068493150684931</c:v>
                </c:pt>
                <c:pt idx="2">
                  <c:v>0.20481927710843373</c:v>
                </c:pt>
                <c:pt idx="3">
                  <c:v>0.17582417582417584</c:v>
                </c:pt>
                <c:pt idx="4">
                  <c:v>0.19886363636363635</c:v>
                </c:pt>
                <c:pt idx="5">
                  <c:v>0.26717557251908397</c:v>
                </c:pt>
                <c:pt idx="6">
                  <c:v>0.32989690721649478</c:v>
                </c:pt>
                <c:pt idx="7">
                  <c:v>0.40384615384615385</c:v>
                </c:pt>
                <c:pt idx="8">
                  <c:v>0.36842105263157898</c:v>
                </c:pt>
                <c:pt idx="9">
                  <c:v>0.39473684210526316</c:v>
                </c:pt>
                <c:pt idx="10">
                  <c:v>0.44680851063829785</c:v>
                </c:pt>
                <c:pt idx="12">
                  <c:v>0.15949367088607594</c:v>
                </c:pt>
                <c:pt idx="13">
                  <c:v>0.30909090909090908</c:v>
                </c:pt>
                <c:pt idx="15">
                  <c:v>0.14594594594594595</c:v>
                </c:pt>
                <c:pt idx="16">
                  <c:v>0.15261044176706828</c:v>
                </c:pt>
                <c:pt idx="17">
                  <c:v>0.10526315789473685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5-465B-8D23-44B1990EC2A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Pienen remontoinnin tarpeessa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Sheet1!$B$1:$S$1</c:f>
              <c:strCache>
                <c:ptCount val="18"/>
                <c:pt idx="0">
                  <c:v>Asunnon arvioitu arvo</c:v>
                </c:pt>
                <c:pt idx="1">
                  <c:v>Alle 50 000€ (n=73)</c:v>
                </c:pt>
                <c:pt idx="2">
                  <c:v>50-99 999€ (n=166)</c:v>
                </c:pt>
                <c:pt idx="3">
                  <c:v>100-149 999€ (n=182)</c:v>
                </c:pt>
                <c:pt idx="4">
                  <c:v>150-199 999€ (n=176)</c:v>
                </c:pt>
                <c:pt idx="5">
                  <c:v>200-249 999€ (n=131)</c:v>
                </c:pt>
                <c:pt idx="6">
                  <c:v>250-299 999€ (n=97)</c:v>
                </c:pt>
                <c:pt idx="7">
                  <c:v>300-349 999€ (n=52)</c:v>
                </c:pt>
                <c:pt idx="8">
                  <c:v>350-399 999€ (n=38)</c:v>
                </c:pt>
                <c:pt idx="9">
                  <c:v>400-499 999€ (n=38)</c:v>
                </c:pt>
                <c:pt idx="10">
                  <c:v>500 000€ tai enemmän (n=47)</c:v>
                </c:pt>
                <c:pt idx="11">
                  <c:v>Lemmikkejä?</c:v>
                </c:pt>
                <c:pt idx="12">
                  <c:v>Kyllä (n=395)</c:v>
                </c:pt>
                <c:pt idx="13">
                  <c:v>Ei (n=605)</c:v>
                </c:pt>
                <c:pt idx="14">
                  <c:v>Mitä lemmikkejä</c:v>
                </c:pt>
                <c:pt idx="15">
                  <c:v>Kissa/kissoja (n=185)</c:v>
                </c:pt>
                <c:pt idx="16">
                  <c:v>Koira/koiria (n=249)</c:v>
                </c:pt>
                <c:pt idx="17">
                  <c:v>Muu, mikä? (n=38)</c:v>
                </c:pt>
              </c:strCache>
            </c:strRef>
          </c:cat>
          <c:val>
            <c:numRef>
              <c:f>Sheet1!$B$3:$S$3</c:f>
              <c:numCache>
                <c:formatCode>0%</c:formatCode>
                <c:ptCount val="18"/>
                <c:pt idx="1">
                  <c:v>0.49315068493150682</c:v>
                </c:pt>
                <c:pt idx="2">
                  <c:v>0.45783132530120485</c:v>
                </c:pt>
                <c:pt idx="3">
                  <c:v>0.59890109890109888</c:v>
                </c:pt>
                <c:pt idx="4">
                  <c:v>0.52272727272727271</c:v>
                </c:pt>
                <c:pt idx="5">
                  <c:v>0.52671755725190839</c:v>
                </c:pt>
                <c:pt idx="6">
                  <c:v>0.47422680412371138</c:v>
                </c:pt>
                <c:pt idx="7">
                  <c:v>0.44230769230769235</c:v>
                </c:pt>
                <c:pt idx="8">
                  <c:v>0.52631578947368418</c:v>
                </c:pt>
                <c:pt idx="9">
                  <c:v>0.47368421052631582</c:v>
                </c:pt>
                <c:pt idx="10">
                  <c:v>0.53191489361702127</c:v>
                </c:pt>
                <c:pt idx="12">
                  <c:v>0.52658227848101269</c:v>
                </c:pt>
                <c:pt idx="13">
                  <c:v>0.5057851239669422</c:v>
                </c:pt>
                <c:pt idx="15">
                  <c:v>0.53513513513513511</c:v>
                </c:pt>
                <c:pt idx="16">
                  <c:v>0.51004016064257029</c:v>
                </c:pt>
                <c:pt idx="17">
                  <c:v>0.60526315789473684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05-465B-8D23-44B1990EC2A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Kohtalaisessa remontin tarpeessa</c:v>
                </c:pt>
              </c:strCache>
            </c:strRef>
          </c:tx>
          <c:spPr>
            <a:solidFill>
              <a:srgbClr val="BCEA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Sheet1!$B$1:$S$1</c:f>
              <c:strCache>
                <c:ptCount val="18"/>
                <c:pt idx="0">
                  <c:v>Asunnon arvioitu arvo</c:v>
                </c:pt>
                <c:pt idx="1">
                  <c:v>Alle 50 000€ (n=73)</c:v>
                </c:pt>
                <c:pt idx="2">
                  <c:v>50-99 999€ (n=166)</c:v>
                </c:pt>
                <c:pt idx="3">
                  <c:v>100-149 999€ (n=182)</c:v>
                </c:pt>
                <c:pt idx="4">
                  <c:v>150-199 999€ (n=176)</c:v>
                </c:pt>
                <c:pt idx="5">
                  <c:v>200-249 999€ (n=131)</c:v>
                </c:pt>
                <c:pt idx="6">
                  <c:v>250-299 999€ (n=97)</c:v>
                </c:pt>
                <c:pt idx="7">
                  <c:v>300-349 999€ (n=52)</c:v>
                </c:pt>
                <c:pt idx="8">
                  <c:v>350-399 999€ (n=38)</c:v>
                </c:pt>
                <c:pt idx="9">
                  <c:v>400-499 999€ (n=38)</c:v>
                </c:pt>
                <c:pt idx="10">
                  <c:v>500 000€ tai enemmän (n=47)</c:v>
                </c:pt>
                <c:pt idx="11">
                  <c:v>Lemmikkejä?</c:v>
                </c:pt>
                <c:pt idx="12">
                  <c:v>Kyllä (n=395)</c:v>
                </c:pt>
                <c:pt idx="13">
                  <c:v>Ei (n=605)</c:v>
                </c:pt>
                <c:pt idx="14">
                  <c:v>Mitä lemmikkejä</c:v>
                </c:pt>
                <c:pt idx="15">
                  <c:v>Kissa/kissoja (n=185)</c:v>
                </c:pt>
                <c:pt idx="16">
                  <c:v>Koira/koiria (n=249)</c:v>
                </c:pt>
                <c:pt idx="17">
                  <c:v>Muu, mikä? (n=38)</c:v>
                </c:pt>
              </c:strCache>
            </c:strRef>
          </c:cat>
          <c:val>
            <c:numRef>
              <c:f>Sheet1!$B$4:$S$4</c:f>
              <c:numCache>
                <c:formatCode>0%</c:formatCode>
                <c:ptCount val="18"/>
                <c:pt idx="1">
                  <c:v>0.21917808219178081</c:v>
                </c:pt>
                <c:pt idx="2">
                  <c:v>0.25301204819277107</c:v>
                </c:pt>
                <c:pt idx="3">
                  <c:v>0.19230769230769229</c:v>
                </c:pt>
                <c:pt idx="4">
                  <c:v>0.26136363636363635</c:v>
                </c:pt>
                <c:pt idx="5">
                  <c:v>0.19083969465648856</c:v>
                </c:pt>
                <c:pt idx="6">
                  <c:v>0.18556701030927836</c:v>
                </c:pt>
                <c:pt idx="7">
                  <c:v>0.15384615384615385</c:v>
                </c:pt>
                <c:pt idx="8">
                  <c:v>5.2631578947368425E-2</c:v>
                </c:pt>
                <c:pt idx="9">
                  <c:v>0.13157894736842105</c:v>
                </c:pt>
                <c:pt idx="10">
                  <c:v>2.1276595744680851E-2</c:v>
                </c:pt>
                <c:pt idx="12">
                  <c:v>0.25822784810126581</c:v>
                </c:pt>
                <c:pt idx="13">
                  <c:v>0.15867768595041323</c:v>
                </c:pt>
                <c:pt idx="15">
                  <c:v>0.24324324324324323</c:v>
                </c:pt>
                <c:pt idx="16">
                  <c:v>0.28514056224899598</c:v>
                </c:pt>
                <c:pt idx="17">
                  <c:v>0.2105263157894737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05-465B-8D23-44B1990EC2A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Suuren remontin tarpeessa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Sheet1!$B$1:$S$1</c:f>
              <c:strCache>
                <c:ptCount val="18"/>
                <c:pt idx="0">
                  <c:v>Asunnon arvioitu arvo</c:v>
                </c:pt>
                <c:pt idx="1">
                  <c:v>Alle 50 000€ (n=73)</c:v>
                </c:pt>
                <c:pt idx="2">
                  <c:v>50-99 999€ (n=166)</c:v>
                </c:pt>
                <c:pt idx="3">
                  <c:v>100-149 999€ (n=182)</c:v>
                </c:pt>
                <c:pt idx="4">
                  <c:v>150-199 999€ (n=176)</c:v>
                </c:pt>
                <c:pt idx="5">
                  <c:v>200-249 999€ (n=131)</c:v>
                </c:pt>
                <c:pt idx="6">
                  <c:v>250-299 999€ (n=97)</c:v>
                </c:pt>
                <c:pt idx="7">
                  <c:v>300-349 999€ (n=52)</c:v>
                </c:pt>
                <c:pt idx="8">
                  <c:v>350-399 999€ (n=38)</c:v>
                </c:pt>
                <c:pt idx="9">
                  <c:v>400-499 999€ (n=38)</c:v>
                </c:pt>
                <c:pt idx="10">
                  <c:v>500 000€ tai enemmän (n=47)</c:v>
                </c:pt>
                <c:pt idx="11">
                  <c:v>Lemmikkejä?</c:v>
                </c:pt>
                <c:pt idx="12">
                  <c:v>Kyllä (n=395)</c:v>
                </c:pt>
                <c:pt idx="13">
                  <c:v>Ei (n=605)</c:v>
                </c:pt>
                <c:pt idx="14">
                  <c:v>Mitä lemmikkejä</c:v>
                </c:pt>
                <c:pt idx="15">
                  <c:v>Kissa/kissoja (n=185)</c:v>
                </c:pt>
                <c:pt idx="16">
                  <c:v>Koira/koiria (n=249)</c:v>
                </c:pt>
                <c:pt idx="17">
                  <c:v>Muu, mikä? (n=38)</c:v>
                </c:pt>
              </c:strCache>
            </c:strRef>
          </c:cat>
          <c:val>
            <c:numRef>
              <c:f>Sheet1!$B$5:$S$5</c:f>
              <c:numCache>
                <c:formatCode>0%</c:formatCode>
                <c:ptCount val="18"/>
                <c:pt idx="1">
                  <c:v>9.5890410958904104E-2</c:v>
                </c:pt>
                <c:pt idx="2">
                  <c:v>6.6265060240963847E-2</c:v>
                </c:pt>
                <c:pt idx="3">
                  <c:v>2.7472527472527472E-2</c:v>
                </c:pt>
                <c:pt idx="4">
                  <c:v>1.7045454545454544E-2</c:v>
                </c:pt>
                <c:pt idx="5">
                  <c:v>1.5267175572519085E-2</c:v>
                </c:pt>
                <c:pt idx="6">
                  <c:v>1.0309278350515462E-2</c:v>
                </c:pt>
                <c:pt idx="7">
                  <c:v>0</c:v>
                </c:pt>
                <c:pt idx="8">
                  <c:v>5.2631578947368425E-2</c:v>
                </c:pt>
                <c:pt idx="9">
                  <c:v>0</c:v>
                </c:pt>
                <c:pt idx="10">
                  <c:v>0</c:v>
                </c:pt>
                <c:pt idx="12">
                  <c:v>4.3037974683544304E-2</c:v>
                </c:pt>
                <c:pt idx="13">
                  <c:v>2.3140495867768594E-2</c:v>
                </c:pt>
                <c:pt idx="15">
                  <c:v>5.9459459459459456E-2</c:v>
                </c:pt>
                <c:pt idx="16">
                  <c:v>3.614457831325301E-2</c:v>
                </c:pt>
                <c:pt idx="17">
                  <c:v>2.6315789473684213E-2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05-465B-8D23-44B1990EC2A1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Äärimmäisessä remontoinnin tarpeessa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Sheet1!$B$1:$S$1</c:f>
              <c:strCache>
                <c:ptCount val="18"/>
                <c:pt idx="0">
                  <c:v>Asunnon arvioitu arvo</c:v>
                </c:pt>
                <c:pt idx="1">
                  <c:v>Alle 50 000€ (n=73)</c:v>
                </c:pt>
                <c:pt idx="2">
                  <c:v>50-99 999€ (n=166)</c:v>
                </c:pt>
                <c:pt idx="3">
                  <c:v>100-149 999€ (n=182)</c:v>
                </c:pt>
                <c:pt idx="4">
                  <c:v>150-199 999€ (n=176)</c:v>
                </c:pt>
                <c:pt idx="5">
                  <c:v>200-249 999€ (n=131)</c:v>
                </c:pt>
                <c:pt idx="6">
                  <c:v>250-299 999€ (n=97)</c:v>
                </c:pt>
                <c:pt idx="7">
                  <c:v>300-349 999€ (n=52)</c:v>
                </c:pt>
                <c:pt idx="8">
                  <c:v>350-399 999€ (n=38)</c:v>
                </c:pt>
                <c:pt idx="9">
                  <c:v>400-499 999€ (n=38)</c:v>
                </c:pt>
                <c:pt idx="10">
                  <c:v>500 000€ tai enemmän (n=47)</c:v>
                </c:pt>
                <c:pt idx="11">
                  <c:v>Lemmikkejä?</c:v>
                </c:pt>
                <c:pt idx="12">
                  <c:v>Kyllä (n=395)</c:v>
                </c:pt>
                <c:pt idx="13">
                  <c:v>Ei (n=605)</c:v>
                </c:pt>
                <c:pt idx="14">
                  <c:v>Mitä lemmikkejä</c:v>
                </c:pt>
                <c:pt idx="15">
                  <c:v>Kissa/kissoja (n=185)</c:v>
                </c:pt>
                <c:pt idx="16">
                  <c:v>Koira/koiria (n=249)</c:v>
                </c:pt>
                <c:pt idx="17">
                  <c:v>Muu, mikä? (n=38)</c:v>
                </c:pt>
              </c:strCache>
            </c:strRef>
          </c:cat>
          <c:val>
            <c:numRef>
              <c:f>Sheet1!$B$6:$S$6</c:f>
              <c:numCache>
                <c:formatCode>0%</c:formatCode>
                <c:ptCount val="18"/>
                <c:pt idx="1">
                  <c:v>4.1095890410958909E-2</c:v>
                </c:pt>
                <c:pt idx="2">
                  <c:v>1.8072289156626505E-2</c:v>
                </c:pt>
                <c:pt idx="3">
                  <c:v>5.4945054945054949E-3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1.2658227848101267E-2</c:v>
                </c:pt>
                <c:pt idx="13">
                  <c:v>3.3057851239669421E-3</c:v>
                </c:pt>
                <c:pt idx="15">
                  <c:v>1.6216216216216217E-2</c:v>
                </c:pt>
                <c:pt idx="16">
                  <c:v>1.6064257028112448E-2</c:v>
                </c:pt>
                <c:pt idx="17">
                  <c:v>5.2631578947368425E-2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05-465B-8D23-44B1990EC2A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81441120"/>
        <c:axId val="581434880"/>
      </c:barChart>
      <c:catAx>
        <c:axId val="581441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34880"/>
        <c:crosses val="autoZero"/>
        <c:auto val="1"/>
        <c:lblAlgn val="ctr"/>
        <c:lblOffset val="100"/>
        <c:tickLblSkip val="1"/>
        <c:noMultiLvlLbl val="0"/>
      </c:catAx>
      <c:valAx>
        <c:axId val="5814348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4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Ei lainkaan remontoinnin tarpeessa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Sheet1!$B$1:$V$1</c:f>
              <c:strCache>
                <c:ptCount val="21"/>
                <c:pt idx="0">
                  <c:v>Asunnon rakentamisvuosikymmen</c:v>
                </c:pt>
                <c:pt idx="1">
                  <c:v>1920-luvulla tai aiemmin (n=42)</c:v>
                </c:pt>
                <c:pt idx="2">
                  <c:v>1930 (n=14)</c:v>
                </c:pt>
                <c:pt idx="3">
                  <c:v>1940 (n=35)</c:v>
                </c:pt>
                <c:pt idx="4">
                  <c:v>1950 (n=93)</c:v>
                </c:pt>
                <c:pt idx="5">
                  <c:v>1960 (n=94)</c:v>
                </c:pt>
                <c:pt idx="6">
                  <c:v>1970 (n=178)</c:v>
                </c:pt>
                <c:pt idx="7">
                  <c:v>1980 (n=195)</c:v>
                </c:pt>
                <c:pt idx="8">
                  <c:v>1990 (n=114)</c:v>
                </c:pt>
                <c:pt idx="9">
                  <c:v>2000 (n=103)</c:v>
                </c:pt>
                <c:pt idx="10">
                  <c:v>2010 (n=91)</c:v>
                </c:pt>
                <c:pt idx="11">
                  <c:v>2020-luvulla (n=41)</c:v>
                </c:pt>
                <c:pt idx="12">
                  <c:v>Asunnon koko</c:v>
                </c:pt>
                <c:pt idx="13">
                  <c:v>Alle 40 m2 (n=15)</c:v>
                </c:pt>
                <c:pt idx="14">
                  <c:v>40-59 m2 (n=119)</c:v>
                </c:pt>
                <c:pt idx="15">
                  <c:v>60-79 m2 (n=201)</c:v>
                </c:pt>
                <c:pt idx="16">
                  <c:v>80-99 m2 (n=165)</c:v>
                </c:pt>
                <c:pt idx="17">
                  <c:v>100-119 m2 (n=153)</c:v>
                </c:pt>
                <c:pt idx="18">
                  <c:v>120-139 m2 (n=149)</c:v>
                </c:pt>
                <c:pt idx="19">
                  <c:v>140-159 m2 (n=80)</c:v>
                </c:pt>
                <c:pt idx="20">
                  <c:v>160 m2 tai enemmän (n=118)</c:v>
                </c:pt>
              </c:strCache>
            </c:strRef>
          </c:cat>
          <c:val>
            <c:numRef>
              <c:f>Sheet1!$B$2:$V$2</c:f>
              <c:numCache>
                <c:formatCode>0%</c:formatCode>
                <c:ptCount val="21"/>
                <c:pt idx="1">
                  <c:v>0.26190476190476192</c:v>
                </c:pt>
                <c:pt idx="2">
                  <c:v>7.1428571428571438E-2</c:v>
                </c:pt>
                <c:pt idx="3">
                  <c:v>5.7142857142857141E-2</c:v>
                </c:pt>
                <c:pt idx="4">
                  <c:v>0.11827956989247312</c:v>
                </c:pt>
                <c:pt idx="5">
                  <c:v>0.1702127659574468</c:v>
                </c:pt>
                <c:pt idx="6">
                  <c:v>0.2752808988764045</c:v>
                </c:pt>
                <c:pt idx="7">
                  <c:v>0.2</c:v>
                </c:pt>
                <c:pt idx="8">
                  <c:v>0.18421052631578949</c:v>
                </c:pt>
                <c:pt idx="9">
                  <c:v>0.20388349514563106</c:v>
                </c:pt>
                <c:pt idx="10">
                  <c:v>0.50549450549450547</c:v>
                </c:pt>
                <c:pt idx="11">
                  <c:v>0.80487804878048774</c:v>
                </c:pt>
                <c:pt idx="13">
                  <c:v>0.2</c:v>
                </c:pt>
                <c:pt idx="14">
                  <c:v>0.27731092436974791</c:v>
                </c:pt>
                <c:pt idx="15">
                  <c:v>0.33333333333333337</c:v>
                </c:pt>
                <c:pt idx="16">
                  <c:v>0.25454545454545452</c:v>
                </c:pt>
                <c:pt idx="17">
                  <c:v>0.21568627450980393</c:v>
                </c:pt>
                <c:pt idx="18">
                  <c:v>0.24161073825503354</c:v>
                </c:pt>
                <c:pt idx="19">
                  <c:v>0.22500000000000001</c:v>
                </c:pt>
                <c:pt idx="20">
                  <c:v>0.15254237288135594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5-465B-8D23-44B1990EC2A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Pienen remontoinnin tarpeessa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Sheet1!$B$1:$V$1</c:f>
              <c:strCache>
                <c:ptCount val="21"/>
                <c:pt idx="0">
                  <c:v>Asunnon rakentamisvuosikymmen</c:v>
                </c:pt>
                <c:pt idx="1">
                  <c:v>1920-luvulla tai aiemmin (n=42)</c:v>
                </c:pt>
                <c:pt idx="2">
                  <c:v>1930 (n=14)</c:v>
                </c:pt>
                <c:pt idx="3">
                  <c:v>1940 (n=35)</c:v>
                </c:pt>
                <c:pt idx="4">
                  <c:v>1950 (n=93)</c:v>
                </c:pt>
                <c:pt idx="5">
                  <c:v>1960 (n=94)</c:v>
                </c:pt>
                <c:pt idx="6">
                  <c:v>1970 (n=178)</c:v>
                </c:pt>
                <c:pt idx="7">
                  <c:v>1980 (n=195)</c:v>
                </c:pt>
                <c:pt idx="8">
                  <c:v>1990 (n=114)</c:v>
                </c:pt>
                <c:pt idx="9">
                  <c:v>2000 (n=103)</c:v>
                </c:pt>
                <c:pt idx="10">
                  <c:v>2010 (n=91)</c:v>
                </c:pt>
                <c:pt idx="11">
                  <c:v>2020-luvulla (n=41)</c:v>
                </c:pt>
                <c:pt idx="12">
                  <c:v>Asunnon koko</c:v>
                </c:pt>
                <c:pt idx="13">
                  <c:v>Alle 40 m2 (n=15)</c:v>
                </c:pt>
                <c:pt idx="14">
                  <c:v>40-59 m2 (n=119)</c:v>
                </c:pt>
                <c:pt idx="15">
                  <c:v>60-79 m2 (n=201)</c:v>
                </c:pt>
                <c:pt idx="16">
                  <c:v>80-99 m2 (n=165)</c:v>
                </c:pt>
                <c:pt idx="17">
                  <c:v>100-119 m2 (n=153)</c:v>
                </c:pt>
                <c:pt idx="18">
                  <c:v>120-139 m2 (n=149)</c:v>
                </c:pt>
                <c:pt idx="19">
                  <c:v>140-159 m2 (n=80)</c:v>
                </c:pt>
                <c:pt idx="20">
                  <c:v>160 m2 tai enemmän (n=118)</c:v>
                </c:pt>
              </c:strCache>
            </c:strRef>
          </c:cat>
          <c:val>
            <c:numRef>
              <c:f>Sheet1!$B$3:$V$3</c:f>
              <c:numCache>
                <c:formatCode>0%</c:formatCode>
                <c:ptCount val="21"/>
                <c:pt idx="1">
                  <c:v>0.42857142857142855</c:v>
                </c:pt>
                <c:pt idx="2">
                  <c:v>0.42857142857142855</c:v>
                </c:pt>
                <c:pt idx="3">
                  <c:v>0.65714285714285703</c:v>
                </c:pt>
                <c:pt idx="4">
                  <c:v>0.4946236559139785</c:v>
                </c:pt>
                <c:pt idx="5">
                  <c:v>0.60638297872340419</c:v>
                </c:pt>
                <c:pt idx="6">
                  <c:v>0.44943820224719105</c:v>
                </c:pt>
                <c:pt idx="7">
                  <c:v>0.517948717948718</c:v>
                </c:pt>
                <c:pt idx="8">
                  <c:v>0.57894736842105265</c:v>
                </c:pt>
                <c:pt idx="9">
                  <c:v>0.68932038834951459</c:v>
                </c:pt>
                <c:pt idx="10">
                  <c:v>0.45054945054945056</c:v>
                </c:pt>
                <c:pt idx="11">
                  <c:v>0.12195121951219512</c:v>
                </c:pt>
                <c:pt idx="13">
                  <c:v>0.53333333333333333</c:v>
                </c:pt>
                <c:pt idx="14">
                  <c:v>0.54621848739495793</c:v>
                </c:pt>
                <c:pt idx="15">
                  <c:v>0.50248756218905466</c:v>
                </c:pt>
                <c:pt idx="16">
                  <c:v>0.51515151515151514</c:v>
                </c:pt>
                <c:pt idx="17">
                  <c:v>0.47712418300653597</c:v>
                </c:pt>
                <c:pt idx="18">
                  <c:v>0.48993288590604023</c:v>
                </c:pt>
                <c:pt idx="19">
                  <c:v>0.5625</c:v>
                </c:pt>
                <c:pt idx="20">
                  <c:v>0.5423728813559322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05-465B-8D23-44B1990EC2A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Kohtalaisessa remontin tarpeessa</c:v>
                </c:pt>
              </c:strCache>
            </c:strRef>
          </c:tx>
          <c:spPr>
            <a:solidFill>
              <a:srgbClr val="BCEA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Sheet1!$B$1:$V$1</c:f>
              <c:strCache>
                <c:ptCount val="21"/>
                <c:pt idx="0">
                  <c:v>Asunnon rakentamisvuosikymmen</c:v>
                </c:pt>
                <c:pt idx="1">
                  <c:v>1920-luvulla tai aiemmin (n=42)</c:v>
                </c:pt>
                <c:pt idx="2">
                  <c:v>1930 (n=14)</c:v>
                </c:pt>
                <c:pt idx="3">
                  <c:v>1940 (n=35)</c:v>
                </c:pt>
                <c:pt idx="4">
                  <c:v>1950 (n=93)</c:v>
                </c:pt>
                <c:pt idx="5">
                  <c:v>1960 (n=94)</c:v>
                </c:pt>
                <c:pt idx="6">
                  <c:v>1970 (n=178)</c:v>
                </c:pt>
                <c:pt idx="7">
                  <c:v>1980 (n=195)</c:v>
                </c:pt>
                <c:pt idx="8">
                  <c:v>1990 (n=114)</c:v>
                </c:pt>
                <c:pt idx="9">
                  <c:v>2000 (n=103)</c:v>
                </c:pt>
                <c:pt idx="10">
                  <c:v>2010 (n=91)</c:v>
                </c:pt>
                <c:pt idx="11">
                  <c:v>2020-luvulla (n=41)</c:v>
                </c:pt>
                <c:pt idx="12">
                  <c:v>Asunnon koko</c:v>
                </c:pt>
                <c:pt idx="13">
                  <c:v>Alle 40 m2 (n=15)</c:v>
                </c:pt>
                <c:pt idx="14">
                  <c:v>40-59 m2 (n=119)</c:v>
                </c:pt>
                <c:pt idx="15">
                  <c:v>60-79 m2 (n=201)</c:v>
                </c:pt>
                <c:pt idx="16">
                  <c:v>80-99 m2 (n=165)</c:v>
                </c:pt>
                <c:pt idx="17">
                  <c:v>100-119 m2 (n=153)</c:v>
                </c:pt>
                <c:pt idx="18">
                  <c:v>120-139 m2 (n=149)</c:v>
                </c:pt>
                <c:pt idx="19">
                  <c:v>140-159 m2 (n=80)</c:v>
                </c:pt>
                <c:pt idx="20">
                  <c:v>160 m2 tai enemmän (n=118)</c:v>
                </c:pt>
              </c:strCache>
            </c:strRef>
          </c:cat>
          <c:val>
            <c:numRef>
              <c:f>Sheet1!$B$4:$V$4</c:f>
              <c:numCache>
                <c:formatCode>0%</c:formatCode>
                <c:ptCount val="21"/>
                <c:pt idx="1">
                  <c:v>0.21428571428571427</c:v>
                </c:pt>
                <c:pt idx="2">
                  <c:v>0.21428571428571427</c:v>
                </c:pt>
                <c:pt idx="3">
                  <c:v>0.25714285714285717</c:v>
                </c:pt>
                <c:pt idx="4">
                  <c:v>0.32258064516129031</c:v>
                </c:pt>
                <c:pt idx="5">
                  <c:v>0.18085106382978722</c:v>
                </c:pt>
                <c:pt idx="6">
                  <c:v>0.2359550561797753</c:v>
                </c:pt>
                <c:pt idx="7">
                  <c:v>0.24615384615384617</c:v>
                </c:pt>
                <c:pt idx="8">
                  <c:v>0.2105263157894737</c:v>
                </c:pt>
                <c:pt idx="9">
                  <c:v>0.10679611650485438</c:v>
                </c:pt>
                <c:pt idx="10">
                  <c:v>4.3956043956043959E-2</c:v>
                </c:pt>
                <c:pt idx="11">
                  <c:v>2.4390243902439025E-2</c:v>
                </c:pt>
                <c:pt idx="13">
                  <c:v>6.6666666666666666E-2</c:v>
                </c:pt>
                <c:pt idx="14">
                  <c:v>0.13445378151260504</c:v>
                </c:pt>
                <c:pt idx="15">
                  <c:v>0.13930348258706468</c:v>
                </c:pt>
                <c:pt idx="16">
                  <c:v>0.18181818181818182</c:v>
                </c:pt>
                <c:pt idx="17">
                  <c:v>0.2745098039215686</c:v>
                </c:pt>
                <c:pt idx="18">
                  <c:v>0.2348993288590604</c:v>
                </c:pt>
                <c:pt idx="19">
                  <c:v>0.2</c:v>
                </c:pt>
                <c:pt idx="20">
                  <c:v>0.25423728813559321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05-465B-8D23-44B1990EC2A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Suuren remontin tarpeessa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Sheet1!$B$1:$V$1</c:f>
              <c:strCache>
                <c:ptCount val="21"/>
                <c:pt idx="0">
                  <c:v>Asunnon rakentamisvuosikymmen</c:v>
                </c:pt>
                <c:pt idx="1">
                  <c:v>1920-luvulla tai aiemmin (n=42)</c:v>
                </c:pt>
                <c:pt idx="2">
                  <c:v>1930 (n=14)</c:v>
                </c:pt>
                <c:pt idx="3">
                  <c:v>1940 (n=35)</c:v>
                </c:pt>
                <c:pt idx="4">
                  <c:v>1950 (n=93)</c:v>
                </c:pt>
                <c:pt idx="5">
                  <c:v>1960 (n=94)</c:v>
                </c:pt>
                <c:pt idx="6">
                  <c:v>1970 (n=178)</c:v>
                </c:pt>
                <c:pt idx="7">
                  <c:v>1980 (n=195)</c:v>
                </c:pt>
                <c:pt idx="8">
                  <c:v>1990 (n=114)</c:v>
                </c:pt>
                <c:pt idx="9">
                  <c:v>2000 (n=103)</c:v>
                </c:pt>
                <c:pt idx="10">
                  <c:v>2010 (n=91)</c:v>
                </c:pt>
                <c:pt idx="11">
                  <c:v>2020-luvulla (n=41)</c:v>
                </c:pt>
                <c:pt idx="12">
                  <c:v>Asunnon koko</c:v>
                </c:pt>
                <c:pt idx="13">
                  <c:v>Alle 40 m2 (n=15)</c:v>
                </c:pt>
                <c:pt idx="14">
                  <c:v>40-59 m2 (n=119)</c:v>
                </c:pt>
                <c:pt idx="15">
                  <c:v>60-79 m2 (n=201)</c:v>
                </c:pt>
                <c:pt idx="16">
                  <c:v>80-99 m2 (n=165)</c:v>
                </c:pt>
                <c:pt idx="17">
                  <c:v>100-119 m2 (n=153)</c:v>
                </c:pt>
                <c:pt idx="18">
                  <c:v>120-139 m2 (n=149)</c:v>
                </c:pt>
                <c:pt idx="19">
                  <c:v>140-159 m2 (n=80)</c:v>
                </c:pt>
                <c:pt idx="20">
                  <c:v>160 m2 tai enemmän (n=118)</c:v>
                </c:pt>
              </c:strCache>
            </c:strRef>
          </c:cat>
          <c:val>
            <c:numRef>
              <c:f>Sheet1!$B$5:$V$5</c:f>
              <c:numCache>
                <c:formatCode>0%</c:formatCode>
                <c:ptCount val="21"/>
                <c:pt idx="1">
                  <c:v>4.7619047619047616E-2</c:v>
                </c:pt>
                <c:pt idx="2">
                  <c:v>0.14285714285714288</c:v>
                </c:pt>
                <c:pt idx="3">
                  <c:v>2.8571428571428571E-2</c:v>
                </c:pt>
                <c:pt idx="4">
                  <c:v>6.4516129032258063E-2</c:v>
                </c:pt>
                <c:pt idx="5">
                  <c:v>3.1914893617021274E-2</c:v>
                </c:pt>
                <c:pt idx="6">
                  <c:v>3.9325842696629212E-2</c:v>
                </c:pt>
                <c:pt idx="7">
                  <c:v>3.0769230769230771E-2</c:v>
                </c:pt>
                <c:pt idx="8">
                  <c:v>1.7543859649122806E-2</c:v>
                </c:pt>
                <c:pt idx="9">
                  <c:v>0</c:v>
                </c:pt>
                <c:pt idx="10">
                  <c:v>0</c:v>
                </c:pt>
                <c:pt idx="11">
                  <c:v>4.878048780487805E-2</c:v>
                </c:pt>
                <c:pt idx="13">
                  <c:v>0.2</c:v>
                </c:pt>
                <c:pt idx="14">
                  <c:v>3.3613445378151259E-2</c:v>
                </c:pt>
                <c:pt idx="15">
                  <c:v>1.492537313432836E-2</c:v>
                </c:pt>
                <c:pt idx="16">
                  <c:v>4.242424242424242E-2</c:v>
                </c:pt>
                <c:pt idx="17">
                  <c:v>2.6143790849673203E-2</c:v>
                </c:pt>
                <c:pt idx="18">
                  <c:v>3.3557046979865772E-2</c:v>
                </c:pt>
                <c:pt idx="19">
                  <c:v>1.2500000000000001E-2</c:v>
                </c:pt>
                <c:pt idx="20">
                  <c:v>3.3898305084745763E-2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05-465B-8D23-44B1990EC2A1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Äärimmäisessä remontoinnin tarpeessa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Sheet1!$B$1:$V$1</c:f>
              <c:strCache>
                <c:ptCount val="21"/>
                <c:pt idx="0">
                  <c:v>Asunnon rakentamisvuosikymmen</c:v>
                </c:pt>
                <c:pt idx="1">
                  <c:v>1920-luvulla tai aiemmin (n=42)</c:v>
                </c:pt>
                <c:pt idx="2">
                  <c:v>1930 (n=14)</c:v>
                </c:pt>
                <c:pt idx="3">
                  <c:v>1940 (n=35)</c:v>
                </c:pt>
                <c:pt idx="4">
                  <c:v>1950 (n=93)</c:v>
                </c:pt>
                <c:pt idx="5">
                  <c:v>1960 (n=94)</c:v>
                </c:pt>
                <c:pt idx="6">
                  <c:v>1970 (n=178)</c:v>
                </c:pt>
                <c:pt idx="7">
                  <c:v>1980 (n=195)</c:v>
                </c:pt>
                <c:pt idx="8">
                  <c:v>1990 (n=114)</c:v>
                </c:pt>
                <c:pt idx="9">
                  <c:v>2000 (n=103)</c:v>
                </c:pt>
                <c:pt idx="10">
                  <c:v>2010 (n=91)</c:v>
                </c:pt>
                <c:pt idx="11">
                  <c:v>2020-luvulla (n=41)</c:v>
                </c:pt>
                <c:pt idx="12">
                  <c:v>Asunnon koko</c:v>
                </c:pt>
                <c:pt idx="13">
                  <c:v>Alle 40 m2 (n=15)</c:v>
                </c:pt>
                <c:pt idx="14">
                  <c:v>40-59 m2 (n=119)</c:v>
                </c:pt>
                <c:pt idx="15">
                  <c:v>60-79 m2 (n=201)</c:v>
                </c:pt>
                <c:pt idx="16">
                  <c:v>80-99 m2 (n=165)</c:v>
                </c:pt>
                <c:pt idx="17">
                  <c:v>100-119 m2 (n=153)</c:v>
                </c:pt>
                <c:pt idx="18">
                  <c:v>120-139 m2 (n=149)</c:v>
                </c:pt>
                <c:pt idx="19">
                  <c:v>140-159 m2 (n=80)</c:v>
                </c:pt>
                <c:pt idx="20">
                  <c:v>160 m2 tai enemmän (n=118)</c:v>
                </c:pt>
              </c:strCache>
            </c:strRef>
          </c:cat>
          <c:val>
            <c:numRef>
              <c:f>Sheet1!$B$6:$V$6</c:f>
              <c:numCache>
                <c:formatCode>0%</c:formatCode>
                <c:ptCount val="21"/>
                <c:pt idx="1">
                  <c:v>4.7619047619047616E-2</c:v>
                </c:pt>
                <c:pt idx="2">
                  <c:v>0.14285714285714288</c:v>
                </c:pt>
                <c:pt idx="3">
                  <c:v>0</c:v>
                </c:pt>
                <c:pt idx="4">
                  <c:v>0</c:v>
                </c:pt>
                <c:pt idx="5">
                  <c:v>1.0638297872340425E-2</c:v>
                </c:pt>
                <c:pt idx="6">
                  <c:v>0</c:v>
                </c:pt>
                <c:pt idx="7">
                  <c:v>5.1282051282051273E-3</c:v>
                </c:pt>
                <c:pt idx="8">
                  <c:v>8.771929824561403E-3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3">
                  <c:v>0</c:v>
                </c:pt>
                <c:pt idx="14">
                  <c:v>8.4033613445378148E-3</c:v>
                </c:pt>
                <c:pt idx="15">
                  <c:v>9.9502487562189053E-3</c:v>
                </c:pt>
                <c:pt idx="16">
                  <c:v>6.0606060606060606E-3</c:v>
                </c:pt>
                <c:pt idx="17">
                  <c:v>6.5359477124183009E-3</c:v>
                </c:pt>
                <c:pt idx="18">
                  <c:v>0</c:v>
                </c:pt>
                <c:pt idx="19">
                  <c:v>0</c:v>
                </c:pt>
                <c:pt idx="20">
                  <c:v>1.6949152542372881E-2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05-465B-8D23-44B1990EC2A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81441120"/>
        <c:axId val="581434880"/>
      </c:barChart>
      <c:catAx>
        <c:axId val="581441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34880"/>
        <c:crosses val="autoZero"/>
        <c:auto val="1"/>
        <c:lblAlgn val="ctr"/>
        <c:lblOffset val="100"/>
        <c:tickLblSkip val="1"/>
        <c:noMultiLvlLbl val="0"/>
      </c:catAx>
      <c:valAx>
        <c:axId val="5814348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4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65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976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33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5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9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17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12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42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0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82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Kuinka remontin tarpeessa nykyinen asuntosi on?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F8CC0743-10EE-8A67-D9AF-EB335566E8F3}"/>
              </a:ext>
            </a:extLst>
          </p:cNvPr>
          <p:cNvGraphicFramePr/>
          <p:nvPr/>
        </p:nvGraphicFramePr>
        <p:xfrm>
          <a:off x="209550" y="1214632"/>
          <a:ext cx="11806741" cy="542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940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Kuinka remontin tarpeessa nykyinen asuntosi on?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F8CC0743-10EE-8A67-D9AF-EB335566E8F3}"/>
              </a:ext>
            </a:extLst>
          </p:cNvPr>
          <p:cNvGraphicFramePr/>
          <p:nvPr/>
        </p:nvGraphicFramePr>
        <p:xfrm>
          <a:off x="209550" y="1214632"/>
          <a:ext cx="11806741" cy="542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98625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Roboto</vt:lpstr>
      <vt:lpstr>Roboto Condensed</vt:lpstr>
      <vt:lpstr>Wingdings</vt:lpstr>
      <vt:lpstr>Content layouts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2024-03-18T11:51:42Z</dcterms:created>
  <dcterms:modified xsi:type="dcterms:W3CDTF">2024-03-18T11:55:23Z</dcterms:modified>
</cp:coreProperties>
</file>