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5706031" r:id="rId2"/>
    <p:sldId id="2145706043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Taul1!$A$2</c:f>
              <c:strCache>
                <c:ptCount val="1"/>
                <c:pt idx="0">
                  <c:v>Esteettinen / miellyttävyys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Taul1!$B$1:$U$1</c:f>
              <c:strCache>
                <c:ptCount val="20"/>
                <c:pt idx="0">
                  <c:v>Total (n=750)</c:v>
                </c:pt>
                <c:pt idx="1">
                  <c:v>Mies (n=380)</c:v>
                </c:pt>
                <c:pt idx="2">
                  <c:v>Nainen (n=369)</c:v>
                </c:pt>
                <c:pt idx="3">
                  <c:v>Ikäryhmä</c:v>
                </c:pt>
                <c:pt idx="4">
                  <c:v>18-29 vuotta (n=39)</c:v>
                </c:pt>
                <c:pt idx="5">
                  <c:v>30-39 vuotta (n=103)</c:v>
                </c:pt>
                <c:pt idx="6">
                  <c:v>40-49 vuotta (n=137)</c:v>
                </c:pt>
                <c:pt idx="7">
                  <c:v>50-59 vuotta (n=149)</c:v>
                </c:pt>
                <c:pt idx="8">
                  <c:v>60-69 vuotta (n=173)</c:v>
                </c:pt>
                <c:pt idx="9">
                  <c:v>70+ vuotta (n=149)</c:v>
                </c:pt>
                <c:pt idx="10">
                  <c:v>Alue</c:v>
                </c:pt>
                <c:pt idx="11">
                  <c:v>Itä - Östra län (n=72)</c:v>
                </c:pt>
                <c:pt idx="12">
                  <c:v>Etelä - Södra län (n=324)</c:v>
                </c:pt>
                <c:pt idx="13">
                  <c:v>Länsi - Västra län (n=267)</c:v>
                </c:pt>
                <c:pt idx="14">
                  <c:v>Oulun - Lapin - Uleåborgs län (n=87)</c:v>
                </c:pt>
                <c:pt idx="15">
                  <c:v>Asumismuoto</c:v>
                </c:pt>
                <c:pt idx="16">
                  <c:v>Omakotitalossa (n=391)</c:v>
                </c:pt>
                <c:pt idx="17">
                  <c:v>Paritalossa (n=28)</c:v>
                </c:pt>
                <c:pt idx="18">
                  <c:v>Rivitalossa (n=114)</c:v>
                </c:pt>
                <c:pt idx="19">
                  <c:v>Kerrostalossa tai luhtitalossa (n=211)</c:v>
                </c:pt>
              </c:strCache>
            </c:strRef>
          </c:cat>
          <c:val>
            <c:numRef>
              <c:f>Taul1!$B$2:$U$2</c:f>
              <c:numCache>
                <c:formatCode>0%</c:formatCode>
                <c:ptCount val="20"/>
                <c:pt idx="0">
                  <c:v>0.63200000000000001</c:v>
                </c:pt>
                <c:pt idx="1">
                  <c:v>0.5736842105263158</c:v>
                </c:pt>
                <c:pt idx="2">
                  <c:v>0.69105691056910568</c:v>
                </c:pt>
                <c:pt idx="4">
                  <c:v>0.74358974358974361</c:v>
                </c:pt>
                <c:pt idx="5">
                  <c:v>0.67961165048543692</c:v>
                </c:pt>
                <c:pt idx="6">
                  <c:v>0.64963503649635035</c:v>
                </c:pt>
                <c:pt idx="7">
                  <c:v>0.64429530201342289</c:v>
                </c:pt>
                <c:pt idx="8">
                  <c:v>0.61849710982658967</c:v>
                </c:pt>
                <c:pt idx="9">
                  <c:v>0.55704697986577179</c:v>
                </c:pt>
                <c:pt idx="11">
                  <c:v>0.65277777777777768</c:v>
                </c:pt>
                <c:pt idx="12">
                  <c:v>0.60493827160493829</c:v>
                </c:pt>
                <c:pt idx="13">
                  <c:v>0.62546816479400746</c:v>
                </c:pt>
                <c:pt idx="14">
                  <c:v>0.73563218390804597</c:v>
                </c:pt>
                <c:pt idx="16">
                  <c:v>0.59846547314578002</c:v>
                </c:pt>
                <c:pt idx="17">
                  <c:v>0.5357142857142857</c:v>
                </c:pt>
                <c:pt idx="18">
                  <c:v>0.67543859649122806</c:v>
                </c:pt>
                <c:pt idx="19">
                  <c:v>0.6872037914691943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41-44B0-A616-0986CA2D6396}"/>
            </c:ext>
          </c:extLst>
        </c:ser>
        <c:ser>
          <c:idx val="1"/>
          <c:order val="1"/>
          <c:tx>
            <c:strRef>
              <c:f>Taul1!$A$3</c:f>
              <c:strCache>
                <c:ptCount val="1"/>
                <c:pt idx="0">
                  <c:v>Paikkojen hajoaminen / käyttöikä tulee vastaan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Taul1!$B$1:$U$1</c:f>
              <c:strCache>
                <c:ptCount val="20"/>
                <c:pt idx="0">
                  <c:v>Total (n=750)</c:v>
                </c:pt>
                <c:pt idx="1">
                  <c:v>Mies (n=380)</c:v>
                </c:pt>
                <c:pt idx="2">
                  <c:v>Nainen (n=369)</c:v>
                </c:pt>
                <c:pt idx="3">
                  <c:v>Ikäryhmä</c:v>
                </c:pt>
                <c:pt idx="4">
                  <c:v>18-29 vuotta (n=39)</c:v>
                </c:pt>
                <c:pt idx="5">
                  <c:v>30-39 vuotta (n=103)</c:v>
                </c:pt>
                <c:pt idx="6">
                  <c:v>40-49 vuotta (n=137)</c:v>
                </c:pt>
                <c:pt idx="7">
                  <c:v>50-59 vuotta (n=149)</c:v>
                </c:pt>
                <c:pt idx="8">
                  <c:v>60-69 vuotta (n=173)</c:v>
                </c:pt>
                <c:pt idx="9">
                  <c:v>70+ vuotta (n=149)</c:v>
                </c:pt>
                <c:pt idx="10">
                  <c:v>Alue</c:v>
                </c:pt>
                <c:pt idx="11">
                  <c:v>Itä - Östra län (n=72)</c:v>
                </c:pt>
                <c:pt idx="12">
                  <c:v>Etelä - Södra län (n=324)</c:v>
                </c:pt>
                <c:pt idx="13">
                  <c:v>Länsi - Västra län (n=267)</c:v>
                </c:pt>
                <c:pt idx="14">
                  <c:v>Oulun - Lapin - Uleåborgs län (n=87)</c:v>
                </c:pt>
                <c:pt idx="15">
                  <c:v>Asumismuoto</c:v>
                </c:pt>
                <c:pt idx="16">
                  <c:v>Omakotitalossa (n=391)</c:v>
                </c:pt>
                <c:pt idx="17">
                  <c:v>Paritalossa (n=28)</c:v>
                </c:pt>
                <c:pt idx="18">
                  <c:v>Rivitalossa (n=114)</c:v>
                </c:pt>
                <c:pt idx="19">
                  <c:v>Kerrostalossa tai luhtitalossa (n=211)</c:v>
                </c:pt>
              </c:strCache>
            </c:strRef>
          </c:cat>
          <c:val>
            <c:numRef>
              <c:f>Taul1!$B$3:$U$3</c:f>
              <c:numCache>
                <c:formatCode>0%</c:formatCode>
                <c:ptCount val="20"/>
                <c:pt idx="0">
                  <c:v>0.44933333333333331</c:v>
                </c:pt>
                <c:pt idx="1">
                  <c:v>0.49210526315789471</c:v>
                </c:pt>
                <c:pt idx="2">
                  <c:v>0.4065040650406504</c:v>
                </c:pt>
                <c:pt idx="4">
                  <c:v>0.46153846153846151</c:v>
                </c:pt>
                <c:pt idx="5">
                  <c:v>0.52427184466019416</c:v>
                </c:pt>
                <c:pt idx="6">
                  <c:v>0.51824817518248179</c:v>
                </c:pt>
                <c:pt idx="7">
                  <c:v>0.44966442953020136</c:v>
                </c:pt>
                <c:pt idx="8">
                  <c:v>0.39884393063583817</c:v>
                </c:pt>
                <c:pt idx="9">
                  <c:v>0.38926174496644295</c:v>
                </c:pt>
                <c:pt idx="11">
                  <c:v>0.45833333333333337</c:v>
                </c:pt>
                <c:pt idx="12">
                  <c:v>0.46604938271604934</c:v>
                </c:pt>
                <c:pt idx="13">
                  <c:v>0.44194756554307119</c:v>
                </c:pt>
                <c:pt idx="14">
                  <c:v>0.40229885057471265</c:v>
                </c:pt>
                <c:pt idx="16">
                  <c:v>0.49616368286445012</c:v>
                </c:pt>
                <c:pt idx="17">
                  <c:v>0.4642857142857143</c:v>
                </c:pt>
                <c:pt idx="18">
                  <c:v>0.39473684210526316</c:v>
                </c:pt>
                <c:pt idx="19">
                  <c:v>0.38388625592417064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41-44B0-A616-0986CA2D6396}"/>
            </c:ext>
          </c:extLst>
        </c:ser>
        <c:ser>
          <c:idx val="2"/>
          <c:order val="2"/>
          <c:tx>
            <c:strRef>
              <c:f>Taul1!$A$4</c:f>
              <c:strCache>
                <c:ptCount val="1"/>
                <c:pt idx="0">
                  <c:v>Pohjaratkaisun heikko toimivuus/soveltuvuus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Taul1!$B$1:$U$1</c:f>
              <c:strCache>
                <c:ptCount val="20"/>
                <c:pt idx="0">
                  <c:v>Total (n=750)</c:v>
                </c:pt>
                <c:pt idx="1">
                  <c:v>Mies (n=380)</c:v>
                </c:pt>
                <c:pt idx="2">
                  <c:v>Nainen (n=369)</c:v>
                </c:pt>
                <c:pt idx="3">
                  <c:v>Ikäryhmä</c:v>
                </c:pt>
                <c:pt idx="4">
                  <c:v>18-29 vuotta (n=39)</c:v>
                </c:pt>
                <c:pt idx="5">
                  <c:v>30-39 vuotta (n=103)</c:v>
                </c:pt>
                <c:pt idx="6">
                  <c:v>40-49 vuotta (n=137)</c:v>
                </c:pt>
                <c:pt idx="7">
                  <c:v>50-59 vuotta (n=149)</c:v>
                </c:pt>
                <c:pt idx="8">
                  <c:v>60-69 vuotta (n=173)</c:v>
                </c:pt>
                <c:pt idx="9">
                  <c:v>70+ vuotta (n=149)</c:v>
                </c:pt>
                <c:pt idx="10">
                  <c:v>Alue</c:v>
                </c:pt>
                <c:pt idx="11">
                  <c:v>Itä - Östra län (n=72)</c:v>
                </c:pt>
                <c:pt idx="12">
                  <c:v>Etelä - Södra län (n=324)</c:v>
                </c:pt>
                <c:pt idx="13">
                  <c:v>Länsi - Västra län (n=267)</c:v>
                </c:pt>
                <c:pt idx="14">
                  <c:v>Oulun - Lapin - Uleåborgs län (n=87)</c:v>
                </c:pt>
                <c:pt idx="15">
                  <c:v>Asumismuoto</c:v>
                </c:pt>
                <c:pt idx="16">
                  <c:v>Omakotitalossa (n=391)</c:v>
                </c:pt>
                <c:pt idx="17">
                  <c:v>Paritalossa (n=28)</c:v>
                </c:pt>
                <c:pt idx="18">
                  <c:v>Rivitalossa (n=114)</c:v>
                </c:pt>
                <c:pt idx="19">
                  <c:v>Kerrostalossa tai luhtitalossa (n=211)</c:v>
                </c:pt>
              </c:strCache>
            </c:strRef>
          </c:cat>
          <c:val>
            <c:numRef>
              <c:f>Taul1!$B$4:$U$4</c:f>
              <c:numCache>
                <c:formatCode>0%</c:formatCode>
                <c:ptCount val="20"/>
                <c:pt idx="0">
                  <c:v>8.6666666666666656E-2</c:v>
                </c:pt>
                <c:pt idx="1">
                  <c:v>9.4736842105263147E-2</c:v>
                </c:pt>
                <c:pt idx="2">
                  <c:v>7.8590785907859076E-2</c:v>
                </c:pt>
                <c:pt idx="4">
                  <c:v>0.25641025641025644</c:v>
                </c:pt>
                <c:pt idx="5">
                  <c:v>0.15533980582524273</c:v>
                </c:pt>
                <c:pt idx="6">
                  <c:v>9.4890510948905119E-2</c:v>
                </c:pt>
                <c:pt idx="7">
                  <c:v>4.6979865771812082E-2</c:v>
                </c:pt>
                <c:pt idx="8">
                  <c:v>4.6242774566473993E-2</c:v>
                </c:pt>
                <c:pt idx="9">
                  <c:v>7.3825503355704689E-2</c:v>
                </c:pt>
                <c:pt idx="11">
                  <c:v>8.3333333333333343E-2</c:v>
                </c:pt>
                <c:pt idx="12">
                  <c:v>6.4814814814814825E-2</c:v>
                </c:pt>
                <c:pt idx="13">
                  <c:v>0.11235955056179776</c:v>
                </c:pt>
                <c:pt idx="14">
                  <c:v>9.1954022988505746E-2</c:v>
                </c:pt>
                <c:pt idx="16">
                  <c:v>9.718670076726342E-2</c:v>
                </c:pt>
                <c:pt idx="17">
                  <c:v>0</c:v>
                </c:pt>
                <c:pt idx="18">
                  <c:v>7.8947368421052627E-2</c:v>
                </c:pt>
                <c:pt idx="19">
                  <c:v>8.5308056872037921E-2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41-44B0-A616-0986CA2D6396}"/>
            </c:ext>
          </c:extLst>
        </c:ser>
        <c:ser>
          <c:idx val="3"/>
          <c:order val="3"/>
          <c:tx>
            <c:strRef>
              <c:f>Taul1!$A$5</c:f>
              <c:strCache>
                <c:ptCount val="1"/>
                <c:pt idx="0">
                  <c:v>Ei mikään näistä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Taul1!$B$1:$U$1</c:f>
              <c:strCache>
                <c:ptCount val="20"/>
                <c:pt idx="0">
                  <c:v>Total (n=750)</c:v>
                </c:pt>
                <c:pt idx="1">
                  <c:v>Mies (n=380)</c:v>
                </c:pt>
                <c:pt idx="2">
                  <c:v>Nainen (n=369)</c:v>
                </c:pt>
                <c:pt idx="3">
                  <c:v>Ikäryhmä</c:v>
                </c:pt>
                <c:pt idx="4">
                  <c:v>18-29 vuotta (n=39)</c:v>
                </c:pt>
                <c:pt idx="5">
                  <c:v>30-39 vuotta (n=103)</c:v>
                </c:pt>
                <c:pt idx="6">
                  <c:v>40-49 vuotta (n=137)</c:v>
                </c:pt>
                <c:pt idx="7">
                  <c:v>50-59 vuotta (n=149)</c:v>
                </c:pt>
                <c:pt idx="8">
                  <c:v>60-69 vuotta (n=173)</c:v>
                </c:pt>
                <c:pt idx="9">
                  <c:v>70+ vuotta (n=149)</c:v>
                </c:pt>
                <c:pt idx="10">
                  <c:v>Alue</c:v>
                </c:pt>
                <c:pt idx="11">
                  <c:v>Itä - Östra län (n=72)</c:v>
                </c:pt>
                <c:pt idx="12">
                  <c:v>Etelä - Södra län (n=324)</c:v>
                </c:pt>
                <c:pt idx="13">
                  <c:v>Länsi - Västra län (n=267)</c:v>
                </c:pt>
                <c:pt idx="14">
                  <c:v>Oulun - Lapin - Uleåborgs län (n=87)</c:v>
                </c:pt>
                <c:pt idx="15">
                  <c:v>Asumismuoto</c:v>
                </c:pt>
                <c:pt idx="16">
                  <c:v>Omakotitalossa (n=391)</c:v>
                </c:pt>
                <c:pt idx="17">
                  <c:v>Paritalossa (n=28)</c:v>
                </c:pt>
                <c:pt idx="18">
                  <c:v>Rivitalossa (n=114)</c:v>
                </c:pt>
                <c:pt idx="19">
                  <c:v>Kerrostalossa tai luhtitalossa (n=211)</c:v>
                </c:pt>
              </c:strCache>
            </c:strRef>
          </c:cat>
          <c:val>
            <c:numRef>
              <c:f>Taul1!$B$5:$U$5</c:f>
              <c:numCache>
                <c:formatCode>0%</c:formatCode>
                <c:ptCount val="20"/>
                <c:pt idx="0">
                  <c:v>5.333333333333333E-2</c:v>
                </c:pt>
                <c:pt idx="1">
                  <c:v>6.8421052631578952E-2</c:v>
                </c:pt>
                <c:pt idx="2">
                  <c:v>3.7940379403794043E-2</c:v>
                </c:pt>
                <c:pt idx="4">
                  <c:v>0</c:v>
                </c:pt>
                <c:pt idx="5">
                  <c:v>1.9417475728155342E-2</c:v>
                </c:pt>
                <c:pt idx="6">
                  <c:v>5.8394160583941604E-2</c:v>
                </c:pt>
                <c:pt idx="7">
                  <c:v>4.0268456375838931E-2</c:v>
                </c:pt>
                <c:pt idx="8">
                  <c:v>6.936416184971099E-2</c:v>
                </c:pt>
                <c:pt idx="9">
                  <c:v>8.0536912751677861E-2</c:v>
                </c:pt>
                <c:pt idx="11">
                  <c:v>4.1666666666666671E-2</c:v>
                </c:pt>
                <c:pt idx="12">
                  <c:v>6.4814814814814825E-2</c:v>
                </c:pt>
                <c:pt idx="13">
                  <c:v>5.6179775280898882E-2</c:v>
                </c:pt>
                <c:pt idx="14">
                  <c:v>1.1494252873563218E-2</c:v>
                </c:pt>
                <c:pt idx="16">
                  <c:v>6.6496163682864443E-2</c:v>
                </c:pt>
                <c:pt idx="17">
                  <c:v>3.5714285714285719E-2</c:v>
                </c:pt>
                <c:pt idx="18">
                  <c:v>1.7543859649122806E-2</c:v>
                </c:pt>
                <c:pt idx="19">
                  <c:v>4.7393364928909956E-2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F41-44B0-A616-0986CA2D639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467093968"/>
        <c:axId val="2021046512"/>
      </c:barChart>
      <c:catAx>
        <c:axId val="14670939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21046512"/>
        <c:crosses val="autoZero"/>
        <c:auto val="1"/>
        <c:lblAlgn val="ctr"/>
        <c:lblOffset val="100"/>
        <c:noMultiLvlLbl val="0"/>
      </c:catAx>
      <c:valAx>
        <c:axId val="202104651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467093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Taul1!$A$2</c:f>
              <c:strCache>
                <c:ptCount val="1"/>
                <c:pt idx="0">
                  <c:v>Asunnon arvonnousua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(n=822)</c:v>
                </c:pt>
                <c:pt idx="1">
                  <c:v>Mies (n=411)</c:v>
                </c:pt>
                <c:pt idx="2">
                  <c:v>Nainen  (n=409)</c:v>
                </c:pt>
                <c:pt idx="3">
                  <c:v>Ikäryhmä</c:v>
                </c:pt>
                <c:pt idx="4">
                  <c:v>18-29 vuotta (n=42)</c:v>
                </c:pt>
                <c:pt idx="5">
                  <c:v>30-39 vuotta (n=100)</c:v>
                </c:pt>
                <c:pt idx="6">
                  <c:v>40-49 vuotta (n=130)</c:v>
                </c:pt>
                <c:pt idx="7">
                  <c:v>50-59 vuotta (n=154)</c:v>
                </c:pt>
                <c:pt idx="8">
                  <c:v>60-69 vuotta (n=192)</c:v>
                </c:pt>
                <c:pt idx="9">
                  <c:v>70+ vuotta (n=204)</c:v>
                </c:pt>
                <c:pt idx="10">
                  <c:v>Alue</c:v>
                </c:pt>
                <c:pt idx="11">
                  <c:v>Itä - Östra län (n=82)</c:v>
                </c:pt>
                <c:pt idx="12">
                  <c:v>Etelä - Södra län (n=360)</c:v>
                </c:pt>
                <c:pt idx="13">
                  <c:v>Länsi - Västra län (n=295)</c:v>
                </c:pt>
                <c:pt idx="14">
                  <c:v>Oulun - Lapin - Uleåborgs län (n=85)</c:v>
                </c:pt>
                <c:pt idx="15">
                  <c:v>Asumismuoto</c:v>
                </c:pt>
                <c:pt idx="16">
                  <c:v>Omakotitalossa (n=417)</c:v>
                </c:pt>
                <c:pt idx="17">
                  <c:v>Paritalossa (n=28)</c:v>
                </c:pt>
                <c:pt idx="18">
                  <c:v>Rivitalossa (n=132)</c:v>
                </c:pt>
                <c:pt idx="19">
                  <c:v>Kerrostalossa tai luhtitalossa (n=237)</c:v>
                </c:pt>
                <c:pt idx="20">
                  <c:v>Talouden tulot</c:v>
                </c:pt>
                <c:pt idx="21">
                  <c:v>Alle 20 000 EUR (n=29)</c:v>
                </c:pt>
                <c:pt idx="22">
                  <c:v>20 001 - 35 000 EUR (n=120)</c:v>
                </c:pt>
                <c:pt idx="23">
                  <c:v>35 001 - 50 000 EUR (n=156)</c:v>
                </c:pt>
                <c:pt idx="24">
                  <c:v>50 001 - 75 000 EUR (n=182)</c:v>
                </c:pt>
                <c:pt idx="25">
                  <c:v>75 001 - 100 000 EUR (n=138)</c:v>
                </c:pt>
                <c:pt idx="26">
                  <c:v>Yli 100 000 EUR (n=74)</c:v>
                </c:pt>
                <c:pt idx="27">
                  <c:v>En tiedä / en halua kertoa (n=123)</c:v>
                </c:pt>
              </c:strCache>
            </c:strRef>
          </c:cat>
          <c:val>
            <c:numRef>
              <c:f>Taul1!$B$2:$AC$2</c:f>
              <c:numCache>
                <c:formatCode>0%</c:formatCode>
                <c:ptCount val="28"/>
                <c:pt idx="0">
                  <c:v>8.7591240875912413E-2</c:v>
                </c:pt>
                <c:pt idx="1">
                  <c:v>6.8126520681265207E-2</c:v>
                </c:pt>
                <c:pt idx="2">
                  <c:v>0.1075794621026895</c:v>
                </c:pt>
                <c:pt idx="4">
                  <c:v>0.19047619047619047</c:v>
                </c:pt>
                <c:pt idx="5">
                  <c:v>0.1</c:v>
                </c:pt>
                <c:pt idx="6">
                  <c:v>6.9230769230769235E-2</c:v>
                </c:pt>
                <c:pt idx="7">
                  <c:v>0.12337662337662338</c:v>
                </c:pt>
                <c:pt idx="8">
                  <c:v>8.3333333333333343E-2</c:v>
                </c:pt>
                <c:pt idx="9">
                  <c:v>4.9019607843137261E-2</c:v>
                </c:pt>
                <c:pt idx="11">
                  <c:v>6.097560975609756E-2</c:v>
                </c:pt>
                <c:pt idx="12">
                  <c:v>8.611111111111111E-2</c:v>
                </c:pt>
                <c:pt idx="13">
                  <c:v>8.8135593220338981E-2</c:v>
                </c:pt>
                <c:pt idx="14">
                  <c:v>0.11764705882352942</c:v>
                </c:pt>
                <c:pt idx="16">
                  <c:v>7.6738609112709841E-2</c:v>
                </c:pt>
                <c:pt idx="17">
                  <c:v>7.1428571428571438E-2</c:v>
                </c:pt>
                <c:pt idx="18">
                  <c:v>9.0909090909090912E-2</c:v>
                </c:pt>
                <c:pt idx="19">
                  <c:v>0.10970464135021096</c:v>
                </c:pt>
                <c:pt idx="21">
                  <c:v>0.20689655172413793</c:v>
                </c:pt>
                <c:pt idx="22">
                  <c:v>6.6666666666666666E-2</c:v>
                </c:pt>
                <c:pt idx="23">
                  <c:v>0.10256410256410257</c:v>
                </c:pt>
                <c:pt idx="24">
                  <c:v>6.043956043956044E-2</c:v>
                </c:pt>
                <c:pt idx="25">
                  <c:v>9.4202898550724626E-2</c:v>
                </c:pt>
                <c:pt idx="26">
                  <c:v>9.45945945945946E-2</c:v>
                </c:pt>
                <c:pt idx="27">
                  <c:v>8.943089430894309E-2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A7-481D-8867-8F0E36F0D50C}"/>
            </c:ext>
          </c:extLst>
        </c:ser>
        <c:ser>
          <c:idx val="1"/>
          <c:order val="1"/>
          <c:tx>
            <c:strRef>
              <c:f>Taul1!$A$3</c:f>
              <c:strCache>
                <c:ptCount val="1"/>
                <c:pt idx="0">
                  <c:v>Viihtyvyyden paranemista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(n=822)</c:v>
                </c:pt>
                <c:pt idx="1">
                  <c:v>Mies (n=411)</c:v>
                </c:pt>
                <c:pt idx="2">
                  <c:v>Nainen  (n=409)</c:v>
                </c:pt>
                <c:pt idx="3">
                  <c:v>Ikäryhmä</c:v>
                </c:pt>
                <c:pt idx="4">
                  <c:v>18-29 vuotta (n=42)</c:v>
                </c:pt>
                <c:pt idx="5">
                  <c:v>30-39 vuotta (n=100)</c:v>
                </c:pt>
                <c:pt idx="6">
                  <c:v>40-49 vuotta (n=130)</c:v>
                </c:pt>
                <c:pt idx="7">
                  <c:v>50-59 vuotta (n=154)</c:v>
                </c:pt>
                <c:pt idx="8">
                  <c:v>60-69 vuotta (n=192)</c:v>
                </c:pt>
                <c:pt idx="9">
                  <c:v>70+ vuotta (n=204)</c:v>
                </c:pt>
                <c:pt idx="10">
                  <c:v>Alue</c:v>
                </c:pt>
                <c:pt idx="11">
                  <c:v>Itä - Östra län (n=82)</c:v>
                </c:pt>
                <c:pt idx="12">
                  <c:v>Etelä - Södra län (n=360)</c:v>
                </c:pt>
                <c:pt idx="13">
                  <c:v>Länsi - Västra län (n=295)</c:v>
                </c:pt>
                <c:pt idx="14">
                  <c:v>Oulun - Lapin - Uleåborgs län (n=85)</c:v>
                </c:pt>
                <c:pt idx="15">
                  <c:v>Asumismuoto</c:v>
                </c:pt>
                <c:pt idx="16">
                  <c:v>Omakotitalossa (n=417)</c:v>
                </c:pt>
                <c:pt idx="17">
                  <c:v>Paritalossa (n=28)</c:v>
                </c:pt>
                <c:pt idx="18">
                  <c:v>Rivitalossa (n=132)</c:v>
                </c:pt>
                <c:pt idx="19">
                  <c:v>Kerrostalossa tai luhtitalossa (n=237)</c:v>
                </c:pt>
                <c:pt idx="20">
                  <c:v>Talouden tulot</c:v>
                </c:pt>
                <c:pt idx="21">
                  <c:v>Alle 20 000 EUR (n=29)</c:v>
                </c:pt>
                <c:pt idx="22">
                  <c:v>20 001 - 35 000 EUR (n=120)</c:v>
                </c:pt>
                <c:pt idx="23">
                  <c:v>35 001 - 50 000 EUR (n=156)</c:v>
                </c:pt>
                <c:pt idx="24">
                  <c:v>50 001 - 75 000 EUR (n=182)</c:v>
                </c:pt>
                <c:pt idx="25">
                  <c:v>75 001 - 100 000 EUR (n=138)</c:v>
                </c:pt>
                <c:pt idx="26">
                  <c:v>Yli 100 000 EUR (n=74)</c:v>
                </c:pt>
                <c:pt idx="27">
                  <c:v>En tiedä / en halua kertoa (n=123)</c:v>
                </c:pt>
              </c:strCache>
            </c:strRef>
          </c:cat>
          <c:val>
            <c:numRef>
              <c:f>Taul1!$B$3:$AC$3</c:f>
              <c:numCache>
                <c:formatCode>0%</c:formatCode>
                <c:ptCount val="28"/>
                <c:pt idx="0">
                  <c:v>0.46107055961070559</c:v>
                </c:pt>
                <c:pt idx="1">
                  <c:v>0.41849148418491483</c:v>
                </c:pt>
                <c:pt idx="2">
                  <c:v>0.50366748166259168</c:v>
                </c:pt>
                <c:pt idx="4">
                  <c:v>0.45238095238095238</c:v>
                </c:pt>
                <c:pt idx="5">
                  <c:v>0.51</c:v>
                </c:pt>
                <c:pt idx="6">
                  <c:v>0.5461538461538461</c:v>
                </c:pt>
                <c:pt idx="7">
                  <c:v>0.43506493506493504</c:v>
                </c:pt>
                <c:pt idx="8">
                  <c:v>0.47395833333333337</c:v>
                </c:pt>
                <c:pt idx="9">
                  <c:v>0.39215686274509809</c:v>
                </c:pt>
                <c:pt idx="11">
                  <c:v>0.5609756097560975</c:v>
                </c:pt>
                <c:pt idx="12">
                  <c:v>0.47222222222222221</c:v>
                </c:pt>
                <c:pt idx="13">
                  <c:v>0.41694915254237286</c:v>
                </c:pt>
                <c:pt idx="14">
                  <c:v>0.4705882352941177</c:v>
                </c:pt>
                <c:pt idx="16">
                  <c:v>0.3764988009592326</c:v>
                </c:pt>
                <c:pt idx="17">
                  <c:v>0.39285714285714285</c:v>
                </c:pt>
                <c:pt idx="18">
                  <c:v>0.60606060606060608</c:v>
                </c:pt>
                <c:pt idx="19">
                  <c:v>0.53164556962025311</c:v>
                </c:pt>
                <c:pt idx="21">
                  <c:v>0.27586206896551724</c:v>
                </c:pt>
                <c:pt idx="22">
                  <c:v>0.5083333333333333</c:v>
                </c:pt>
                <c:pt idx="23">
                  <c:v>0.42948717948717952</c:v>
                </c:pt>
                <c:pt idx="24">
                  <c:v>0.51648351648351654</c:v>
                </c:pt>
                <c:pt idx="25">
                  <c:v>0.44927536231884058</c:v>
                </c:pt>
                <c:pt idx="26">
                  <c:v>0.39189189189189189</c:v>
                </c:pt>
                <c:pt idx="27">
                  <c:v>0.47154471544715448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A7-481D-8867-8F0E36F0D50C}"/>
            </c:ext>
          </c:extLst>
        </c:ser>
        <c:ser>
          <c:idx val="2"/>
          <c:order val="2"/>
          <c:tx>
            <c:strRef>
              <c:f>Taul1!$A$4</c:f>
              <c:strCache>
                <c:ptCount val="1"/>
                <c:pt idx="0">
                  <c:v>Asunnon parempaa toimivuutta arjessa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(n=822)</c:v>
                </c:pt>
                <c:pt idx="1">
                  <c:v>Mies (n=411)</c:v>
                </c:pt>
                <c:pt idx="2">
                  <c:v>Nainen  (n=409)</c:v>
                </c:pt>
                <c:pt idx="3">
                  <c:v>Ikäryhmä</c:v>
                </c:pt>
                <c:pt idx="4">
                  <c:v>18-29 vuotta (n=42)</c:v>
                </c:pt>
                <c:pt idx="5">
                  <c:v>30-39 vuotta (n=100)</c:v>
                </c:pt>
                <c:pt idx="6">
                  <c:v>40-49 vuotta (n=130)</c:v>
                </c:pt>
                <c:pt idx="7">
                  <c:v>50-59 vuotta (n=154)</c:v>
                </c:pt>
                <c:pt idx="8">
                  <c:v>60-69 vuotta (n=192)</c:v>
                </c:pt>
                <c:pt idx="9">
                  <c:v>70+ vuotta (n=204)</c:v>
                </c:pt>
                <c:pt idx="10">
                  <c:v>Alue</c:v>
                </c:pt>
                <c:pt idx="11">
                  <c:v>Itä - Östra län (n=82)</c:v>
                </c:pt>
                <c:pt idx="12">
                  <c:v>Etelä - Södra län (n=360)</c:v>
                </c:pt>
                <c:pt idx="13">
                  <c:v>Länsi - Västra län (n=295)</c:v>
                </c:pt>
                <c:pt idx="14">
                  <c:v>Oulun - Lapin - Uleåborgs län (n=85)</c:v>
                </c:pt>
                <c:pt idx="15">
                  <c:v>Asumismuoto</c:v>
                </c:pt>
                <c:pt idx="16">
                  <c:v>Omakotitalossa (n=417)</c:v>
                </c:pt>
                <c:pt idx="17">
                  <c:v>Paritalossa (n=28)</c:v>
                </c:pt>
                <c:pt idx="18">
                  <c:v>Rivitalossa (n=132)</c:v>
                </c:pt>
                <c:pt idx="19">
                  <c:v>Kerrostalossa tai luhtitalossa (n=237)</c:v>
                </c:pt>
                <c:pt idx="20">
                  <c:v>Talouden tulot</c:v>
                </c:pt>
                <c:pt idx="21">
                  <c:v>Alle 20 000 EUR (n=29)</c:v>
                </c:pt>
                <c:pt idx="22">
                  <c:v>20 001 - 35 000 EUR (n=120)</c:v>
                </c:pt>
                <c:pt idx="23">
                  <c:v>35 001 - 50 000 EUR (n=156)</c:v>
                </c:pt>
                <c:pt idx="24">
                  <c:v>50 001 - 75 000 EUR (n=182)</c:v>
                </c:pt>
                <c:pt idx="25">
                  <c:v>75 001 - 100 000 EUR (n=138)</c:v>
                </c:pt>
                <c:pt idx="26">
                  <c:v>Yli 100 000 EUR (n=74)</c:v>
                </c:pt>
                <c:pt idx="27">
                  <c:v>En tiedä / en halua kertoa (n=123)</c:v>
                </c:pt>
              </c:strCache>
            </c:strRef>
          </c:cat>
          <c:val>
            <c:numRef>
              <c:f>Taul1!$B$4:$AC$4</c:f>
              <c:numCache>
                <c:formatCode>0%</c:formatCode>
                <c:ptCount val="28"/>
                <c:pt idx="0">
                  <c:v>0.29318734793187351</c:v>
                </c:pt>
                <c:pt idx="1">
                  <c:v>0.33090024330900242</c:v>
                </c:pt>
                <c:pt idx="2">
                  <c:v>0.25672371638141805</c:v>
                </c:pt>
                <c:pt idx="4">
                  <c:v>0.23809523809523811</c:v>
                </c:pt>
                <c:pt idx="5">
                  <c:v>0.31</c:v>
                </c:pt>
                <c:pt idx="6">
                  <c:v>0.24615384615384617</c:v>
                </c:pt>
                <c:pt idx="7">
                  <c:v>0.32467532467532467</c:v>
                </c:pt>
                <c:pt idx="8">
                  <c:v>0.27083333333333331</c:v>
                </c:pt>
                <c:pt idx="9">
                  <c:v>0.32352941176470584</c:v>
                </c:pt>
                <c:pt idx="11">
                  <c:v>0.18292682926829268</c:v>
                </c:pt>
                <c:pt idx="12">
                  <c:v>0.31111111111111112</c:v>
                </c:pt>
                <c:pt idx="13">
                  <c:v>0.31186440677966099</c:v>
                </c:pt>
                <c:pt idx="14">
                  <c:v>0.25882352941176473</c:v>
                </c:pt>
                <c:pt idx="16">
                  <c:v>0.32374100719424459</c:v>
                </c:pt>
                <c:pt idx="17">
                  <c:v>0.35714285714285715</c:v>
                </c:pt>
                <c:pt idx="18">
                  <c:v>0.20454545454545453</c:v>
                </c:pt>
                <c:pt idx="19">
                  <c:v>0.27848101265822783</c:v>
                </c:pt>
                <c:pt idx="21">
                  <c:v>0.24137931034482757</c:v>
                </c:pt>
                <c:pt idx="22">
                  <c:v>0.25</c:v>
                </c:pt>
                <c:pt idx="23">
                  <c:v>0.30128205128205127</c:v>
                </c:pt>
                <c:pt idx="24">
                  <c:v>0.24725274725274726</c:v>
                </c:pt>
                <c:pt idx="25">
                  <c:v>0.35507246376811596</c:v>
                </c:pt>
                <c:pt idx="26">
                  <c:v>0.36486486486486486</c:v>
                </c:pt>
                <c:pt idx="27">
                  <c:v>0.29268292682926833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2A7-481D-8867-8F0E36F0D50C}"/>
            </c:ext>
          </c:extLst>
        </c:ser>
        <c:ser>
          <c:idx val="3"/>
          <c:order val="3"/>
          <c:tx>
            <c:strRef>
              <c:f>Taul1!$A$5</c:f>
              <c:strCache>
                <c:ptCount val="1"/>
                <c:pt idx="0">
                  <c:v>Asunnon parempaa sopivuutta muuttuneeseen elämäntilanteeseen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(n=822)</c:v>
                </c:pt>
                <c:pt idx="1">
                  <c:v>Mies (n=411)</c:v>
                </c:pt>
                <c:pt idx="2">
                  <c:v>Nainen  (n=409)</c:v>
                </c:pt>
                <c:pt idx="3">
                  <c:v>Ikäryhmä</c:v>
                </c:pt>
                <c:pt idx="4">
                  <c:v>18-29 vuotta (n=42)</c:v>
                </c:pt>
                <c:pt idx="5">
                  <c:v>30-39 vuotta (n=100)</c:v>
                </c:pt>
                <c:pt idx="6">
                  <c:v>40-49 vuotta (n=130)</c:v>
                </c:pt>
                <c:pt idx="7">
                  <c:v>50-59 vuotta (n=154)</c:v>
                </c:pt>
                <c:pt idx="8">
                  <c:v>60-69 vuotta (n=192)</c:v>
                </c:pt>
                <c:pt idx="9">
                  <c:v>70+ vuotta (n=204)</c:v>
                </c:pt>
                <c:pt idx="10">
                  <c:v>Alue</c:v>
                </c:pt>
                <c:pt idx="11">
                  <c:v>Itä - Östra län (n=82)</c:v>
                </c:pt>
                <c:pt idx="12">
                  <c:v>Etelä - Södra län (n=360)</c:v>
                </c:pt>
                <c:pt idx="13">
                  <c:v>Länsi - Västra län (n=295)</c:v>
                </c:pt>
                <c:pt idx="14">
                  <c:v>Oulun - Lapin - Uleåborgs län (n=85)</c:v>
                </c:pt>
                <c:pt idx="15">
                  <c:v>Asumismuoto</c:v>
                </c:pt>
                <c:pt idx="16">
                  <c:v>Omakotitalossa (n=417)</c:v>
                </c:pt>
                <c:pt idx="17">
                  <c:v>Paritalossa (n=28)</c:v>
                </c:pt>
                <c:pt idx="18">
                  <c:v>Rivitalossa (n=132)</c:v>
                </c:pt>
                <c:pt idx="19">
                  <c:v>Kerrostalossa tai luhtitalossa (n=237)</c:v>
                </c:pt>
                <c:pt idx="20">
                  <c:v>Talouden tulot</c:v>
                </c:pt>
                <c:pt idx="21">
                  <c:v>Alle 20 000 EUR (n=29)</c:v>
                </c:pt>
                <c:pt idx="22">
                  <c:v>20 001 - 35 000 EUR (n=120)</c:v>
                </c:pt>
                <c:pt idx="23">
                  <c:v>35 001 - 50 000 EUR (n=156)</c:v>
                </c:pt>
                <c:pt idx="24">
                  <c:v>50 001 - 75 000 EUR (n=182)</c:v>
                </c:pt>
                <c:pt idx="25">
                  <c:v>75 001 - 100 000 EUR (n=138)</c:v>
                </c:pt>
                <c:pt idx="26">
                  <c:v>Yli 100 000 EUR (n=74)</c:v>
                </c:pt>
                <c:pt idx="27">
                  <c:v>En tiedä / en halua kertoa (n=123)</c:v>
                </c:pt>
              </c:strCache>
            </c:strRef>
          </c:cat>
          <c:val>
            <c:numRef>
              <c:f>Taul1!$B$5:$AC$5</c:f>
              <c:numCache>
                <c:formatCode>0%</c:formatCode>
                <c:ptCount val="28"/>
                <c:pt idx="0">
                  <c:v>6.3260340632603412E-2</c:v>
                </c:pt>
                <c:pt idx="1">
                  <c:v>6.8126520681265207E-2</c:v>
                </c:pt>
                <c:pt idx="2">
                  <c:v>5.623471882640587E-2</c:v>
                </c:pt>
                <c:pt idx="4">
                  <c:v>7.1428571428571438E-2</c:v>
                </c:pt>
                <c:pt idx="5">
                  <c:v>0.05</c:v>
                </c:pt>
                <c:pt idx="6">
                  <c:v>4.6153846153846149E-2</c:v>
                </c:pt>
                <c:pt idx="7">
                  <c:v>4.5454545454545456E-2</c:v>
                </c:pt>
                <c:pt idx="8">
                  <c:v>4.6875E-2</c:v>
                </c:pt>
                <c:pt idx="9">
                  <c:v>0.10784313725490197</c:v>
                </c:pt>
                <c:pt idx="11">
                  <c:v>8.5365853658536592E-2</c:v>
                </c:pt>
                <c:pt idx="12">
                  <c:v>6.1111111111111109E-2</c:v>
                </c:pt>
                <c:pt idx="13">
                  <c:v>6.4406779661016947E-2</c:v>
                </c:pt>
                <c:pt idx="14">
                  <c:v>4.7058823529411764E-2</c:v>
                </c:pt>
                <c:pt idx="16">
                  <c:v>5.2757793764988008E-2</c:v>
                </c:pt>
                <c:pt idx="17">
                  <c:v>7.1428571428571438E-2</c:v>
                </c:pt>
                <c:pt idx="18">
                  <c:v>6.8181818181818177E-2</c:v>
                </c:pt>
                <c:pt idx="19">
                  <c:v>8.0168776371308023E-2</c:v>
                </c:pt>
                <c:pt idx="21">
                  <c:v>0.13793103448275862</c:v>
                </c:pt>
                <c:pt idx="22">
                  <c:v>5.8333333333333327E-2</c:v>
                </c:pt>
                <c:pt idx="23">
                  <c:v>5.1282051282051287E-2</c:v>
                </c:pt>
                <c:pt idx="24">
                  <c:v>7.6923076923076927E-2</c:v>
                </c:pt>
                <c:pt idx="25">
                  <c:v>3.6231884057971016E-2</c:v>
                </c:pt>
                <c:pt idx="26">
                  <c:v>0.1081081081081081</c:v>
                </c:pt>
                <c:pt idx="27">
                  <c:v>4.878048780487805E-2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2A7-481D-8867-8F0E36F0D50C}"/>
            </c:ext>
          </c:extLst>
        </c:ser>
        <c:ser>
          <c:idx val="4"/>
          <c:order val="4"/>
          <c:tx>
            <c:strRef>
              <c:f>Taul1!$A$6</c:f>
              <c:strCache>
                <c:ptCount val="1"/>
                <c:pt idx="0">
                  <c:v>Energiatehokkuuden parantamista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Taul1!$B$1:$AC$1</c:f>
              <c:strCache>
                <c:ptCount val="28"/>
                <c:pt idx="0">
                  <c:v>Total (n=822)</c:v>
                </c:pt>
                <c:pt idx="1">
                  <c:v>Mies (n=411)</c:v>
                </c:pt>
                <c:pt idx="2">
                  <c:v>Nainen  (n=409)</c:v>
                </c:pt>
                <c:pt idx="3">
                  <c:v>Ikäryhmä</c:v>
                </c:pt>
                <c:pt idx="4">
                  <c:v>18-29 vuotta (n=42)</c:v>
                </c:pt>
                <c:pt idx="5">
                  <c:v>30-39 vuotta (n=100)</c:v>
                </c:pt>
                <c:pt idx="6">
                  <c:v>40-49 vuotta (n=130)</c:v>
                </c:pt>
                <c:pt idx="7">
                  <c:v>50-59 vuotta (n=154)</c:v>
                </c:pt>
                <c:pt idx="8">
                  <c:v>60-69 vuotta (n=192)</c:v>
                </c:pt>
                <c:pt idx="9">
                  <c:v>70+ vuotta (n=204)</c:v>
                </c:pt>
                <c:pt idx="10">
                  <c:v>Alue</c:v>
                </c:pt>
                <c:pt idx="11">
                  <c:v>Itä - Östra län (n=82)</c:v>
                </c:pt>
                <c:pt idx="12">
                  <c:v>Etelä - Södra län (n=360)</c:v>
                </c:pt>
                <c:pt idx="13">
                  <c:v>Länsi - Västra län (n=295)</c:v>
                </c:pt>
                <c:pt idx="14">
                  <c:v>Oulun - Lapin - Uleåborgs län (n=85)</c:v>
                </c:pt>
                <c:pt idx="15">
                  <c:v>Asumismuoto</c:v>
                </c:pt>
                <c:pt idx="16">
                  <c:v>Omakotitalossa (n=417)</c:v>
                </c:pt>
                <c:pt idx="17">
                  <c:v>Paritalossa (n=28)</c:v>
                </c:pt>
                <c:pt idx="18">
                  <c:v>Rivitalossa (n=132)</c:v>
                </c:pt>
                <c:pt idx="19">
                  <c:v>Kerrostalossa tai luhtitalossa (n=237)</c:v>
                </c:pt>
                <c:pt idx="20">
                  <c:v>Talouden tulot</c:v>
                </c:pt>
                <c:pt idx="21">
                  <c:v>Alle 20 000 EUR (n=29)</c:v>
                </c:pt>
                <c:pt idx="22">
                  <c:v>20 001 - 35 000 EUR (n=120)</c:v>
                </c:pt>
                <c:pt idx="23">
                  <c:v>35 001 - 50 000 EUR (n=156)</c:v>
                </c:pt>
                <c:pt idx="24">
                  <c:v>50 001 - 75 000 EUR (n=182)</c:v>
                </c:pt>
                <c:pt idx="25">
                  <c:v>75 001 - 100 000 EUR (n=138)</c:v>
                </c:pt>
                <c:pt idx="26">
                  <c:v>Yli 100 000 EUR (n=74)</c:v>
                </c:pt>
                <c:pt idx="27">
                  <c:v>En tiedä / en halua kertoa (n=123)</c:v>
                </c:pt>
              </c:strCache>
            </c:strRef>
          </c:cat>
          <c:val>
            <c:numRef>
              <c:f>Taul1!$B$6:$AC$6</c:f>
              <c:numCache>
                <c:formatCode>0%</c:formatCode>
                <c:ptCount val="28"/>
                <c:pt idx="0">
                  <c:v>9.4890510948905119E-2</c:v>
                </c:pt>
                <c:pt idx="1">
                  <c:v>0.11435523114355231</c:v>
                </c:pt>
                <c:pt idx="2">
                  <c:v>7.5794621026894868E-2</c:v>
                </c:pt>
                <c:pt idx="4">
                  <c:v>4.7619047619047616E-2</c:v>
                </c:pt>
                <c:pt idx="5">
                  <c:v>0.03</c:v>
                </c:pt>
                <c:pt idx="6">
                  <c:v>9.2307692307692299E-2</c:v>
                </c:pt>
                <c:pt idx="7">
                  <c:v>7.1428571428571438E-2</c:v>
                </c:pt>
                <c:pt idx="8">
                  <c:v>0.125</c:v>
                </c:pt>
                <c:pt idx="9">
                  <c:v>0.12745098039215685</c:v>
                </c:pt>
                <c:pt idx="11">
                  <c:v>0.10975609756097562</c:v>
                </c:pt>
                <c:pt idx="12">
                  <c:v>6.9444444444444448E-2</c:v>
                </c:pt>
                <c:pt idx="13">
                  <c:v>0.11864406779661017</c:v>
                </c:pt>
                <c:pt idx="14">
                  <c:v>0.10588235294117647</c:v>
                </c:pt>
                <c:pt idx="16">
                  <c:v>0.17026378896882494</c:v>
                </c:pt>
                <c:pt idx="17">
                  <c:v>0.10714285714285714</c:v>
                </c:pt>
                <c:pt idx="18">
                  <c:v>3.0303030303030304E-2</c:v>
                </c:pt>
                <c:pt idx="19">
                  <c:v>0</c:v>
                </c:pt>
                <c:pt idx="21">
                  <c:v>0.13793103448275862</c:v>
                </c:pt>
                <c:pt idx="22">
                  <c:v>0.11666666666666665</c:v>
                </c:pt>
                <c:pt idx="23">
                  <c:v>0.11538461538461538</c:v>
                </c:pt>
                <c:pt idx="24">
                  <c:v>9.8901098901098911E-2</c:v>
                </c:pt>
                <c:pt idx="25">
                  <c:v>6.5217391304347824E-2</c:v>
                </c:pt>
                <c:pt idx="26">
                  <c:v>4.0540540540540543E-2</c:v>
                </c:pt>
                <c:pt idx="27">
                  <c:v>9.7560975609756101E-2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2A7-481D-8867-8F0E36F0D50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1467093968"/>
        <c:axId val="2021046512"/>
      </c:barChart>
      <c:catAx>
        <c:axId val="14670939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21046512"/>
        <c:crosses val="autoZero"/>
        <c:auto val="1"/>
        <c:lblAlgn val="ctr"/>
        <c:lblOffset val="100"/>
        <c:tickLblSkip val="1"/>
        <c:noMultiLvlLbl val="0"/>
      </c:catAx>
      <c:valAx>
        <c:axId val="202104651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467093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947266327482146"/>
          <c:y val="0.85404222454103373"/>
          <c:w val="0.73777148078660759"/>
          <c:h val="0.131051129794628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2"/>
            <a:ext cx="7344915" cy="49688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306C4F0D-570E-144F-89FC-79904D94991F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77A363CC-69DE-6C14-EC0F-72E4822333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835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F370378E-20B2-49C0-9062-9FA13A68662D}"/>
              </a:ext>
            </a:extLst>
          </p:cNvPr>
          <p:cNvSpPr/>
          <p:nvPr userDrawn="1"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5360EE5-0E4F-4377-A2BA-38AF302A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8C07D6D-4276-4168-B7C3-84DF9FD69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8709AF2-4A84-1746-BCDB-2EFBA854718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9AFFC5D-C8E5-E252-9FCE-2C92A1B5FF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40111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E3E24298-9316-4E0C-9387-1DC2E19E70A4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97C27B2-4FEE-47ED-A92A-A67D6E7C88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C25F49-53A1-42C8-9985-9D1722329AD1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14800" y="1376363"/>
            <a:ext cx="5436738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891BBFB-6267-41DB-9A60-917812BA173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40464" y="1376363"/>
            <a:ext cx="5435599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88A4C00-97CE-4EDA-B5DA-6FF3C4FBD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F730DB4-A374-494F-A0DE-CDAD89BA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Pladsholder til tekst 9">
            <a:extLst>
              <a:ext uri="{FF2B5EF4-FFF2-40B4-BE49-F238E27FC236}">
                <a16:creationId xmlns:a16="http://schemas.microsoft.com/office/drawing/2014/main" id="{BF357DBA-D3B2-44DE-83CC-6A877F9CA3D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4A929200-6CCE-E54B-818D-43B5AAEA4C6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1BBF079-6145-26B8-0379-992CC4ABBF5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187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68237672-EA13-4736-A70B-E52AB4AD066C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11161264" cy="5557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5937" y="1376362"/>
            <a:ext cx="7343777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9AFA0120-57A0-4D2B-8C07-01264457CB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798" y="900000"/>
            <a:ext cx="1116126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+mn-lt"/>
                <a:ea typeface="Roboto Black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61BC83FF-D12E-0A44-A5B0-212F772CB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33989D73-6FBD-3F25-589A-63595E011A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310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4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9D9E7D-4E22-CD4E-A802-D4320CC6858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11DC65A-F348-4F8E-9611-95FAD485B2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672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799" y="1376363"/>
            <a:ext cx="7344915" cy="4968875"/>
          </a:xfrm>
        </p:spPr>
        <p:txBody>
          <a:bodyPr/>
          <a:lstStyle>
            <a:lvl1pPr>
              <a:buClr>
                <a:schemeClr val="accent3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3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3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3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3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8BE76CBD-9977-4D86-9371-845298CD825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E3E265B-5156-3D46-9F16-79FC47070B9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2F7BD98C-9615-3125-230C-2A5C9634AA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5" y="6551813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022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no foot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B936AD-B99A-4CBD-8357-6A393A154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11160126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36430A-BA34-4FAC-83B6-11BC4B15979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4800" y="1376363"/>
            <a:ext cx="7344914" cy="49688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D3DEB8A-4828-4D9A-AF0C-2F5461697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27BB508-743A-42C5-B38B-A739FC546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11" name="Pladsholder til tekst 9">
            <a:extLst>
              <a:ext uri="{FF2B5EF4-FFF2-40B4-BE49-F238E27FC236}">
                <a16:creationId xmlns:a16="http://schemas.microsoft.com/office/drawing/2014/main" id="{E6A73C2E-1AF8-4116-9D76-444884C7875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2" name="Text Placeholder 6">
            <a:extLst>
              <a:ext uri="{FF2B5EF4-FFF2-40B4-BE49-F238E27FC236}">
                <a16:creationId xmlns:a16="http://schemas.microsoft.com/office/drawing/2014/main" id="{573D0DFC-1749-E348-9711-4EDD621C8A2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D215003B-4278-DF87-B62C-19E3A300E9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451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4800"/>
            <a:ext cx="5436738" cy="554400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4800" y="1376362"/>
            <a:ext cx="5436738" cy="4968876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2DF67386-C449-4773-98FA-E90C87B008C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b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11D08EC3-0BF4-7D41-8473-3B923C8E65B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7644D04C-6B69-4CCE-5C24-A688D0A5BCE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580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Image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F6425D13-9A1B-4760-9173-66541B3DE40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0DD5FC8-A4F2-4F9F-A6C1-F40DB3F38D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5938" y="334800"/>
            <a:ext cx="5435598" cy="554400"/>
          </a:xfrm>
        </p:spPr>
        <p:txBody>
          <a:bodyPr anchor="t" anchorCtr="0">
            <a:no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DAB1EB-D25D-4C31-8262-45394195B7D8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6240464" y="0"/>
            <a:ext cx="5951536" cy="6453188"/>
          </a:xfrm>
        </p:spPr>
        <p:txBody>
          <a:bodyPr tIns="792000" anchor="ctr" anchorCtr="1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kuva</a:t>
            </a:r>
            <a:r>
              <a:rPr lang="en-GB" noProof="0" dirty="0"/>
              <a:t> </a:t>
            </a:r>
            <a:r>
              <a:rPr lang="en-GB" noProof="0" dirty="0" err="1"/>
              <a:t>klikkaamalla</a:t>
            </a:r>
            <a:endParaRPr lang="en-GB" noProof="0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35DAC81-9607-4A0D-87D2-0691ECE02B4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15938" y="1376362"/>
            <a:ext cx="5435600" cy="4968876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sisältöä</a:t>
            </a:r>
            <a:endParaRPr lang="en-GB" noProof="0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91B8CE7-A32F-4EDD-BFD1-8C82138D6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70440D71-0929-4526-89FF-11702F183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Pladsholder til tekst 9">
            <a:extLst>
              <a:ext uri="{FF2B5EF4-FFF2-40B4-BE49-F238E27FC236}">
                <a16:creationId xmlns:a16="http://schemas.microsoft.com/office/drawing/2014/main" id="{BCE6F837-5414-46BF-9E35-6246BCD0E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5436738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A3A9DA1E-15E2-3C49-A713-FD436D3C4C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9972DC83-D793-8EE3-EA5E-EF7B9F9A6A7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783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Light">
    <p:bg>
      <p:bgPr>
        <a:solidFill>
          <a:srgbClr val="ECEC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ED17D921-6C4C-48C2-B776-D1EB15D38A9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5938" y="900000"/>
            <a:ext cx="11160125" cy="223374"/>
          </a:xfrm>
        </p:spPr>
        <p:txBody>
          <a:bodyPr wrap="none"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tx2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C85A29B-84BF-6348-9955-2777AF0ADB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4946117C-814D-B73E-AE52-E7AB0529F70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68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- Dar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2C9C8A44-FDC0-475D-BC2B-A15569175EA1}"/>
              </a:ext>
            </a:extLst>
          </p:cNvPr>
          <p:cNvSpPr/>
          <p:nvPr userDrawn="1"/>
        </p:nvSpPr>
        <p:spPr>
          <a:xfrm>
            <a:off x="0" y="6453188"/>
            <a:ext cx="12192000" cy="404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810521B-284B-4FCD-B0CF-87DE041A71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800" y="333375"/>
            <a:ext cx="11161263" cy="554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1134C80-4B70-4DF5-93AC-7404914A0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STARK Suomi esimerkit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C85BCBE9-3720-40B4-B714-4AC56DBAE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97C5ED-C1DE-4316-8FCE-7E084E7B171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C929AE39-12FE-4540-9F1E-D0F3202A22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4800" y="900000"/>
            <a:ext cx="11161263" cy="223374"/>
          </a:xfrm>
        </p:spPr>
        <p:txBody>
          <a:bodyPr tIns="0" bIns="0" anchor="t" anchorCtr="0">
            <a:noAutofit/>
          </a:bodyPr>
          <a:lstStyle>
            <a:lvl1pPr marL="0" indent="0">
              <a:buFontTx/>
              <a:buNone/>
              <a:defRPr sz="1400" b="1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 Black" panose="02000000000000000000" pitchFamily="2" charset="0"/>
              </a:defRPr>
            </a:lvl1pPr>
            <a:lvl2pPr marL="457200" indent="0">
              <a:buFontTx/>
              <a:buNone/>
              <a:defRPr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alaotsikko</a:t>
            </a:r>
            <a:endParaRPr lang="en-GB" noProof="0" dirty="0"/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3A35F8E9-3587-6542-B060-D7780ACDE58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2673" y="333374"/>
            <a:ext cx="726269" cy="922361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FI" dirty="0"/>
              <a:t> 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4A1035B-64B4-8F80-6F28-D27975FB26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868306" y="6550448"/>
            <a:ext cx="826911" cy="186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515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3DE7CDD-4E13-4511-B65A-EE22B43A1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38" y="333375"/>
            <a:ext cx="11160125" cy="554400"/>
          </a:xfrm>
          <a:prstGeom prst="rect">
            <a:avLst/>
          </a:prstGeom>
        </p:spPr>
        <p:txBody>
          <a:bodyPr vert="horz" wrap="none" lIns="0" tIns="45720" rIns="0" bIns="0" rtlCol="0" anchor="t" anchorCtr="0">
            <a:noAutofit/>
          </a:bodyPr>
          <a:lstStyle/>
          <a:p>
            <a:r>
              <a:rPr lang="en-GB" noProof="0" dirty="0" err="1"/>
              <a:t>Lisää</a:t>
            </a:r>
            <a:r>
              <a:rPr lang="en-GB" noProof="0" dirty="0"/>
              <a:t> </a:t>
            </a:r>
            <a:r>
              <a:rPr lang="en-GB" noProof="0" dirty="0" err="1"/>
              <a:t>otsikko</a:t>
            </a:r>
            <a:endParaRPr lang="en-GB" noProof="0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2682BF14-0D4A-49F1-8AEA-D894DF4A0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5938" y="1377000"/>
            <a:ext cx="7343776" cy="496823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 noProof="0" dirty="0"/>
              <a:t>Lisää sisältöä. Poista listat ja </a:t>
            </a:r>
            <a:r>
              <a:rPr lang="fi-FI" noProof="0" dirty="0" err="1"/>
              <a:t>bulletit</a:t>
            </a:r>
            <a:r>
              <a:rPr lang="fi-FI" noProof="0" dirty="0"/>
              <a:t> tarvittaessa. </a:t>
            </a:r>
          </a:p>
          <a:p>
            <a:pPr lvl="1"/>
            <a:r>
              <a:rPr lang="fi-FI" noProof="0" dirty="0"/>
              <a:t>Toisen tason sisältö</a:t>
            </a:r>
          </a:p>
          <a:p>
            <a:pPr lvl="2"/>
            <a:r>
              <a:rPr lang="fi-FI" noProof="0" dirty="0"/>
              <a:t>Kolmannen tason sisältö</a:t>
            </a:r>
          </a:p>
          <a:p>
            <a:pPr lvl="3"/>
            <a:r>
              <a:rPr lang="fi-FI" noProof="0" dirty="0"/>
              <a:t>Neljännen tason sisältö</a:t>
            </a:r>
          </a:p>
          <a:p>
            <a:pPr lvl="4"/>
            <a:r>
              <a:rPr lang="fi-FI" noProof="0" dirty="0"/>
              <a:t>Viidennen tason sisältö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7C44E0A-3FB9-4561-823C-423DB7F20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80000" y="6498478"/>
            <a:ext cx="8687888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GB"/>
              <a:t>STARK Suomi esimerkit</a:t>
            </a:r>
            <a:endParaRPr lang="en-GB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0427A0-90D3-458A-8BE7-2F653EFD5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5938" y="6498478"/>
            <a:ext cx="324000" cy="324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50" b="1">
                <a:solidFill>
                  <a:schemeClr val="accent3"/>
                </a:solidFill>
              </a:defRPr>
            </a:lvl1pPr>
          </a:lstStyle>
          <a:p>
            <a:fld id="{EA97C5ED-C1DE-4316-8FCE-7E084E7B171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4239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8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0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6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000" indent="-228600" algn="l" defTabSz="914400" rtl="0" eaLnBrk="1" latinLnBrk="0" hangingPunct="1">
        <a:lnSpc>
          <a:spcPct val="110000"/>
        </a:lnSpc>
        <a:spcBef>
          <a:spcPts val="600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840">
          <p15:clr>
            <a:srgbClr val="5ACBF0"/>
          </p15:clr>
        </p15:guide>
        <p15:guide id="3" pos="3749">
          <p15:clr>
            <a:srgbClr val="A4A3A4"/>
          </p15:clr>
        </p15:guide>
        <p15:guide id="4" pos="2547">
          <p15:clr>
            <a:srgbClr val="A4A3A4"/>
          </p15:clr>
        </p15:guide>
        <p15:guide id="7" pos="4951">
          <p15:clr>
            <a:srgbClr val="A4A3A4"/>
          </p15:clr>
        </p15:guide>
        <p15:guide id="8" pos="5133">
          <p15:clr>
            <a:srgbClr val="A4A3A4"/>
          </p15:clr>
        </p15:guide>
        <p15:guide id="11" pos="7355">
          <p15:clr>
            <a:srgbClr val="A4A3A4"/>
          </p15:clr>
        </p15:guide>
        <p15:guide id="12" pos="325">
          <p15:clr>
            <a:srgbClr val="A4A3A4"/>
          </p15:clr>
        </p15:guide>
        <p15:guide id="13" pos="6153">
          <p15:clr>
            <a:srgbClr val="A4A3A4"/>
          </p15:clr>
        </p15:guide>
        <p15:guide id="14" pos="6335">
          <p15:clr>
            <a:srgbClr val="A4A3A4"/>
          </p15:clr>
        </p15:guide>
        <p15:guide id="19" pos="2729">
          <p15:clr>
            <a:srgbClr val="A4A3A4"/>
          </p15:clr>
        </p15:guide>
        <p15:guide id="20" pos="3931">
          <p15:clr>
            <a:srgbClr val="A4A3A4"/>
          </p15:clr>
        </p15:guide>
        <p15:guide id="23" pos="1527">
          <p15:clr>
            <a:srgbClr val="A4A3A4"/>
          </p15:clr>
        </p15:guide>
        <p15:guide id="24" pos="1345">
          <p15:clr>
            <a:srgbClr val="A4A3A4"/>
          </p15:clr>
        </p15:guide>
        <p15:guide id="27" orient="horz" pos="210">
          <p15:clr>
            <a:srgbClr val="F26B43"/>
          </p15:clr>
        </p15:guide>
        <p15:guide id="28" orient="horz" pos="777">
          <p15:clr>
            <a:srgbClr val="F26B43"/>
          </p15:clr>
        </p15:guide>
        <p15:guide id="29" orient="horz" pos="867">
          <p15:clr>
            <a:srgbClr val="F26B43"/>
          </p15:clr>
        </p15:guide>
        <p15:guide id="31" orient="horz" pos="4065">
          <p15:clr>
            <a:srgbClr val="F26B43"/>
          </p15:clr>
        </p15:guide>
        <p15:guide id="32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D023FD11-1C6B-4A3B-A077-823A750D8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97C5ED-C1DE-4316-8FCE-7E084E7B171C}" type="slidenum">
              <a:rPr kumimoji="0" lang="en-GB" sz="1050" b="1" i="0" u="none" strike="noStrike" kern="1200" cap="none" spc="0" normalizeH="0" baseline="0" noProof="0" smtClean="0">
                <a:ln>
                  <a:noFill/>
                </a:ln>
                <a:solidFill>
                  <a:srgbClr val="F5821E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050" b="1" i="0" u="none" strike="noStrike" kern="1200" cap="none" spc="0" normalizeH="0" baseline="0" noProof="0">
              <a:ln>
                <a:noFill/>
              </a:ln>
              <a:solidFill>
                <a:srgbClr val="F5821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5368" y="571180"/>
            <a:ext cx="11161264" cy="2233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Onko remontoinnin tarve:</a:t>
            </a:r>
            <a:endParaRPr lang="en-GB" sz="1400" b="1" kern="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FI" dirty="0"/>
          </a:p>
        </p:txBody>
      </p:sp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03223112-FE6C-943C-D6B8-C8759B1A7C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6200117"/>
              </p:ext>
            </p:extLst>
          </p:nvPr>
        </p:nvGraphicFramePr>
        <p:xfrm>
          <a:off x="420785" y="1361814"/>
          <a:ext cx="11207469" cy="5111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4523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nummer 1">
            <a:extLst>
              <a:ext uri="{FF2B5EF4-FFF2-40B4-BE49-F238E27FC236}">
                <a16:creationId xmlns:a16="http://schemas.microsoft.com/office/drawing/2014/main" id="{D023FD11-1C6B-4A3B-A077-823A750D8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A97C5ED-C1DE-4316-8FCE-7E084E7B171C}" type="slidenum">
              <a:rPr kumimoji="0" lang="en-GB" sz="1050" b="1" i="0" u="none" strike="noStrike" kern="1200" cap="none" spc="0" normalizeH="0" baseline="0" noProof="0" smtClean="0">
                <a:ln>
                  <a:noFill/>
                </a:ln>
                <a:solidFill>
                  <a:srgbClr val="F5821E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050" b="1" i="0" u="none" strike="noStrike" kern="1200" cap="none" spc="0" normalizeH="0" baseline="0" noProof="0">
              <a:ln>
                <a:noFill/>
              </a:ln>
              <a:solidFill>
                <a:srgbClr val="F5821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5A8A4C9F-0D7E-7D45-A56C-2861C6081EA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5368" y="571180"/>
            <a:ext cx="11161264" cy="22337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fi-FI" sz="1400" b="1" kern="200" dirty="0">
                <a:latin typeface="Arial" panose="020B0604020202020204" pitchFamily="34" charset="0"/>
                <a:cs typeface="Arial" panose="020B0604020202020204" pitchFamily="34" charset="0"/>
              </a:rPr>
              <a:t>Mitä ensisijaisesti tavoittelet remontilla, jonka teet tai teetät omasta aloitteestasi, itsenäisellä päätöksellä?</a:t>
            </a:r>
            <a:endParaRPr lang="en-GB" sz="1400" b="1" kern="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FI" dirty="0"/>
          </a:p>
        </p:txBody>
      </p:sp>
      <p:graphicFrame>
        <p:nvGraphicFramePr>
          <p:cNvPr id="3" name="Kaavio 2">
            <a:extLst>
              <a:ext uri="{FF2B5EF4-FFF2-40B4-BE49-F238E27FC236}">
                <a16:creationId xmlns:a16="http://schemas.microsoft.com/office/drawing/2014/main" id="{75C0D4F8-5EA9-7DB1-3D9D-58C085F397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0137108"/>
              </p:ext>
            </p:extLst>
          </p:nvPr>
        </p:nvGraphicFramePr>
        <p:xfrm>
          <a:off x="420785" y="1361814"/>
          <a:ext cx="11207469" cy="5111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1361548"/>
      </p:ext>
    </p:extLst>
  </p:cSld>
  <p:clrMapOvr>
    <a:masterClrMapping/>
  </p:clrMapOvr>
</p:sld>
</file>

<file path=ppt/theme/theme1.xml><?xml version="1.0" encoding="utf-8"?>
<a:theme xmlns:a="http://schemas.openxmlformats.org/drawingml/2006/main" name="Content layouts">
  <a:themeElements>
    <a:clrScheme name="STARK theme colours">
      <a:dk1>
        <a:sysClr val="windowText" lastClr="000000"/>
      </a:dk1>
      <a:lt1>
        <a:sysClr val="window" lastClr="FFFFFF"/>
      </a:lt1>
      <a:dk2>
        <a:srgbClr val="00326E"/>
      </a:dk2>
      <a:lt2>
        <a:srgbClr val="FDFEFD"/>
      </a:lt2>
      <a:accent1>
        <a:srgbClr val="00326E"/>
      </a:accent1>
      <a:accent2>
        <a:srgbClr val="B9BDD7"/>
      </a:accent2>
      <a:accent3>
        <a:srgbClr val="F5821E"/>
      </a:accent3>
      <a:accent4>
        <a:srgbClr val="F7AD64"/>
      </a:accent4>
      <a:accent5>
        <a:srgbClr val="0A5AC8"/>
      </a:accent5>
      <a:accent6>
        <a:srgbClr val="90BEEB"/>
      </a:accent6>
      <a:hlink>
        <a:srgbClr val="F5821E"/>
      </a:hlink>
      <a:folHlink>
        <a:srgbClr val="F5821E"/>
      </a:folHlink>
    </a:clrScheme>
    <a:fontScheme name="STARK theme fonts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r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P Esityspohja STARK_2023_FINAL.pptx" id="{20354C1E-C504-4968-9450-4B8522FBACDF}" vid="{49CE95FB-CA04-456F-841E-604F03687FC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21</Words>
  <Application>Microsoft Office PowerPoint</Application>
  <PresentationFormat>Laajakuva</PresentationFormat>
  <Paragraphs>4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Roboto</vt:lpstr>
      <vt:lpstr>Roboto Condensed</vt:lpstr>
      <vt:lpstr>Wingdings</vt:lpstr>
      <vt:lpstr>Content layouts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Otala Satu</dc:creator>
  <cp:lastModifiedBy>Otala Satu</cp:lastModifiedBy>
  <cp:revision>1</cp:revision>
  <dcterms:created xsi:type="dcterms:W3CDTF">2024-04-04T06:00:04Z</dcterms:created>
  <dcterms:modified xsi:type="dcterms:W3CDTF">2024-04-04T06:04:31Z</dcterms:modified>
</cp:coreProperties>
</file>