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5706052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F8D875-04E7-432E-BE5B-9BFCB8C11716}" v="1" dt="2024-04-08T06:04:02.1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tala Satu" userId="ff35b7ed-affc-4bd3-9adb-9e13c62a365e" providerId="ADAL" clId="{9EF8D875-04E7-432E-BE5B-9BFCB8C11716}"/>
    <pc:docChg chg="custSel modSld">
      <pc:chgData name="Otala Satu" userId="ff35b7ed-affc-4bd3-9adb-9e13c62a365e" providerId="ADAL" clId="{9EF8D875-04E7-432E-BE5B-9BFCB8C11716}" dt="2024-04-08T06:04:02.161" v="6" actId="5736"/>
      <pc:docMkLst>
        <pc:docMk/>
      </pc:docMkLst>
      <pc:sldChg chg="delSp modSp mod">
        <pc:chgData name="Otala Satu" userId="ff35b7ed-affc-4bd3-9adb-9e13c62a365e" providerId="ADAL" clId="{9EF8D875-04E7-432E-BE5B-9BFCB8C11716}" dt="2024-04-08T06:04:02.161" v="6" actId="5736"/>
        <pc:sldMkLst>
          <pc:docMk/>
          <pc:sldMk cId="1511847624" sldId="2145706052"/>
        </pc:sldMkLst>
        <pc:spChg chg="del mod">
          <ac:chgData name="Otala Satu" userId="ff35b7ed-affc-4bd3-9adb-9e13c62a365e" providerId="ADAL" clId="{9EF8D875-04E7-432E-BE5B-9BFCB8C11716}" dt="2024-04-08T06:03:20.750" v="5" actId="478"/>
          <ac:spMkLst>
            <pc:docMk/>
            <pc:sldMk cId="1511847624" sldId="2145706052"/>
            <ac:spMk id="2" creationId="{D023FD11-1C6B-4A3B-A077-823A750D866C}"/>
          </ac:spMkLst>
        </pc:spChg>
        <pc:spChg chg="mod">
          <ac:chgData name="Otala Satu" userId="ff35b7ed-affc-4bd3-9adb-9e13c62a365e" providerId="ADAL" clId="{9EF8D875-04E7-432E-BE5B-9BFCB8C11716}" dt="2024-04-08T06:04:02.161" v="6" actId="5736"/>
          <ac:spMkLst>
            <pc:docMk/>
            <pc:sldMk cId="1511847624" sldId="2145706052"/>
            <ac:spMk id="10" creationId="{5A8A4C9F-0D7E-7D45-A56C-2861C6081EA2}"/>
          </ac:spMkLst>
        </pc:spChg>
        <pc:graphicFrameChg chg="mod">
          <ac:chgData name="Otala Satu" userId="ff35b7ed-affc-4bd3-9adb-9e13c62a365e" providerId="ADAL" clId="{9EF8D875-04E7-432E-BE5B-9BFCB8C11716}" dt="2024-04-08T06:04:02.161" v="6" actId="5736"/>
          <ac:graphicFrameMkLst>
            <pc:docMk/>
            <pc:sldMk cId="1511847624" sldId="2145706052"/>
            <ac:graphicFrameMk id="3" creationId="{C2877D0D-C847-D75F-EEF2-95BA203B13DB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11129711802013"/>
          <c:y val="6.8647585549165058E-2"/>
          <c:w val="0.78173501974442228"/>
          <c:h val="0.8020219042768227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Taul1!$A$2</c:f>
              <c:strCache>
                <c:ptCount val="1"/>
                <c:pt idx="0">
                  <c:v>Kyllä, huomattavasti vähemmän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Taul1!$B$1:$AC$1</c:f>
              <c:strCache>
                <c:ptCount val="28"/>
                <c:pt idx="0">
                  <c:v>Total (n=1000)</c:v>
                </c:pt>
                <c:pt idx="1">
                  <c:v>Mies (n=505)</c:v>
                </c:pt>
                <c:pt idx="2">
                  <c:v>Nainen (n=493)</c:v>
                </c:pt>
                <c:pt idx="3">
                  <c:v>Ikäryhmä</c:v>
                </c:pt>
                <c:pt idx="4">
                  <c:v>18-29 vuotta (n=52)</c:v>
                </c:pt>
                <c:pt idx="5">
                  <c:v>30-39 vuotta (n=138)</c:v>
                </c:pt>
                <c:pt idx="6">
                  <c:v>40-49 vuotta (n=169)</c:v>
                </c:pt>
                <c:pt idx="7">
                  <c:v>50-59 vuotta (n=182)</c:v>
                </c:pt>
                <c:pt idx="8">
                  <c:v>60-69 vuotta (n=223)</c:v>
                </c:pt>
                <c:pt idx="9">
                  <c:v>70+ vuotta (n=236)</c:v>
                </c:pt>
                <c:pt idx="10">
                  <c:v>Alue</c:v>
                </c:pt>
                <c:pt idx="11">
                  <c:v>Itä - Östra län (n=96)</c:v>
                </c:pt>
                <c:pt idx="12">
                  <c:v>Etelä - Södra län (n=441)</c:v>
                </c:pt>
                <c:pt idx="13">
                  <c:v>Länsi - Västra län (n=349)</c:v>
                </c:pt>
                <c:pt idx="14">
                  <c:v>Oulun - Lapin - Uleåborgs län (n=114)</c:v>
                </c:pt>
                <c:pt idx="15">
                  <c:v>Asumismuoto</c:v>
                </c:pt>
                <c:pt idx="16">
                  <c:v>Omakotitalossa (n=479)</c:v>
                </c:pt>
                <c:pt idx="17">
                  <c:v>Paritalossa (n=37)</c:v>
                </c:pt>
                <c:pt idx="18">
                  <c:v>Rivitalossa (n=153)</c:v>
                </c:pt>
                <c:pt idx="19">
                  <c:v>Kerrostalossa tai luhtitalossa (n=323)</c:v>
                </c:pt>
                <c:pt idx="20">
                  <c:v>Talouden tulot</c:v>
                </c:pt>
                <c:pt idx="21">
                  <c:v>Alle 20 000 EUR (n=42)</c:v>
                </c:pt>
                <c:pt idx="22">
                  <c:v>20 001 - 35 000 EUR (n=149)</c:v>
                </c:pt>
                <c:pt idx="23">
                  <c:v>35 001 - 50 000 EUR (n=188)</c:v>
                </c:pt>
                <c:pt idx="24">
                  <c:v>50 001 - 75 000 EUR (n=220)</c:v>
                </c:pt>
                <c:pt idx="25">
                  <c:v>75 001 - 100 000 EUR (n=164)</c:v>
                </c:pt>
                <c:pt idx="26">
                  <c:v>Yli 100 000 EUR (n=88)</c:v>
                </c:pt>
                <c:pt idx="27">
                  <c:v>En tiedä / en halua kertoa (n=149)</c:v>
                </c:pt>
              </c:strCache>
            </c:strRef>
          </c:cat>
          <c:val>
            <c:numRef>
              <c:f>Taul1!$B$2:$AC$2</c:f>
              <c:numCache>
                <c:formatCode>0%</c:formatCode>
                <c:ptCount val="28"/>
                <c:pt idx="0">
                  <c:v>0.157</c:v>
                </c:pt>
                <c:pt idx="1">
                  <c:v>0.17623762376237626</c:v>
                </c:pt>
                <c:pt idx="2">
                  <c:v>0.13793103448275862</c:v>
                </c:pt>
                <c:pt idx="4">
                  <c:v>0.15384615384615385</c:v>
                </c:pt>
                <c:pt idx="5">
                  <c:v>0.15942028985507245</c:v>
                </c:pt>
                <c:pt idx="6">
                  <c:v>0.11834319526627218</c:v>
                </c:pt>
                <c:pt idx="7">
                  <c:v>0.14285714285714288</c:v>
                </c:pt>
                <c:pt idx="8">
                  <c:v>0.17040358744394621</c:v>
                </c:pt>
                <c:pt idx="9">
                  <c:v>0.18220338983050849</c:v>
                </c:pt>
                <c:pt idx="11">
                  <c:v>0.11458333333333334</c:v>
                </c:pt>
                <c:pt idx="12">
                  <c:v>0.15192743764172337</c:v>
                </c:pt>
                <c:pt idx="13">
                  <c:v>0.15759312320916904</c:v>
                </c:pt>
                <c:pt idx="14">
                  <c:v>0.2105263157894737</c:v>
                </c:pt>
                <c:pt idx="16">
                  <c:v>0.19206680584551147</c:v>
                </c:pt>
                <c:pt idx="17">
                  <c:v>0.16216216216216217</c:v>
                </c:pt>
                <c:pt idx="18">
                  <c:v>7.8431372549019607E-2</c:v>
                </c:pt>
                <c:pt idx="19">
                  <c:v>0.14241486068111453</c:v>
                </c:pt>
                <c:pt idx="21">
                  <c:v>0.16666666666666669</c:v>
                </c:pt>
                <c:pt idx="22">
                  <c:v>0.21476510067114096</c:v>
                </c:pt>
                <c:pt idx="23">
                  <c:v>0.16489361702127658</c:v>
                </c:pt>
                <c:pt idx="24">
                  <c:v>0.12272727272727274</c:v>
                </c:pt>
                <c:pt idx="25">
                  <c:v>0.11585365853658537</c:v>
                </c:pt>
                <c:pt idx="26">
                  <c:v>0.20454545454545453</c:v>
                </c:pt>
                <c:pt idx="27">
                  <c:v>0.15436241610738255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1E-431F-8C93-E82D0D6CE5DA}"/>
            </c:ext>
          </c:extLst>
        </c:ser>
        <c:ser>
          <c:idx val="1"/>
          <c:order val="1"/>
          <c:tx>
            <c:strRef>
              <c:f>Taul1!$A$3</c:f>
              <c:strCache>
                <c:ptCount val="1"/>
                <c:pt idx="0">
                  <c:v>Kyllä, jonkin verran nykyistä vähemmän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Taul1!$B$1:$AC$1</c:f>
              <c:strCache>
                <c:ptCount val="28"/>
                <c:pt idx="0">
                  <c:v>Total (n=1000)</c:v>
                </c:pt>
                <c:pt idx="1">
                  <c:v>Mies (n=505)</c:v>
                </c:pt>
                <c:pt idx="2">
                  <c:v>Nainen (n=493)</c:v>
                </c:pt>
                <c:pt idx="3">
                  <c:v>Ikäryhmä</c:v>
                </c:pt>
                <c:pt idx="4">
                  <c:v>18-29 vuotta (n=52)</c:v>
                </c:pt>
                <c:pt idx="5">
                  <c:v>30-39 vuotta (n=138)</c:v>
                </c:pt>
                <c:pt idx="6">
                  <c:v>40-49 vuotta (n=169)</c:v>
                </c:pt>
                <c:pt idx="7">
                  <c:v>50-59 vuotta (n=182)</c:v>
                </c:pt>
                <c:pt idx="8">
                  <c:v>60-69 vuotta (n=223)</c:v>
                </c:pt>
                <c:pt idx="9">
                  <c:v>70+ vuotta (n=236)</c:v>
                </c:pt>
                <c:pt idx="10">
                  <c:v>Alue</c:v>
                </c:pt>
                <c:pt idx="11">
                  <c:v>Itä - Östra län (n=96)</c:v>
                </c:pt>
                <c:pt idx="12">
                  <c:v>Etelä - Södra län (n=441)</c:v>
                </c:pt>
                <c:pt idx="13">
                  <c:v>Länsi - Västra län (n=349)</c:v>
                </c:pt>
                <c:pt idx="14">
                  <c:v>Oulun - Lapin - Uleåborgs län (n=114)</c:v>
                </c:pt>
                <c:pt idx="15">
                  <c:v>Asumismuoto</c:v>
                </c:pt>
                <c:pt idx="16">
                  <c:v>Omakotitalossa (n=479)</c:v>
                </c:pt>
                <c:pt idx="17">
                  <c:v>Paritalossa (n=37)</c:v>
                </c:pt>
                <c:pt idx="18">
                  <c:v>Rivitalossa (n=153)</c:v>
                </c:pt>
                <c:pt idx="19">
                  <c:v>Kerrostalossa tai luhtitalossa (n=323)</c:v>
                </c:pt>
                <c:pt idx="20">
                  <c:v>Talouden tulot</c:v>
                </c:pt>
                <c:pt idx="21">
                  <c:v>Alle 20 000 EUR (n=42)</c:v>
                </c:pt>
                <c:pt idx="22">
                  <c:v>20 001 - 35 000 EUR (n=149)</c:v>
                </c:pt>
                <c:pt idx="23">
                  <c:v>35 001 - 50 000 EUR (n=188)</c:v>
                </c:pt>
                <c:pt idx="24">
                  <c:v>50 001 - 75 000 EUR (n=220)</c:v>
                </c:pt>
                <c:pt idx="25">
                  <c:v>75 001 - 100 000 EUR (n=164)</c:v>
                </c:pt>
                <c:pt idx="26">
                  <c:v>Yli 100 000 EUR (n=88)</c:v>
                </c:pt>
                <c:pt idx="27">
                  <c:v>En tiedä / en halua kertoa (n=149)</c:v>
                </c:pt>
              </c:strCache>
            </c:strRef>
          </c:cat>
          <c:val>
            <c:numRef>
              <c:f>Taul1!$B$3:$AC$3</c:f>
              <c:numCache>
                <c:formatCode>0%</c:formatCode>
                <c:ptCount val="28"/>
                <c:pt idx="0">
                  <c:v>0.193</c:v>
                </c:pt>
                <c:pt idx="1">
                  <c:v>0.20594059405940596</c:v>
                </c:pt>
                <c:pt idx="2">
                  <c:v>0.18052738336713997</c:v>
                </c:pt>
                <c:pt idx="4">
                  <c:v>0.30769230769230771</c:v>
                </c:pt>
                <c:pt idx="5">
                  <c:v>0.18840579710144925</c:v>
                </c:pt>
                <c:pt idx="6">
                  <c:v>0.1893491124260355</c:v>
                </c:pt>
                <c:pt idx="7">
                  <c:v>0.14835164835164835</c:v>
                </c:pt>
                <c:pt idx="8">
                  <c:v>0.21524663677130046</c:v>
                </c:pt>
                <c:pt idx="9">
                  <c:v>0.1864406779661017</c:v>
                </c:pt>
                <c:pt idx="11">
                  <c:v>0.27083333333333331</c:v>
                </c:pt>
                <c:pt idx="12">
                  <c:v>0.19274376417233563</c:v>
                </c:pt>
                <c:pt idx="13">
                  <c:v>0.18338108882521489</c:v>
                </c:pt>
                <c:pt idx="14">
                  <c:v>0.15789473684210525</c:v>
                </c:pt>
                <c:pt idx="16">
                  <c:v>0.21503131524008348</c:v>
                </c:pt>
                <c:pt idx="17">
                  <c:v>0.1891891891891892</c:v>
                </c:pt>
                <c:pt idx="18">
                  <c:v>0.16993464052287582</c:v>
                </c:pt>
                <c:pt idx="19">
                  <c:v>0.17027863777089786</c:v>
                </c:pt>
                <c:pt idx="21">
                  <c:v>9.5238095238095233E-2</c:v>
                </c:pt>
                <c:pt idx="22">
                  <c:v>0.16107382550335572</c:v>
                </c:pt>
                <c:pt idx="23">
                  <c:v>0.2021276595744681</c:v>
                </c:pt>
                <c:pt idx="24">
                  <c:v>0.19545454545454546</c:v>
                </c:pt>
                <c:pt idx="25">
                  <c:v>0.25</c:v>
                </c:pt>
                <c:pt idx="26">
                  <c:v>0.23863636363636365</c:v>
                </c:pt>
                <c:pt idx="27">
                  <c:v>0.14765100671140938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1E-431F-8C93-E82D0D6CE5DA}"/>
            </c:ext>
          </c:extLst>
        </c:ser>
        <c:ser>
          <c:idx val="2"/>
          <c:order val="2"/>
          <c:tx>
            <c:strRef>
              <c:f>Taul1!$A$4</c:f>
              <c:strCache>
                <c:ptCount val="1"/>
                <c:pt idx="0">
                  <c:v>Ei enempää eikä vähempää kuin nykyisin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Taul1!$B$1:$AC$1</c:f>
              <c:strCache>
                <c:ptCount val="28"/>
                <c:pt idx="0">
                  <c:v>Total (n=1000)</c:v>
                </c:pt>
                <c:pt idx="1">
                  <c:v>Mies (n=505)</c:v>
                </c:pt>
                <c:pt idx="2">
                  <c:v>Nainen (n=493)</c:v>
                </c:pt>
                <c:pt idx="3">
                  <c:v>Ikäryhmä</c:v>
                </c:pt>
                <c:pt idx="4">
                  <c:v>18-29 vuotta (n=52)</c:v>
                </c:pt>
                <c:pt idx="5">
                  <c:v>30-39 vuotta (n=138)</c:v>
                </c:pt>
                <c:pt idx="6">
                  <c:v>40-49 vuotta (n=169)</c:v>
                </c:pt>
                <c:pt idx="7">
                  <c:v>50-59 vuotta (n=182)</c:v>
                </c:pt>
                <c:pt idx="8">
                  <c:v>60-69 vuotta (n=223)</c:v>
                </c:pt>
                <c:pt idx="9">
                  <c:v>70+ vuotta (n=236)</c:v>
                </c:pt>
                <c:pt idx="10">
                  <c:v>Alue</c:v>
                </c:pt>
                <c:pt idx="11">
                  <c:v>Itä - Östra län (n=96)</c:v>
                </c:pt>
                <c:pt idx="12">
                  <c:v>Etelä - Södra län (n=441)</c:v>
                </c:pt>
                <c:pt idx="13">
                  <c:v>Länsi - Västra län (n=349)</c:v>
                </c:pt>
                <c:pt idx="14">
                  <c:v>Oulun - Lapin - Uleåborgs län (n=114)</c:v>
                </c:pt>
                <c:pt idx="15">
                  <c:v>Asumismuoto</c:v>
                </c:pt>
                <c:pt idx="16">
                  <c:v>Omakotitalossa (n=479)</c:v>
                </c:pt>
                <c:pt idx="17">
                  <c:v>Paritalossa (n=37)</c:v>
                </c:pt>
                <c:pt idx="18">
                  <c:v>Rivitalossa (n=153)</c:v>
                </c:pt>
                <c:pt idx="19">
                  <c:v>Kerrostalossa tai luhtitalossa (n=323)</c:v>
                </c:pt>
                <c:pt idx="20">
                  <c:v>Talouden tulot</c:v>
                </c:pt>
                <c:pt idx="21">
                  <c:v>Alle 20 000 EUR (n=42)</c:v>
                </c:pt>
                <c:pt idx="22">
                  <c:v>20 001 - 35 000 EUR (n=149)</c:v>
                </c:pt>
                <c:pt idx="23">
                  <c:v>35 001 - 50 000 EUR (n=188)</c:v>
                </c:pt>
                <c:pt idx="24">
                  <c:v>50 001 - 75 000 EUR (n=220)</c:v>
                </c:pt>
                <c:pt idx="25">
                  <c:v>75 001 - 100 000 EUR (n=164)</c:v>
                </c:pt>
                <c:pt idx="26">
                  <c:v>Yli 100 000 EUR (n=88)</c:v>
                </c:pt>
                <c:pt idx="27">
                  <c:v>En tiedä / en halua kertoa (n=149)</c:v>
                </c:pt>
              </c:strCache>
            </c:strRef>
          </c:cat>
          <c:val>
            <c:numRef>
              <c:f>Taul1!$B$4:$AC$4</c:f>
              <c:numCache>
                <c:formatCode>0%</c:formatCode>
                <c:ptCount val="28"/>
                <c:pt idx="0">
                  <c:v>0.34600000000000003</c:v>
                </c:pt>
                <c:pt idx="1">
                  <c:v>0.33663366336633666</c:v>
                </c:pt>
                <c:pt idx="2">
                  <c:v>0.35496957403651114</c:v>
                </c:pt>
                <c:pt idx="4">
                  <c:v>0.28846153846153849</c:v>
                </c:pt>
                <c:pt idx="5">
                  <c:v>0.28260869565217389</c:v>
                </c:pt>
                <c:pt idx="6">
                  <c:v>0.37278106508875736</c:v>
                </c:pt>
                <c:pt idx="7">
                  <c:v>0.38461538461538458</c:v>
                </c:pt>
                <c:pt idx="8">
                  <c:v>0.31838565022421522</c:v>
                </c:pt>
                <c:pt idx="9">
                  <c:v>0.3728813559322034</c:v>
                </c:pt>
                <c:pt idx="11">
                  <c:v>0.34375</c:v>
                </c:pt>
                <c:pt idx="12">
                  <c:v>0.35147392290249435</c:v>
                </c:pt>
                <c:pt idx="13">
                  <c:v>0.34097421203438394</c:v>
                </c:pt>
                <c:pt idx="14">
                  <c:v>0.34210526315789475</c:v>
                </c:pt>
                <c:pt idx="16">
                  <c:v>0.33402922755741132</c:v>
                </c:pt>
                <c:pt idx="17">
                  <c:v>0.40540540540540543</c:v>
                </c:pt>
                <c:pt idx="18">
                  <c:v>0.41830065359477125</c:v>
                </c:pt>
                <c:pt idx="19">
                  <c:v>0.32507739938080499</c:v>
                </c:pt>
                <c:pt idx="21">
                  <c:v>0.35714285714285715</c:v>
                </c:pt>
                <c:pt idx="22">
                  <c:v>0.33557046979865773</c:v>
                </c:pt>
                <c:pt idx="23">
                  <c:v>0.30851063829787234</c:v>
                </c:pt>
                <c:pt idx="24">
                  <c:v>0.40909090909090906</c:v>
                </c:pt>
                <c:pt idx="25">
                  <c:v>0.34146341463414637</c:v>
                </c:pt>
                <c:pt idx="26">
                  <c:v>0.22727272727272727</c:v>
                </c:pt>
                <c:pt idx="27">
                  <c:v>0.3825503355704698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1E-431F-8C93-E82D0D6CE5DA}"/>
            </c:ext>
          </c:extLst>
        </c:ser>
        <c:ser>
          <c:idx val="3"/>
          <c:order val="3"/>
          <c:tx>
            <c:strRef>
              <c:f>Taul1!$A$5</c:f>
              <c:strCache>
                <c:ptCount val="1"/>
                <c:pt idx="0">
                  <c:v>Kotitalousvähennyksen määrä ei vaikuta suunnitelmiini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Taul1!$B$1:$AC$1</c:f>
              <c:strCache>
                <c:ptCount val="28"/>
                <c:pt idx="0">
                  <c:v>Total (n=1000)</c:v>
                </c:pt>
                <c:pt idx="1">
                  <c:v>Mies (n=505)</c:v>
                </c:pt>
                <c:pt idx="2">
                  <c:v>Nainen (n=493)</c:v>
                </c:pt>
                <c:pt idx="3">
                  <c:v>Ikäryhmä</c:v>
                </c:pt>
                <c:pt idx="4">
                  <c:v>18-29 vuotta (n=52)</c:v>
                </c:pt>
                <c:pt idx="5">
                  <c:v>30-39 vuotta (n=138)</c:v>
                </c:pt>
                <c:pt idx="6">
                  <c:v>40-49 vuotta (n=169)</c:v>
                </c:pt>
                <c:pt idx="7">
                  <c:v>50-59 vuotta (n=182)</c:v>
                </c:pt>
                <c:pt idx="8">
                  <c:v>60-69 vuotta (n=223)</c:v>
                </c:pt>
                <c:pt idx="9">
                  <c:v>70+ vuotta (n=236)</c:v>
                </c:pt>
                <c:pt idx="10">
                  <c:v>Alue</c:v>
                </c:pt>
                <c:pt idx="11">
                  <c:v>Itä - Östra län (n=96)</c:v>
                </c:pt>
                <c:pt idx="12">
                  <c:v>Etelä - Södra län (n=441)</c:v>
                </c:pt>
                <c:pt idx="13">
                  <c:v>Länsi - Västra län (n=349)</c:v>
                </c:pt>
                <c:pt idx="14">
                  <c:v>Oulun - Lapin - Uleåborgs län (n=114)</c:v>
                </c:pt>
                <c:pt idx="15">
                  <c:v>Asumismuoto</c:v>
                </c:pt>
                <c:pt idx="16">
                  <c:v>Omakotitalossa (n=479)</c:v>
                </c:pt>
                <c:pt idx="17">
                  <c:v>Paritalossa (n=37)</c:v>
                </c:pt>
                <c:pt idx="18">
                  <c:v>Rivitalossa (n=153)</c:v>
                </c:pt>
                <c:pt idx="19">
                  <c:v>Kerrostalossa tai luhtitalossa (n=323)</c:v>
                </c:pt>
                <c:pt idx="20">
                  <c:v>Talouden tulot</c:v>
                </c:pt>
                <c:pt idx="21">
                  <c:v>Alle 20 000 EUR (n=42)</c:v>
                </c:pt>
                <c:pt idx="22">
                  <c:v>20 001 - 35 000 EUR (n=149)</c:v>
                </c:pt>
                <c:pt idx="23">
                  <c:v>35 001 - 50 000 EUR (n=188)</c:v>
                </c:pt>
                <c:pt idx="24">
                  <c:v>50 001 - 75 000 EUR (n=220)</c:v>
                </c:pt>
                <c:pt idx="25">
                  <c:v>75 001 - 100 000 EUR (n=164)</c:v>
                </c:pt>
                <c:pt idx="26">
                  <c:v>Yli 100 000 EUR (n=88)</c:v>
                </c:pt>
                <c:pt idx="27">
                  <c:v>En tiedä / en halua kertoa (n=149)</c:v>
                </c:pt>
              </c:strCache>
            </c:strRef>
          </c:cat>
          <c:val>
            <c:numRef>
              <c:f>Taul1!$B$5:$AC$5</c:f>
              <c:numCache>
                <c:formatCode>0%</c:formatCode>
                <c:ptCount val="28"/>
                <c:pt idx="0">
                  <c:v>0.16300000000000001</c:v>
                </c:pt>
                <c:pt idx="1">
                  <c:v>0.15643564356435644</c:v>
                </c:pt>
                <c:pt idx="2">
                  <c:v>0.16835699797160242</c:v>
                </c:pt>
                <c:pt idx="4">
                  <c:v>0.13461538461538461</c:v>
                </c:pt>
                <c:pt idx="5">
                  <c:v>0.22463768115942029</c:v>
                </c:pt>
                <c:pt idx="6">
                  <c:v>0.14792899408284024</c:v>
                </c:pt>
                <c:pt idx="7">
                  <c:v>0.17582417582417584</c:v>
                </c:pt>
                <c:pt idx="8">
                  <c:v>0.16591928251121074</c:v>
                </c:pt>
                <c:pt idx="9">
                  <c:v>0.13135593220338981</c:v>
                </c:pt>
                <c:pt idx="11">
                  <c:v>0.13541666666666666</c:v>
                </c:pt>
                <c:pt idx="12">
                  <c:v>0.1655328798185941</c:v>
                </c:pt>
                <c:pt idx="13">
                  <c:v>0.18051575931232089</c:v>
                </c:pt>
                <c:pt idx="14">
                  <c:v>0.12280701754385966</c:v>
                </c:pt>
                <c:pt idx="16">
                  <c:v>0.15031315240083509</c:v>
                </c:pt>
                <c:pt idx="17">
                  <c:v>0.1891891891891892</c:v>
                </c:pt>
                <c:pt idx="18">
                  <c:v>0.18954248366013071</c:v>
                </c:pt>
                <c:pt idx="19">
                  <c:v>0.16408668730650156</c:v>
                </c:pt>
                <c:pt idx="21">
                  <c:v>0.11904761904761905</c:v>
                </c:pt>
                <c:pt idx="22">
                  <c:v>0.13422818791946309</c:v>
                </c:pt>
                <c:pt idx="23">
                  <c:v>0.18085106382978722</c:v>
                </c:pt>
                <c:pt idx="24">
                  <c:v>0.17272727272727273</c:v>
                </c:pt>
                <c:pt idx="25">
                  <c:v>0.17682926829268295</c:v>
                </c:pt>
                <c:pt idx="26">
                  <c:v>0.23863636363636365</c:v>
                </c:pt>
                <c:pt idx="27">
                  <c:v>0.10738255033557048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1E-431F-8C93-E82D0D6CE5DA}"/>
            </c:ext>
          </c:extLst>
        </c:ser>
        <c:ser>
          <c:idx val="4"/>
          <c:order val="4"/>
          <c:tx>
            <c:strRef>
              <c:f>Taul1!$A$6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Taul1!$B$1:$AC$1</c:f>
              <c:strCache>
                <c:ptCount val="28"/>
                <c:pt idx="0">
                  <c:v>Total (n=1000)</c:v>
                </c:pt>
                <c:pt idx="1">
                  <c:v>Mies (n=505)</c:v>
                </c:pt>
                <c:pt idx="2">
                  <c:v>Nainen (n=493)</c:v>
                </c:pt>
                <c:pt idx="3">
                  <c:v>Ikäryhmä</c:v>
                </c:pt>
                <c:pt idx="4">
                  <c:v>18-29 vuotta (n=52)</c:v>
                </c:pt>
                <c:pt idx="5">
                  <c:v>30-39 vuotta (n=138)</c:v>
                </c:pt>
                <c:pt idx="6">
                  <c:v>40-49 vuotta (n=169)</c:v>
                </c:pt>
                <c:pt idx="7">
                  <c:v>50-59 vuotta (n=182)</c:v>
                </c:pt>
                <c:pt idx="8">
                  <c:v>60-69 vuotta (n=223)</c:v>
                </c:pt>
                <c:pt idx="9">
                  <c:v>70+ vuotta (n=236)</c:v>
                </c:pt>
                <c:pt idx="10">
                  <c:v>Alue</c:v>
                </c:pt>
                <c:pt idx="11">
                  <c:v>Itä - Östra län (n=96)</c:v>
                </c:pt>
                <c:pt idx="12">
                  <c:v>Etelä - Södra län (n=441)</c:v>
                </c:pt>
                <c:pt idx="13">
                  <c:v>Länsi - Västra län (n=349)</c:v>
                </c:pt>
                <c:pt idx="14">
                  <c:v>Oulun - Lapin - Uleåborgs län (n=114)</c:v>
                </c:pt>
                <c:pt idx="15">
                  <c:v>Asumismuoto</c:v>
                </c:pt>
                <c:pt idx="16">
                  <c:v>Omakotitalossa (n=479)</c:v>
                </c:pt>
                <c:pt idx="17">
                  <c:v>Paritalossa (n=37)</c:v>
                </c:pt>
                <c:pt idx="18">
                  <c:v>Rivitalossa (n=153)</c:v>
                </c:pt>
                <c:pt idx="19">
                  <c:v>Kerrostalossa tai luhtitalossa (n=323)</c:v>
                </c:pt>
                <c:pt idx="20">
                  <c:v>Talouden tulot</c:v>
                </c:pt>
                <c:pt idx="21">
                  <c:v>Alle 20 000 EUR (n=42)</c:v>
                </c:pt>
                <c:pt idx="22">
                  <c:v>20 001 - 35 000 EUR (n=149)</c:v>
                </c:pt>
                <c:pt idx="23">
                  <c:v>35 001 - 50 000 EUR (n=188)</c:v>
                </c:pt>
                <c:pt idx="24">
                  <c:v>50 001 - 75 000 EUR (n=220)</c:v>
                </c:pt>
                <c:pt idx="25">
                  <c:v>75 001 - 100 000 EUR (n=164)</c:v>
                </c:pt>
                <c:pt idx="26">
                  <c:v>Yli 100 000 EUR (n=88)</c:v>
                </c:pt>
                <c:pt idx="27">
                  <c:v>En tiedä / en halua kertoa (n=149)</c:v>
                </c:pt>
              </c:strCache>
            </c:strRef>
          </c:cat>
          <c:val>
            <c:numRef>
              <c:f>Taul1!$B$6:$AC$6</c:f>
              <c:numCache>
                <c:formatCode>0%</c:formatCode>
                <c:ptCount val="28"/>
                <c:pt idx="0">
                  <c:v>0.14099999999999999</c:v>
                </c:pt>
                <c:pt idx="1">
                  <c:v>0.12475247524752475</c:v>
                </c:pt>
                <c:pt idx="2">
                  <c:v>0.15821501014198783</c:v>
                </c:pt>
                <c:pt idx="4">
                  <c:v>0.11538461538461538</c:v>
                </c:pt>
                <c:pt idx="5">
                  <c:v>0.14492753623188406</c:v>
                </c:pt>
                <c:pt idx="6">
                  <c:v>0.17159763313609466</c:v>
                </c:pt>
                <c:pt idx="7">
                  <c:v>0.14835164835164835</c:v>
                </c:pt>
                <c:pt idx="8">
                  <c:v>0.13004484304932734</c:v>
                </c:pt>
                <c:pt idx="9">
                  <c:v>0.1271186440677966</c:v>
                </c:pt>
                <c:pt idx="11">
                  <c:v>0.13541666666666666</c:v>
                </c:pt>
                <c:pt idx="12">
                  <c:v>0.1383219954648526</c:v>
                </c:pt>
                <c:pt idx="13">
                  <c:v>0.13753581661891118</c:v>
                </c:pt>
                <c:pt idx="14">
                  <c:v>0.16666666666666669</c:v>
                </c:pt>
                <c:pt idx="16">
                  <c:v>0.10855949895615867</c:v>
                </c:pt>
                <c:pt idx="17">
                  <c:v>5.405405405405405E-2</c:v>
                </c:pt>
                <c:pt idx="18">
                  <c:v>0.14379084967320263</c:v>
                </c:pt>
                <c:pt idx="19">
                  <c:v>0.19814241486068113</c:v>
                </c:pt>
                <c:pt idx="21">
                  <c:v>0.26190476190476192</c:v>
                </c:pt>
                <c:pt idx="22">
                  <c:v>0.15436241610738255</c:v>
                </c:pt>
                <c:pt idx="23">
                  <c:v>0.14361702127659576</c:v>
                </c:pt>
                <c:pt idx="24">
                  <c:v>0.1</c:v>
                </c:pt>
                <c:pt idx="25">
                  <c:v>0.11585365853658537</c:v>
                </c:pt>
                <c:pt idx="26">
                  <c:v>9.0909090909090912E-2</c:v>
                </c:pt>
                <c:pt idx="27">
                  <c:v>0.20805369127516779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1E-431F-8C93-E82D0D6CE5D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467093968"/>
        <c:axId val="2021046512"/>
      </c:barChart>
      <c:catAx>
        <c:axId val="14670939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1046512"/>
        <c:crosses val="autoZero"/>
        <c:auto val="1"/>
        <c:lblAlgn val="ctr"/>
        <c:lblOffset val="100"/>
        <c:tickLblSkip val="1"/>
        <c:noMultiLvlLbl val="0"/>
      </c:catAx>
      <c:valAx>
        <c:axId val="202104651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6709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1622683051811256E-2"/>
          <c:y val="0.86302089517508807"/>
          <c:w val="0.86984862052329148"/>
          <c:h val="0.12207253584597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8237672-EA13-4736-A70B-E52AB4AD066C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799" y="1376362"/>
            <a:ext cx="7344915" cy="49688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9AFA0120-57A0-4D2B-8C07-01264457CB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900000"/>
            <a:ext cx="1116012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06C4F0D-570E-144F-89FC-79904D9499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7A363CC-69DE-6C14-EC0F-72E4822333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29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370378E-20B2-49C0-9062-9FA13A68662D}"/>
              </a:ext>
            </a:extLst>
          </p:cNvPr>
          <p:cNvSpPr/>
          <p:nvPr userDrawn="1"/>
        </p:nvSpPr>
        <p:spPr>
          <a:xfrm>
            <a:off x="0" y="6282000"/>
            <a:ext cx="12192000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5360EE5-0E4F-4377-A2BA-38AF302A5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8C07D6D-4276-4168-B7C3-84DF9FD6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8709AF2-4A84-1746-BCDB-2EFBA85471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9AFFC5D-C8E5-E252-9FCE-2C92A1B5FF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612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E3E24298-9316-4E0C-9387-1DC2E19E70A4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7C27B2-4FEE-47ED-A92A-A67D6E7C8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2C25F49-53A1-42C8-9985-9D1722329AD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4800" y="1376363"/>
            <a:ext cx="5436738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  <a:endParaRPr lang="en-GB" noProof="0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891BBFB-6267-41DB-9A60-917812BA173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0464" y="1376363"/>
            <a:ext cx="5435599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8A4C00-97CE-4EDA-B5DA-6FF3C4FB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F730DB4-A374-494F-A0DE-CDAD89BA2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BF357DBA-D3B2-44DE-83CC-6A877F9CA3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929200-6CCE-E54B-818D-43B5AAEA4C6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1BBF079-6145-26B8-0379-992CC4ABB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0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8237672-EA13-4736-A70B-E52AB4AD066C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4800"/>
            <a:ext cx="11161264" cy="5557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7" y="1376362"/>
            <a:ext cx="7343777" cy="4968875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9AFA0120-57A0-4D2B-8C07-01264457CB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798" y="900000"/>
            <a:ext cx="1116126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1BC83FF-D12E-0A44-A5B0-212F772CB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3989D73-6FBD-3F25-589A-63595E011A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9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11160126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800" y="1376363"/>
            <a:ext cx="7344914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E6A73C2E-1AF8-4116-9D76-444884C787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4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E9D9E7D-4E22-CD4E-A802-D4320CC6858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11DC65A-F348-4F8E-9611-95FAD485B2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63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799" y="1376363"/>
            <a:ext cx="7344915" cy="4968875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8BE76CBD-9977-4D86-9371-845298CD82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E3E265B-5156-3D46-9F16-79FC47070B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F7BD98C-9615-3125-230C-2A5C9634AA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5" y="6551813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3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oot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936AD-B99A-4CBD-8357-6A393A154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11160126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36430A-BA34-4FAC-83B6-11BC4B1597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800" y="1376363"/>
            <a:ext cx="7344914" cy="49688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3DEB8A-4828-4D9A-AF0C-2F54616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27BB508-743A-42C5-B38B-A739FC5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E6A73C2E-1AF8-4116-9D76-444884C787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73D0DFC-1749-E348-9711-4EDD621C8A2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215003B-4278-DF87-B62C-19E3A300E9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1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6425D13-9A1B-4760-9173-66541B3DE40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DD5FC8-A4F2-4F9F-A6C1-F40DB3F38D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4800"/>
            <a:ext cx="5436738" cy="5544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BDAB1EB-D25D-4C31-8262-45394195B7D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240464" y="0"/>
            <a:ext cx="5951536" cy="6453188"/>
          </a:xfrm>
        </p:spPr>
        <p:txBody>
          <a:bodyPr tIns="792000" anchor="ctr" anchorCtr="1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kuva</a:t>
            </a:r>
            <a:r>
              <a:rPr lang="en-GB" noProof="0" dirty="0"/>
              <a:t> </a:t>
            </a:r>
            <a:r>
              <a:rPr lang="en-GB" noProof="0" dirty="0" err="1"/>
              <a:t>klikkaamalla</a:t>
            </a:r>
            <a:endParaRPr lang="en-GB" noProof="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35DAC81-9607-4A0D-87D2-0691ECE02B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4800" y="1376362"/>
            <a:ext cx="5436738" cy="49688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sisältöä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91B8CE7-A32F-4EDD-BFD1-8C82138D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0440D71-0929-4526-89FF-11702F18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2DF67386-C449-4773-98FA-E90C87B008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5436738" cy="223374"/>
          </a:xfrm>
        </p:spPr>
        <p:txBody>
          <a:bodyPr wrap="none" tIns="0" bIns="0" anchor="b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1D08EC3-0BF4-7D41-8473-3B923C8E65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644D04C-6B69-4CCE-5C24-A688D0A5BC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79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6425D13-9A1B-4760-9173-66541B3DE40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DD5FC8-A4F2-4F9F-A6C1-F40DB3F38D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334800"/>
            <a:ext cx="5435598" cy="554400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BDAB1EB-D25D-4C31-8262-45394195B7D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240464" y="0"/>
            <a:ext cx="5951536" cy="6453188"/>
          </a:xfrm>
        </p:spPr>
        <p:txBody>
          <a:bodyPr tIns="792000" anchor="ctr" anchorCtr="1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kuva</a:t>
            </a:r>
            <a:r>
              <a:rPr lang="en-GB" noProof="0" dirty="0"/>
              <a:t> </a:t>
            </a:r>
            <a:r>
              <a:rPr lang="en-GB" noProof="0" dirty="0" err="1"/>
              <a:t>klikkaamalla</a:t>
            </a:r>
            <a:endParaRPr lang="en-GB" noProof="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35DAC81-9607-4A0D-87D2-0691ECE02B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5938" y="1376362"/>
            <a:ext cx="5435600" cy="496887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sisältöä</a:t>
            </a:r>
            <a:endParaRPr lang="en-GB" noProof="0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91B8CE7-A32F-4EDD-BFD1-8C82138D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0440D71-0929-4526-89FF-11702F18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BCE6F837-5414-46BF-9E35-6246BCD0E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5436738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3A9DA1E-15E2-3C49-A713-FD436D3C4C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972DC83-D793-8EE3-EA5E-EF7B9F9A6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6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Light">
    <p:bg>
      <p:bgPr>
        <a:solidFill>
          <a:srgbClr val="EC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C9C8A44-FDC0-475D-BC2B-A15569175EA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10521B-284B-4FCD-B0CF-87DE041A7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134C80-4B70-4DF5-93AC-7404914A0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85BCBE9-3720-40B4-B714-4AC56DBA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ED17D921-6C4C-48C2-B776-D1EB15D38A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900000"/>
            <a:ext cx="11160125" cy="223374"/>
          </a:xfrm>
        </p:spPr>
        <p:txBody>
          <a:bodyPr wrap="none"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C85A29B-84BF-6348-9955-2777AF0ADB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946117C-814D-B73E-AE52-E7AB0529F7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78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C9C8A44-FDC0-475D-BC2B-A15569175EA1}"/>
              </a:ext>
            </a:extLst>
          </p:cNvPr>
          <p:cNvSpPr/>
          <p:nvPr userDrawn="1"/>
        </p:nvSpPr>
        <p:spPr>
          <a:xfrm>
            <a:off x="0" y="6453188"/>
            <a:ext cx="12192000" cy="40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10521B-284B-4FCD-B0CF-87DE041A7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0" y="333375"/>
            <a:ext cx="11161263" cy="55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134C80-4B70-4DF5-93AC-7404914A0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STARK Suomi esimerkit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85BCBE9-3720-40B4-B714-4AC56DBA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7C5ED-C1DE-4316-8FCE-7E084E7B171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C929AE39-12FE-4540-9F1E-D0F3202A2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900000"/>
            <a:ext cx="11161263" cy="223374"/>
          </a:xfrm>
        </p:spPr>
        <p:txBody>
          <a:bodyPr tIns="0" bIns="0" anchor="t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alaotsikko</a:t>
            </a:r>
            <a:endParaRPr lang="en-GB" noProof="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A35F8E9-3587-6542-B060-D7780ACDE5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2673" y="333374"/>
            <a:ext cx="726269" cy="9223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A1035B-64B4-8F80-6F28-D27975FB26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68306" y="6550448"/>
            <a:ext cx="826911" cy="1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69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3DE7CDD-4E13-4511-B65A-EE22B43A1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33375"/>
            <a:ext cx="11160125" cy="554400"/>
          </a:xfrm>
          <a:prstGeom prst="rect">
            <a:avLst/>
          </a:prstGeom>
        </p:spPr>
        <p:txBody>
          <a:bodyPr vert="horz" wrap="none" lIns="0" tIns="45720" rIns="0" bIns="0" rtlCol="0" anchor="t" anchorCtr="0">
            <a:noAutofit/>
          </a:bodyPr>
          <a:lstStyle/>
          <a:p>
            <a:r>
              <a:rPr lang="en-GB" noProof="0" dirty="0" err="1"/>
              <a:t>Lisää</a:t>
            </a:r>
            <a:r>
              <a:rPr lang="en-GB" noProof="0" dirty="0"/>
              <a:t> </a:t>
            </a:r>
            <a:r>
              <a:rPr lang="en-GB" noProof="0" dirty="0" err="1"/>
              <a:t>otsikko</a:t>
            </a:r>
            <a:endParaRPr lang="en-GB" noProof="0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82BF14-0D4A-49F1-8AEA-D894DF4A0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377000"/>
            <a:ext cx="7343776" cy="496823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noProof="0" dirty="0"/>
              <a:t>Lisää sisältöä. Poista listat ja </a:t>
            </a:r>
            <a:r>
              <a:rPr lang="fi-FI" noProof="0" dirty="0" err="1"/>
              <a:t>bulletit</a:t>
            </a:r>
            <a:r>
              <a:rPr lang="fi-FI" noProof="0" dirty="0"/>
              <a:t> tarvittaessa. </a:t>
            </a:r>
          </a:p>
          <a:p>
            <a:pPr lvl="1"/>
            <a:r>
              <a:rPr lang="fi-FI" noProof="0" dirty="0"/>
              <a:t>Toisen tason sisältö</a:t>
            </a:r>
          </a:p>
          <a:p>
            <a:pPr lvl="2"/>
            <a:r>
              <a:rPr lang="fi-FI" noProof="0" dirty="0"/>
              <a:t>Kolmannen tason sisältö</a:t>
            </a:r>
          </a:p>
          <a:p>
            <a:pPr lvl="3"/>
            <a:r>
              <a:rPr lang="fi-FI" noProof="0" dirty="0"/>
              <a:t>Neljännen tason sisältö</a:t>
            </a:r>
          </a:p>
          <a:p>
            <a:pPr lvl="4"/>
            <a:r>
              <a:rPr lang="fi-FI" noProof="0" dirty="0"/>
              <a:t>Viidennen tason sisältö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7C44E0A-3FB9-4561-823C-423DB7F20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498478"/>
            <a:ext cx="8687888" cy="324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/>
              <a:t>STARK Suomi esimerkit</a:t>
            </a:r>
            <a:endParaRPr lang="en-GB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80427A0-90D3-458A-8BE7-2F653EFD5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5938" y="6498478"/>
            <a:ext cx="324000" cy="324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50" b="1">
                <a:solidFill>
                  <a:schemeClr val="accent3"/>
                </a:solidFill>
              </a:defRPr>
            </a:lvl1pPr>
          </a:lstStyle>
          <a:p>
            <a:fld id="{EA97C5ED-C1DE-4316-8FCE-7E084E7B171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71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8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2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5ACBF0"/>
          </p15:clr>
        </p15:guide>
        <p15:guide id="3" pos="3749">
          <p15:clr>
            <a:srgbClr val="A4A3A4"/>
          </p15:clr>
        </p15:guide>
        <p15:guide id="4" pos="2547">
          <p15:clr>
            <a:srgbClr val="A4A3A4"/>
          </p15:clr>
        </p15:guide>
        <p15:guide id="7" pos="4951">
          <p15:clr>
            <a:srgbClr val="A4A3A4"/>
          </p15:clr>
        </p15:guide>
        <p15:guide id="8" pos="5133">
          <p15:clr>
            <a:srgbClr val="A4A3A4"/>
          </p15:clr>
        </p15:guide>
        <p15:guide id="11" pos="7355">
          <p15:clr>
            <a:srgbClr val="A4A3A4"/>
          </p15:clr>
        </p15:guide>
        <p15:guide id="12" pos="325">
          <p15:clr>
            <a:srgbClr val="A4A3A4"/>
          </p15:clr>
        </p15:guide>
        <p15:guide id="13" pos="6153">
          <p15:clr>
            <a:srgbClr val="A4A3A4"/>
          </p15:clr>
        </p15:guide>
        <p15:guide id="14" pos="6335">
          <p15:clr>
            <a:srgbClr val="A4A3A4"/>
          </p15:clr>
        </p15:guide>
        <p15:guide id="19" pos="2729">
          <p15:clr>
            <a:srgbClr val="A4A3A4"/>
          </p15:clr>
        </p15:guide>
        <p15:guide id="20" pos="3931">
          <p15:clr>
            <a:srgbClr val="A4A3A4"/>
          </p15:clr>
        </p15:guide>
        <p15:guide id="23" pos="1527">
          <p15:clr>
            <a:srgbClr val="A4A3A4"/>
          </p15:clr>
        </p15:guide>
        <p15:guide id="24" pos="1345">
          <p15:clr>
            <a:srgbClr val="A4A3A4"/>
          </p15:clr>
        </p15:guide>
        <p15:guide id="27" orient="horz" pos="210">
          <p15:clr>
            <a:srgbClr val="F26B43"/>
          </p15:clr>
        </p15:guide>
        <p15:guide id="28" orient="horz" pos="777">
          <p15:clr>
            <a:srgbClr val="F26B43"/>
          </p15:clr>
        </p15:guide>
        <p15:guide id="29" orient="horz" pos="867">
          <p15:clr>
            <a:srgbClr val="F26B43"/>
          </p15:clr>
        </p15:guide>
        <p15:guide id="31" orient="horz" pos="4065">
          <p15:clr>
            <a:srgbClr val="F26B43"/>
          </p15:clr>
        </p15:guide>
        <p15:guide id="32" orient="horz" pos="39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8A4C9F-0D7E-7D45-A56C-2861C6081E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938" y="571179"/>
            <a:ext cx="7489945" cy="64514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i-FI" sz="1400" b="1" kern="200" dirty="0">
                <a:latin typeface="Arial" panose="020B0604020202020204" pitchFamily="34" charset="0"/>
                <a:cs typeface="Arial" panose="020B0604020202020204" pitchFamily="34" charset="0"/>
              </a:rPr>
              <a:t>Jos kotitalousvähennystä päätettäisiin pienentää, tekisitkö tai teettäisitkö vähemmän </a:t>
            </a:r>
          </a:p>
          <a:p>
            <a:pPr>
              <a:lnSpc>
                <a:spcPct val="80000"/>
              </a:lnSpc>
            </a:pPr>
            <a:r>
              <a:rPr lang="fi-FI" sz="1400" b="1" kern="200" dirty="0">
                <a:latin typeface="Arial" panose="020B0604020202020204" pitchFamily="34" charset="0"/>
                <a:cs typeface="Arial" panose="020B0604020202020204" pitchFamily="34" charset="0"/>
              </a:rPr>
              <a:t>remontteja ja rakennusprojekteja tai jättäisitkö niitä kokonaan tekemättä?</a:t>
            </a:r>
          </a:p>
          <a:p>
            <a:endParaRPr lang="en-FI" dirty="0"/>
          </a:p>
        </p:txBody>
      </p:sp>
      <p:graphicFrame>
        <p:nvGraphicFramePr>
          <p:cNvPr id="3" name="Kaavio 2">
            <a:extLst>
              <a:ext uri="{FF2B5EF4-FFF2-40B4-BE49-F238E27FC236}">
                <a16:creationId xmlns:a16="http://schemas.microsoft.com/office/drawing/2014/main" id="{C2877D0D-C847-D75F-EEF2-95BA203B1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1902429"/>
              </p:ext>
            </p:extLst>
          </p:nvPr>
        </p:nvGraphicFramePr>
        <p:xfrm>
          <a:off x="677938" y="1361814"/>
          <a:ext cx="10454736" cy="528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1847624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layouts">
  <a:themeElements>
    <a:clrScheme name="STARK theme colours">
      <a:dk1>
        <a:sysClr val="windowText" lastClr="000000"/>
      </a:dk1>
      <a:lt1>
        <a:sysClr val="window" lastClr="FFFFFF"/>
      </a:lt1>
      <a:dk2>
        <a:srgbClr val="00326E"/>
      </a:dk2>
      <a:lt2>
        <a:srgbClr val="FDFEFD"/>
      </a:lt2>
      <a:accent1>
        <a:srgbClr val="00326E"/>
      </a:accent1>
      <a:accent2>
        <a:srgbClr val="B9BDD7"/>
      </a:accent2>
      <a:accent3>
        <a:srgbClr val="F5821E"/>
      </a:accent3>
      <a:accent4>
        <a:srgbClr val="F7AD64"/>
      </a:accent4>
      <a:accent5>
        <a:srgbClr val="0A5AC8"/>
      </a:accent5>
      <a:accent6>
        <a:srgbClr val="90BEEB"/>
      </a:accent6>
      <a:hlink>
        <a:srgbClr val="F5821E"/>
      </a:hlink>
      <a:folHlink>
        <a:srgbClr val="F5821E"/>
      </a:folHlink>
    </a:clrScheme>
    <a:fontScheme name="STARK theme fonts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r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 Esityspohja STARK_2023_FINAL.pptx" id="{20354C1E-C504-4968-9450-4B8522FBACDF}" vid="{49CE95FB-CA04-456F-841E-604F03687FC5}"/>
    </a:ext>
  </a:extLst>
</a:theme>
</file>

<file path=docMetadata/LabelInfo.xml><?xml version="1.0" encoding="utf-8"?>
<clbl:labelList xmlns:clbl="http://schemas.microsoft.com/office/2020/mipLabelMetadata">
  <clbl:label id="{2e114308-14ec-4d77-b610-490324fa1844}" enabled="0" method="" siteId="{2e114308-14ec-4d77-b610-490324fa18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</Words>
  <Application>Microsoft Office PowerPoint</Application>
  <PresentationFormat>Laajakuva</PresentationFormat>
  <Paragraphs>2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Roboto</vt:lpstr>
      <vt:lpstr>Roboto Condensed</vt:lpstr>
      <vt:lpstr>Wingdings</vt:lpstr>
      <vt:lpstr>Content layouts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Otala Satu</dc:creator>
  <cp:lastModifiedBy>Otala Satu</cp:lastModifiedBy>
  <cp:revision>1</cp:revision>
  <dcterms:created xsi:type="dcterms:W3CDTF">2024-04-08T06:01:22Z</dcterms:created>
  <dcterms:modified xsi:type="dcterms:W3CDTF">2024-04-08T06:04:09Z</dcterms:modified>
</cp:coreProperties>
</file>