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34" r:id="rId2"/>
    <p:sldId id="2145706035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1E4706-6FE0-4393-A083-D3292FB05836}" v="2" dt="2024-04-15T05:43:21.8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tala Satu" userId="ff35b7ed-affc-4bd3-9adb-9e13c62a365e" providerId="ADAL" clId="{631E4706-6FE0-4393-A083-D3292FB05836}"/>
    <pc:docChg chg="modSld">
      <pc:chgData name="Otala Satu" userId="ff35b7ed-affc-4bd3-9adb-9e13c62a365e" providerId="ADAL" clId="{631E4706-6FE0-4393-A083-D3292FB05836}" dt="2024-04-15T05:43:21.886" v="7" actId="5736"/>
      <pc:docMkLst>
        <pc:docMk/>
      </pc:docMkLst>
      <pc:sldChg chg="modSp mod">
        <pc:chgData name="Otala Satu" userId="ff35b7ed-affc-4bd3-9adb-9e13c62a365e" providerId="ADAL" clId="{631E4706-6FE0-4393-A083-D3292FB05836}" dt="2024-04-15T05:43:04.146" v="6" actId="5736"/>
        <pc:sldMkLst>
          <pc:docMk/>
          <pc:sldMk cId="290709483" sldId="2145706034"/>
        </pc:sldMkLst>
        <pc:spChg chg="mod">
          <ac:chgData name="Otala Satu" userId="ff35b7ed-affc-4bd3-9adb-9e13c62a365e" providerId="ADAL" clId="{631E4706-6FE0-4393-A083-D3292FB05836}" dt="2024-04-15T05:43:04.146" v="6" actId="5736"/>
          <ac:spMkLst>
            <pc:docMk/>
            <pc:sldMk cId="290709483" sldId="2145706034"/>
            <ac:spMk id="10" creationId="{5A8A4C9F-0D7E-7D45-A56C-2861C6081EA2}"/>
          </ac:spMkLst>
        </pc:spChg>
        <pc:graphicFrameChg chg="mod">
          <ac:chgData name="Otala Satu" userId="ff35b7ed-affc-4bd3-9adb-9e13c62a365e" providerId="ADAL" clId="{631E4706-6FE0-4393-A083-D3292FB05836}" dt="2024-04-15T05:43:04.146" v="6" actId="5736"/>
          <ac:graphicFrameMkLst>
            <pc:docMk/>
            <pc:sldMk cId="290709483" sldId="2145706034"/>
            <ac:graphicFrameMk id="3" creationId="{6EF885B6-C14F-9FB6-C7E3-9516CEA37204}"/>
          </ac:graphicFrameMkLst>
        </pc:graphicFrameChg>
      </pc:sldChg>
      <pc:sldChg chg="modSp mod">
        <pc:chgData name="Otala Satu" userId="ff35b7ed-affc-4bd3-9adb-9e13c62a365e" providerId="ADAL" clId="{631E4706-6FE0-4393-A083-D3292FB05836}" dt="2024-04-15T05:43:21.886" v="7" actId="5736"/>
        <pc:sldMkLst>
          <pc:docMk/>
          <pc:sldMk cId="2556864811" sldId="2145706035"/>
        </pc:sldMkLst>
        <pc:spChg chg="mod">
          <ac:chgData name="Otala Satu" userId="ff35b7ed-affc-4bd3-9adb-9e13c62a365e" providerId="ADAL" clId="{631E4706-6FE0-4393-A083-D3292FB05836}" dt="2024-04-15T05:43:21.886" v="7" actId="5736"/>
          <ac:spMkLst>
            <pc:docMk/>
            <pc:sldMk cId="2556864811" sldId="2145706035"/>
            <ac:spMk id="10" creationId="{5A8A4C9F-0D7E-7D45-A56C-2861C6081EA2}"/>
          </ac:spMkLst>
        </pc:spChg>
        <pc:graphicFrameChg chg="mod">
          <ac:chgData name="Otala Satu" userId="ff35b7ed-affc-4bd3-9adb-9e13c62a365e" providerId="ADAL" clId="{631E4706-6FE0-4393-A083-D3292FB05836}" dt="2024-04-15T05:43:21.886" v="7" actId="5736"/>
          <ac:graphicFrameMkLst>
            <pc:docMk/>
            <pc:sldMk cId="2556864811" sldId="2145706035"/>
            <ac:graphicFrameMk id="4" creationId="{2A8A9549-5429-FEDA-E6C7-FF4D795B4424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Taul1!$A$2</c:f>
              <c:strCache>
                <c:ptCount val="1"/>
                <c:pt idx="0">
                  <c:v>Omaan budjettiin nähden edullisen kohteen, joka vaatii enemmän remonttitöitä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Taul1!$B$2:$AC$2</c:f>
              <c:numCache>
                <c:formatCode>0%</c:formatCode>
                <c:ptCount val="28"/>
                <c:pt idx="0">
                  <c:v>9.6000000000000002E-2</c:v>
                </c:pt>
                <c:pt idx="1">
                  <c:v>0.12277227722772277</c:v>
                </c:pt>
                <c:pt idx="2">
                  <c:v>6.8965517241379309E-2</c:v>
                </c:pt>
                <c:pt idx="4">
                  <c:v>0.11538461538461538</c:v>
                </c:pt>
                <c:pt idx="5">
                  <c:v>0.13043478260869565</c:v>
                </c:pt>
                <c:pt idx="6">
                  <c:v>0.10650887573964496</c:v>
                </c:pt>
                <c:pt idx="7">
                  <c:v>0.10989010989010989</c:v>
                </c:pt>
                <c:pt idx="8">
                  <c:v>6.726457399103139E-2</c:v>
                </c:pt>
                <c:pt idx="9">
                  <c:v>8.0508474576271194E-2</c:v>
                </c:pt>
                <c:pt idx="11">
                  <c:v>7.2916666666666671E-2</c:v>
                </c:pt>
                <c:pt idx="12">
                  <c:v>9.9773242630385492E-2</c:v>
                </c:pt>
                <c:pt idx="13">
                  <c:v>0.10315186246418338</c:v>
                </c:pt>
                <c:pt idx="14">
                  <c:v>7.8947368421052627E-2</c:v>
                </c:pt>
                <c:pt idx="16">
                  <c:v>0.11899791231732777</c:v>
                </c:pt>
                <c:pt idx="17">
                  <c:v>5.405405405405405E-2</c:v>
                </c:pt>
                <c:pt idx="18">
                  <c:v>7.8431372549019607E-2</c:v>
                </c:pt>
                <c:pt idx="19">
                  <c:v>7.4303405572755415E-2</c:v>
                </c:pt>
                <c:pt idx="21">
                  <c:v>7.1428571428571438E-2</c:v>
                </c:pt>
                <c:pt idx="22">
                  <c:v>0.11409395973154363</c:v>
                </c:pt>
                <c:pt idx="23">
                  <c:v>9.5744680851063843E-2</c:v>
                </c:pt>
                <c:pt idx="24">
                  <c:v>0.1</c:v>
                </c:pt>
                <c:pt idx="25">
                  <c:v>0.11585365853658537</c:v>
                </c:pt>
                <c:pt idx="26">
                  <c:v>7.9545454545454544E-2</c:v>
                </c:pt>
                <c:pt idx="27">
                  <c:v>6.7114093959731544E-2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94-4282-85AD-B939900C3957}"/>
            </c:ext>
          </c:extLst>
        </c:ser>
        <c:ser>
          <c:idx val="1"/>
          <c:order val="1"/>
          <c:tx>
            <c:strRef>
              <c:f>Taul1!$A$3</c:f>
              <c:strCache>
                <c:ptCount val="1"/>
                <c:pt idx="0">
                  <c:v>Kohteen, jossa ei ole akuuttia isojen remonttien tarvetta (keittiö, märkätilat jne.), mutta jonka saisi pintaremontil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Taul1!$B$3:$AC$3</c:f>
              <c:numCache>
                <c:formatCode>0%</c:formatCode>
                <c:ptCount val="28"/>
                <c:pt idx="0">
                  <c:v>0.68</c:v>
                </c:pt>
                <c:pt idx="1">
                  <c:v>0.65148514851485151</c:v>
                </c:pt>
                <c:pt idx="2">
                  <c:v>0.70993914807302227</c:v>
                </c:pt>
                <c:pt idx="4">
                  <c:v>0.73076923076923084</c:v>
                </c:pt>
                <c:pt idx="5">
                  <c:v>0.65942028985507251</c:v>
                </c:pt>
                <c:pt idx="6">
                  <c:v>0.68639053254437865</c:v>
                </c:pt>
                <c:pt idx="7">
                  <c:v>0.71978021978021967</c:v>
                </c:pt>
                <c:pt idx="8">
                  <c:v>0.7130044843049328</c:v>
                </c:pt>
                <c:pt idx="9">
                  <c:v>0.61440677966101698</c:v>
                </c:pt>
                <c:pt idx="11">
                  <c:v>0.72916666666666674</c:v>
                </c:pt>
                <c:pt idx="12">
                  <c:v>0.6394557823129251</c:v>
                </c:pt>
                <c:pt idx="13">
                  <c:v>0.70200573065902572</c:v>
                </c:pt>
                <c:pt idx="14">
                  <c:v>0.72807017543859642</c:v>
                </c:pt>
                <c:pt idx="16">
                  <c:v>0.70772442588726525</c:v>
                </c:pt>
                <c:pt idx="17">
                  <c:v>0.64864864864864868</c:v>
                </c:pt>
                <c:pt idx="18">
                  <c:v>0.66013071895424846</c:v>
                </c:pt>
                <c:pt idx="19">
                  <c:v>0.65634674922600622</c:v>
                </c:pt>
                <c:pt idx="21">
                  <c:v>0.6428571428571429</c:v>
                </c:pt>
                <c:pt idx="22">
                  <c:v>0.72483221476510062</c:v>
                </c:pt>
                <c:pt idx="23">
                  <c:v>0.71276595744680848</c:v>
                </c:pt>
                <c:pt idx="24">
                  <c:v>0.71363636363636362</c:v>
                </c:pt>
                <c:pt idx="25">
                  <c:v>0.67073170731707321</c:v>
                </c:pt>
                <c:pt idx="26">
                  <c:v>0.55681818181818177</c:v>
                </c:pt>
                <c:pt idx="27">
                  <c:v>0.63758389261744963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94-4282-85AD-B939900C3957}"/>
            </c:ext>
          </c:extLst>
        </c:ser>
        <c:ser>
          <c:idx val="2"/>
          <c:order val="2"/>
          <c:tx>
            <c:strRef>
              <c:f>Taul1!$A$4</c:f>
              <c:strCache>
                <c:ptCount val="1"/>
                <c:pt idx="0">
                  <c:v>Omaan budjettiin nähden kalliimman kohteen, jossa on mahdollisimman vähän remontointitarpeita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Taul1!$B$4:$AC$4</c:f>
              <c:numCache>
                <c:formatCode>0%</c:formatCode>
                <c:ptCount val="28"/>
                <c:pt idx="0">
                  <c:v>0.22399999999999998</c:v>
                </c:pt>
                <c:pt idx="1">
                  <c:v>0.22574257425742572</c:v>
                </c:pt>
                <c:pt idx="2">
                  <c:v>0.22109533468559839</c:v>
                </c:pt>
                <c:pt idx="4">
                  <c:v>0.15384615384615385</c:v>
                </c:pt>
                <c:pt idx="5">
                  <c:v>0.21014492753623187</c:v>
                </c:pt>
                <c:pt idx="6">
                  <c:v>0.20710059171597631</c:v>
                </c:pt>
                <c:pt idx="7">
                  <c:v>0.17032967032967034</c:v>
                </c:pt>
                <c:pt idx="8">
                  <c:v>0.21973094170403587</c:v>
                </c:pt>
                <c:pt idx="9">
                  <c:v>0.30508474576271188</c:v>
                </c:pt>
                <c:pt idx="11">
                  <c:v>0.19791666666666669</c:v>
                </c:pt>
                <c:pt idx="12">
                  <c:v>0.26077097505668934</c:v>
                </c:pt>
                <c:pt idx="13">
                  <c:v>0.19484240687679083</c:v>
                </c:pt>
                <c:pt idx="14">
                  <c:v>0.19298245614035089</c:v>
                </c:pt>
                <c:pt idx="16">
                  <c:v>0.1732776617954071</c:v>
                </c:pt>
                <c:pt idx="17">
                  <c:v>0.29729729729729731</c:v>
                </c:pt>
                <c:pt idx="18">
                  <c:v>0.26143790849673204</c:v>
                </c:pt>
                <c:pt idx="19">
                  <c:v>0.26934984520123839</c:v>
                </c:pt>
                <c:pt idx="21">
                  <c:v>0.28571428571428575</c:v>
                </c:pt>
                <c:pt idx="22">
                  <c:v>0.16107382550335572</c:v>
                </c:pt>
                <c:pt idx="23">
                  <c:v>0.19148936170212769</c:v>
                </c:pt>
                <c:pt idx="24">
                  <c:v>0.18636363636363637</c:v>
                </c:pt>
                <c:pt idx="25">
                  <c:v>0.21341463414634146</c:v>
                </c:pt>
                <c:pt idx="26">
                  <c:v>0.36363636363636365</c:v>
                </c:pt>
                <c:pt idx="27">
                  <c:v>0.29530201342281875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94-4282-85AD-B939900C395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467093968"/>
        <c:axId val="2021046512"/>
      </c:barChart>
      <c:catAx>
        <c:axId val="14670939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21046512"/>
        <c:crosses val="autoZero"/>
        <c:auto val="1"/>
        <c:lblAlgn val="ctr"/>
        <c:lblOffset val="100"/>
        <c:tickLblSkip val="1"/>
        <c:noMultiLvlLbl val="0"/>
      </c:catAx>
      <c:valAx>
        <c:axId val="202104651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67093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947266327482146"/>
          <c:y val="0.85404222454103373"/>
          <c:w val="0.73777148078660759"/>
          <c:h val="0.131051129794628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Taul1!$A$2</c:f>
              <c:strCache>
                <c:ptCount val="1"/>
                <c:pt idx="0">
                  <c:v>Omaan budjettiin nähden edullisen kohteen, joka vaatii enemmän remonttitöitä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Taul1!$B$2:$AC$2</c:f>
              <c:numCache>
                <c:formatCode>0%</c:formatCode>
                <c:ptCount val="28"/>
                <c:pt idx="0">
                  <c:v>0.17</c:v>
                </c:pt>
                <c:pt idx="1">
                  <c:v>0.20594059405940596</c:v>
                </c:pt>
                <c:pt idx="2">
                  <c:v>0.13387423935091278</c:v>
                </c:pt>
                <c:pt idx="4">
                  <c:v>0.26923076923076922</c:v>
                </c:pt>
                <c:pt idx="5">
                  <c:v>0.21739130434782608</c:v>
                </c:pt>
                <c:pt idx="6">
                  <c:v>0.15976331360946747</c:v>
                </c:pt>
                <c:pt idx="7">
                  <c:v>0.21978021978021978</c:v>
                </c:pt>
                <c:pt idx="8">
                  <c:v>0.1031390134529148</c:v>
                </c:pt>
                <c:pt idx="9">
                  <c:v>0.15254237288135594</c:v>
                </c:pt>
                <c:pt idx="11">
                  <c:v>0.14583333333333334</c:v>
                </c:pt>
                <c:pt idx="12">
                  <c:v>0.17006802721088435</c:v>
                </c:pt>
                <c:pt idx="13">
                  <c:v>0.17191977077363899</c:v>
                </c:pt>
                <c:pt idx="14">
                  <c:v>0.18421052631578949</c:v>
                </c:pt>
                <c:pt idx="16">
                  <c:v>0.2025052192066806</c:v>
                </c:pt>
                <c:pt idx="17">
                  <c:v>0.16216216216216217</c:v>
                </c:pt>
                <c:pt idx="18">
                  <c:v>0.10457516339869281</c:v>
                </c:pt>
                <c:pt idx="19">
                  <c:v>0.15170278637770898</c:v>
                </c:pt>
                <c:pt idx="21">
                  <c:v>0.19047619047619047</c:v>
                </c:pt>
                <c:pt idx="22">
                  <c:v>0.22147651006711411</c:v>
                </c:pt>
                <c:pt idx="23">
                  <c:v>0.20744680851063829</c:v>
                </c:pt>
                <c:pt idx="24">
                  <c:v>0.15909090909090909</c:v>
                </c:pt>
                <c:pt idx="25">
                  <c:v>0.18292682926829268</c:v>
                </c:pt>
                <c:pt idx="26">
                  <c:v>0.13636363636363635</c:v>
                </c:pt>
                <c:pt idx="27">
                  <c:v>8.7248322147651006E-2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99-41D6-9BEE-60EE8BB9740B}"/>
            </c:ext>
          </c:extLst>
        </c:ser>
        <c:ser>
          <c:idx val="1"/>
          <c:order val="1"/>
          <c:tx>
            <c:strRef>
              <c:f>Taul1!$A$3</c:f>
              <c:strCache>
                <c:ptCount val="1"/>
                <c:pt idx="0">
                  <c:v>Kohteen, jossa ei ole akuuttia isojen remonttien tarvetta (keittiö, märkätilat jne.), mutta jonka saisi pintaremontil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Taul1!$B$3:$AC$3</c:f>
              <c:numCache>
                <c:formatCode>0%</c:formatCode>
                <c:ptCount val="28"/>
                <c:pt idx="0">
                  <c:v>0.60699999999999998</c:v>
                </c:pt>
                <c:pt idx="1">
                  <c:v>0.5663366336633664</c:v>
                </c:pt>
                <c:pt idx="2">
                  <c:v>0.64908722109533468</c:v>
                </c:pt>
                <c:pt idx="4">
                  <c:v>0.57692307692307698</c:v>
                </c:pt>
                <c:pt idx="5">
                  <c:v>0.57246376811594202</c:v>
                </c:pt>
                <c:pt idx="6">
                  <c:v>0.65088757396449703</c:v>
                </c:pt>
                <c:pt idx="7">
                  <c:v>0.59890109890109888</c:v>
                </c:pt>
                <c:pt idx="8">
                  <c:v>0.65022421524663665</c:v>
                </c:pt>
                <c:pt idx="9">
                  <c:v>0.56779661016949157</c:v>
                </c:pt>
                <c:pt idx="11">
                  <c:v>0.65625</c:v>
                </c:pt>
                <c:pt idx="12">
                  <c:v>0.57596371882086173</c:v>
                </c:pt>
                <c:pt idx="13">
                  <c:v>0.63323782234957027</c:v>
                </c:pt>
                <c:pt idx="14">
                  <c:v>0.60526315789473684</c:v>
                </c:pt>
                <c:pt idx="16">
                  <c:v>0.60542797494780798</c:v>
                </c:pt>
                <c:pt idx="17">
                  <c:v>0.64864864864864868</c:v>
                </c:pt>
                <c:pt idx="18">
                  <c:v>0.66666666666666674</c:v>
                </c:pt>
                <c:pt idx="19">
                  <c:v>0.58204334365325072</c:v>
                </c:pt>
                <c:pt idx="21">
                  <c:v>0.54761904761904756</c:v>
                </c:pt>
                <c:pt idx="22">
                  <c:v>0.58389261744966436</c:v>
                </c:pt>
                <c:pt idx="23">
                  <c:v>0.62234042553191482</c:v>
                </c:pt>
                <c:pt idx="24">
                  <c:v>0.63181818181818183</c:v>
                </c:pt>
                <c:pt idx="25">
                  <c:v>0.62195121951219512</c:v>
                </c:pt>
                <c:pt idx="26">
                  <c:v>0.51136363636363635</c:v>
                </c:pt>
                <c:pt idx="27">
                  <c:v>0.63087248322147649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99-41D6-9BEE-60EE8BB9740B}"/>
            </c:ext>
          </c:extLst>
        </c:ser>
        <c:ser>
          <c:idx val="2"/>
          <c:order val="2"/>
          <c:tx>
            <c:strRef>
              <c:f>Taul1!$A$4</c:f>
              <c:strCache>
                <c:ptCount val="1"/>
                <c:pt idx="0">
                  <c:v>Omaan budjettiin nähden kalliimman kohteen, jossa on mahdollisimman vähän remontointitarpeita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(n=1000)</c:v>
                </c:pt>
                <c:pt idx="1">
                  <c:v>Mies (n=505)</c:v>
                </c:pt>
                <c:pt idx="2">
                  <c:v>Nainen (n=493)</c:v>
                </c:pt>
                <c:pt idx="3">
                  <c:v>Ikäryhmä</c:v>
                </c:pt>
                <c:pt idx="4">
                  <c:v>18-29 vuotta (n=52)</c:v>
                </c:pt>
                <c:pt idx="5">
                  <c:v>30-39 vuotta (n=138)</c:v>
                </c:pt>
                <c:pt idx="6">
                  <c:v>40-49 vuotta (n=169)</c:v>
                </c:pt>
                <c:pt idx="7">
                  <c:v>50-59 vuotta (n=182)</c:v>
                </c:pt>
                <c:pt idx="8">
                  <c:v>60-69 vuotta (n=223)</c:v>
                </c:pt>
                <c:pt idx="9">
                  <c:v>70+ vuotta (n=236)</c:v>
                </c:pt>
                <c:pt idx="10">
                  <c:v>Alue</c:v>
                </c:pt>
                <c:pt idx="11">
                  <c:v>Itä - Östra län (n=96)</c:v>
                </c:pt>
                <c:pt idx="12">
                  <c:v>Etelä - Södra län (n=441)</c:v>
                </c:pt>
                <c:pt idx="13">
                  <c:v>Länsi - Västra län (n=349)</c:v>
                </c:pt>
                <c:pt idx="14">
                  <c:v>Oulun - Lapin - Uleåborgs län (n=114)</c:v>
                </c:pt>
                <c:pt idx="15">
                  <c:v>Asumismuoto</c:v>
                </c:pt>
                <c:pt idx="16">
                  <c:v>Omakotitalossa (n=479)</c:v>
                </c:pt>
                <c:pt idx="17">
                  <c:v>Paritalossa (n=37)</c:v>
                </c:pt>
                <c:pt idx="18">
                  <c:v>Rivitalossa (n=153)</c:v>
                </c:pt>
                <c:pt idx="19">
                  <c:v>Kerrostalossa tai luhtitalossa (n=323)</c:v>
                </c:pt>
                <c:pt idx="20">
                  <c:v>Talouden tulot</c:v>
                </c:pt>
                <c:pt idx="21">
                  <c:v>Alle 20 000 EUR (n=42)</c:v>
                </c:pt>
                <c:pt idx="22">
                  <c:v>20 001 - 35 000 EUR (n=149)</c:v>
                </c:pt>
                <c:pt idx="23">
                  <c:v>35 001 - 50 000 EUR (n=188)</c:v>
                </c:pt>
                <c:pt idx="24">
                  <c:v>50 001 - 75 000 EUR (n=220)</c:v>
                </c:pt>
                <c:pt idx="25">
                  <c:v>75 001 - 100 000 EUR (n=164)</c:v>
                </c:pt>
                <c:pt idx="26">
                  <c:v>Yli 100 000 EUR (n=88)</c:v>
                </c:pt>
                <c:pt idx="27">
                  <c:v>En tiedä / en halua kertoa (n=149)</c:v>
                </c:pt>
              </c:strCache>
            </c:strRef>
          </c:cat>
          <c:val>
            <c:numRef>
              <c:f>Taul1!$B$4:$AC$4</c:f>
              <c:numCache>
                <c:formatCode>0%</c:formatCode>
                <c:ptCount val="28"/>
                <c:pt idx="0">
                  <c:v>0.223</c:v>
                </c:pt>
                <c:pt idx="1">
                  <c:v>0.2277227722772277</c:v>
                </c:pt>
                <c:pt idx="2">
                  <c:v>0.21703853955375255</c:v>
                </c:pt>
                <c:pt idx="4">
                  <c:v>0.15384615384615385</c:v>
                </c:pt>
                <c:pt idx="5">
                  <c:v>0.21014492753623187</c:v>
                </c:pt>
                <c:pt idx="6">
                  <c:v>0.1893491124260355</c:v>
                </c:pt>
                <c:pt idx="7">
                  <c:v>0.18131868131868131</c:v>
                </c:pt>
                <c:pt idx="8">
                  <c:v>0.24663677130044842</c:v>
                </c:pt>
                <c:pt idx="9">
                  <c:v>0.27966101694915252</c:v>
                </c:pt>
                <c:pt idx="11">
                  <c:v>0.19791666666666669</c:v>
                </c:pt>
                <c:pt idx="12">
                  <c:v>0.25396825396825395</c:v>
                </c:pt>
                <c:pt idx="13">
                  <c:v>0.19484240687679083</c:v>
                </c:pt>
                <c:pt idx="14">
                  <c:v>0.2105263157894737</c:v>
                </c:pt>
                <c:pt idx="16">
                  <c:v>0.19206680584551147</c:v>
                </c:pt>
                <c:pt idx="17">
                  <c:v>0.1891891891891892</c:v>
                </c:pt>
                <c:pt idx="18">
                  <c:v>0.22875816993464052</c:v>
                </c:pt>
                <c:pt idx="19">
                  <c:v>0.26625386996904021</c:v>
                </c:pt>
                <c:pt idx="21">
                  <c:v>0.26190476190476192</c:v>
                </c:pt>
                <c:pt idx="22">
                  <c:v>0.19463087248322147</c:v>
                </c:pt>
                <c:pt idx="23">
                  <c:v>0.1702127659574468</c:v>
                </c:pt>
                <c:pt idx="24">
                  <c:v>0.20909090909090911</c:v>
                </c:pt>
                <c:pt idx="25">
                  <c:v>0.1951219512195122</c:v>
                </c:pt>
                <c:pt idx="26">
                  <c:v>0.35227272727272729</c:v>
                </c:pt>
                <c:pt idx="27">
                  <c:v>0.28187919463087246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299-41D6-9BEE-60EE8BB9740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467093968"/>
        <c:axId val="2021046512"/>
      </c:barChart>
      <c:catAx>
        <c:axId val="14670939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21046512"/>
        <c:crosses val="autoZero"/>
        <c:auto val="1"/>
        <c:lblAlgn val="ctr"/>
        <c:lblOffset val="100"/>
        <c:tickLblSkip val="1"/>
        <c:noMultiLvlLbl val="0"/>
      </c:catAx>
      <c:valAx>
        <c:axId val="202104651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67093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947266327482146"/>
          <c:y val="0.85404222454103373"/>
          <c:w val="0.73777148078660759"/>
          <c:h val="0.131051129794628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00876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2798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091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69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700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733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761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923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680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35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134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8051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D023FD11-1C6B-4A3B-A077-823A750D8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97C5ED-C1DE-4316-8FCE-7E084E7B171C}" type="slidenum">
              <a:rPr kumimoji="0" lang="en-GB" sz="1050" b="1" i="0" u="none" strike="noStrike" kern="1200" cap="none" spc="0" normalizeH="0" baseline="0" noProof="0" smtClean="0">
                <a:ln>
                  <a:noFill/>
                </a:ln>
                <a:solidFill>
                  <a:srgbClr val="F5821E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050" b="1" i="0" u="none" strike="noStrike" kern="1200" cap="none" spc="0" normalizeH="0" baseline="0" noProof="0">
              <a:ln>
                <a:noFill/>
              </a:ln>
              <a:solidFill>
                <a:srgbClr val="F5821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74825" y="967995"/>
            <a:ext cx="5471364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Kuvittele, että olet ostamassa uutta kotia. Ostaisitko mieluiten:</a:t>
            </a:r>
            <a:endParaRPr lang="en-GB" sz="1400" b="1" kern="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3" name="Kaavio 2">
            <a:extLst>
              <a:ext uri="{FF2B5EF4-FFF2-40B4-BE49-F238E27FC236}">
                <a16:creationId xmlns:a16="http://schemas.microsoft.com/office/drawing/2014/main" id="{6EF885B6-C14F-9FB6-C7E3-9516CEA372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00892311"/>
              </p:ext>
            </p:extLst>
          </p:nvPr>
        </p:nvGraphicFramePr>
        <p:xfrm>
          <a:off x="420785" y="1361814"/>
          <a:ext cx="11207469" cy="5111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709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D023FD11-1C6B-4A3B-A077-823A750D8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97C5ED-C1DE-4316-8FCE-7E084E7B171C}" type="slidenum">
              <a:rPr kumimoji="0" lang="en-GB" sz="1050" b="1" i="0" u="none" strike="noStrike" kern="1200" cap="none" spc="0" normalizeH="0" baseline="0" noProof="0" smtClean="0">
                <a:ln>
                  <a:noFill/>
                </a:ln>
                <a:solidFill>
                  <a:srgbClr val="F5821E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050" b="1" i="0" u="none" strike="noStrike" kern="1200" cap="none" spc="0" normalizeH="0" baseline="0" noProof="0">
              <a:ln>
                <a:noFill/>
              </a:ln>
              <a:solidFill>
                <a:srgbClr val="F5821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23066" y="985248"/>
            <a:ext cx="5580632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Kuvittele, että olet ostamassa uutta mökkiä. Ostaisitko mieluiten:</a:t>
            </a:r>
            <a:endParaRPr lang="en-GB" sz="1400" b="1" kern="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2A8A9549-5429-FEDA-E6C7-FF4D795B44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8010122"/>
              </p:ext>
            </p:extLst>
          </p:nvPr>
        </p:nvGraphicFramePr>
        <p:xfrm>
          <a:off x="420785" y="1361814"/>
          <a:ext cx="11207469" cy="5111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6864811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Metadata/LabelInfo.xml><?xml version="1.0" encoding="utf-8"?>
<clbl:labelList xmlns:clbl="http://schemas.microsoft.com/office/2020/mipLabelMetadata">
  <clbl:label id="{2e114308-14ec-4d77-b610-490324fa1844}" enabled="0" method="" siteId="{2e114308-14ec-4d77-b610-490324fa184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24</Words>
  <Application>Microsoft Office PowerPoint</Application>
  <PresentationFormat>Laajakuva</PresentationFormat>
  <Paragraphs>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Roboto</vt:lpstr>
      <vt:lpstr>Roboto Condensed</vt:lpstr>
      <vt:lpstr>Wingdings</vt:lpstr>
      <vt:lpstr>Content layouts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Otala Satu</dc:creator>
  <cp:lastModifiedBy>Otala Satu</cp:lastModifiedBy>
  <cp:revision>1</cp:revision>
  <dcterms:created xsi:type="dcterms:W3CDTF">2024-04-15T05:39:52Z</dcterms:created>
  <dcterms:modified xsi:type="dcterms:W3CDTF">2024-04-15T05:43:22Z</dcterms:modified>
</cp:coreProperties>
</file>