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55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Total (n=1000)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Taul1!$A$2:$A$11</c:f>
              <c:strCache>
                <c:ptCount val="10"/>
                <c:pt idx="0">
                  <c:v>Hinta</c:v>
                </c:pt>
                <c:pt idx="1">
                  <c:v>Tuotteen laatu</c:v>
                </c:pt>
                <c:pt idx="2">
                  <c:v>Hankintojen kestävyys ja pitkäikäisyys</c:v>
                </c:pt>
                <c:pt idx="3">
                  <c:v>Ammattitaitoinen palvelu</c:v>
                </c:pt>
                <c:pt idx="4">
                  <c:v>Saatavuus</c:v>
                </c:pt>
                <c:pt idx="5">
                  <c:v>Ekologisuus/vähähiilisyys</c:v>
                </c:pt>
                <c:pt idx="6">
                  <c:v>Arvostettu/tunnettu tuotemerkki</c:v>
                </c:pt>
                <c:pt idx="7">
                  <c:v>Monia vaihtoehtoja samasta tuotteesta/materiaalista</c:v>
                </c:pt>
                <c:pt idx="8">
                  <c:v>Tuotetta on suositeltu minulle</c:v>
                </c:pt>
                <c:pt idx="9">
                  <c:v>Jokin muu, mikä?</c:v>
                </c:pt>
              </c:strCache>
            </c:strRef>
          </c:cat>
          <c:val>
            <c:numRef>
              <c:f>Taul1!$B$2:$B$11</c:f>
              <c:numCache>
                <c:formatCode>0%</c:formatCode>
                <c:ptCount val="10"/>
                <c:pt idx="0">
                  <c:v>0.75700000000000001</c:v>
                </c:pt>
                <c:pt idx="1">
                  <c:v>0.65599999999999992</c:v>
                </c:pt>
                <c:pt idx="2">
                  <c:v>0.55899999999999994</c:v>
                </c:pt>
                <c:pt idx="3">
                  <c:v>0.29899999999999999</c:v>
                </c:pt>
                <c:pt idx="4">
                  <c:v>0.248</c:v>
                </c:pt>
                <c:pt idx="5">
                  <c:v>9.0999999999999998E-2</c:v>
                </c:pt>
                <c:pt idx="6">
                  <c:v>8.1000000000000003E-2</c:v>
                </c:pt>
                <c:pt idx="7">
                  <c:v>7.9000000000000001E-2</c:v>
                </c:pt>
                <c:pt idx="8">
                  <c:v>4.0999999999999995E-2</c:v>
                </c:pt>
                <c:pt idx="9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E6-427A-B91E-59032160E95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Mies (n=505)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Taul1!$A$2:$A$11</c:f>
              <c:strCache>
                <c:ptCount val="10"/>
                <c:pt idx="0">
                  <c:v>Hinta</c:v>
                </c:pt>
                <c:pt idx="1">
                  <c:v>Tuotteen laatu</c:v>
                </c:pt>
                <c:pt idx="2">
                  <c:v>Hankintojen kestävyys ja pitkäikäisyys</c:v>
                </c:pt>
                <c:pt idx="3">
                  <c:v>Ammattitaitoinen palvelu</c:v>
                </c:pt>
                <c:pt idx="4">
                  <c:v>Saatavuus</c:v>
                </c:pt>
                <c:pt idx="5">
                  <c:v>Ekologisuus/vähähiilisyys</c:v>
                </c:pt>
                <c:pt idx="6">
                  <c:v>Arvostettu/tunnettu tuotemerkki</c:v>
                </c:pt>
                <c:pt idx="7">
                  <c:v>Monia vaihtoehtoja samasta tuotteesta/materiaalista</c:v>
                </c:pt>
                <c:pt idx="8">
                  <c:v>Tuotetta on suositeltu minulle</c:v>
                </c:pt>
                <c:pt idx="9">
                  <c:v>Jokin muu, mikä?</c:v>
                </c:pt>
              </c:strCache>
            </c:strRef>
          </c:cat>
          <c:val>
            <c:numRef>
              <c:f>Taul1!$C$2:$C$11</c:f>
              <c:numCache>
                <c:formatCode>0%</c:formatCode>
                <c:ptCount val="10"/>
                <c:pt idx="0">
                  <c:v>0.75247524752475248</c:v>
                </c:pt>
                <c:pt idx="1">
                  <c:v>0.68316831683168322</c:v>
                </c:pt>
                <c:pt idx="2">
                  <c:v>0.51485148514851486</c:v>
                </c:pt>
                <c:pt idx="3">
                  <c:v>0.30297029702970296</c:v>
                </c:pt>
                <c:pt idx="4">
                  <c:v>0.27722772277227725</c:v>
                </c:pt>
                <c:pt idx="5">
                  <c:v>7.3267326732673277E-2</c:v>
                </c:pt>
                <c:pt idx="6">
                  <c:v>0.100990099009901</c:v>
                </c:pt>
                <c:pt idx="7">
                  <c:v>7.3267326732673277E-2</c:v>
                </c:pt>
                <c:pt idx="8">
                  <c:v>4.9504950495049507E-2</c:v>
                </c:pt>
                <c:pt idx="9">
                  <c:v>1.1881188118811881E-2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E6-427A-B91E-59032160E951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Nainen (n=493)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Taul1!$A$2:$A$11</c:f>
              <c:strCache>
                <c:ptCount val="10"/>
                <c:pt idx="0">
                  <c:v>Hinta</c:v>
                </c:pt>
                <c:pt idx="1">
                  <c:v>Tuotteen laatu</c:v>
                </c:pt>
                <c:pt idx="2">
                  <c:v>Hankintojen kestävyys ja pitkäikäisyys</c:v>
                </c:pt>
                <c:pt idx="3">
                  <c:v>Ammattitaitoinen palvelu</c:v>
                </c:pt>
                <c:pt idx="4">
                  <c:v>Saatavuus</c:v>
                </c:pt>
                <c:pt idx="5">
                  <c:v>Ekologisuus/vähähiilisyys</c:v>
                </c:pt>
                <c:pt idx="6">
                  <c:v>Arvostettu/tunnettu tuotemerkki</c:v>
                </c:pt>
                <c:pt idx="7">
                  <c:v>Monia vaihtoehtoja samasta tuotteesta/materiaalista</c:v>
                </c:pt>
                <c:pt idx="8">
                  <c:v>Tuotetta on suositeltu minulle</c:v>
                </c:pt>
                <c:pt idx="9">
                  <c:v>Jokin muu, mikä?</c:v>
                </c:pt>
              </c:strCache>
            </c:strRef>
          </c:cat>
          <c:val>
            <c:numRef>
              <c:f>Taul1!$D$2:$D$11</c:f>
              <c:numCache>
                <c:formatCode>0%</c:formatCode>
                <c:ptCount val="10"/>
                <c:pt idx="0">
                  <c:v>0.76064908722109537</c:v>
                </c:pt>
                <c:pt idx="1">
                  <c:v>0.62880324543610544</c:v>
                </c:pt>
                <c:pt idx="2">
                  <c:v>0.60446247464503045</c:v>
                </c:pt>
                <c:pt idx="3">
                  <c:v>0.29614604462474647</c:v>
                </c:pt>
                <c:pt idx="4">
                  <c:v>0.21703853955375255</c:v>
                </c:pt>
                <c:pt idx="5">
                  <c:v>0.10750507099391481</c:v>
                </c:pt>
                <c:pt idx="6">
                  <c:v>6.0851926977687626E-2</c:v>
                </c:pt>
                <c:pt idx="7">
                  <c:v>8.5192697768762676E-2</c:v>
                </c:pt>
                <c:pt idx="8">
                  <c:v>3.2454361054766734E-2</c:v>
                </c:pt>
                <c:pt idx="9">
                  <c:v>1.8255578093306288E-2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E6-427A-B91E-59032160E9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0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50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35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63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23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6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46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91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73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1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0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29768" y="726209"/>
            <a:ext cx="6596632" cy="3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Mitkä tekijät ohjaavat ostopäätöstäsi rakennus- ja remontointimateriaaleissa?</a:t>
            </a: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B8A4322A-009B-E846-18EA-D02CC69E01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2340976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066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2024-05-08T05:20:32Z</dcterms:created>
  <dcterms:modified xsi:type="dcterms:W3CDTF">2024-05-08T05:22:52Z</dcterms:modified>
</cp:coreProperties>
</file>