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5706058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4A2B90-3A37-4FEE-8D7F-694C07333C40}" v="4" dt="2024-06-05T07:08:37.4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tala Satu" userId="ff35b7ed-affc-4bd3-9adb-9e13c62a365e" providerId="ADAL" clId="{174A2B90-3A37-4FEE-8D7F-694C07333C40}"/>
    <pc:docChg chg="modSld">
      <pc:chgData name="Otala Satu" userId="ff35b7ed-affc-4bd3-9adb-9e13c62a365e" providerId="ADAL" clId="{174A2B90-3A37-4FEE-8D7F-694C07333C40}" dt="2024-06-05T07:08:37.479" v="5" actId="5736"/>
      <pc:docMkLst>
        <pc:docMk/>
      </pc:docMkLst>
      <pc:sldChg chg="modSp mod">
        <pc:chgData name="Otala Satu" userId="ff35b7ed-affc-4bd3-9adb-9e13c62a365e" providerId="ADAL" clId="{174A2B90-3A37-4FEE-8D7F-694C07333C40}" dt="2024-06-05T07:08:37.479" v="5" actId="5736"/>
        <pc:sldMkLst>
          <pc:docMk/>
          <pc:sldMk cId="1581857182" sldId="2145706058"/>
        </pc:sldMkLst>
        <pc:spChg chg="mod">
          <ac:chgData name="Otala Satu" userId="ff35b7ed-affc-4bd3-9adb-9e13c62a365e" providerId="ADAL" clId="{174A2B90-3A37-4FEE-8D7F-694C07333C40}" dt="2024-06-05T07:08:37.479" v="5" actId="5736"/>
          <ac:spMkLst>
            <pc:docMk/>
            <pc:sldMk cId="1581857182" sldId="2145706058"/>
            <ac:spMk id="10" creationId="{5A8A4C9F-0D7E-7D45-A56C-2861C6081EA2}"/>
          </ac:spMkLst>
        </pc:spChg>
        <pc:graphicFrameChg chg="mod">
          <ac:chgData name="Otala Satu" userId="ff35b7ed-affc-4bd3-9adb-9e13c62a365e" providerId="ADAL" clId="{174A2B90-3A37-4FEE-8D7F-694C07333C40}" dt="2024-06-05T07:08:37.479" v="5" actId="5736"/>
          <ac:graphicFrameMkLst>
            <pc:docMk/>
            <pc:sldMk cId="1581857182" sldId="2145706058"/>
            <ac:graphicFrameMk id="4" creationId="{577E5761-23E9-10C1-6451-A05FE6F9B6D5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Total (n=1000)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Taul1!$A$2:$A$14</c:f>
              <c:strCache>
                <c:ptCount val="13"/>
                <c:pt idx="0">
                  <c:v>Energiatehokkuuden parantamisessa</c:v>
                </c:pt>
                <c:pt idx="1">
                  <c:v>Rakentamisen/remontoinnin uusissa tekniikoissa</c:v>
                </c:pt>
                <c:pt idx="2">
                  <c:v>Materiaalivaihtoehdoissa</c:v>
                </c:pt>
                <c:pt idx="3">
                  <c:v>Osaavien ammattilaisten löytämisessä</c:v>
                </c:pt>
                <c:pt idx="4">
                  <c:v>Miten kustannuksiin voi vaikuttaa</c:v>
                </c:pt>
                <c:pt idx="5">
                  <c:v>Tilojen muunneltavuudessa</c:v>
                </c:pt>
                <c:pt idx="6">
                  <c:v>Rakentamisen vastuullisuudessa</c:v>
                </c:pt>
                <c:pt idx="7">
                  <c:v>Kotimaisten uusien innovaatioiden ja materiaalien/palvelujen löytämisessä</c:v>
                </c:pt>
                <c:pt idx="8">
                  <c:v>Luonnonmukaisten/ekologisten vaihtoehtojen löytämisessä</c:v>
                </c:pt>
                <c:pt idx="9">
                  <c:v>Materiaalien hiilijalanjäljessä</c:v>
                </c:pt>
                <c:pt idx="10">
                  <c:v>Kansainvälisten uusien innovaatioiden ja materiaalien/palveluiden löytämisessä</c:v>
                </c:pt>
                <c:pt idx="11">
                  <c:v>Jokin muu, mikä?</c:v>
                </c:pt>
                <c:pt idx="12">
                  <c:v>Ei mikään yllä olevista</c:v>
                </c:pt>
              </c:strCache>
            </c:strRef>
          </c:cat>
          <c:val>
            <c:numRef>
              <c:f>Taul1!$B$2:$B$14</c:f>
              <c:numCache>
                <c:formatCode>0%</c:formatCode>
                <c:ptCount val="13"/>
                <c:pt idx="0">
                  <c:v>0.38799999999999996</c:v>
                </c:pt>
                <c:pt idx="1">
                  <c:v>0.379</c:v>
                </c:pt>
                <c:pt idx="2">
                  <c:v>0.36599999999999999</c:v>
                </c:pt>
                <c:pt idx="3">
                  <c:v>0.33899999999999997</c:v>
                </c:pt>
                <c:pt idx="4">
                  <c:v>0.29600000000000004</c:v>
                </c:pt>
                <c:pt idx="5">
                  <c:v>0.217</c:v>
                </c:pt>
                <c:pt idx="6">
                  <c:v>0.19</c:v>
                </c:pt>
                <c:pt idx="7">
                  <c:v>0.182</c:v>
                </c:pt>
                <c:pt idx="8">
                  <c:v>0.161</c:v>
                </c:pt>
                <c:pt idx="9">
                  <c:v>0.14099999999999999</c:v>
                </c:pt>
                <c:pt idx="10">
                  <c:v>9.6999999999999989E-2</c:v>
                </c:pt>
                <c:pt idx="11">
                  <c:v>1.6E-2</c:v>
                </c:pt>
                <c:pt idx="12">
                  <c:v>0.14599999999999999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2E-49E3-9466-602C3A88218D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Mies (n=505)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Taul1!$A$2:$A$14</c:f>
              <c:strCache>
                <c:ptCount val="13"/>
                <c:pt idx="0">
                  <c:v>Energiatehokkuuden parantamisessa</c:v>
                </c:pt>
                <c:pt idx="1">
                  <c:v>Rakentamisen/remontoinnin uusissa tekniikoissa</c:v>
                </c:pt>
                <c:pt idx="2">
                  <c:v>Materiaalivaihtoehdoissa</c:v>
                </c:pt>
                <c:pt idx="3">
                  <c:v>Osaavien ammattilaisten löytämisessä</c:v>
                </c:pt>
                <c:pt idx="4">
                  <c:v>Miten kustannuksiin voi vaikuttaa</c:v>
                </c:pt>
                <c:pt idx="5">
                  <c:v>Tilojen muunneltavuudessa</c:v>
                </c:pt>
                <c:pt idx="6">
                  <c:v>Rakentamisen vastuullisuudessa</c:v>
                </c:pt>
                <c:pt idx="7">
                  <c:v>Kotimaisten uusien innovaatioiden ja materiaalien/palvelujen löytämisessä</c:v>
                </c:pt>
                <c:pt idx="8">
                  <c:v>Luonnonmukaisten/ekologisten vaihtoehtojen löytämisessä</c:v>
                </c:pt>
                <c:pt idx="9">
                  <c:v>Materiaalien hiilijalanjäljessä</c:v>
                </c:pt>
                <c:pt idx="10">
                  <c:v>Kansainvälisten uusien innovaatioiden ja materiaalien/palveluiden löytämisessä</c:v>
                </c:pt>
                <c:pt idx="11">
                  <c:v>Jokin muu, mikä?</c:v>
                </c:pt>
                <c:pt idx="12">
                  <c:v>Ei mikään yllä olevista</c:v>
                </c:pt>
              </c:strCache>
            </c:strRef>
          </c:cat>
          <c:val>
            <c:numRef>
              <c:f>Taul1!$C$2:$C$14</c:f>
              <c:numCache>
                <c:formatCode>0%</c:formatCode>
                <c:ptCount val="13"/>
                <c:pt idx="0">
                  <c:v>0.35445544554455444</c:v>
                </c:pt>
                <c:pt idx="1">
                  <c:v>0.39207920792079209</c:v>
                </c:pt>
                <c:pt idx="2">
                  <c:v>0.38613861386138615</c:v>
                </c:pt>
                <c:pt idx="3">
                  <c:v>0.34851485148514855</c:v>
                </c:pt>
                <c:pt idx="4">
                  <c:v>0.28712871287128716</c:v>
                </c:pt>
                <c:pt idx="5">
                  <c:v>0.2</c:v>
                </c:pt>
                <c:pt idx="6">
                  <c:v>0.15841584158415842</c:v>
                </c:pt>
                <c:pt idx="7">
                  <c:v>0.17425742574257427</c:v>
                </c:pt>
                <c:pt idx="8">
                  <c:v>0.1306930693069307</c:v>
                </c:pt>
                <c:pt idx="9">
                  <c:v>0.12475247524752475</c:v>
                </c:pt>
                <c:pt idx="10">
                  <c:v>0.12079207920792079</c:v>
                </c:pt>
                <c:pt idx="11">
                  <c:v>1.5841584158415842E-2</c:v>
                </c:pt>
                <c:pt idx="12">
                  <c:v>0.15841584158415842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2E-49E3-9466-602C3A88218D}"/>
            </c:ext>
          </c:extLst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Nainen (n=493)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Taul1!$A$2:$A$14</c:f>
              <c:strCache>
                <c:ptCount val="13"/>
                <c:pt idx="0">
                  <c:v>Energiatehokkuuden parantamisessa</c:v>
                </c:pt>
                <c:pt idx="1">
                  <c:v>Rakentamisen/remontoinnin uusissa tekniikoissa</c:v>
                </c:pt>
                <c:pt idx="2">
                  <c:v>Materiaalivaihtoehdoissa</c:v>
                </c:pt>
                <c:pt idx="3">
                  <c:v>Osaavien ammattilaisten löytämisessä</c:v>
                </c:pt>
                <c:pt idx="4">
                  <c:v>Miten kustannuksiin voi vaikuttaa</c:v>
                </c:pt>
                <c:pt idx="5">
                  <c:v>Tilojen muunneltavuudessa</c:v>
                </c:pt>
                <c:pt idx="6">
                  <c:v>Rakentamisen vastuullisuudessa</c:v>
                </c:pt>
                <c:pt idx="7">
                  <c:v>Kotimaisten uusien innovaatioiden ja materiaalien/palvelujen löytämisessä</c:v>
                </c:pt>
                <c:pt idx="8">
                  <c:v>Luonnonmukaisten/ekologisten vaihtoehtojen löytämisessä</c:v>
                </c:pt>
                <c:pt idx="9">
                  <c:v>Materiaalien hiilijalanjäljessä</c:v>
                </c:pt>
                <c:pt idx="10">
                  <c:v>Kansainvälisten uusien innovaatioiden ja materiaalien/palveluiden löytämisessä</c:v>
                </c:pt>
                <c:pt idx="11">
                  <c:v>Jokin muu, mikä?</c:v>
                </c:pt>
                <c:pt idx="12">
                  <c:v>Ei mikään yllä olevista</c:v>
                </c:pt>
              </c:strCache>
            </c:strRef>
          </c:cat>
          <c:val>
            <c:numRef>
              <c:f>Taul1!$D$2:$D$14</c:f>
              <c:numCache>
                <c:formatCode>0%</c:formatCode>
                <c:ptCount val="13"/>
                <c:pt idx="0">
                  <c:v>0.42393509127789047</c:v>
                </c:pt>
                <c:pt idx="1">
                  <c:v>0.36713995943204869</c:v>
                </c:pt>
                <c:pt idx="2">
                  <c:v>0.34685598377281951</c:v>
                </c:pt>
                <c:pt idx="3">
                  <c:v>0.32860040567951315</c:v>
                </c:pt>
                <c:pt idx="4">
                  <c:v>0.3042596348884381</c:v>
                </c:pt>
                <c:pt idx="5">
                  <c:v>0.23529411764705885</c:v>
                </c:pt>
                <c:pt idx="6">
                  <c:v>0.22109533468559839</c:v>
                </c:pt>
                <c:pt idx="7">
                  <c:v>0.18864097363083165</c:v>
                </c:pt>
                <c:pt idx="8">
                  <c:v>0.1926977687626775</c:v>
                </c:pt>
                <c:pt idx="9">
                  <c:v>0.15821501014198783</c:v>
                </c:pt>
                <c:pt idx="10">
                  <c:v>7.3022312373225151E-2</c:v>
                </c:pt>
                <c:pt idx="11">
                  <c:v>1.6227180527383367E-2</c:v>
                </c:pt>
                <c:pt idx="12">
                  <c:v>0.13184584178498984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12E-49E3-9466-602C3A8821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85181183"/>
        <c:axId val="85181599"/>
      </c:barChart>
      <c:catAx>
        <c:axId val="8518118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5181599"/>
        <c:crosses val="autoZero"/>
        <c:auto val="1"/>
        <c:lblAlgn val="ctr"/>
        <c:lblOffset val="100"/>
        <c:noMultiLvlLbl val="0"/>
      </c:catAx>
      <c:valAx>
        <c:axId val="85181599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51811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2"/>
            <a:ext cx="7344915" cy="49688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306C4F0D-570E-144F-89FC-79904D94991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7A363CC-69DE-6C14-EC0F-72E4822333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856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370378E-20B2-49C0-9062-9FA13A68662D}"/>
              </a:ext>
            </a:extLst>
          </p:cNvPr>
          <p:cNvSpPr/>
          <p:nvPr userDrawn="1"/>
        </p:nvSpPr>
        <p:spPr>
          <a:xfrm>
            <a:off x="0" y="6282000"/>
            <a:ext cx="12192000" cy="5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5360EE5-0E4F-4377-A2BA-38AF302A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8C07D6D-4276-4168-B7C3-84DF9FD6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8709AF2-4A84-1746-BCDB-2EFBA85471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9AFFC5D-C8E5-E252-9FCE-2C92A1B5FF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2154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E3E24298-9316-4E0C-9387-1DC2E19E70A4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7C27B2-4FEE-47ED-A92A-A67D6E7C8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C25F49-53A1-42C8-9985-9D1722329AD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14800" y="1376363"/>
            <a:ext cx="5436738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891BBFB-6267-41DB-9A60-917812BA173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40464" y="1376363"/>
            <a:ext cx="5435599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8A4C00-97CE-4EDA-B5DA-6FF3C4FBD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F730DB4-A374-494F-A0DE-CDAD89BA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ladsholder til tekst 9">
            <a:extLst>
              <a:ext uri="{FF2B5EF4-FFF2-40B4-BE49-F238E27FC236}">
                <a16:creationId xmlns:a16="http://schemas.microsoft.com/office/drawing/2014/main" id="{BF357DBA-D3B2-44DE-83CC-6A877F9CA3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A929200-6CCE-E54B-818D-43B5AAEA4C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1BBF079-6145-26B8-0379-992CC4ABBF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618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11161264" cy="5557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5937" y="1376362"/>
            <a:ext cx="7343777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798" y="900000"/>
            <a:ext cx="1116126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+mn-lt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1BC83FF-D12E-0A44-A5B0-212F772CB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3989D73-6FBD-3F25-589A-63595E011A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074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4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9D9E7D-4E22-CD4E-A802-D4320CC6858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11DC65A-F348-4F8E-9611-95FAD485B2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4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3"/>
            <a:ext cx="7344915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8BE76CBD-9977-4D86-9371-845298CD82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3E265B-5156-3D46-9F16-79FC47070B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F7BD98C-9615-3125-230C-2A5C9634AA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5" y="6551813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036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73D0DFC-1749-E348-9711-4EDD621C8A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215003B-4278-DF87-B62C-19E3A300E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58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5436738" cy="554400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4800" y="1376362"/>
            <a:ext cx="5436738" cy="49688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2DF67386-C449-4773-98FA-E90C87B008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b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11D08EC3-0BF4-7D41-8473-3B923C8E65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644D04C-6B69-4CCE-5C24-A688D0A5BC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82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5435598" cy="554400"/>
          </a:xfrm>
        </p:spPr>
        <p:txBody>
          <a:bodyPr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5938" y="1376362"/>
            <a:ext cx="5435600" cy="496887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BCE6F837-5414-46BF-9E35-6246BCD0E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3A9DA1E-15E2-3C49-A713-FD436D3C4C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972DC83-D793-8EE3-EA5E-EF7B9F9A6A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157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ED17D921-6C4C-48C2-B776-D1EB15D38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C85A29B-84BF-6348-9955-2777AF0ADB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946117C-814D-B73E-AE52-E7AB0529F7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204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C929AE39-12FE-4540-9F1E-D0F3202A22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A35F8E9-3587-6542-B060-D7780ACDE5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4A1035B-64B4-8F80-6F28-D27975FB26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56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3DE7CDD-4E13-4511-B65A-EE22B43A1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333375"/>
            <a:ext cx="11160125" cy="554400"/>
          </a:xfrm>
          <a:prstGeom prst="rect">
            <a:avLst/>
          </a:prstGeom>
        </p:spPr>
        <p:txBody>
          <a:bodyPr vert="horz" wrap="none" lIns="0" tIns="45720" rIns="0" bIns="0" rtlCol="0" anchor="t" anchorCtr="0">
            <a:noAutofit/>
          </a:bodyPr>
          <a:lstStyle/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82BF14-0D4A-49F1-8AEA-D894DF4A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377000"/>
            <a:ext cx="7343776" cy="49682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C44E0A-3FB9-4561-823C-423DB7F20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498478"/>
            <a:ext cx="8687888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80427A0-90D3-458A-8BE7-2F653EFD5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5938" y="6498478"/>
            <a:ext cx="324000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50" b="1">
                <a:solidFill>
                  <a:schemeClr val="accent3"/>
                </a:solidFill>
              </a:defRPr>
            </a:lvl1pPr>
          </a:lstStyle>
          <a:p>
            <a:fld id="{EA97C5ED-C1DE-4316-8FCE-7E084E7B17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865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5ACBF0"/>
          </p15:clr>
        </p15:guide>
        <p15:guide id="3" pos="3749">
          <p15:clr>
            <a:srgbClr val="A4A3A4"/>
          </p15:clr>
        </p15:guide>
        <p15:guide id="4" pos="2547">
          <p15:clr>
            <a:srgbClr val="A4A3A4"/>
          </p15:clr>
        </p15:guide>
        <p15:guide id="7" pos="4951">
          <p15:clr>
            <a:srgbClr val="A4A3A4"/>
          </p15:clr>
        </p15:guide>
        <p15:guide id="8" pos="5133">
          <p15:clr>
            <a:srgbClr val="A4A3A4"/>
          </p15:clr>
        </p15:guide>
        <p15:guide id="11" pos="7355">
          <p15:clr>
            <a:srgbClr val="A4A3A4"/>
          </p15:clr>
        </p15:guide>
        <p15:guide id="12" pos="325">
          <p15:clr>
            <a:srgbClr val="A4A3A4"/>
          </p15:clr>
        </p15:guide>
        <p15:guide id="13" pos="6153">
          <p15:clr>
            <a:srgbClr val="A4A3A4"/>
          </p15:clr>
        </p15:guide>
        <p15:guide id="14" pos="6335">
          <p15:clr>
            <a:srgbClr val="A4A3A4"/>
          </p15:clr>
        </p15:guide>
        <p15:guide id="19" pos="2729">
          <p15:clr>
            <a:srgbClr val="A4A3A4"/>
          </p15:clr>
        </p15:guide>
        <p15:guide id="20" pos="3931">
          <p15:clr>
            <a:srgbClr val="A4A3A4"/>
          </p15:clr>
        </p15:guide>
        <p15:guide id="23" pos="1527">
          <p15:clr>
            <a:srgbClr val="A4A3A4"/>
          </p15:clr>
        </p15:guide>
        <p15:guide id="24" pos="1345">
          <p15:clr>
            <a:srgbClr val="A4A3A4"/>
          </p15:clr>
        </p15:guide>
        <p15:guide id="27" orient="horz" pos="210">
          <p15:clr>
            <a:srgbClr val="F26B43"/>
          </p15:clr>
        </p15:guide>
        <p15:guide id="28" orient="horz" pos="777">
          <p15:clr>
            <a:srgbClr val="F26B43"/>
          </p15:clr>
        </p15:guide>
        <p15:guide id="29" orient="horz" pos="867">
          <p15:clr>
            <a:srgbClr val="F26B43"/>
          </p15:clr>
        </p15:guide>
        <p15:guide id="31" orient="horz" pos="4065">
          <p15:clr>
            <a:srgbClr val="F26B43"/>
          </p15:clr>
        </p15:guide>
        <p15:guide id="32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D023FD11-1C6B-4A3B-A077-823A750D8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97C5ED-C1DE-4316-8FCE-7E084E7B171C}" type="slidenum">
              <a:rPr kumimoji="0" lang="en-GB" sz="1050" b="1" i="0" u="none" strike="noStrike" kern="1200" cap="none" spc="0" normalizeH="0" baseline="0" noProof="0" smtClean="0">
                <a:ln>
                  <a:noFill/>
                </a:ln>
                <a:solidFill>
                  <a:srgbClr val="F5821E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050" b="1" i="0" u="none" strike="noStrike" kern="1200" cap="none" spc="0" normalizeH="0" baseline="0" noProof="0">
              <a:ln>
                <a:noFill/>
              </a:ln>
              <a:solidFill>
                <a:srgbClr val="F5821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93776" y="598612"/>
            <a:ext cx="9616184" cy="22337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kern="200" dirty="0">
                <a:latin typeface="Arial" panose="020B0604020202020204" pitchFamily="34" charset="0"/>
                <a:cs typeface="Arial" panose="020B0604020202020204" pitchFamily="34" charset="0"/>
              </a:rPr>
              <a:t>Missä asioissa tarvitsisit ammattilaisen asiantuntemusta?</a:t>
            </a:r>
            <a:endParaRPr lang="en-GB" kern="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GB" sz="800" b="1" kern="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FI" dirty="0"/>
          </a:p>
        </p:txBody>
      </p:sp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577E5761-23E9-10C1-6451-A05FE6F9B6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1271847"/>
              </p:ext>
            </p:extLst>
          </p:nvPr>
        </p:nvGraphicFramePr>
        <p:xfrm>
          <a:off x="538480" y="1290320"/>
          <a:ext cx="10779760" cy="5279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81857182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ayouts">
  <a:themeElements>
    <a:clrScheme name="STARK theme colours">
      <a:dk1>
        <a:sysClr val="windowText" lastClr="000000"/>
      </a:dk1>
      <a:lt1>
        <a:sysClr val="window" lastClr="FFFFFF"/>
      </a:lt1>
      <a:dk2>
        <a:srgbClr val="00326E"/>
      </a:dk2>
      <a:lt2>
        <a:srgbClr val="FDFEFD"/>
      </a:lt2>
      <a:accent1>
        <a:srgbClr val="00326E"/>
      </a:accent1>
      <a:accent2>
        <a:srgbClr val="B9BDD7"/>
      </a:accent2>
      <a:accent3>
        <a:srgbClr val="F5821E"/>
      </a:accent3>
      <a:accent4>
        <a:srgbClr val="F7AD64"/>
      </a:accent4>
      <a:accent5>
        <a:srgbClr val="0A5AC8"/>
      </a:accent5>
      <a:accent6>
        <a:srgbClr val="90BEEB"/>
      </a:accent6>
      <a:hlink>
        <a:srgbClr val="F5821E"/>
      </a:hlink>
      <a:folHlink>
        <a:srgbClr val="F5821E"/>
      </a:folHlink>
    </a:clrScheme>
    <a:fontScheme name="STARK theme fonts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r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 Esityspohja STARK_2023_FINAL.pptx" id="{20354C1E-C504-4968-9450-4B8522FBACDF}" vid="{49CE95FB-CA04-456F-841E-604F03687FC5}"/>
    </a:ext>
  </a:extLst>
</a:theme>
</file>

<file path=docMetadata/LabelInfo.xml><?xml version="1.0" encoding="utf-8"?>
<clbl:labelList xmlns:clbl="http://schemas.microsoft.com/office/2020/mipLabelMetadata">
  <clbl:label id="{2e114308-14ec-4d77-b610-490324fa1844}" enabled="0" method="" siteId="{2e114308-14ec-4d77-b610-490324fa184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</Words>
  <Application>Microsoft Office PowerPoint</Application>
  <PresentationFormat>Laajakuva</PresentationFormat>
  <Paragraphs>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Roboto</vt:lpstr>
      <vt:lpstr>Roboto Condensed</vt:lpstr>
      <vt:lpstr>Wingdings</vt:lpstr>
      <vt:lpstr>Content layouts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Otala Satu</dc:creator>
  <cp:lastModifiedBy>Otala Satu</cp:lastModifiedBy>
  <cp:revision>1</cp:revision>
  <dcterms:created xsi:type="dcterms:W3CDTF">2024-06-05T07:06:55Z</dcterms:created>
  <dcterms:modified xsi:type="dcterms:W3CDTF">2024-06-05T07:08:46Z</dcterms:modified>
</cp:coreProperties>
</file>