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14570606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3D4A34-1489-47A1-9A0C-991C0E7566F2}" v="1" dt="2024-07-08T06:56:57.7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tala Satu" userId="ff35b7ed-affc-4bd3-9adb-9e13c62a365e" providerId="ADAL" clId="{4F3D4A34-1489-47A1-9A0C-991C0E7566F2}"/>
    <pc:docChg chg="modSld">
      <pc:chgData name="Otala Satu" userId="ff35b7ed-affc-4bd3-9adb-9e13c62a365e" providerId="ADAL" clId="{4F3D4A34-1489-47A1-9A0C-991C0E7566F2}" dt="2024-07-08T06:56:57.709" v="0" actId="5736"/>
      <pc:docMkLst>
        <pc:docMk/>
      </pc:docMkLst>
      <pc:sldChg chg="modSp">
        <pc:chgData name="Otala Satu" userId="ff35b7ed-affc-4bd3-9adb-9e13c62a365e" providerId="ADAL" clId="{4F3D4A34-1489-47A1-9A0C-991C0E7566F2}" dt="2024-07-08T06:56:57.709" v="0" actId="5736"/>
        <pc:sldMkLst>
          <pc:docMk/>
          <pc:sldMk cId="2731813296" sldId="2145706066"/>
        </pc:sldMkLst>
        <pc:spChg chg="mod">
          <ac:chgData name="Otala Satu" userId="ff35b7ed-affc-4bd3-9adb-9e13c62a365e" providerId="ADAL" clId="{4F3D4A34-1489-47A1-9A0C-991C0E7566F2}" dt="2024-07-08T06:56:57.709" v="0" actId="5736"/>
          <ac:spMkLst>
            <pc:docMk/>
            <pc:sldMk cId="2731813296" sldId="2145706066"/>
            <ac:spMk id="10" creationId="{5A8A4C9F-0D7E-7D45-A56C-2861C6081EA2}"/>
          </ac:spMkLst>
        </pc:spChg>
        <pc:graphicFrameChg chg="mod">
          <ac:chgData name="Otala Satu" userId="ff35b7ed-affc-4bd3-9adb-9e13c62a365e" providerId="ADAL" clId="{4F3D4A34-1489-47A1-9A0C-991C0E7566F2}" dt="2024-07-08T06:56:57.709" v="0" actId="5736"/>
          <ac:graphicFrameMkLst>
            <pc:docMk/>
            <pc:sldMk cId="2731813296" sldId="2145706066"/>
            <ac:graphicFrameMk id="4" creationId="{D162FC00-2CE5-D3CC-87B8-709E2E3901C6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Alle 5 000 euroa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Taul1!$B$1:$V$1</c:f>
              <c:strCache>
                <c:ptCount val="21"/>
                <c:pt idx="0">
                  <c:v>Total (n=991)</c:v>
                </c:pt>
                <c:pt idx="1">
                  <c:v>Mies (n=500)</c:v>
                </c:pt>
                <c:pt idx="2">
                  <c:v>Nainen (n=489)</c:v>
                </c:pt>
                <c:pt idx="3">
                  <c:v>Ikäryhmä</c:v>
                </c:pt>
                <c:pt idx="4">
                  <c:v>18-29 vuotta (n=51)</c:v>
                </c:pt>
                <c:pt idx="5">
                  <c:v>30-39 vuotta (n=136)</c:v>
                </c:pt>
                <c:pt idx="6">
                  <c:v>40-49 vuotta (n=167)</c:v>
                </c:pt>
                <c:pt idx="7">
                  <c:v>50-59 vuotta (n=180)</c:v>
                </c:pt>
                <c:pt idx="8">
                  <c:v>60-69 vuotta (n=223)</c:v>
                </c:pt>
                <c:pt idx="9">
                  <c:v>70+ vuotta (n=234)</c:v>
                </c:pt>
                <c:pt idx="10">
                  <c:v>Alue</c:v>
                </c:pt>
                <c:pt idx="11">
                  <c:v>Itä - Östra län (n=95)</c:v>
                </c:pt>
                <c:pt idx="12">
                  <c:v>Etelä - Södra län (n=437)</c:v>
                </c:pt>
                <c:pt idx="13">
                  <c:v>Länsi - Västra län (n=346)</c:v>
                </c:pt>
                <c:pt idx="14">
                  <c:v>Oulun - Lapin - Uleåborgs län (n=113)</c:v>
                </c:pt>
                <c:pt idx="15">
                  <c:v>Asumismuoto</c:v>
                </c:pt>
                <c:pt idx="16">
                  <c:v>Omakotitalossa (n=475)</c:v>
                </c:pt>
                <c:pt idx="17">
                  <c:v>Paritalossa (n=37)</c:v>
                </c:pt>
                <c:pt idx="18">
                  <c:v>Rivitalossa (n=153)</c:v>
                </c:pt>
                <c:pt idx="19">
                  <c:v>Kerrostalossa tai luhtitalossa (n=318)</c:v>
                </c:pt>
                <c:pt idx="20">
                  <c:v>Muu, mikä? (n=8)</c:v>
                </c:pt>
              </c:strCache>
            </c:strRef>
          </c:cat>
          <c:val>
            <c:numRef>
              <c:f>Taul1!$B$2:$V$2</c:f>
              <c:numCache>
                <c:formatCode>0%</c:formatCode>
                <c:ptCount val="21"/>
                <c:pt idx="0">
                  <c:v>0.26841574167507565</c:v>
                </c:pt>
                <c:pt idx="1">
                  <c:v>0.27800000000000002</c:v>
                </c:pt>
                <c:pt idx="2">
                  <c:v>0.25766871165644173</c:v>
                </c:pt>
                <c:pt idx="4">
                  <c:v>7.8431372549019607E-2</c:v>
                </c:pt>
                <c:pt idx="5">
                  <c:v>0.20588235294117649</c:v>
                </c:pt>
                <c:pt idx="6">
                  <c:v>0.30538922155688625</c:v>
                </c:pt>
                <c:pt idx="7">
                  <c:v>0.28333333333333333</c:v>
                </c:pt>
                <c:pt idx="8">
                  <c:v>0.29596412556053808</c:v>
                </c:pt>
                <c:pt idx="9">
                  <c:v>0.28205128205128205</c:v>
                </c:pt>
                <c:pt idx="11">
                  <c:v>0.29473684210526313</c:v>
                </c:pt>
                <c:pt idx="12">
                  <c:v>0.22425629290617849</c:v>
                </c:pt>
                <c:pt idx="13">
                  <c:v>0.30346820809248554</c:v>
                </c:pt>
                <c:pt idx="14">
                  <c:v>0.30973451327433632</c:v>
                </c:pt>
                <c:pt idx="16">
                  <c:v>0.25473684210526315</c:v>
                </c:pt>
                <c:pt idx="17">
                  <c:v>0.16216216216216217</c:v>
                </c:pt>
                <c:pt idx="18">
                  <c:v>0.30718954248366015</c:v>
                </c:pt>
                <c:pt idx="19">
                  <c:v>0.28930817610062892</c:v>
                </c:pt>
                <c:pt idx="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A2-410B-A107-0B22699DCC31}"/>
            </c:ext>
          </c:extLst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5 000-10 000 euroa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Taul1!$B$1:$V$1</c:f>
              <c:strCache>
                <c:ptCount val="21"/>
                <c:pt idx="0">
                  <c:v>Total (n=991)</c:v>
                </c:pt>
                <c:pt idx="1">
                  <c:v>Mies (n=500)</c:v>
                </c:pt>
                <c:pt idx="2">
                  <c:v>Nainen (n=489)</c:v>
                </c:pt>
                <c:pt idx="3">
                  <c:v>Ikäryhmä</c:v>
                </c:pt>
                <c:pt idx="4">
                  <c:v>18-29 vuotta (n=51)</c:v>
                </c:pt>
                <c:pt idx="5">
                  <c:v>30-39 vuotta (n=136)</c:v>
                </c:pt>
                <c:pt idx="6">
                  <c:v>40-49 vuotta (n=167)</c:v>
                </c:pt>
                <c:pt idx="7">
                  <c:v>50-59 vuotta (n=180)</c:v>
                </c:pt>
                <c:pt idx="8">
                  <c:v>60-69 vuotta (n=223)</c:v>
                </c:pt>
                <c:pt idx="9">
                  <c:v>70+ vuotta (n=234)</c:v>
                </c:pt>
                <c:pt idx="10">
                  <c:v>Alue</c:v>
                </c:pt>
                <c:pt idx="11">
                  <c:v>Itä - Östra län (n=95)</c:v>
                </c:pt>
                <c:pt idx="12">
                  <c:v>Etelä - Södra län (n=437)</c:v>
                </c:pt>
                <c:pt idx="13">
                  <c:v>Länsi - Västra län (n=346)</c:v>
                </c:pt>
                <c:pt idx="14">
                  <c:v>Oulun - Lapin - Uleåborgs län (n=113)</c:v>
                </c:pt>
                <c:pt idx="15">
                  <c:v>Asumismuoto</c:v>
                </c:pt>
                <c:pt idx="16">
                  <c:v>Omakotitalossa (n=475)</c:v>
                </c:pt>
                <c:pt idx="17">
                  <c:v>Paritalossa (n=37)</c:v>
                </c:pt>
                <c:pt idx="18">
                  <c:v>Rivitalossa (n=153)</c:v>
                </c:pt>
                <c:pt idx="19">
                  <c:v>Kerrostalossa tai luhtitalossa (n=318)</c:v>
                </c:pt>
                <c:pt idx="20">
                  <c:v>Muu, mikä? (n=8)</c:v>
                </c:pt>
              </c:strCache>
            </c:strRef>
          </c:cat>
          <c:val>
            <c:numRef>
              <c:f>Taul1!$B$3:$V$3</c:f>
              <c:numCache>
                <c:formatCode>0%</c:formatCode>
                <c:ptCount val="21"/>
                <c:pt idx="0">
                  <c:v>0.32593340060544906</c:v>
                </c:pt>
                <c:pt idx="1">
                  <c:v>0.29799999999999999</c:v>
                </c:pt>
                <c:pt idx="2">
                  <c:v>0.35582822085889565</c:v>
                </c:pt>
                <c:pt idx="4">
                  <c:v>0.35294117647058826</c:v>
                </c:pt>
                <c:pt idx="5">
                  <c:v>0.375</c:v>
                </c:pt>
                <c:pt idx="6">
                  <c:v>0.30538922155688625</c:v>
                </c:pt>
                <c:pt idx="7">
                  <c:v>0.33888888888888885</c:v>
                </c:pt>
                <c:pt idx="8">
                  <c:v>0.2914798206278027</c:v>
                </c:pt>
                <c:pt idx="9">
                  <c:v>0.329059829059829</c:v>
                </c:pt>
                <c:pt idx="11">
                  <c:v>0.34736842105263155</c:v>
                </c:pt>
                <c:pt idx="12">
                  <c:v>0.32723112128146453</c:v>
                </c:pt>
                <c:pt idx="13">
                  <c:v>0.31502890173410403</c:v>
                </c:pt>
                <c:pt idx="14">
                  <c:v>0.33628318584070799</c:v>
                </c:pt>
                <c:pt idx="16">
                  <c:v>0.32631578947368417</c:v>
                </c:pt>
                <c:pt idx="17">
                  <c:v>0.27027027027027029</c:v>
                </c:pt>
                <c:pt idx="18">
                  <c:v>0.37908496732026142</c:v>
                </c:pt>
                <c:pt idx="19">
                  <c:v>0.30188679245283018</c:v>
                </c:pt>
                <c:pt idx="20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A2-410B-A107-0B22699DCC31}"/>
            </c:ext>
          </c:extLst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10 000-20 000 euroa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Taul1!$B$1:$V$1</c:f>
              <c:strCache>
                <c:ptCount val="21"/>
                <c:pt idx="0">
                  <c:v>Total (n=991)</c:v>
                </c:pt>
                <c:pt idx="1">
                  <c:v>Mies (n=500)</c:v>
                </c:pt>
                <c:pt idx="2">
                  <c:v>Nainen (n=489)</c:v>
                </c:pt>
                <c:pt idx="3">
                  <c:v>Ikäryhmä</c:v>
                </c:pt>
                <c:pt idx="4">
                  <c:v>18-29 vuotta (n=51)</c:v>
                </c:pt>
                <c:pt idx="5">
                  <c:v>30-39 vuotta (n=136)</c:v>
                </c:pt>
                <c:pt idx="6">
                  <c:v>40-49 vuotta (n=167)</c:v>
                </c:pt>
                <c:pt idx="7">
                  <c:v>50-59 vuotta (n=180)</c:v>
                </c:pt>
                <c:pt idx="8">
                  <c:v>60-69 vuotta (n=223)</c:v>
                </c:pt>
                <c:pt idx="9">
                  <c:v>70+ vuotta (n=234)</c:v>
                </c:pt>
                <c:pt idx="10">
                  <c:v>Alue</c:v>
                </c:pt>
                <c:pt idx="11">
                  <c:v>Itä - Östra län (n=95)</c:v>
                </c:pt>
                <c:pt idx="12">
                  <c:v>Etelä - Södra län (n=437)</c:v>
                </c:pt>
                <c:pt idx="13">
                  <c:v>Länsi - Västra län (n=346)</c:v>
                </c:pt>
                <c:pt idx="14">
                  <c:v>Oulun - Lapin - Uleåborgs län (n=113)</c:v>
                </c:pt>
                <c:pt idx="15">
                  <c:v>Asumismuoto</c:v>
                </c:pt>
                <c:pt idx="16">
                  <c:v>Omakotitalossa (n=475)</c:v>
                </c:pt>
                <c:pt idx="17">
                  <c:v>Paritalossa (n=37)</c:v>
                </c:pt>
                <c:pt idx="18">
                  <c:v>Rivitalossa (n=153)</c:v>
                </c:pt>
                <c:pt idx="19">
                  <c:v>Kerrostalossa tai luhtitalossa (n=318)</c:v>
                </c:pt>
                <c:pt idx="20">
                  <c:v>Muu, mikä? (n=8)</c:v>
                </c:pt>
              </c:strCache>
            </c:strRef>
          </c:cat>
          <c:val>
            <c:numRef>
              <c:f>Taul1!$B$4:$V$4</c:f>
              <c:numCache>
                <c:formatCode>0%</c:formatCode>
                <c:ptCount val="21"/>
                <c:pt idx="0">
                  <c:v>0.24924318869828457</c:v>
                </c:pt>
                <c:pt idx="1">
                  <c:v>0.26400000000000001</c:v>
                </c:pt>
                <c:pt idx="2">
                  <c:v>0.23312883435582823</c:v>
                </c:pt>
                <c:pt idx="4">
                  <c:v>0.43137254901960786</c:v>
                </c:pt>
                <c:pt idx="5">
                  <c:v>0.26470588235294118</c:v>
                </c:pt>
                <c:pt idx="6">
                  <c:v>0.23353293413173654</c:v>
                </c:pt>
                <c:pt idx="7">
                  <c:v>0.20555555555555557</c:v>
                </c:pt>
                <c:pt idx="8">
                  <c:v>0.26905829596412556</c:v>
                </c:pt>
                <c:pt idx="9">
                  <c:v>0.2264957264957265</c:v>
                </c:pt>
                <c:pt idx="11">
                  <c:v>0.22105263157894736</c:v>
                </c:pt>
                <c:pt idx="12">
                  <c:v>0.25629290617848971</c:v>
                </c:pt>
                <c:pt idx="13">
                  <c:v>0.25144508670520233</c:v>
                </c:pt>
                <c:pt idx="14">
                  <c:v>0.23893805309734514</c:v>
                </c:pt>
                <c:pt idx="16">
                  <c:v>0.2336842105263158</c:v>
                </c:pt>
                <c:pt idx="17">
                  <c:v>0.3783783783783784</c:v>
                </c:pt>
                <c:pt idx="18">
                  <c:v>0.22222222222222221</c:v>
                </c:pt>
                <c:pt idx="19">
                  <c:v>0.27044025157232704</c:v>
                </c:pt>
                <c:pt idx="20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27-4DDB-BA12-18E26BBDEC48}"/>
            </c:ext>
          </c:extLst>
        </c:ser>
        <c:ser>
          <c:idx val="3"/>
          <c:order val="3"/>
          <c:tx>
            <c:strRef>
              <c:f>Taul1!$A$5</c:f>
              <c:strCache>
                <c:ptCount val="1"/>
                <c:pt idx="0">
                  <c:v>20 000-30 000 euroa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Taul1!$B$1:$V$1</c:f>
              <c:strCache>
                <c:ptCount val="21"/>
                <c:pt idx="0">
                  <c:v>Total (n=991)</c:v>
                </c:pt>
                <c:pt idx="1">
                  <c:v>Mies (n=500)</c:v>
                </c:pt>
                <c:pt idx="2">
                  <c:v>Nainen (n=489)</c:v>
                </c:pt>
                <c:pt idx="3">
                  <c:v>Ikäryhmä</c:v>
                </c:pt>
                <c:pt idx="4">
                  <c:v>18-29 vuotta (n=51)</c:v>
                </c:pt>
                <c:pt idx="5">
                  <c:v>30-39 vuotta (n=136)</c:v>
                </c:pt>
                <c:pt idx="6">
                  <c:v>40-49 vuotta (n=167)</c:v>
                </c:pt>
                <c:pt idx="7">
                  <c:v>50-59 vuotta (n=180)</c:v>
                </c:pt>
                <c:pt idx="8">
                  <c:v>60-69 vuotta (n=223)</c:v>
                </c:pt>
                <c:pt idx="9">
                  <c:v>70+ vuotta (n=234)</c:v>
                </c:pt>
                <c:pt idx="10">
                  <c:v>Alue</c:v>
                </c:pt>
                <c:pt idx="11">
                  <c:v>Itä - Östra län (n=95)</c:v>
                </c:pt>
                <c:pt idx="12">
                  <c:v>Etelä - Södra län (n=437)</c:v>
                </c:pt>
                <c:pt idx="13">
                  <c:v>Länsi - Västra län (n=346)</c:v>
                </c:pt>
                <c:pt idx="14">
                  <c:v>Oulun - Lapin - Uleåborgs län (n=113)</c:v>
                </c:pt>
                <c:pt idx="15">
                  <c:v>Asumismuoto</c:v>
                </c:pt>
                <c:pt idx="16">
                  <c:v>Omakotitalossa (n=475)</c:v>
                </c:pt>
                <c:pt idx="17">
                  <c:v>Paritalossa (n=37)</c:v>
                </c:pt>
                <c:pt idx="18">
                  <c:v>Rivitalossa (n=153)</c:v>
                </c:pt>
                <c:pt idx="19">
                  <c:v>Kerrostalossa tai luhtitalossa (n=318)</c:v>
                </c:pt>
                <c:pt idx="20">
                  <c:v>Muu, mikä? (n=8)</c:v>
                </c:pt>
              </c:strCache>
            </c:strRef>
          </c:cat>
          <c:val>
            <c:numRef>
              <c:f>Taul1!$B$5:$V$5</c:f>
              <c:numCache>
                <c:formatCode>0%</c:formatCode>
                <c:ptCount val="21"/>
                <c:pt idx="0">
                  <c:v>9.687184661957618E-2</c:v>
                </c:pt>
                <c:pt idx="1">
                  <c:v>9.4E-2</c:v>
                </c:pt>
                <c:pt idx="2">
                  <c:v>0.10020449897750511</c:v>
                </c:pt>
                <c:pt idx="4">
                  <c:v>5.8823529411764712E-2</c:v>
                </c:pt>
                <c:pt idx="5">
                  <c:v>8.0882352941176461E-2</c:v>
                </c:pt>
                <c:pt idx="6">
                  <c:v>8.9820359281437126E-2</c:v>
                </c:pt>
                <c:pt idx="7">
                  <c:v>0.13333333333333333</c:v>
                </c:pt>
                <c:pt idx="8">
                  <c:v>8.9686098654708515E-2</c:v>
                </c:pt>
                <c:pt idx="9">
                  <c:v>9.8290598290598302E-2</c:v>
                </c:pt>
                <c:pt idx="11">
                  <c:v>6.3157894736842107E-2</c:v>
                </c:pt>
                <c:pt idx="12">
                  <c:v>0.10983981693363845</c:v>
                </c:pt>
                <c:pt idx="13">
                  <c:v>9.2485549132947986E-2</c:v>
                </c:pt>
                <c:pt idx="14">
                  <c:v>8.8495575221238937E-2</c:v>
                </c:pt>
                <c:pt idx="16">
                  <c:v>0.1031578947368421</c:v>
                </c:pt>
                <c:pt idx="17">
                  <c:v>0.1081081081081081</c:v>
                </c:pt>
                <c:pt idx="18">
                  <c:v>7.1895424836601315E-2</c:v>
                </c:pt>
                <c:pt idx="19">
                  <c:v>9.7484276729559755E-2</c:v>
                </c:pt>
                <c:pt idx="20">
                  <c:v>0.125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27-4DDB-BA12-18E26BBDEC48}"/>
            </c:ext>
          </c:extLst>
        </c:ser>
        <c:ser>
          <c:idx val="4"/>
          <c:order val="4"/>
          <c:tx>
            <c:strRef>
              <c:f>Taul1!$A$6</c:f>
              <c:strCache>
                <c:ptCount val="1"/>
                <c:pt idx="0">
                  <c:v>30 000 - 40 000 euroa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Taul1!$B$1:$V$1</c:f>
              <c:strCache>
                <c:ptCount val="21"/>
                <c:pt idx="0">
                  <c:v>Total (n=991)</c:v>
                </c:pt>
                <c:pt idx="1">
                  <c:v>Mies (n=500)</c:v>
                </c:pt>
                <c:pt idx="2">
                  <c:v>Nainen (n=489)</c:v>
                </c:pt>
                <c:pt idx="3">
                  <c:v>Ikäryhmä</c:v>
                </c:pt>
                <c:pt idx="4">
                  <c:v>18-29 vuotta (n=51)</c:v>
                </c:pt>
                <c:pt idx="5">
                  <c:v>30-39 vuotta (n=136)</c:v>
                </c:pt>
                <c:pt idx="6">
                  <c:v>40-49 vuotta (n=167)</c:v>
                </c:pt>
                <c:pt idx="7">
                  <c:v>50-59 vuotta (n=180)</c:v>
                </c:pt>
                <c:pt idx="8">
                  <c:v>60-69 vuotta (n=223)</c:v>
                </c:pt>
                <c:pt idx="9">
                  <c:v>70+ vuotta (n=234)</c:v>
                </c:pt>
                <c:pt idx="10">
                  <c:v>Alue</c:v>
                </c:pt>
                <c:pt idx="11">
                  <c:v>Itä - Östra län (n=95)</c:v>
                </c:pt>
                <c:pt idx="12">
                  <c:v>Etelä - Södra län (n=437)</c:v>
                </c:pt>
                <c:pt idx="13">
                  <c:v>Länsi - Västra län (n=346)</c:v>
                </c:pt>
                <c:pt idx="14">
                  <c:v>Oulun - Lapin - Uleåborgs län (n=113)</c:v>
                </c:pt>
                <c:pt idx="15">
                  <c:v>Asumismuoto</c:v>
                </c:pt>
                <c:pt idx="16">
                  <c:v>Omakotitalossa (n=475)</c:v>
                </c:pt>
                <c:pt idx="17">
                  <c:v>Paritalossa (n=37)</c:v>
                </c:pt>
                <c:pt idx="18">
                  <c:v>Rivitalossa (n=153)</c:v>
                </c:pt>
                <c:pt idx="19">
                  <c:v>Kerrostalossa tai luhtitalossa (n=318)</c:v>
                </c:pt>
                <c:pt idx="20">
                  <c:v>Muu, mikä? (n=8)</c:v>
                </c:pt>
              </c:strCache>
            </c:strRef>
          </c:cat>
          <c:val>
            <c:numRef>
              <c:f>Taul1!$B$6:$V$6</c:f>
              <c:numCache>
                <c:formatCode>0%</c:formatCode>
                <c:ptCount val="21"/>
                <c:pt idx="0">
                  <c:v>3.3299697275479316E-2</c:v>
                </c:pt>
                <c:pt idx="1">
                  <c:v>4.2000000000000003E-2</c:v>
                </c:pt>
                <c:pt idx="2">
                  <c:v>2.4539877300613498E-2</c:v>
                </c:pt>
                <c:pt idx="4">
                  <c:v>3.9215686274509803E-2</c:v>
                </c:pt>
                <c:pt idx="5">
                  <c:v>2.2058823529411766E-2</c:v>
                </c:pt>
                <c:pt idx="6">
                  <c:v>5.3892215568862277E-2</c:v>
                </c:pt>
                <c:pt idx="7">
                  <c:v>2.2222222222222223E-2</c:v>
                </c:pt>
                <c:pt idx="8">
                  <c:v>3.1390134529147982E-2</c:v>
                </c:pt>
                <c:pt idx="9">
                  <c:v>3.4188034188034185E-2</c:v>
                </c:pt>
                <c:pt idx="11">
                  <c:v>2.1052631578947368E-2</c:v>
                </c:pt>
                <c:pt idx="12">
                  <c:v>4.8054919908466817E-2</c:v>
                </c:pt>
                <c:pt idx="13">
                  <c:v>2.0231213872832374E-2</c:v>
                </c:pt>
                <c:pt idx="14">
                  <c:v>2.6548672566371681E-2</c:v>
                </c:pt>
                <c:pt idx="16">
                  <c:v>5.0526315789473683E-2</c:v>
                </c:pt>
                <c:pt idx="17">
                  <c:v>2.7027027027027025E-2</c:v>
                </c:pt>
                <c:pt idx="18">
                  <c:v>1.3071895424836602E-2</c:v>
                </c:pt>
                <c:pt idx="19">
                  <c:v>1.8867924528301886E-2</c:v>
                </c:pt>
                <c:pt idx="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27-4DDB-BA12-18E26BBDEC48}"/>
            </c:ext>
          </c:extLst>
        </c:ser>
        <c:ser>
          <c:idx val="5"/>
          <c:order val="5"/>
          <c:tx>
            <c:strRef>
              <c:f>Taul1!$A$7</c:f>
              <c:strCache>
                <c:ptCount val="1"/>
                <c:pt idx="0">
                  <c:v>40 000 -50 000 euroa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Taul1!$B$1:$V$1</c:f>
              <c:strCache>
                <c:ptCount val="21"/>
                <c:pt idx="0">
                  <c:v>Total (n=991)</c:v>
                </c:pt>
                <c:pt idx="1">
                  <c:v>Mies (n=500)</c:v>
                </c:pt>
                <c:pt idx="2">
                  <c:v>Nainen (n=489)</c:v>
                </c:pt>
                <c:pt idx="3">
                  <c:v>Ikäryhmä</c:v>
                </c:pt>
                <c:pt idx="4">
                  <c:v>18-29 vuotta (n=51)</c:v>
                </c:pt>
                <c:pt idx="5">
                  <c:v>30-39 vuotta (n=136)</c:v>
                </c:pt>
                <c:pt idx="6">
                  <c:v>40-49 vuotta (n=167)</c:v>
                </c:pt>
                <c:pt idx="7">
                  <c:v>50-59 vuotta (n=180)</c:v>
                </c:pt>
                <c:pt idx="8">
                  <c:v>60-69 vuotta (n=223)</c:v>
                </c:pt>
                <c:pt idx="9">
                  <c:v>70+ vuotta (n=234)</c:v>
                </c:pt>
                <c:pt idx="10">
                  <c:v>Alue</c:v>
                </c:pt>
                <c:pt idx="11">
                  <c:v>Itä - Östra län (n=95)</c:v>
                </c:pt>
                <c:pt idx="12">
                  <c:v>Etelä - Södra län (n=437)</c:v>
                </c:pt>
                <c:pt idx="13">
                  <c:v>Länsi - Västra län (n=346)</c:v>
                </c:pt>
                <c:pt idx="14">
                  <c:v>Oulun - Lapin - Uleåborgs län (n=113)</c:v>
                </c:pt>
                <c:pt idx="15">
                  <c:v>Asumismuoto</c:v>
                </c:pt>
                <c:pt idx="16">
                  <c:v>Omakotitalossa (n=475)</c:v>
                </c:pt>
                <c:pt idx="17">
                  <c:v>Paritalossa (n=37)</c:v>
                </c:pt>
                <c:pt idx="18">
                  <c:v>Rivitalossa (n=153)</c:v>
                </c:pt>
                <c:pt idx="19">
                  <c:v>Kerrostalossa tai luhtitalossa (n=318)</c:v>
                </c:pt>
                <c:pt idx="20">
                  <c:v>Muu, mikä? (n=8)</c:v>
                </c:pt>
              </c:strCache>
            </c:strRef>
          </c:cat>
          <c:val>
            <c:numRef>
              <c:f>Taul1!$B$7:$V$7</c:f>
              <c:numCache>
                <c:formatCode>0%</c:formatCode>
                <c:ptCount val="21"/>
                <c:pt idx="0">
                  <c:v>1.311806256306761E-2</c:v>
                </c:pt>
                <c:pt idx="1">
                  <c:v>6.0000000000000001E-3</c:v>
                </c:pt>
                <c:pt idx="2">
                  <c:v>2.0449897750511249E-2</c:v>
                </c:pt>
                <c:pt idx="4">
                  <c:v>1.9607843137254902E-2</c:v>
                </c:pt>
                <c:pt idx="5">
                  <c:v>1.4705882352941178E-2</c:v>
                </c:pt>
                <c:pt idx="6">
                  <c:v>5.9880239520958079E-3</c:v>
                </c:pt>
                <c:pt idx="7">
                  <c:v>1.6666666666666666E-2</c:v>
                </c:pt>
                <c:pt idx="8">
                  <c:v>1.3452914798206279E-2</c:v>
                </c:pt>
                <c:pt idx="9">
                  <c:v>1.2820512820512822E-2</c:v>
                </c:pt>
                <c:pt idx="11">
                  <c:v>3.1578947368421054E-2</c:v>
                </c:pt>
                <c:pt idx="12">
                  <c:v>1.6018306636155607E-2</c:v>
                </c:pt>
                <c:pt idx="13">
                  <c:v>8.6705202312138737E-3</c:v>
                </c:pt>
                <c:pt idx="14">
                  <c:v>0</c:v>
                </c:pt>
                <c:pt idx="16">
                  <c:v>1.2631578947368421E-2</c:v>
                </c:pt>
                <c:pt idx="17">
                  <c:v>2.7027027027027025E-2</c:v>
                </c:pt>
                <c:pt idx="18">
                  <c:v>0</c:v>
                </c:pt>
                <c:pt idx="19">
                  <c:v>1.5723270440251572E-2</c:v>
                </c:pt>
                <c:pt idx="20">
                  <c:v>0.125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E27-4DDB-BA12-18E26BBDEC48}"/>
            </c:ext>
          </c:extLst>
        </c:ser>
        <c:ser>
          <c:idx val="6"/>
          <c:order val="6"/>
          <c:tx>
            <c:strRef>
              <c:f>Taul1!$A$8</c:f>
              <c:strCache>
                <c:ptCount val="1"/>
                <c:pt idx="0">
                  <c:v>Yli 50 000 euroa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Taul1!$B$1:$V$1</c:f>
              <c:strCache>
                <c:ptCount val="21"/>
                <c:pt idx="0">
                  <c:v>Total (n=991)</c:v>
                </c:pt>
                <c:pt idx="1">
                  <c:v>Mies (n=500)</c:v>
                </c:pt>
                <c:pt idx="2">
                  <c:v>Nainen (n=489)</c:v>
                </c:pt>
                <c:pt idx="3">
                  <c:v>Ikäryhmä</c:v>
                </c:pt>
                <c:pt idx="4">
                  <c:v>18-29 vuotta (n=51)</c:v>
                </c:pt>
                <c:pt idx="5">
                  <c:v>30-39 vuotta (n=136)</c:v>
                </c:pt>
                <c:pt idx="6">
                  <c:v>40-49 vuotta (n=167)</c:v>
                </c:pt>
                <c:pt idx="7">
                  <c:v>50-59 vuotta (n=180)</c:v>
                </c:pt>
                <c:pt idx="8">
                  <c:v>60-69 vuotta (n=223)</c:v>
                </c:pt>
                <c:pt idx="9">
                  <c:v>70+ vuotta (n=234)</c:v>
                </c:pt>
                <c:pt idx="10">
                  <c:v>Alue</c:v>
                </c:pt>
                <c:pt idx="11">
                  <c:v>Itä - Östra län (n=95)</c:v>
                </c:pt>
                <c:pt idx="12">
                  <c:v>Etelä - Södra län (n=437)</c:v>
                </c:pt>
                <c:pt idx="13">
                  <c:v>Länsi - Västra län (n=346)</c:v>
                </c:pt>
                <c:pt idx="14">
                  <c:v>Oulun - Lapin - Uleåborgs län (n=113)</c:v>
                </c:pt>
                <c:pt idx="15">
                  <c:v>Asumismuoto</c:v>
                </c:pt>
                <c:pt idx="16">
                  <c:v>Omakotitalossa (n=475)</c:v>
                </c:pt>
                <c:pt idx="17">
                  <c:v>Paritalossa (n=37)</c:v>
                </c:pt>
                <c:pt idx="18">
                  <c:v>Rivitalossa (n=153)</c:v>
                </c:pt>
                <c:pt idx="19">
                  <c:v>Kerrostalossa tai luhtitalossa (n=318)</c:v>
                </c:pt>
                <c:pt idx="20">
                  <c:v>Muu, mikä? (n=8)</c:v>
                </c:pt>
              </c:strCache>
            </c:strRef>
          </c:cat>
          <c:val>
            <c:numRef>
              <c:f>Taul1!$B$8:$V$8</c:f>
              <c:numCache>
                <c:formatCode>0%</c:formatCode>
                <c:ptCount val="21"/>
                <c:pt idx="0">
                  <c:v>1.311806256306761E-2</c:v>
                </c:pt>
                <c:pt idx="1">
                  <c:v>1.8000000000000002E-2</c:v>
                </c:pt>
                <c:pt idx="2">
                  <c:v>8.1799591002044997E-3</c:v>
                </c:pt>
                <c:pt idx="4">
                  <c:v>1.9607843137254902E-2</c:v>
                </c:pt>
                <c:pt idx="5">
                  <c:v>3.6764705882352942E-2</c:v>
                </c:pt>
                <c:pt idx="6">
                  <c:v>5.9880239520958079E-3</c:v>
                </c:pt>
                <c:pt idx="7">
                  <c:v>0</c:v>
                </c:pt>
                <c:pt idx="8">
                  <c:v>8.9686098654708519E-3</c:v>
                </c:pt>
                <c:pt idx="9">
                  <c:v>1.7094017094017092E-2</c:v>
                </c:pt>
                <c:pt idx="11">
                  <c:v>2.1052631578947368E-2</c:v>
                </c:pt>
                <c:pt idx="12">
                  <c:v>1.8306636155606407E-2</c:v>
                </c:pt>
                <c:pt idx="13">
                  <c:v>8.6705202312138737E-3</c:v>
                </c:pt>
                <c:pt idx="14">
                  <c:v>0</c:v>
                </c:pt>
                <c:pt idx="16">
                  <c:v>1.8947368421052629E-2</c:v>
                </c:pt>
                <c:pt idx="17">
                  <c:v>2.7027027027027025E-2</c:v>
                </c:pt>
                <c:pt idx="18">
                  <c:v>6.5359477124183009E-3</c:v>
                </c:pt>
                <c:pt idx="19">
                  <c:v>6.2893081761006284E-3</c:v>
                </c:pt>
                <c:pt idx="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E27-4DDB-BA12-18E26BBDEC4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1467093968"/>
        <c:axId val="2021046512"/>
      </c:barChart>
      <c:catAx>
        <c:axId val="14670939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021046512"/>
        <c:crosses val="autoZero"/>
        <c:auto val="1"/>
        <c:lblAlgn val="ctr"/>
        <c:lblOffset val="100"/>
        <c:noMultiLvlLbl val="0"/>
      </c:catAx>
      <c:valAx>
        <c:axId val="202104651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467093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947266327482146"/>
          <c:y val="0.92360657097460919"/>
          <c:w val="0.81052733672517852"/>
          <c:h val="4.44218040797259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68237672-EA13-4736-A70B-E52AB4AD066C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>
            <a:noAutofit/>
          </a:bodyPr>
          <a:lstStyle>
            <a:lvl1pPr>
              <a:defRPr sz="3600" b="1"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799" y="1376362"/>
            <a:ext cx="7344915" cy="49688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9AFA0120-57A0-4D2B-8C07-01264457CB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8" y="900000"/>
            <a:ext cx="1116012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306C4F0D-570E-144F-89FC-79904D94991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77A363CC-69DE-6C14-EC0F-72E4822333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7470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370378E-20B2-49C0-9062-9FA13A68662D}"/>
              </a:ext>
            </a:extLst>
          </p:cNvPr>
          <p:cNvSpPr/>
          <p:nvPr userDrawn="1"/>
        </p:nvSpPr>
        <p:spPr>
          <a:xfrm>
            <a:off x="0" y="6282000"/>
            <a:ext cx="12192000" cy="57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E5360EE5-0E4F-4377-A2BA-38AF302A5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98C07D6D-4276-4168-B7C3-84DF9FD69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A8709AF2-4A84-1746-BCDB-2EFBA854718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9AFFC5D-C8E5-E252-9FCE-2C92A1B5FF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5087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Columns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E3E24298-9316-4E0C-9387-1DC2E19E70A4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97C27B2-4FEE-47ED-A92A-A67D6E7C88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2C25F49-53A1-42C8-9985-9D1722329AD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14800" y="1376363"/>
            <a:ext cx="5436738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  <a:endParaRPr lang="en-GB" noProof="0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891BBFB-6267-41DB-9A60-917812BA173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40464" y="1376363"/>
            <a:ext cx="5435599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88A4C00-97CE-4EDA-B5DA-6FF3C4FBD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F730DB4-A374-494F-A0DE-CDAD89BA2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Pladsholder til tekst 9">
            <a:extLst>
              <a:ext uri="{FF2B5EF4-FFF2-40B4-BE49-F238E27FC236}">
                <a16:creationId xmlns:a16="http://schemas.microsoft.com/office/drawing/2014/main" id="{BF357DBA-D3B2-44DE-83CC-6A877F9CA3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4A929200-6CCE-E54B-818D-43B5AAEA4C6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1BBF079-6145-26B8-0379-992CC4ABBF5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052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68237672-EA13-4736-A70B-E52AB4AD066C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4800"/>
            <a:ext cx="11161264" cy="5557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5937" y="1376362"/>
            <a:ext cx="7343777" cy="4968875"/>
          </a:xfrm>
        </p:spPr>
        <p:txBody>
          <a:bodyPr/>
          <a:lstStyle>
            <a:lvl1pPr>
              <a:buClr>
                <a:schemeClr val="accent3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3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3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3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9AFA0120-57A0-4D2B-8C07-01264457CB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798" y="900000"/>
            <a:ext cx="1116126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+mn-lt"/>
                <a:ea typeface="Roboto Black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61BC83FF-D12E-0A44-A5B0-212F772CB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33989D73-6FBD-3F25-589A-63595E011A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63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11160126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800" y="1376363"/>
            <a:ext cx="7344914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E6A73C2E-1AF8-4116-9D76-444884C787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4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E9D9E7D-4E22-CD4E-A802-D4320CC6858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11DC65A-F348-4F8E-9611-95FAD485B2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122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799" y="1376363"/>
            <a:ext cx="7344915" cy="4968875"/>
          </a:xfrm>
        </p:spPr>
        <p:txBody>
          <a:bodyPr/>
          <a:lstStyle>
            <a:lvl1pPr>
              <a:buClr>
                <a:schemeClr val="accent3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3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3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3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8BE76CBD-9977-4D86-9371-845298CD825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E3E265B-5156-3D46-9F16-79FC47070B9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2F7BD98C-9615-3125-230C-2A5C9634AA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5" y="6551813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462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11160126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800" y="1376363"/>
            <a:ext cx="7344914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E6A73C2E-1AF8-4116-9D76-444884C787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73D0DFC-1749-E348-9711-4EDD621C8A2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215003B-4278-DF87-B62C-19E3A300E9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145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F6425D13-9A1B-4760-9173-66541B3DE40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DD5FC8-A4F2-4F9F-A6C1-F40DB3F38D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4800"/>
            <a:ext cx="5436738" cy="554400"/>
          </a:xfrm>
        </p:spPr>
        <p:txBody>
          <a:bodyPr anchor="t" anchorCtr="0">
            <a:noAutofit/>
          </a:bodyPr>
          <a:lstStyle>
            <a:lvl1pPr>
              <a:defRPr sz="3600"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BDAB1EB-D25D-4C31-8262-45394195B7D8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240464" y="0"/>
            <a:ext cx="5951536" cy="6453188"/>
          </a:xfrm>
        </p:spPr>
        <p:txBody>
          <a:bodyPr tIns="792000" anchor="ctr" anchorCtr="1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kuva</a:t>
            </a:r>
            <a:r>
              <a:rPr lang="en-GB" noProof="0" dirty="0"/>
              <a:t> </a:t>
            </a:r>
            <a:r>
              <a:rPr lang="en-GB" noProof="0" dirty="0" err="1"/>
              <a:t>klikkaamalla</a:t>
            </a:r>
            <a:endParaRPr lang="en-GB" noProof="0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35DAC81-9607-4A0D-87D2-0691ECE02B4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14800" y="1376362"/>
            <a:ext cx="5436738" cy="49688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sisältöä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91B8CE7-A32F-4EDD-BFD1-8C82138D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0440D71-0929-4526-89FF-11702F18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Pladsholder til tekst 9">
            <a:extLst>
              <a:ext uri="{FF2B5EF4-FFF2-40B4-BE49-F238E27FC236}">
                <a16:creationId xmlns:a16="http://schemas.microsoft.com/office/drawing/2014/main" id="{2DF67386-C449-4773-98FA-E90C87B008C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5436738" cy="223374"/>
          </a:xfrm>
        </p:spPr>
        <p:txBody>
          <a:bodyPr wrap="none" tIns="0" bIns="0" anchor="b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11D08EC3-0BF4-7D41-8473-3B923C8E65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7644D04C-6B69-4CCE-5C24-A688D0A5BCE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747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F6425D13-9A1B-4760-9173-66541B3DE40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DD5FC8-A4F2-4F9F-A6C1-F40DB3F38D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5435598" cy="554400"/>
          </a:xfrm>
        </p:spPr>
        <p:txBody>
          <a:bodyPr anchor="t" anchorCtr="0"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BDAB1EB-D25D-4C31-8262-45394195B7D8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240464" y="0"/>
            <a:ext cx="5951536" cy="6453188"/>
          </a:xfrm>
        </p:spPr>
        <p:txBody>
          <a:bodyPr tIns="792000" anchor="ctr" anchorCtr="1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kuva</a:t>
            </a:r>
            <a:r>
              <a:rPr lang="en-GB" noProof="0" dirty="0"/>
              <a:t> </a:t>
            </a:r>
            <a:r>
              <a:rPr lang="en-GB" noProof="0" dirty="0" err="1"/>
              <a:t>klikkaamalla</a:t>
            </a:r>
            <a:endParaRPr lang="en-GB" noProof="0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35DAC81-9607-4A0D-87D2-0691ECE02B4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15938" y="1376362"/>
            <a:ext cx="5435600" cy="496887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sisältöä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91B8CE7-A32F-4EDD-BFD1-8C82138D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0440D71-0929-4526-89FF-11702F18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Pladsholder til tekst 9">
            <a:extLst>
              <a:ext uri="{FF2B5EF4-FFF2-40B4-BE49-F238E27FC236}">
                <a16:creationId xmlns:a16="http://schemas.microsoft.com/office/drawing/2014/main" id="{BCE6F837-5414-46BF-9E35-6246BCD0E48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5436738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A3A9DA1E-15E2-3C49-A713-FD436D3C4C3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9972DC83-D793-8EE3-EA5E-EF7B9F9A6A7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053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C9C8A44-FDC0-475D-BC2B-A15569175EA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810521B-284B-4FCD-B0CF-87DE041A71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1134C80-4B70-4DF5-93AC-7404914A0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85BCBE9-3720-40B4-B714-4AC56DBAE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ED17D921-6C4C-48C2-B776-D1EB15D38A9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8" y="900000"/>
            <a:ext cx="1116012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5C85A29B-84BF-6348-9955-2777AF0ADB1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946117C-814D-B73E-AE52-E7AB0529F70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222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C9C8A44-FDC0-475D-BC2B-A15569175EA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810521B-284B-4FCD-B0CF-87DE041A71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1134C80-4B70-4DF5-93AC-7404914A0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85BCBE9-3720-40B4-B714-4AC56DBAE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C929AE39-12FE-4540-9F1E-D0F3202A22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3A35F8E9-3587-6542-B060-D7780ACDE5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84A1035B-64B4-8F80-6F28-D27975FB26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025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03DE7CDD-4E13-4511-B65A-EE22B43A1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333375"/>
            <a:ext cx="11160125" cy="554400"/>
          </a:xfrm>
          <a:prstGeom prst="rect">
            <a:avLst/>
          </a:prstGeom>
        </p:spPr>
        <p:txBody>
          <a:bodyPr vert="horz" wrap="none" lIns="0" tIns="45720" rIns="0" bIns="0" rtlCol="0" anchor="t" anchorCtr="0">
            <a:noAutofit/>
          </a:bodyPr>
          <a:lstStyle/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682BF14-0D4A-49F1-8AEA-D894DF4A0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938" y="1377000"/>
            <a:ext cx="7343776" cy="496823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7C44E0A-3FB9-4561-823C-423DB7F20D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80000" y="6498478"/>
            <a:ext cx="8687888" cy="324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80427A0-90D3-458A-8BE7-2F653EFD53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15938" y="6498478"/>
            <a:ext cx="324000" cy="324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50" b="1">
                <a:solidFill>
                  <a:schemeClr val="accent3"/>
                </a:solidFill>
              </a:defRPr>
            </a:lvl1pPr>
          </a:lstStyle>
          <a:p>
            <a:fld id="{EA97C5ED-C1DE-4316-8FCE-7E084E7B171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1511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8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02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36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0">
          <p15:clr>
            <a:srgbClr val="5ACBF0"/>
          </p15:clr>
        </p15:guide>
        <p15:guide id="3" pos="3749">
          <p15:clr>
            <a:srgbClr val="A4A3A4"/>
          </p15:clr>
        </p15:guide>
        <p15:guide id="4" pos="2547">
          <p15:clr>
            <a:srgbClr val="A4A3A4"/>
          </p15:clr>
        </p15:guide>
        <p15:guide id="7" pos="4951">
          <p15:clr>
            <a:srgbClr val="A4A3A4"/>
          </p15:clr>
        </p15:guide>
        <p15:guide id="8" pos="5133">
          <p15:clr>
            <a:srgbClr val="A4A3A4"/>
          </p15:clr>
        </p15:guide>
        <p15:guide id="11" pos="7355">
          <p15:clr>
            <a:srgbClr val="A4A3A4"/>
          </p15:clr>
        </p15:guide>
        <p15:guide id="12" pos="325">
          <p15:clr>
            <a:srgbClr val="A4A3A4"/>
          </p15:clr>
        </p15:guide>
        <p15:guide id="13" pos="6153">
          <p15:clr>
            <a:srgbClr val="A4A3A4"/>
          </p15:clr>
        </p15:guide>
        <p15:guide id="14" pos="6335">
          <p15:clr>
            <a:srgbClr val="A4A3A4"/>
          </p15:clr>
        </p15:guide>
        <p15:guide id="19" pos="2729">
          <p15:clr>
            <a:srgbClr val="A4A3A4"/>
          </p15:clr>
        </p15:guide>
        <p15:guide id="20" pos="3931">
          <p15:clr>
            <a:srgbClr val="A4A3A4"/>
          </p15:clr>
        </p15:guide>
        <p15:guide id="23" pos="1527">
          <p15:clr>
            <a:srgbClr val="A4A3A4"/>
          </p15:clr>
        </p15:guide>
        <p15:guide id="24" pos="1345">
          <p15:clr>
            <a:srgbClr val="A4A3A4"/>
          </p15:clr>
        </p15:guide>
        <p15:guide id="27" orient="horz" pos="210">
          <p15:clr>
            <a:srgbClr val="F26B43"/>
          </p15:clr>
        </p15:guide>
        <p15:guide id="28" orient="horz" pos="777">
          <p15:clr>
            <a:srgbClr val="F26B43"/>
          </p15:clr>
        </p15:guide>
        <p15:guide id="29" orient="horz" pos="867">
          <p15:clr>
            <a:srgbClr val="F26B43"/>
          </p15:clr>
        </p15:guide>
        <p15:guide id="31" orient="horz" pos="4065">
          <p15:clr>
            <a:srgbClr val="F26B43"/>
          </p15:clr>
        </p15:guide>
        <p15:guide id="32" orient="horz" pos="399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>
            <a:extLst>
              <a:ext uri="{FF2B5EF4-FFF2-40B4-BE49-F238E27FC236}">
                <a16:creationId xmlns:a16="http://schemas.microsoft.com/office/drawing/2014/main" id="{D023FD11-1C6B-4A3B-A077-823A750D8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97C5ED-C1DE-4316-8FCE-7E084E7B171C}" type="slidenum">
              <a:rPr kumimoji="0" lang="en-GB" sz="1050" b="1" i="0" u="none" strike="noStrike" kern="1200" cap="none" spc="0" normalizeH="0" baseline="0" noProof="0" smtClean="0">
                <a:ln>
                  <a:noFill/>
                </a:ln>
                <a:solidFill>
                  <a:srgbClr val="F5821E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050" b="1" i="0" u="none" strike="noStrike" kern="1200" cap="none" spc="0" normalizeH="0" baseline="0" noProof="0">
              <a:ln>
                <a:noFill/>
              </a:ln>
              <a:solidFill>
                <a:srgbClr val="F5821E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A8A4C9F-0D7E-7D45-A56C-2861C6081E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5368" y="571180"/>
            <a:ext cx="10490988" cy="22337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i-FI" sz="1400" b="1" kern="200" dirty="0">
                <a:latin typeface="Arial" panose="020B0604020202020204" pitchFamily="34" charset="0"/>
                <a:cs typeface="Arial" panose="020B0604020202020204" pitchFamily="34" charset="0"/>
              </a:rPr>
              <a:t>Mikä on maksimibudjetti omasta aloitteestasi tehdylle/teetetylle remontille (älä huomioi esimerkiksi kerrostaloyhtiön </a:t>
            </a:r>
          </a:p>
          <a:p>
            <a:pPr>
              <a:lnSpc>
                <a:spcPct val="80000"/>
              </a:lnSpc>
            </a:pPr>
            <a:r>
              <a:rPr lang="fi-FI" sz="1400" b="1" kern="200" dirty="0">
                <a:latin typeface="Arial" panose="020B0604020202020204" pitchFamily="34" charset="0"/>
                <a:cs typeface="Arial" panose="020B0604020202020204" pitchFamily="34" charset="0"/>
              </a:rPr>
              <a:t>"määräämiä" pakollisia remontteja)</a:t>
            </a:r>
            <a:endParaRPr lang="en-FI" dirty="0"/>
          </a:p>
        </p:txBody>
      </p:sp>
      <p:graphicFrame>
        <p:nvGraphicFramePr>
          <p:cNvPr id="4" name="Kaavio 3">
            <a:extLst>
              <a:ext uri="{FF2B5EF4-FFF2-40B4-BE49-F238E27FC236}">
                <a16:creationId xmlns:a16="http://schemas.microsoft.com/office/drawing/2014/main" id="{D162FC00-2CE5-D3CC-87B8-709E2E3901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9877690"/>
              </p:ext>
            </p:extLst>
          </p:nvPr>
        </p:nvGraphicFramePr>
        <p:xfrm>
          <a:off x="420785" y="1361814"/>
          <a:ext cx="11207469" cy="5111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1813296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 layouts">
  <a:themeElements>
    <a:clrScheme name="STARK theme colours">
      <a:dk1>
        <a:sysClr val="windowText" lastClr="000000"/>
      </a:dk1>
      <a:lt1>
        <a:sysClr val="window" lastClr="FFFFFF"/>
      </a:lt1>
      <a:dk2>
        <a:srgbClr val="00326E"/>
      </a:dk2>
      <a:lt2>
        <a:srgbClr val="FDFEFD"/>
      </a:lt2>
      <a:accent1>
        <a:srgbClr val="00326E"/>
      </a:accent1>
      <a:accent2>
        <a:srgbClr val="B9BDD7"/>
      </a:accent2>
      <a:accent3>
        <a:srgbClr val="F5821E"/>
      </a:accent3>
      <a:accent4>
        <a:srgbClr val="F7AD64"/>
      </a:accent4>
      <a:accent5>
        <a:srgbClr val="0A5AC8"/>
      </a:accent5>
      <a:accent6>
        <a:srgbClr val="90BEEB"/>
      </a:accent6>
      <a:hlink>
        <a:srgbClr val="F5821E"/>
      </a:hlink>
      <a:folHlink>
        <a:srgbClr val="F5821E"/>
      </a:folHlink>
    </a:clrScheme>
    <a:fontScheme name="STARK theme fonts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r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P Esityspohja STARK_2023_FINAL.pptx" id="{20354C1E-C504-4968-9450-4B8522FBACDF}" vid="{49CE95FB-CA04-456F-841E-604F03687FC5}"/>
    </a:ext>
  </a:extLst>
</a:theme>
</file>

<file path=docMetadata/LabelInfo.xml><?xml version="1.0" encoding="utf-8"?>
<clbl:labelList xmlns:clbl="http://schemas.microsoft.com/office/2020/mipLabelMetadata">
  <clbl:label id="{2e114308-14ec-4d77-b610-490324fa1844}" enabled="0" method="" siteId="{2e114308-14ec-4d77-b610-490324fa1844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Roboto</vt:lpstr>
      <vt:lpstr>Roboto Condensed</vt:lpstr>
      <vt:lpstr>Wingdings</vt:lpstr>
      <vt:lpstr>Content layouts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Otala Satu</dc:creator>
  <cp:lastModifiedBy>Otala Satu</cp:lastModifiedBy>
  <cp:revision>1</cp:revision>
  <dcterms:created xsi:type="dcterms:W3CDTF">2024-07-08T06:53:32Z</dcterms:created>
  <dcterms:modified xsi:type="dcterms:W3CDTF">2024-07-08T06:57:02Z</dcterms:modified>
</cp:coreProperties>
</file>