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6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3D4A34-1489-47A1-9A0C-991C0E7566F2}" v="1" dt="2024-07-08T06:56:57.7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tala Satu" userId="ff35b7ed-affc-4bd3-9adb-9e13c62a365e" providerId="ADAL" clId="{4F3D4A34-1489-47A1-9A0C-991C0E7566F2}"/>
    <pc:docChg chg="modSld">
      <pc:chgData name="Otala Satu" userId="ff35b7ed-affc-4bd3-9adb-9e13c62a365e" providerId="ADAL" clId="{4F3D4A34-1489-47A1-9A0C-991C0E7566F2}" dt="2024-07-08T06:56:57.709" v="0" actId="5736"/>
      <pc:docMkLst>
        <pc:docMk/>
      </pc:docMkLst>
      <pc:sldChg chg="modSp">
        <pc:chgData name="Otala Satu" userId="ff35b7ed-affc-4bd3-9adb-9e13c62a365e" providerId="ADAL" clId="{4F3D4A34-1489-47A1-9A0C-991C0E7566F2}" dt="2024-07-08T06:56:57.709" v="0" actId="5736"/>
        <pc:sldMkLst>
          <pc:docMk/>
          <pc:sldMk cId="2731813296" sldId="2145706066"/>
        </pc:sldMkLst>
        <pc:spChg chg="mod">
          <ac:chgData name="Otala Satu" userId="ff35b7ed-affc-4bd3-9adb-9e13c62a365e" providerId="ADAL" clId="{4F3D4A34-1489-47A1-9A0C-991C0E7566F2}" dt="2024-07-08T06:56:57.709" v="0" actId="5736"/>
          <ac:spMkLst>
            <pc:docMk/>
            <pc:sldMk cId="2731813296" sldId="2145706066"/>
            <ac:spMk id="10" creationId="{5A8A4C9F-0D7E-7D45-A56C-2861C6081EA2}"/>
          </ac:spMkLst>
        </pc:spChg>
        <pc:graphicFrameChg chg="mod">
          <ac:chgData name="Otala Satu" userId="ff35b7ed-affc-4bd3-9adb-9e13c62a365e" providerId="ADAL" clId="{4F3D4A34-1489-47A1-9A0C-991C0E7566F2}" dt="2024-07-08T06:56:57.709" v="0" actId="5736"/>
          <ac:graphicFrameMkLst>
            <pc:docMk/>
            <pc:sldMk cId="2731813296" sldId="2145706066"/>
            <ac:graphicFrameMk id="4" creationId="{D162FC00-2CE5-D3CC-87B8-709E2E3901C6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Taul1!$A$2</c:f>
              <c:strCache>
                <c:ptCount val="1"/>
                <c:pt idx="0">
                  <c:v>Alle 5 000 euroa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Taul1!$B$1:$V$1</c:f>
              <c:strCache>
                <c:ptCount val="21"/>
                <c:pt idx="0">
                  <c:v>Total (n=991)</c:v>
                </c:pt>
                <c:pt idx="1">
                  <c:v>Mies (n=500)</c:v>
                </c:pt>
                <c:pt idx="2">
                  <c:v>Nainen (n=489)</c:v>
                </c:pt>
                <c:pt idx="3">
                  <c:v>Ikäryhmä</c:v>
                </c:pt>
                <c:pt idx="4">
                  <c:v>18-29 vuotta (n=51)</c:v>
                </c:pt>
                <c:pt idx="5">
                  <c:v>30-39 vuotta (n=136)</c:v>
                </c:pt>
                <c:pt idx="6">
                  <c:v>40-49 vuotta (n=167)</c:v>
                </c:pt>
                <c:pt idx="7">
                  <c:v>50-59 vuotta (n=180)</c:v>
                </c:pt>
                <c:pt idx="8">
                  <c:v>60-69 vuotta (n=223)</c:v>
                </c:pt>
                <c:pt idx="9">
                  <c:v>70+ vuotta (n=234)</c:v>
                </c:pt>
                <c:pt idx="10">
                  <c:v>Alue</c:v>
                </c:pt>
                <c:pt idx="11">
                  <c:v>Itä - Östra län (n=95)</c:v>
                </c:pt>
                <c:pt idx="12">
                  <c:v>Etelä - Södra län (n=437)</c:v>
                </c:pt>
                <c:pt idx="13">
                  <c:v>Länsi - Västra län (n=346)</c:v>
                </c:pt>
                <c:pt idx="14">
                  <c:v>Oulun - Lapin - Uleåborgs län (n=113)</c:v>
                </c:pt>
                <c:pt idx="15">
                  <c:v>Asumismuoto</c:v>
                </c:pt>
                <c:pt idx="16">
                  <c:v>Omakotitalossa (n=475)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(n=318)</c:v>
                </c:pt>
                <c:pt idx="20">
                  <c:v>Muu, mikä? (n=8)</c:v>
                </c:pt>
              </c:strCache>
            </c:strRef>
          </c:cat>
          <c:val>
            <c:numRef>
              <c:f>Taul1!$B$2:$V$2</c:f>
              <c:numCache>
                <c:formatCode>0%</c:formatCode>
                <c:ptCount val="21"/>
                <c:pt idx="0">
                  <c:v>0.26841574167507565</c:v>
                </c:pt>
                <c:pt idx="1">
                  <c:v>0.27800000000000002</c:v>
                </c:pt>
                <c:pt idx="2">
                  <c:v>0.25766871165644173</c:v>
                </c:pt>
                <c:pt idx="4">
                  <c:v>7.8431372549019607E-2</c:v>
                </c:pt>
                <c:pt idx="5">
                  <c:v>0.20588235294117649</c:v>
                </c:pt>
                <c:pt idx="6">
                  <c:v>0.30538922155688625</c:v>
                </c:pt>
                <c:pt idx="7">
                  <c:v>0.28333333333333333</c:v>
                </c:pt>
                <c:pt idx="8">
                  <c:v>0.29596412556053808</c:v>
                </c:pt>
                <c:pt idx="9">
                  <c:v>0.28205128205128205</c:v>
                </c:pt>
                <c:pt idx="11">
                  <c:v>0.29473684210526313</c:v>
                </c:pt>
                <c:pt idx="12">
                  <c:v>0.22425629290617849</c:v>
                </c:pt>
                <c:pt idx="13">
                  <c:v>0.30346820809248554</c:v>
                </c:pt>
                <c:pt idx="14">
                  <c:v>0.30973451327433632</c:v>
                </c:pt>
                <c:pt idx="16">
                  <c:v>0.25473684210526315</c:v>
                </c:pt>
                <c:pt idx="17">
                  <c:v>0.16216216216216217</c:v>
                </c:pt>
                <c:pt idx="18">
                  <c:v>0.30718954248366015</c:v>
                </c:pt>
                <c:pt idx="19">
                  <c:v>0.28930817610062892</c:v>
                </c:pt>
                <c:pt idx="2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A2-410B-A107-0B22699DCC31}"/>
            </c:ext>
          </c:extLst>
        </c:ser>
        <c:ser>
          <c:idx val="1"/>
          <c:order val="1"/>
          <c:tx>
            <c:strRef>
              <c:f>Taul1!$A$3</c:f>
              <c:strCache>
                <c:ptCount val="1"/>
                <c:pt idx="0">
                  <c:v>5 000-10 000 euroa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Taul1!$B$1:$V$1</c:f>
              <c:strCache>
                <c:ptCount val="21"/>
                <c:pt idx="0">
                  <c:v>Total (n=991)</c:v>
                </c:pt>
                <c:pt idx="1">
                  <c:v>Mies (n=500)</c:v>
                </c:pt>
                <c:pt idx="2">
                  <c:v>Nainen (n=489)</c:v>
                </c:pt>
                <c:pt idx="3">
                  <c:v>Ikäryhmä</c:v>
                </c:pt>
                <c:pt idx="4">
                  <c:v>18-29 vuotta (n=51)</c:v>
                </c:pt>
                <c:pt idx="5">
                  <c:v>30-39 vuotta (n=136)</c:v>
                </c:pt>
                <c:pt idx="6">
                  <c:v>40-49 vuotta (n=167)</c:v>
                </c:pt>
                <c:pt idx="7">
                  <c:v>50-59 vuotta (n=180)</c:v>
                </c:pt>
                <c:pt idx="8">
                  <c:v>60-69 vuotta (n=223)</c:v>
                </c:pt>
                <c:pt idx="9">
                  <c:v>70+ vuotta (n=234)</c:v>
                </c:pt>
                <c:pt idx="10">
                  <c:v>Alue</c:v>
                </c:pt>
                <c:pt idx="11">
                  <c:v>Itä - Östra län (n=95)</c:v>
                </c:pt>
                <c:pt idx="12">
                  <c:v>Etelä - Södra län (n=437)</c:v>
                </c:pt>
                <c:pt idx="13">
                  <c:v>Länsi - Västra län (n=346)</c:v>
                </c:pt>
                <c:pt idx="14">
                  <c:v>Oulun - Lapin - Uleåborgs län (n=113)</c:v>
                </c:pt>
                <c:pt idx="15">
                  <c:v>Asumismuoto</c:v>
                </c:pt>
                <c:pt idx="16">
                  <c:v>Omakotitalossa (n=475)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(n=318)</c:v>
                </c:pt>
                <c:pt idx="20">
                  <c:v>Muu, mikä? (n=8)</c:v>
                </c:pt>
              </c:strCache>
            </c:strRef>
          </c:cat>
          <c:val>
            <c:numRef>
              <c:f>Taul1!$B$3:$V$3</c:f>
              <c:numCache>
                <c:formatCode>0%</c:formatCode>
                <c:ptCount val="21"/>
                <c:pt idx="0">
                  <c:v>0.32593340060544906</c:v>
                </c:pt>
                <c:pt idx="1">
                  <c:v>0.29799999999999999</c:v>
                </c:pt>
                <c:pt idx="2">
                  <c:v>0.35582822085889565</c:v>
                </c:pt>
                <c:pt idx="4">
                  <c:v>0.35294117647058826</c:v>
                </c:pt>
                <c:pt idx="5">
                  <c:v>0.375</c:v>
                </c:pt>
                <c:pt idx="6">
                  <c:v>0.30538922155688625</c:v>
                </c:pt>
                <c:pt idx="7">
                  <c:v>0.33888888888888885</c:v>
                </c:pt>
                <c:pt idx="8">
                  <c:v>0.2914798206278027</c:v>
                </c:pt>
                <c:pt idx="9">
                  <c:v>0.329059829059829</c:v>
                </c:pt>
                <c:pt idx="11">
                  <c:v>0.34736842105263155</c:v>
                </c:pt>
                <c:pt idx="12">
                  <c:v>0.32723112128146453</c:v>
                </c:pt>
                <c:pt idx="13">
                  <c:v>0.31502890173410403</c:v>
                </c:pt>
                <c:pt idx="14">
                  <c:v>0.33628318584070799</c:v>
                </c:pt>
                <c:pt idx="16">
                  <c:v>0.32631578947368417</c:v>
                </c:pt>
                <c:pt idx="17">
                  <c:v>0.27027027027027029</c:v>
                </c:pt>
                <c:pt idx="18">
                  <c:v>0.37908496732026142</c:v>
                </c:pt>
                <c:pt idx="19">
                  <c:v>0.30188679245283018</c:v>
                </c:pt>
                <c:pt idx="20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A2-410B-A107-0B22699DCC31}"/>
            </c:ext>
          </c:extLst>
        </c:ser>
        <c:ser>
          <c:idx val="2"/>
          <c:order val="2"/>
          <c:tx>
            <c:strRef>
              <c:f>Taul1!$A$4</c:f>
              <c:strCache>
                <c:ptCount val="1"/>
                <c:pt idx="0">
                  <c:v>10 000-20 000 euroa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Taul1!$B$1:$V$1</c:f>
              <c:strCache>
                <c:ptCount val="21"/>
                <c:pt idx="0">
                  <c:v>Total (n=991)</c:v>
                </c:pt>
                <c:pt idx="1">
                  <c:v>Mies (n=500)</c:v>
                </c:pt>
                <c:pt idx="2">
                  <c:v>Nainen (n=489)</c:v>
                </c:pt>
                <c:pt idx="3">
                  <c:v>Ikäryhmä</c:v>
                </c:pt>
                <c:pt idx="4">
                  <c:v>18-29 vuotta (n=51)</c:v>
                </c:pt>
                <c:pt idx="5">
                  <c:v>30-39 vuotta (n=136)</c:v>
                </c:pt>
                <c:pt idx="6">
                  <c:v>40-49 vuotta (n=167)</c:v>
                </c:pt>
                <c:pt idx="7">
                  <c:v>50-59 vuotta (n=180)</c:v>
                </c:pt>
                <c:pt idx="8">
                  <c:v>60-69 vuotta (n=223)</c:v>
                </c:pt>
                <c:pt idx="9">
                  <c:v>70+ vuotta (n=234)</c:v>
                </c:pt>
                <c:pt idx="10">
                  <c:v>Alue</c:v>
                </c:pt>
                <c:pt idx="11">
                  <c:v>Itä - Östra län (n=95)</c:v>
                </c:pt>
                <c:pt idx="12">
                  <c:v>Etelä - Södra län (n=437)</c:v>
                </c:pt>
                <c:pt idx="13">
                  <c:v>Länsi - Västra län (n=346)</c:v>
                </c:pt>
                <c:pt idx="14">
                  <c:v>Oulun - Lapin - Uleåborgs län (n=113)</c:v>
                </c:pt>
                <c:pt idx="15">
                  <c:v>Asumismuoto</c:v>
                </c:pt>
                <c:pt idx="16">
                  <c:v>Omakotitalossa (n=475)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(n=318)</c:v>
                </c:pt>
                <c:pt idx="20">
                  <c:v>Muu, mikä? (n=8)</c:v>
                </c:pt>
              </c:strCache>
            </c:strRef>
          </c:cat>
          <c:val>
            <c:numRef>
              <c:f>Taul1!$B$4:$V$4</c:f>
              <c:numCache>
                <c:formatCode>0%</c:formatCode>
                <c:ptCount val="21"/>
                <c:pt idx="0">
                  <c:v>0.24924318869828457</c:v>
                </c:pt>
                <c:pt idx="1">
                  <c:v>0.26400000000000001</c:v>
                </c:pt>
                <c:pt idx="2">
                  <c:v>0.23312883435582823</c:v>
                </c:pt>
                <c:pt idx="4">
                  <c:v>0.43137254901960786</c:v>
                </c:pt>
                <c:pt idx="5">
                  <c:v>0.26470588235294118</c:v>
                </c:pt>
                <c:pt idx="6">
                  <c:v>0.23353293413173654</c:v>
                </c:pt>
                <c:pt idx="7">
                  <c:v>0.20555555555555557</c:v>
                </c:pt>
                <c:pt idx="8">
                  <c:v>0.26905829596412556</c:v>
                </c:pt>
                <c:pt idx="9">
                  <c:v>0.2264957264957265</c:v>
                </c:pt>
                <c:pt idx="11">
                  <c:v>0.22105263157894736</c:v>
                </c:pt>
                <c:pt idx="12">
                  <c:v>0.25629290617848971</c:v>
                </c:pt>
                <c:pt idx="13">
                  <c:v>0.25144508670520233</c:v>
                </c:pt>
                <c:pt idx="14">
                  <c:v>0.23893805309734514</c:v>
                </c:pt>
                <c:pt idx="16">
                  <c:v>0.2336842105263158</c:v>
                </c:pt>
                <c:pt idx="17">
                  <c:v>0.3783783783783784</c:v>
                </c:pt>
                <c:pt idx="18">
                  <c:v>0.22222222222222221</c:v>
                </c:pt>
                <c:pt idx="19">
                  <c:v>0.27044025157232704</c:v>
                </c:pt>
                <c:pt idx="20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27-4DDB-BA12-18E26BBDEC48}"/>
            </c:ext>
          </c:extLst>
        </c:ser>
        <c:ser>
          <c:idx val="3"/>
          <c:order val="3"/>
          <c:tx>
            <c:strRef>
              <c:f>Taul1!$A$5</c:f>
              <c:strCache>
                <c:ptCount val="1"/>
                <c:pt idx="0">
                  <c:v>20 000-30 000 euroa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Taul1!$B$1:$V$1</c:f>
              <c:strCache>
                <c:ptCount val="21"/>
                <c:pt idx="0">
                  <c:v>Total (n=991)</c:v>
                </c:pt>
                <c:pt idx="1">
                  <c:v>Mies (n=500)</c:v>
                </c:pt>
                <c:pt idx="2">
                  <c:v>Nainen (n=489)</c:v>
                </c:pt>
                <c:pt idx="3">
                  <c:v>Ikäryhmä</c:v>
                </c:pt>
                <c:pt idx="4">
                  <c:v>18-29 vuotta (n=51)</c:v>
                </c:pt>
                <c:pt idx="5">
                  <c:v>30-39 vuotta (n=136)</c:v>
                </c:pt>
                <c:pt idx="6">
                  <c:v>40-49 vuotta (n=167)</c:v>
                </c:pt>
                <c:pt idx="7">
                  <c:v>50-59 vuotta (n=180)</c:v>
                </c:pt>
                <c:pt idx="8">
                  <c:v>60-69 vuotta (n=223)</c:v>
                </c:pt>
                <c:pt idx="9">
                  <c:v>70+ vuotta (n=234)</c:v>
                </c:pt>
                <c:pt idx="10">
                  <c:v>Alue</c:v>
                </c:pt>
                <c:pt idx="11">
                  <c:v>Itä - Östra län (n=95)</c:v>
                </c:pt>
                <c:pt idx="12">
                  <c:v>Etelä - Södra län (n=437)</c:v>
                </c:pt>
                <c:pt idx="13">
                  <c:v>Länsi - Västra län (n=346)</c:v>
                </c:pt>
                <c:pt idx="14">
                  <c:v>Oulun - Lapin - Uleåborgs län (n=113)</c:v>
                </c:pt>
                <c:pt idx="15">
                  <c:v>Asumismuoto</c:v>
                </c:pt>
                <c:pt idx="16">
                  <c:v>Omakotitalossa (n=475)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(n=318)</c:v>
                </c:pt>
                <c:pt idx="20">
                  <c:v>Muu, mikä? (n=8)</c:v>
                </c:pt>
              </c:strCache>
            </c:strRef>
          </c:cat>
          <c:val>
            <c:numRef>
              <c:f>Taul1!$B$5:$V$5</c:f>
              <c:numCache>
                <c:formatCode>0%</c:formatCode>
                <c:ptCount val="21"/>
                <c:pt idx="0">
                  <c:v>9.687184661957618E-2</c:v>
                </c:pt>
                <c:pt idx="1">
                  <c:v>9.4E-2</c:v>
                </c:pt>
                <c:pt idx="2">
                  <c:v>0.10020449897750511</c:v>
                </c:pt>
                <c:pt idx="4">
                  <c:v>5.8823529411764712E-2</c:v>
                </c:pt>
                <c:pt idx="5">
                  <c:v>8.0882352941176461E-2</c:v>
                </c:pt>
                <c:pt idx="6">
                  <c:v>8.9820359281437126E-2</c:v>
                </c:pt>
                <c:pt idx="7">
                  <c:v>0.13333333333333333</c:v>
                </c:pt>
                <c:pt idx="8">
                  <c:v>8.9686098654708515E-2</c:v>
                </c:pt>
                <c:pt idx="9">
                  <c:v>9.8290598290598302E-2</c:v>
                </c:pt>
                <c:pt idx="11">
                  <c:v>6.3157894736842107E-2</c:v>
                </c:pt>
                <c:pt idx="12">
                  <c:v>0.10983981693363845</c:v>
                </c:pt>
                <c:pt idx="13">
                  <c:v>9.2485549132947986E-2</c:v>
                </c:pt>
                <c:pt idx="14">
                  <c:v>8.8495575221238937E-2</c:v>
                </c:pt>
                <c:pt idx="16">
                  <c:v>0.1031578947368421</c:v>
                </c:pt>
                <c:pt idx="17">
                  <c:v>0.1081081081081081</c:v>
                </c:pt>
                <c:pt idx="18">
                  <c:v>7.1895424836601315E-2</c:v>
                </c:pt>
                <c:pt idx="19">
                  <c:v>9.7484276729559755E-2</c:v>
                </c:pt>
                <c:pt idx="20">
                  <c:v>0.125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27-4DDB-BA12-18E26BBDEC48}"/>
            </c:ext>
          </c:extLst>
        </c:ser>
        <c:ser>
          <c:idx val="4"/>
          <c:order val="4"/>
          <c:tx>
            <c:strRef>
              <c:f>Taul1!$A$6</c:f>
              <c:strCache>
                <c:ptCount val="1"/>
                <c:pt idx="0">
                  <c:v>30 000 - 40 000 euroa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Taul1!$B$1:$V$1</c:f>
              <c:strCache>
                <c:ptCount val="21"/>
                <c:pt idx="0">
                  <c:v>Total (n=991)</c:v>
                </c:pt>
                <c:pt idx="1">
                  <c:v>Mies (n=500)</c:v>
                </c:pt>
                <c:pt idx="2">
                  <c:v>Nainen (n=489)</c:v>
                </c:pt>
                <c:pt idx="3">
                  <c:v>Ikäryhmä</c:v>
                </c:pt>
                <c:pt idx="4">
                  <c:v>18-29 vuotta (n=51)</c:v>
                </c:pt>
                <c:pt idx="5">
                  <c:v>30-39 vuotta (n=136)</c:v>
                </c:pt>
                <c:pt idx="6">
                  <c:v>40-49 vuotta (n=167)</c:v>
                </c:pt>
                <c:pt idx="7">
                  <c:v>50-59 vuotta (n=180)</c:v>
                </c:pt>
                <c:pt idx="8">
                  <c:v>60-69 vuotta (n=223)</c:v>
                </c:pt>
                <c:pt idx="9">
                  <c:v>70+ vuotta (n=234)</c:v>
                </c:pt>
                <c:pt idx="10">
                  <c:v>Alue</c:v>
                </c:pt>
                <c:pt idx="11">
                  <c:v>Itä - Östra län (n=95)</c:v>
                </c:pt>
                <c:pt idx="12">
                  <c:v>Etelä - Södra län (n=437)</c:v>
                </c:pt>
                <c:pt idx="13">
                  <c:v>Länsi - Västra län (n=346)</c:v>
                </c:pt>
                <c:pt idx="14">
                  <c:v>Oulun - Lapin - Uleåborgs län (n=113)</c:v>
                </c:pt>
                <c:pt idx="15">
                  <c:v>Asumismuoto</c:v>
                </c:pt>
                <c:pt idx="16">
                  <c:v>Omakotitalossa (n=475)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(n=318)</c:v>
                </c:pt>
                <c:pt idx="20">
                  <c:v>Muu, mikä? (n=8)</c:v>
                </c:pt>
              </c:strCache>
            </c:strRef>
          </c:cat>
          <c:val>
            <c:numRef>
              <c:f>Taul1!$B$6:$V$6</c:f>
              <c:numCache>
                <c:formatCode>0%</c:formatCode>
                <c:ptCount val="21"/>
                <c:pt idx="0">
                  <c:v>3.3299697275479316E-2</c:v>
                </c:pt>
                <c:pt idx="1">
                  <c:v>4.2000000000000003E-2</c:v>
                </c:pt>
                <c:pt idx="2">
                  <c:v>2.4539877300613498E-2</c:v>
                </c:pt>
                <c:pt idx="4">
                  <c:v>3.9215686274509803E-2</c:v>
                </c:pt>
                <c:pt idx="5">
                  <c:v>2.2058823529411766E-2</c:v>
                </c:pt>
                <c:pt idx="6">
                  <c:v>5.3892215568862277E-2</c:v>
                </c:pt>
                <c:pt idx="7">
                  <c:v>2.2222222222222223E-2</c:v>
                </c:pt>
                <c:pt idx="8">
                  <c:v>3.1390134529147982E-2</c:v>
                </c:pt>
                <c:pt idx="9">
                  <c:v>3.4188034188034185E-2</c:v>
                </c:pt>
                <c:pt idx="11">
                  <c:v>2.1052631578947368E-2</c:v>
                </c:pt>
                <c:pt idx="12">
                  <c:v>4.8054919908466817E-2</c:v>
                </c:pt>
                <c:pt idx="13">
                  <c:v>2.0231213872832374E-2</c:v>
                </c:pt>
                <c:pt idx="14">
                  <c:v>2.6548672566371681E-2</c:v>
                </c:pt>
                <c:pt idx="16">
                  <c:v>5.0526315789473683E-2</c:v>
                </c:pt>
                <c:pt idx="17">
                  <c:v>2.7027027027027025E-2</c:v>
                </c:pt>
                <c:pt idx="18">
                  <c:v>1.3071895424836602E-2</c:v>
                </c:pt>
                <c:pt idx="19">
                  <c:v>1.8867924528301886E-2</c:v>
                </c:pt>
                <c:pt idx="2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27-4DDB-BA12-18E26BBDEC48}"/>
            </c:ext>
          </c:extLst>
        </c:ser>
        <c:ser>
          <c:idx val="5"/>
          <c:order val="5"/>
          <c:tx>
            <c:strRef>
              <c:f>Taul1!$A$7</c:f>
              <c:strCache>
                <c:ptCount val="1"/>
                <c:pt idx="0">
                  <c:v>40 000 -50 000 euroa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Taul1!$B$1:$V$1</c:f>
              <c:strCache>
                <c:ptCount val="21"/>
                <c:pt idx="0">
                  <c:v>Total (n=991)</c:v>
                </c:pt>
                <c:pt idx="1">
                  <c:v>Mies (n=500)</c:v>
                </c:pt>
                <c:pt idx="2">
                  <c:v>Nainen (n=489)</c:v>
                </c:pt>
                <c:pt idx="3">
                  <c:v>Ikäryhmä</c:v>
                </c:pt>
                <c:pt idx="4">
                  <c:v>18-29 vuotta (n=51)</c:v>
                </c:pt>
                <c:pt idx="5">
                  <c:v>30-39 vuotta (n=136)</c:v>
                </c:pt>
                <c:pt idx="6">
                  <c:v>40-49 vuotta (n=167)</c:v>
                </c:pt>
                <c:pt idx="7">
                  <c:v>50-59 vuotta (n=180)</c:v>
                </c:pt>
                <c:pt idx="8">
                  <c:v>60-69 vuotta (n=223)</c:v>
                </c:pt>
                <c:pt idx="9">
                  <c:v>70+ vuotta (n=234)</c:v>
                </c:pt>
                <c:pt idx="10">
                  <c:v>Alue</c:v>
                </c:pt>
                <c:pt idx="11">
                  <c:v>Itä - Östra län (n=95)</c:v>
                </c:pt>
                <c:pt idx="12">
                  <c:v>Etelä - Södra län (n=437)</c:v>
                </c:pt>
                <c:pt idx="13">
                  <c:v>Länsi - Västra län (n=346)</c:v>
                </c:pt>
                <c:pt idx="14">
                  <c:v>Oulun - Lapin - Uleåborgs län (n=113)</c:v>
                </c:pt>
                <c:pt idx="15">
                  <c:v>Asumismuoto</c:v>
                </c:pt>
                <c:pt idx="16">
                  <c:v>Omakotitalossa (n=475)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(n=318)</c:v>
                </c:pt>
                <c:pt idx="20">
                  <c:v>Muu, mikä? (n=8)</c:v>
                </c:pt>
              </c:strCache>
            </c:strRef>
          </c:cat>
          <c:val>
            <c:numRef>
              <c:f>Taul1!$B$7:$V$7</c:f>
              <c:numCache>
                <c:formatCode>0%</c:formatCode>
                <c:ptCount val="21"/>
                <c:pt idx="0">
                  <c:v>1.311806256306761E-2</c:v>
                </c:pt>
                <c:pt idx="1">
                  <c:v>6.0000000000000001E-3</c:v>
                </c:pt>
                <c:pt idx="2">
                  <c:v>2.0449897750511249E-2</c:v>
                </c:pt>
                <c:pt idx="4">
                  <c:v>1.9607843137254902E-2</c:v>
                </c:pt>
                <c:pt idx="5">
                  <c:v>1.4705882352941178E-2</c:v>
                </c:pt>
                <c:pt idx="6">
                  <c:v>5.9880239520958079E-3</c:v>
                </c:pt>
                <c:pt idx="7">
                  <c:v>1.6666666666666666E-2</c:v>
                </c:pt>
                <c:pt idx="8">
                  <c:v>1.3452914798206279E-2</c:v>
                </c:pt>
                <c:pt idx="9">
                  <c:v>1.2820512820512822E-2</c:v>
                </c:pt>
                <c:pt idx="11">
                  <c:v>3.1578947368421054E-2</c:v>
                </c:pt>
                <c:pt idx="12">
                  <c:v>1.6018306636155607E-2</c:v>
                </c:pt>
                <c:pt idx="13">
                  <c:v>8.6705202312138737E-3</c:v>
                </c:pt>
                <c:pt idx="14">
                  <c:v>0</c:v>
                </c:pt>
                <c:pt idx="16">
                  <c:v>1.2631578947368421E-2</c:v>
                </c:pt>
                <c:pt idx="17">
                  <c:v>2.7027027027027025E-2</c:v>
                </c:pt>
                <c:pt idx="18">
                  <c:v>0</c:v>
                </c:pt>
                <c:pt idx="19">
                  <c:v>1.5723270440251572E-2</c:v>
                </c:pt>
                <c:pt idx="20">
                  <c:v>0.125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27-4DDB-BA12-18E26BBDEC48}"/>
            </c:ext>
          </c:extLst>
        </c:ser>
        <c:ser>
          <c:idx val="6"/>
          <c:order val="6"/>
          <c:tx>
            <c:strRef>
              <c:f>Taul1!$A$8</c:f>
              <c:strCache>
                <c:ptCount val="1"/>
                <c:pt idx="0">
                  <c:v>Yli 50 000 euroa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Taul1!$B$1:$V$1</c:f>
              <c:strCache>
                <c:ptCount val="21"/>
                <c:pt idx="0">
                  <c:v>Total (n=991)</c:v>
                </c:pt>
                <c:pt idx="1">
                  <c:v>Mies (n=500)</c:v>
                </c:pt>
                <c:pt idx="2">
                  <c:v>Nainen (n=489)</c:v>
                </c:pt>
                <c:pt idx="3">
                  <c:v>Ikäryhmä</c:v>
                </c:pt>
                <c:pt idx="4">
                  <c:v>18-29 vuotta (n=51)</c:v>
                </c:pt>
                <c:pt idx="5">
                  <c:v>30-39 vuotta (n=136)</c:v>
                </c:pt>
                <c:pt idx="6">
                  <c:v>40-49 vuotta (n=167)</c:v>
                </c:pt>
                <c:pt idx="7">
                  <c:v>50-59 vuotta (n=180)</c:v>
                </c:pt>
                <c:pt idx="8">
                  <c:v>60-69 vuotta (n=223)</c:v>
                </c:pt>
                <c:pt idx="9">
                  <c:v>70+ vuotta (n=234)</c:v>
                </c:pt>
                <c:pt idx="10">
                  <c:v>Alue</c:v>
                </c:pt>
                <c:pt idx="11">
                  <c:v>Itä - Östra län (n=95)</c:v>
                </c:pt>
                <c:pt idx="12">
                  <c:v>Etelä - Södra län (n=437)</c:v>
                </c:pt>
                <c:pt idx="13">
                  <c:v>Länsi - Västra län (n=346)</c:v>
                </c:pt>
                <c:pt idx="14">
                  <c:v>Oulun - Lapin - Uleåborgs län (n=113)</c:v>
                </c:pt>
                <c:pt idx="15">
                  <c:v>Asumismuoto</c:v>
                </c:pt>
                <c:pt idx="16">
                  <c:v>Omakotitalossa (n=475)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(n=318)</c:v>
                </c:pt>
                <c:pt idx="20">
                  <c:v>Muu, mikä? (n=8)</c:v>
                </c:pt>
              </c:strCache>
            </c:strRef>
          </c:cat>
          <c:val>
            <c:numRef>
              <c:f>Taul1!$B$8:$V$8</c:f>
              <c:numCache>
                <c:formatCode>0%</c:formatCode>
                <c:ptCount val="21"/>
                <c:pt idx="0">
                  <c:v>1.311806256306761E-2</c:v>
                </c:pt>
                <c:pt idx="1">
                  <c:v>1.8000000000000002E-2</c:v>
                </c:pt>
                <c:pt idx="2">
                  <c:v>8.1799591002044997E-3</c:v>
                </c:pt>
                <c:pt idx="4">
                  <c:v>1.9607843137254902E-2</c:v>
                </c:pt>
                <c:pt idx="5">
                  <c:v>3.6764705882352942E-2</c:v>
                </c:pt>
                <c:pt idx="6">
                  <c:v>5.9880239520958079E-3</c:v>
                </c:pt>
                <c:pt idx="7">
                  <c:v>0</c:v>
                </c:pt>
                <c:pt idx="8">
                  <c:v>8.9686098654708519E-3</c:v>
                </c:pt>
                <c:pt idx="9">
                  <c:v>1.7094017094017092E-2</c:v>
                </c:pt>
                <c:pt idx="11">
                  <c:v>2.1052631578947368E-2</c:v>
                </c:pt>
                <c:pt idx="12">
                  <c:v>1.8306636155606407E-2</c:v>
                </c:pt>
                <c:pt idx="13">
                  <c:v>8.6705202312138737E-3</c:v>
                </c:pt>
                <c:pt idx="14">
                  <c:v>0</c:v>
                </c:pt>
                <c:pt idx="16">
                  <c:v>1.8947368421052629E-2</c:v>
                </c:pt>
                <c:pt idx="17">
                  <c:v>2.7027027027027025E-2</c:v>
                </c:pt>
                <c:pt idx="18">
                  <c:v>6.5359477124183009E-3</c:v>
                </c:pt>
                <c:pt idx="19">
                  <c:v>6.2893081761006284E-3</c:v>
                </c:pt>
                <c:pt idx="2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E27-4DDB-BA12-18E26BBDEC4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467093968"/>
        <c:axId val="2021046512"/>
      </c:barChart>
      <c:catAx>
        <c:axId val="14670939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21046512"/>
        <c:crosses val="autoZero"/>
        <c:auto val="1"/>
        <c:lblAlgn val="ctr"/>
        <c:lblOffset val="100"/>
        <c:noMultiLvlLbl val="0"/>
      </c:catAx>
      <c:valAx>
        <c:axId val="202104651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67093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947266327482146"/>
          <c:y val="0.92360657097460919"/>
          <c:w val="0.81052733672517852"/>
          <c:h val="4.44218040797259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747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5087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052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633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122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462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14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747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053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222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02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1511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D023FD11-1C6B-4A3B-A077-823A750D8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97C5ED-C1DE-4316-8FCE-7E084E7B171C}" type="slidenum">
              <a:rPr kumimoji="0" lang="en-GB" sz="1050" b="1" i="0" u="none" strike="noStrike" kern="1200" cap="none" spc="0" normalizeH="0" baseline="0" noProof="0" smtClean="0">
                <a:ln>
                  <a:noFill/>
                </a:ln>
                <a:solidFill>
                  <a:srgbClr val="F5821E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050" b="1" i="0" u="none" strike="noStrike" kern="1200" cap="none" spc="0" normalizeH="0" baseline="0" noProof="0">
              <a:ln>
                <a:noFill/>
              </a:ln>
              <a:solidFill>
                <a:srgbClr val="F5821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5368" y="571180"/>
            <a:ext cx="10490988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Mikä on maksimibudjetti omasta aloitteestasi tehdylle/teetetylle remontille (älä huomioi esimerkiksi kerrostaloyhtiön </a:t>
            </a:r>
          </a:p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"määräämiä" pakollisia remontteja)</a:t>
            </a:r>
            <a:endParaRPr lang="en-FI" dirty="0"/>
          </a:p>
        </p:txBody>
      </p:sp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D162FC00-2CE5-D3CC-87B8-709E2E3901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9877690"/>
              </p:ext>
            </p:extLst>
          </p:nvPr>
        </p:nvGraphicFramePr>
        <p:xfrm>
          <a:off x="420785" y="1361814"/>
          <a:ext cx="11207469" cy="5111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1813296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Metadata/LabelInfo.xml><?xml version="1.0" encoding="utf-8"?>
<clbl:labelList xmlns:clbl="http://schemas.microsoft.com/office/2020/mipLabelMetadata">
  <clbl:label id="{2e114308-14ec-4d77-b610-490324fa1844}" enabled="0" method="" siteId="{2e114308-14ec-4d77-b610-490324fa184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</Words>
  <Application>Microsoft Office PowerPoint</Application>
  <PresentationFormat>Laajakuva</PresentationFormat>
  <Paragraphs>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Roboto</vt:lpstr>
      <vt:lpstr>Roboto Condensed</vt:lpstr>
      <vt:lpstr>Wingdings</vt:lpstr>
      <vt:lpstr>Content layouts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Otala Satu</dc:creator>
  <cp:lastModifiedBy>Otala Satu</cp:lastModifiedBy>
  <cp:revision>1</cp:revision>
  <dcterms:created xsi:type="dcterms:W3CDTF">2024-07-08T06:53:32Z</dcterms:created>
  <dcterms:modified xsi:type="dcterms:W3CDTF">2024-07-08T06:57:02Z</dcterms:modified>
</cp:coreProperties>
</file>