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2" r:id="rId2"/>
    <p:sldId id="2145706033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C7D6F-625D-4082-A6A7-97DF28FBEE8B}" v="2" dt="2024-08-26T06:39:47.2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6EEC7D6F-625D-4082-A6A7-97DF28FBEE8B}"/>
    <pc:docChg chg="modSld">
      <pc:chgData name="Otala Satu" userId="ff35b7ed-affc-4bd3-9adb-9e13c62a365e" providerId="ADAL" clId="{6EEC7D6F-625D-4082-A6A7-97DF28FBEE8B}" dt="2024-08-26T06:39:47.275" v="1" actId="5736"/>
      <pc:docMkLst>
        <pc:docMk/>
      </pc:docMkLst>
      <pc:sldChg chg="modSp">
        <pc:chgData name="Otala Satu" userId="ff35b7ed-affc-4bd3-9adb-9e13c62a365e" providerId="ADAL" clId="{6EEC7D6F-625D-4082-A6A7-97DF28FBEE8B}" dt="2024-08-26T06:39:22.451" v="0" actId="5736"/>
        <pc:sldMkLst>
          <pc:docMk/>
          <pc:sldMk cId="2550917487" sldId="2145706032"/>
        </pc:sldMkLst>
        <pc:spChg chg="mod">
          <ac:chgData name="Otala Satu" userId="ff35b7ed-affc-4bd3-9adb-9e13c62a365e" providerId="ADAL" clId="{6EEC7D6F-625D-4082-A6A7-97DF28FBEE8B}" dt="2024-08-26T06:39:22.451" v="0" actId="5736"/>
          <ac:spMkLst>
            <pc:docMk/>
            <pc:sldMk cId="2550917487" sldId="2145706032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6EEC7D6F-625D-4082-A6A7-97DF28FBEE8B}" dt="2024-08-26T06:39:22.451" v="0" actId="5736"/>
          <ac:graphicFrameMkLst>
            <pc:docMk/>
            <pc:sldMk cId="2550917487" sldId="2145706032"/>
            <ac:graphicFrameMk id="3" creationId="{1ABE22FC-070F-F03C-F2B0-18B419926A43}"/>
          </ac:graphicFrameMkLst>
        </pc:graphicFrameChg>
      </pc:sldChg>
      <pc:sldChg chg="modSp">
        <pc:chgData name="Otala Satu" userId="ff35b7ed-affc-4bd3-9adb-9e13c62a365e" providerId="ADAL" clId="{6EEC7D6F-625D-4082-A6A7-97DF28FBEE8B}" dt="2024-08-26T06:39:47.275" v="1" actId="5736"/>
        <pc:sldMkLst>
          <pc:docMk/>
          <pc:sldMk cId="3067611564" sldId="2145706033"/>
        </pc:sldMkLst>
        <pc:spChg chg="mod">
          <ac:chgData name="Otala Satu" userId="ff35b7ed-affc-4bd3-9adb-9e13c62a365e" providerId="ADAL" clId="{6EEC7D6F-625D-4082-A6A7-97DF28FBEE8B}" dt="2024-08-26T06:39:47.275" v="1" actId="5736"/>
          <ac:spMkLst>
            <pc:docMk/>
            <pc:sldMk cId="3067611564" sldId="2145706033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6EEC7D6F-625D-4082-A6A7-97DF28FBEE8B}" dt="2024-08-26T06:39:47.275" v="1" actId="5736"/>
          <ac:graphicFrameMkLst>
            <pc:docMk/>
            <pc:sldMk cId="3067611564" sldId="2145706033"/>
            <ac:graphicFrameMk id="4" creationId="{EF2BDA3E-7829-D849-427D-0394AD195FE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5 = Pidän niin paljon, että menen mieluusti muillekin remonttiavuksi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Sheet1!$B$2:$P$2</c:f>
              <c:numCache>
                <c:formatCode>0%</c:formatCode>
                <c:ptCount val="15"/>
                <c:pt idx="0">
                  <c:v>0.08</c:v>
                </c:pt>
                <c:pt idx="1">
                  <c:v>0.10891089108910892</c:v>
                </c:pt>
                <c:pt idx="2">
                  <c:v>5.0709939148073022E-2</c:v>
                </c:pt>
                <c:pt idx="4">
                  <c:v>0.17307692307692307</c:v>
                </c:pt>
                <c:pt idx="5">
                  <c:v>7.9710144927536225E-2</c:v>
                </c:pt>
                <c:pt idx="6">
                  <c:v>5.9171597633136092E-2</c:v>
                </c:pt>
                <c:pt idx="7">
                  <c:v>7.1428571428571438E-2</c:v>
                </c:pt>
                <c:pt idx="8">
                  <c:v>8.9686098654708515E-2</c:v>
                </c:pt>
                <c:pt idx="9">
                  <c:v>7.2033898305084748E-2</c:v>
                </c:pt>
                <c:pt idx="11">
                  <c:v>9.375E-2</c:v>
                </c:pt>
                <c:pt idx="12">
                  <c:v>7.029478458049887E-2</c:v>
                </c:pt>
                <c:pt idx="13">
                  <c:v>8.3094555873925502E-2</c:v>
                </c:pt>
                <c:pt idx="14">
                  <c:v>9.6491228070175447E-2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3E-448D-B6D4-DF059277F2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Sheet1!$B$3:$P$3</c:f>
              <c:numCache>
                <c:formatCode>0%</c:formatCode>
                <c:ptCount val="15"/>
                <c:pt idx="0">
                  <c:v>0.255</c:v>
                </c:pt>
                <c:pt idx="1">
                  <c:v>0.28712871287128716</c:v>
                </c:pt>
                <c:pt idx="2">
                  <c:v>0.2231237322515213</c:v>
                </c:pt>
                <c:pt idx="4">
                  <c:v>0.26923076923076922</c:v>
                </c:pt>
                <c:pt idx="5">
                  <c:v>0.2318840579710145</c:v>
                </c:pt>
                <c:pt idx="6">
                  <c:v>0.25443786982248523</c:v>
                </c:pt>
                <c:pt idx="7">
                  <c:v>0.24725274725274726</c:v>
                </c:pt>
                <c:pt idx="8">
                  <c:v>0.26905829596412556</c:v>
                </c:pt>
                <c:pt idx="9">
                  <c:v>0.25847457627118642</c:v>
                </c:pt>
                <c:pt idx="11">
                  <c:v>0.28125</c:v>
                </c:pt>
                <c:pt idx="12">
                  <c:v>0.24489795918367346</c:v>
                </c:pt>
                <c:pt idx="13">
                  <c:v>0.23495702005730659</c:v>
                </c:pt>
                <c:pt idx="14">
                  <c:v>0.33333333333333337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3E-448D-B6D4-DF059277F2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Sheet1!$B$4:$P$4</c:f>
              <c:numCache>
                <c:formatCode>0%</c:formatCode>
                <c:ptCount val="15"/>
                <c:pt idx="0">
                  <c:v>0.317</c:v>
                </c:pt>
                <c:pt idx="1">
                  <c:v>0.33069306930693065</c:v>
                </c:pt>
                <c:pt idx="2">
                  <c:v>0.3042596348884381</c:v>
                </c:pt>
                <c:pt idx="4">
                  <c:v>0.40384615384615385</c:v>
                </c:pt>
                <c:pt idx="5">
                  <c:v>0.32608695652173914</c:v>
                </c:pt>
                <c:pt idx="6">
                  <c:v>0.28994082840236685</c:v>
                </c:pt>
                <c:pt idx="7">
                  <c:v>0.38461538461538458</c:v>
                </c:pt>
                <c:pt idx="8">
                  <c:v>0.31390134529147984</c:v>
                </c:pt>
                <c:pt idx="9">
                  <c:v>0.26271186440677963</c:v>
                </c:pt>
                <c:pt idx="11">
                  <c:v>0.29166666666666669</c:v>
                </c:pt>
                <c:pt idx="12">
                  <c:v>0.31292517006802723</c:v>
                </c:pt>
                <c:pt idx="13">
                  <c:v>0.34957020057306593</c:v>
                </c:pt>
                <c:pt idx="14">
                  <c:v>0.25438596491228066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3E-448D-B6D4-DF059277F25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Sheet1!$B$5:$P$5</c:f>
              <c:numCache>
                <c:formatCode>0%</c:formatCode>
                <c:ptCount val="15"/>
                <c:pt idx="0">
                  <c:v>0.153</c:v>
                </c:pt>
                <c:pt idx="1">
                  <c:v>0.12871287128712872</c:v>
                </c:pt>
                <c:pt idx="2">
                  <c:v>0.17647058823529413</c:v>
                </c:pt>
                <c:pt idx="4">
                  <c:v>7.6923076923076927E-2</c:v>
                </c:pt>
                <c:pt idx="5">
                  <c:v>0.17391304347826086</c:v>
                </c:pt>
                <c:pt idx="6">
                  <c:v>0.15976331360946747</c:v>
                </c:pt>
                <c:pt idx="7">
                  <c:v>0.15384615384615385</c:v>
                </c:pt>
                <c:pt idx="8">
                  <c:v>0.12556053811659193</c:v>
                </c:pt>
                <c:pt idx="9">
                  <c:v>0.17796610169491525</c:v>
                </c:pt>
                <c:pt idx="11">
                  <c:v>0.13541666666666666</c:v>
                </c:pt>
                <c:pt idx="12">
                  <c:v>0.16780045351473924</c:v>
                </c:pt>
                <c:pt idx="13">
                  <c:v>0.14326647564469913</c:v>
                </c:pt>
                <c:pt idx="14">
                  <c:v>0.14035087719298245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3E-448D-B6D4-DF059277F25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1 = En pidä lainkaan, se on aina pakollinen paha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Sheet1!$B$1:$P$1</c:f>
              <c:strCache>
                <c:ptCount val="15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</c:strCache>
            </c:strRef>
          </c:cat>
          <c:val>
            <c:numRef>
              <c:f>Sheet1!$B$6:$P$6</c:f>
              <c:numCache>
                <c:formatCode>0%</c:formatCode>
                <c:ptCount val="15"/>
                <c:pt idx="0">
                  <c:v>0.19500000000000001</c:v>
                </c:pt>
                <c:pt idx="1">
                  <c:v>0.14455445544554457</c:v>
                </c:pt>
                <c:pt idx="2">
                  <c:v>0.24543610547667341</c:v>
                </c:pt>
                <c:pt idx="4">
                  <c:v>7.6923076923076927E-2</c:v>
                </c:pt>
                <c:pt idx="5">
                  <c:v>0.18840579710144925</c:v>
                </c:pt>
                <c:pt idx="6">
                  <c:v>0.23668639053254437</c:v>
                </c:pt>
                <c:pt idx="7">
                  <c:v>0.14285714285714288</c:v>
                </c:pt>
                <c:pt idx="8">
                  <c:v>0.20179372197309417</c:v>
                </c:pt>
                <c:pt idx="9">
                  <c:v>0.2288135593220339</c:v>
                </c:pt>
                <c:pt idx="11">
                  <c:v>0.19791666666666669</c:v>
                </c:pt>
                <c:pt idx="12">
                  <c:v>0.20408163265306123</c:v>
                </c:pt>
                <c:pt idx="13">
                  <c:v>0.18911174785100285</c:v>
                </c:pt>
                <c:pt idx="14">
                  <c:v>0.17543859649122809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3E-448D-B6D4-DF059277F25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81441120"/>
        <c:axId val="581434880"/>
      </c:barChart>
      <c:catAx>
        <c:axId val="581441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34880"/>
        <c:crosses val="autoZero"/>
        <c:auto val="1"/>
        <c:lblAlgn val="ctr"/>
        <c:lblOffset val="100"/>
        <c:tickLblSkip val="1"/>
        <c:noMultiLvlLbl val="0"/>
      </c:catAx>
      <c:valAx>
        <c:axId val="5814348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4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5 = Pidän niin paljon, että menen mieluusti muillekin remonttiavuksi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Asumismuoto</c:v>
                </c:pt>
                <c:pt idx="1">
                  <c:v>Omakotitalossa (n=479)</c:v>
                </c:pt>
                <c:pt idx="2">
                  <c:v>Paritalossa (n=37)</c:v>
                </c:pt>
                <c:pt idx="3">
                  <c:v>Rivitalossa (n=153)</c:v>
                </c:pt>
                <c:pt idx="4">
                  <c:v>Kerrostalossa tai luhtitalossa (n=323)</c:v>
                </c:pt>
                <c:pt idx="5">
                  <c:v>Talouden tulot</c:v>
                </c:pt>
                <c:pt idx="6">
                  <c:v>Alle 20 000 EUR (n=42)</c:v>
                </c:pt>
                <c:pt idx="7">
                  <c:v>20 001 - 35 000 EUR (n=149)</c:v>
                </c:pt>
                <c:pt idx="8">
                  <c:v>35 001 - 50 000 EUR (n=188)</c:v>
                </c:pt>
                <c:pt idx="9">
                  <c:v>50 001 - 75 000 EUR (n=220)</c:v>
                </c:pt>
                <c:pt idx="10">
                  <c:v>75 001 - 100 000 EUR (n=164)</c:v>
                </c:pt>
                <c:pt idx="11">
                  <c:v>Yli 100 000 EUR (n=88)</c:v>
                </c:pt>
                <c:pt idx="12">
                  <c:v>En tiedä / en halua kertoa (n=149)</c:v>
                </c:pt>
              </c:strCache>
            </c:strRef>
          </c:cat>
          <c:val>
            <c:numRef>
              <c:f>Sheet1!$B$2:$N$2</c:f>
              <c:numCache>
                <c:formatCode>0%</c:formatCode>
                <c:ptCount val="13"/>
                <c:pt idx="1">
                  <c:v>0.10647181628392484</c:v>
                </c:pt>
                <c:pt idx="2">
                  <c:v>5.405405405405405E-2</c:v>
                </c:pt>
                <c:pt idx="3">
                  <c:v>4.5751633986928102E-2</c:v>
                </c:pt>
                <c:pt idx="4">
                  <c:v>6.1919504643962855E-2</c:v>
                </c:pt>
                <c:pt idx="6">
                  <c:v>7.1428571428571438E-2</c:v>
                </c:pt>
                <c:pt idx="7">
                  <c:v>9.3959731543624164E-2</c:v>
                </c:pt>
                <c:pt idx="8">
                  <c:v>6.3829787234042548E-2</c:v>
                </c:pt>
                <c:pt idx="9">
                  <c:v>8.6363636363636365E-2</c:v>
                </c:pt>
                <c:pt idx="10">
                  <c:v>9.7560975609756101E-2</c:v>
                </c:pt>
                <c:pt idx="11">
                  <c:v>0.11363636363636363</c:v>
                </c:pt>
                <c:pt idx="12">
                  <c:v>4.0268456375838931E-2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A9-4BF2-B065-5D86565AB5D8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Asumismuoto</c:v>
                </c:pt>
                <c:pt idx="1">
                  <c:v>Omakotitalossa (n=479)</c:v>
                </c:pt>
                <c:pt idx="2">
                  <c:v>Paritalossa (n=37)</c:v>
                </c:pt>
                <c:pt idx="3">
                  <c:v>Rivitalossa (n=153)</c:v>
                </c:pt>
                <c:pt idx="4">
                  <c:v>Kerrostalossa tai luhtitalossa (n=323)</c:v>
                </c:pt>
                <c:pt idx="5">
                  <c:v>Talouden tulot</c:v>
                </c:pt>
                <c:pt idx="6">
                  <c:v>Alle 20 000 EUR (n=42)</c:v>
                </c:pt>
                <c:pt idx="7">
                  <c:v>20 001 - 35 000 EUR (n=149)</c:v>
                </c:pt>
                <c:pt idx="8">
                  <c:v>35 001 - 50 000 EUR (n=188)</c:v>
                </c:pt>
                <c:pt idx="9">
                  <c:v>50 001 - 75 000 EUR (n=220)</c:v>
                </c:pt>
                <c:pt idx="10">
                  <c:v>75 001 - 100 000 EUR (n=164)</c:v>
                </c:pt>
                <c:pt idx="11">
                  <c:v>Yli 100 000 EUR (n=88)</c:v>
                </c:pt>
                <c:pt idx="12">
                  <c:v>En tiedä / en halua kertoa (n=149)</c:v>
                </c:pt>
              </c:strCache>
            </c:strRef>
          </c:cat>
          <c:val>
            <c:numRef>
              <c:f>Sheet1!$B$3:$N$3</c:f>
              <c:numCache>
                <c:formatCode>0%</c:formatCode>
                <c:ptCount val="13"/>
                <c:pt idx="1">
                  <c:v>0.30480167014613779</c:v>
                </c:pt>
                <c:pt idx="2">
                  <c:v>0.29729729729729731</c:v>
                </c:pt>
                <c:pt idx="3">
                  <c:v>0.22222222222222221</c:v>
                </c:pt>
                <c:pt idx="4">
                  <c:v>0.1888544891640867</c:v>
                </c:pt>
                <c:pt idx="6">
                  <c:v>0.19047619047619047</c:v>
                </c:pt>
                <c:pt idx="7">
                  <c:v>0.24832214765100669</c:v>
                </c:pt>
                <c:pt idx="8">
                  <c:v>0.28723404255319152</c:v>
                </c:pt>
                <c:pt idx="9">
                  <c:v>0.25454545454545452</c:v>
                </c:pt>
                <c:pt idx="10">
                  <c:v>0.26829268292682928</c:v>
                </c:pt>
                <c:pt idx="11">
                  <c:v>0.25</c:v>
                </c:pt>
                <c:pt idx="12">
                  <c:v>0.22818791946308725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A9-4BF2-B065-5D86565AB5D8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Asumismuoto</c:v>
                </c:pt>
                <c:pt idx="1">
                  <c:v>Omakotitalossa (n=479)</c:v>
                </c:pt>
                <c:pt idx="2">
                  <c:v>Paritalossa (n=37)</c:v>
                </c:pt>
                <c:pt idx="3">
                  <c:v>Rivitalossa (n=153)</c:v>
                </c:pt>
                <c:pt idx="4">
                  <c:v>Kerrostalossa tai luhtitalossa (n=323)</c:v>
                </c:pt>
                <c:pt idx="5">
                  <c:v>Talouden tulot</c:v>
                </c:pt>
                <c:pt idx="6">
                  <c:v>Alle 20 000 EUR (n=42)</c:v>
                </c:pt>
                <c:pt idx="7">
                  <c:v>20 001 - 35 000 EUR (n=149)</c:v>
                </c:pt>
                <c:pt idx="8">
                  <c:v>35 001 - 50 000 EUR (n=188)</c:v>
                </c:pt>
                <c:pt idx="9">
                  <c:v>50 001 - 75 000 EUR (n=220)</c:v>
                </c:pt>
                <c:pt idx="10">
                  <c:v>75 001 - 100 000 EUR (n=164)</c:v>
                </c:pt>
                <c:pt idx="11">
                  <c:v>Yli 100 000 EUR (n=88)</c:v>
                </c:pt>
                <c:pt idx="12">
                  <c:v>En tiedä / en halua kertoa (n=149)</c:v>
                </c:pt>
              </c:strCache>
            </c:strRef>
          </c:cat>
          <c:val>
            <c:numRef>
              <c:f>Sheet1!$B$4:$N$4</c:f>
              <c:numCache>
                <c:formatCode>0%</c:formatCode>
                <c:ptCount val="13"/>
                <c:pt idx="1">
                  <c:v>0.34029227557411273</c:v>
                </c:pt>
                <c:pt idx="2">
                  <c:v>0.29729729729729731</c:v>
                </c:pt>
                <c:pt idx="3">
                  <c:v>0.34640522875816993</c:v>
                </c:pt>
                <c:pt idx="4">
                  <c:v>0.27244582043343651</c:v>
                </c:pt>
                <c:pt idx="6">
                  <c:v>0.28571428571428575</c:v>
                </c:pt>
                <c:pt idx="7">
                  <c:v>0.28859060402684561</c:v>
                </c:pt>
                <c:pt idx="8">
                  <c:v>0.31382978723404259</c:v>
                </c:pt>
                <c:pt idx="9">
                  <c:v>0.3</c:v>
                </c:pt>
                <c:pt idx="10">
                  <c:v>0.33536585365853661</c:v>
                </c:pt>
                <c:pt idx="11">
                  <c:v>0.29545454545454547</c:v>
                </c:pt>
                <c:pt idx="12">
                  <c:v>0.37583892617449666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A9-4BF2-B065-5D86565AB5D8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Asumismuoto</c:v>
                </c:pt>
                <c:pt idx="1">
                  <c:v>Omakotitalossa (n=479)</c:v>
                </c:pt>
                <c:pt idx="2">
                  <c:v>Paritalossa (n=37)</c:v>
                </c:pt>
                <c:pt idx="3">
                  <c:v>Rivitalossa (n=153)</c:v>
                </c:pt>
                <c:pt idx="4">
                  <c:v>Kerrostalossa tai luhtitalossa (n=323)</c:v>
                </c:pt>
                <c:pt idx="5">
                  <c:v>Talouden tulot</c:v>
                </c:pt>
                <c:pt idx="6">
                  <c:v>Alle 20 000 EUR (n=42)</c:v>
                </c:pt>
                <c:pt idx="7">
                  <c:v>20 001 - 35 000 EUR (n=149)</c:v>
                </c:pt>
                <c:pt idx="8">
                  <c:v>35 001 - 50 000 EUR (n=188)</c:v>
                </c:pt>
                <c:pt idx="9">
                  <c:v>50 001 - 75 000 EUR (n=220)</c:v>
                </c:pt>
                <c:pt idx="10">
                  <c:v>75 001 - 100 000 EUR (n=164)</c:v>
                </c:pt>
                <c:pt idx="11">
                  <c:v>Yli 100 000 EUR (n=88)</c:v>
                </c:pt>
                <c:pt idx="12">
                  <c:v>En tiedä / en halua kertoa (n=149)</c:v>
                </c:pt>
              </c:strCache>
            </c:strRef>
          </c:cat>
          <c:val>
            <c:numRef>
              <c:f>Sheet1!$B$5:$N$5</c:f>
              <c:numCache>
                <c:formatCode>0%</c:formatCode>
                <c:ptCount val="13"/>
                <c:pt idx="1">
                  <c:v>0.1336116910229645</c:v>
                </c:pt>
                <c:pt idx="2">
                  <c:v>0.1081081081081081</c:v>
                </c:pt>
                <c:pt idx="3">
                  <c:v>0.1372549019607843</c:v>
                </c:pt>
                <c:pt idx="4">
                  <c:v>0.19814241486068113</c:v>
                </c:pt>
                <c:pt idx="6">
                  <c:v>0.16666666666666669</c:v>
                </c:pt>
                <c:pt idx="7">
                  <c:v>0.16778523489932887</c:v>
                </c:pt>
                <c:pt idx="8">
                  <c:v>0.1276595744680851</c:v>
                </c:pt>
                <c:pt idx="9">
                  <c:v>0.14545454545454545</c:v>
                </c:pt>
                <c:pt idx="10">
                  <c:v>0.16463414634146342</c:v>
                </c:pt>
                <c:pt idx="11">
                  <c:v>0.18181818181818182</c:v>
                </c:pt>
                <c:pt idx="12">
                  <c:v>0.14765100671140938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A9-4BF2-B065-5D86565AB5D8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1 = En pidä lainkaan, se on aina pakollinen paha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Asumismuoto</c:v>
                </c:pt>
                <c:pt idx="1">
                  <c:v>Omakotitalossa (n=479)</c:v>
                </c:pt>
                <c:pt idx="2">
                  <c:v>Paritalossa (n=37)</c:v>
                </c:pt>
                <c:pt idx="3">
                  <c:v>Rivitalossa (n=153)</c:v>
                </c:pt>
                <c:pt idx="4">
                  <c:v>Kerrostalossa tai luhtitalossa (n=323)</c:v>
                </c:pt>
                <c:pt idx="5">
                  <c:v>Talouden tulot</c:v>
                </c:pt>
                <c:pt idx="6">
                  <c:v>Alle 20 000 EUR (n=42)</c:v>
                </c:pt>
                <c:pt idx="7">
                  <c:v>20 001 - 35 000 EUR (n=149)</c:v>
                </c:pt>
                <c:pt idx="8">
                  <c:v>35 001 - 50 000 EUR (n=188)</c:v>
                </c:pt>
                <c:pt idx="9">
                  <c:v>50 001 - 75 000 EUR (n=220)</c:v>
                </c:pt>
                <c:pt idx="10">
                  <c:v>75 001 - 100 000 EUR (n=164)</c:v>
                </c:pt>
                <c:pt idx="11">
                  <c:v>Yli 100 000 EUR (n=88)</c:v>
                </c:pt>
                <c:pt idx="12">
                  <c:v>En tiedä / en halua kertoa (n=149)</c:v>
                </c:pt>
              </c:strCache>
            </c:strRef>
          </c:cat>
          <c:val>
            <c:numRef>
              <c:f>Sheet1!$B$6:$N$6</c:f>
              <c:numCache>
                <c:formatCode>0%</c:formatCode>
                <c:ptCount val="13"/>
                <c:pt idx="1">
                  <c:v>0.11482254697286014</c:v>
                </c:pt>
                <c:pt idx="2">
                  <c:v>0.24324324324324323</c:v>
                </c:pt>
                <c:pt idx="3">
                  <c:v>0.24836601307189543</c:v>
                </c:pt>
                <c:pt idx="4">
                  <c:v>0.27863777089783281</c:v>
                </c:pt>
                <c:pt idx="6">
                  <c:v>0.28571428571428575</c:v>
                </c:pt>
                <c:pt idx="7">
                  <c:v>0.20134228187919462</c:v>
                </c:pt>
                <c:pt idx="8">
                  <c:v>0.20744680851063829</c:v>
                </c:pt>
                <c:pt idx="9">
                  <c:v>0.21363636363636362</c:v>
                </c:pt>
                <c:pt idx="10">
                  <c:v>0.13414634146341464</c:v>
                </c:pt>
                <c:pt idx="11">
                  <c:v>0.15909090909090909</c:v>
                </c:pt>
                <c:pt idx="12">
                  <c:v>0.20805369127516779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A9-4BF2-B065-5D86565AB5D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81441120"/>
        <c:axId val="581434880"/>
      </c:barChart>
      <c:catAx>
        <c:axId val="581441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34880"/>
        <c:crosses val="autoZero"/>
        <c:auto val="1"/>
        <c:lblAlgn val="ctr"/>
        <c:lblOffset val="100"/>
        <c:tickLblSkip val="1"/>
        <c:noMultiLvlLbl val="0"/>
      </c:catAx>
      <c:valAx>
        <c:axId val="581434880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144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059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604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51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50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55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964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8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91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6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143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Pidätkö remonttitöistä tai "nikkaroinnista", eli pienemmistä korjaus- ja ehostustöistä?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1ABE22FC-070F-F03C-F2B0-18B419926A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2124243"/>
              </p:ext>
            </p:extLst>
          </p:nvPr>
        </p:nvGraphicFramePr>
        <p:xfrm>
          <a:off x="209550" y="1214632"/>
          <a:ext cx="11806741" cy="542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917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Pidätkö remonttitöistä tai "nikkaroinnista", eli pienemmistä korjaus- ja ehostustöistä?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F2BDA3E-7829-D849-427D-0394AD195F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2153405"/>
              </p:ext>
            </p:extLst>
          </p:nvPr>
        </p:nvGraphicFramePr>
        <p:xfrm>
          <a:off x="209550" y="1214632"/>
          <a:ext cx="11806741" cy="542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761156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</Words>
  <Application>Microsoft Office PowerPoint</Application>
  <PresentationFormat>Laajakuva</PresentationFormat>
  <Paragraphs>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Roboto</vt:lpstr>
      <vt:lpstr>Roboto Condensed</vt:lpstr>
      <vt:lpstr>Wingdings</vt:lpstr>
      <vt:lpstr>Content layouts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Otala Satu</dc:creator>
  <cp:lastModifiedBy>Otala Satu</cp:lastModifiedBy>
  <cp:revision>1</cp:revision>
  <dcterms:created xsi:type="dcterms:W3CDTF">2024-08-26T06:35:29Z</dcterms:created>
  <dcterms:modified xsi:type="dcterms:W3CDTF">2024-08-26T06:39:56Z</dcterms:modified>
</cp:coreProperties>
</file>