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5706049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Taul1!$A$2</c:f>
              <c:strCache>
                <c:ptCount val="1"/>
                <c:pt idx="0">
                  <c:v>Teen itse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Taul1!$B$1:$N$1</c:f>
              <c:strCache>
                <c:ptCount val="13"/>
                <c:pt idx="0">
                  <c:v>Sisäpinnat, esim. seinät</c:v>
                </c:pt>
                <c:pt idx="1">
                  <c:v>Terassi</c:v>
                </c:pt>
                <c:pt idx="2">
                  <c:v>Lattia (muu kuin kylpyhuone)</c:v>
                </c:pt>
                <c:pt idx="3">
                  <c:v>Sisäkatto</c:v>
                </c:pt>
                <c:pt idx="4">
                  <c:v>Ulkosivu</c:v>
                </c:pt>
                <c:pt idx="5">
                  <c:v>Sauna</c:v>
                </c:pt>
                <c:pt idx="6">
                  <c:v>Keittiö</c:v>
                </c:pt>
                <c:pt idx="7">
                  <c:v>Autotalli/ autokatos</c:v>
                </c:pt>
                <c:pt idx="8">
                  <c:v>Portaat</c:v>
                </c:pt>
                <c:pt idx="9">
                  <c:v>Eristeet</c:v>
                </c:pt>
                <c:pt idx="10">
                  <c:v>Kylpyhuone</c:v>
                </c:pt>
                <c:pt idx="11">
                  <c:v>Ulkokatto</c:v>
                </c:pt>
                <c:pt idx="12">
                  <c:v>Muu, mikä? (n=182)</c:v>
                </c:pt>
              </c:strCache>
            </c:strRef>
          </c:cat>
          <c:val>
            <c:numRef>
              <c:f>Taul1!$B$2:$N$2</c:f>
              <c:numCache>
                <c:formatCode>0%</c:formatCode>
                <c:ptCount val="13"/>
                <c:pt idx="0">
                  <c:v>0.67709384460141264</c:v>
                </c:pt>
                <c:pt idx="1">
                  <c:v>0.45307769929364278</c:v>
                </c:pt>
                <c:pt idx="2">
                  <c:v>0.42179616548940468</c:v>
                </c:pt>
                <c:pt idx="3">
                  <c:v>0.36528758829465191</c:v>
                </c:pt>
                <c:pt idx="4">
                  <c:v>0.29868819374369321</c:v>
                </c:pt>
                <c:pt idx="5">
                  <c:v>0.27850655903128152</c:v>
                </c:pt>
                <c:pt idx="6">
                  <c:v>0.24419778002018164</c:v>
                </c:pt>
                <c:pt idx="7">
                  <c:v>0.24318869828456105</c:v>
                </c:pt>
                <c:pt idx="8">
                  <c:v>0.23612512613521694</c:v>
                </c:pt>
                <c:pt idx="9">
                  <c:v>0.20080726538849647</c:v>
                </c:pt>
                <c:pt idx="10">
                  <c:v>0.12209889001009082</c:v>
                </c:pt>
                <c:pt idx="11">
                  <c:v>8.2744702320887986E-2</c:v>
                </c:pt>
                <c:pt idx="12">
                  <c:v>0.19780219780219782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70-4B42-A397-1C13C48ABEA1}"/>
            </c:ext>
          </c:extLst>
        </c:ser>
        <c:ser>
          <c:idx val="1"/>
          <c:order val="1"/>
          <c:tx>
            <c:strRef>
              <c:f>Taul1!$A$3</c:f>
              <c:strCache>
                <c:ptCount val="1"/>
                <c:pt idx="0">
                  <c:v>Teetän ammattilaisella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Taul1!$B$1:$N$1</c:f>
              <c:strCache>
                <c:ptCount val="13"/>
                <c:pt idx="0">
                  <c:v>Sisäpinnat, esim. seinät</c:v>
                </c:pt>
                <c:pt idx="1">
                  <c:v>Terassi</c:v>
                </c:pt>
                <c:pt idx="2">
                  <c:v>Lattia (muu kuin kylpyhuone)</c:v>
                </c:pt>
                <c:pt idx="3">
                  <c:v>Sisäkatto</c:v>
                </c:pt>
                <c:pt idx="4">
                  <c:v>Ulkosivu</c:v>
                </c:pt>
                <c:pt idx="5">
                  <c:v>Sauna</c:v>
                </c:pt>
                <c:pt idx="6">
                  <c:v>Keittiö</c:v>
                </c:pt>
                <c:pt idx="7">
                  <c:v>Autotalli/ autokatos</c:v>
                </c:pt>
                <c:pt idx="8">
                  <c:v>Portaat</c:v>
                </c:pt>
                <c:pt idx="9">
                  <c:v>Eristeet</c:v>
                </c:pt>
                <c:pt idx="10">
                  <c:v>Kylpyhuone</c:v>
                </c:pt>
                <c:pt idx="11">
                  <c:v>Ulkokatto</c:v>
                </c:pt>
                <c:pt idx="12">
                  <c:v>Muu, mikä? (n=182)</c:v>
                </c:pt>
              </c:strCache>
            </c:strRef>
          </c:cat>
          <c:val>
            <c:numRef>
              <c:f>Taul1!$B$3:$N$3</c:f>
              <c:numCache>
                <c:formatCode>0%</c:formatCode>
                <c:ptCount val="13"/>
                <c:pt idx="0">
                  <c:v>0.2472250252270434</c:v>
                </c:pt>
                <c:pt idx="1">
                  <c:v>0.26538849646821394</c:v>
                </c:pt>
                <c:pt idx="2">
                  <c:v>0.46619576185671036</c:v>
                </c:pt>
                <c:pt idx="3">
                  <c:v>0.3773965691220989</c:v>
                </c:pt>
                <c:pt idx="4">
                  <c:v>0.34611503531786075</c:v>
                </c:pt>
                <c:pt idx="5">
                  <c:v>0.47225025227043388</c:v>
                </c:pt>
                <c:pt idx="6">
                  <c:v>0.65287588294651866</c:v>
                </c:pt>
                <c:pt idx="7">
                  <c:v>0.29162462159434915</c:v>
                </c:pt>
                <c:pt idx="8">
                  <c:v>0.33703329969727547</c:v>
                </c:pt>
                <c:pt idx="9">
                  <c:v>0.52774974772956607</c:v>
                </c:pt>
                <c:pt idx="10">
                  <c:v>0.75580221997981833</c:v>
                </c:pt>
                <c:pt idx="11">
                  <c:v>0.56912209889001009</c:v>
                </c:pt>
                <c:pt idx="12">
                  <c:v>0.26923076923076922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70-4B42-A397-1C13C48ABEA1}"/>
            </c:ext>
          </c:extLst>
        </c:ser>
        <c:ser>
          <c:idx val="2"/>
          <c:order val="2"/>
          <c:tx>
            <c:strRef>
              <c:f>Taul1!$A$4</c:f>
              <c:strCache>
                <c:ptCount val="1"/>
                <c:pt idx="0">
                  <c:v>Ei kosketa minua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Taul1!$B$1:$N$1</c:f>
              <c:strCache>
                <c:ptCount val="13"/>
                <c:pt idx="0">
                  <c:v>Sisäpinnat, esim. seinät</c:v>
                </c:pt>
                <c:pt idx="1">
                  <c:v>Terassi</c:v>
                </c:pt>
                <c:pt idx="2">
                  <c:v>Lattia (muu kuin kylpyhuone)</c:v>
                </c:pt>
                <c:pt idx="3">
                  <c:v>Sisäkatto</c:v>
                </c:pt>
                <c:pt idx="4">
                  <c:v>Ulkosivu</c:v>
                </c:pt>
                <c:pt idx="5">
                  <c:v>Sauna</c:v>
                </c:pt>
                <c:pt idx="6">
                  <c:v>Keittiö</c:v>
                </c:pt>
                <c:pt idx="7">
                  <c:v>Autotalli/ autokatos</c:v>
                </c:pt>
                <c:pt idx="8">
                  <c:v>Portaat</c:v>
                </c:pt>
                <c:pt idx="9">
                  <c:v>Eristeet</c:v>
                </c:pt>
                <c:pt idx="10">
                  <c:v>Kylpyhuone</c:v>
                </c:pt>
                <c:pt idx="11">
                  <c:v>Ulkokatto</c:v>
                </c:pt>
                <c:pt idx="12">
                  <c:v>Muu, mikä? (n=182)</c:v>
                </c:pt>
              </c:strCache>
            </c:strRef>
          </c:cat>
          <c:val>
            <c:numRef>
              <c:f>Taul1!$B$4:$N$4</c:f>
              <c:numCache>
                <c:formatCode>0%</c:formatCode>
                <c:ptCount val="13"/>
                <c:pt idx="0">
                  <c:v>7.5681130171543889E-2</c:v>
                </c:pt>
                <c:pt idx="1">
                  <c:v>0.28153380423814328</c:v>
                </c:pt>
                <c:pt idx="2">
                  <c:v>0.11200807265388496</c:v>
                </c:pt>
                <c:pt idx="3">
                  <c:v>0.25731584258324924</c:v>
                </c:pt>
                <c:pt idx="4">
                  <c:v>0.35519677093844598</c:v>
                </c:pt>
                <c:pt idx="5">
                  <c:v>0.24924318869828457</c:v>
                </c:pt>
                <c:pt idx="6">
                  <c:v>0.10292633703329969</c:v>
                </c:pt>
                <c:pt idx="7">
                  <c:v>0.46518668012108982</c:v>
                </c:pt>
                <c:pt idx="8">
                  <c:v>0.42684157416750756</c:v>
                </c:pt>
                <c:pt idx="9">
                  <c:v>0.27144298688193741</c:v>
                </c:pt>
                <c:pt idx="10">
                  <c:v>0.12209889001009082</c:v>
                </c:pt>
                <c:pt idx="11">
                  <c:v>0.34813319878910193</c:v>
                </c:pt>
                <c:pt idx="12">
                  <c:v>0.53296703296703296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770-4B42-A397-1C13C48ABEA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467093968"/>
        <c:axId val="2021046512"/>
      </c:barChart>
      <c:catAx>
        <c:axId val="14670939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21046512"/>
        <c:crosses val="autoZero"/>
        <c:auto val="1"/>
        <c:lblAlgn val="ctr"/>
        <c:lblOffset val="100"/>
        <c:tickLblSkip val="1"/>
        <c:noMultiLvlLbl val="0"/>
      </c:catAx>
      <c:valAx>
        <c:axId val="202104651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467093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947266327482146"/>
          <c:y val="0.85404222454103373"/>
          <c:w val="0.73777148078660759"/>
          <c:h val="0.1310511297946286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2"/>
            <a:ext cx="7344915" cy="49688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306C4F0D-570E-144F-89FC-79904D94991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7A363CC-69DE-6C14-EC0F-72E4822333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6877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370378E-20B2-49C0-9062-9FA13A68662D}"/>
              </a:ext>
            </a:extLst>
          </p:cNvPr>
          <p:cNvSpPr/>
          <p:nvPr userDrawn="1"/>
        </p:nvSpPr>
        <p:spPr>
          <a:xfrm>
            <a:off x="0" y="6282000"/>
            <a:ext cx="12192000" cy="5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5360EE5-0E4F-4377-A2BA-38AF302A5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8C07D6D-4276-4168-B7C3-84DF9FD6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8709AF2-4A84-1746-BCDB-2EFBA85471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9AFFC5D-C8E5-E252-9FCE-2C92A1B5FF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3212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E3E24298-9316-4E0C-9387-1DC2E19E70A4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7C27B2-4FEE-47ED-A92A-A67D6E7C8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C25F49-53A1-42C8-9985-9D1722329AD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14800" y="1376363"/>
            <a:ext cx="5436738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891BBFB-6267-41DB-9A60-917812BA173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40464" y="1376363"/>
            <a:ext cx="5435599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88A4C00-97CE-4EDA-B5DA-6FF3C4FBD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F730DB4-A374-494F-A0DE-CDAD89BA2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ladsholder til tekst 9">
            <a:extLst>
              <a:ext uri="{FF2B5EF4-FFF2-40B4-BE49-F238E27FC236}">
                <a16:creationId xmlns:a16="http://schemas.microsoft.com/office/drawing/2014/main" id="{BF357DBA-D3B2-44DE-83CC-6A877F9CA3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A929200-6CCE-E54B-818D-43B5AAEA4C6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1BBF079-6145-26B8-0379-992CC4ABBF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11161264" cy="5557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5937" y="1376362"/>
            <a:ext cx="7343777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798" y="900000"/>
            <a:ext cx="1116126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+mn-lt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1BC83FF-D12E-0A44-A5B0-212F772CB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3989D73-6FBD-3F25-589A-63595E011A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369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4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9D9E7D-4E22-CD4E-A802-D4320CC6858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11DC65A-F348-4F8E-9611-95FAD485B2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755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3"/>
            <a:ext cx="7344915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8BE76CBD-9977-4D86-9371-845298CD82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3E265B-5156-3D46-9F16-79FC47070B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F7BD98C-9615-3125-230C-2A5C9634AA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5" y="6551813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870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73D0DFC-1749-E348-9711-4EDD621C8A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215003B-4278-DF87-B62C-19E3A300E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671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5436738" cy="554400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4800" y="1376362"/>
            <a:ext cx="5436738" cy="496887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2DF67386-C449-4773-98FA-E90C87B008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b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11D08EC3-0BF4-7D41-8473-3B923C8E65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644D04C-6B69-4CCE-5C24-A688D0A5BC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972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5435598" cy="554400"/>
          </a:xfrm>
        </p:spPr>
        <p:txBody>
          <a:bodyPr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5938" y="1376362"/>
            <a:ext cx="5435600" cy="496887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BCE6F837-5414-46BF-9E35-6246BCD0E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3A9DA1E-15E2-3C49-A713-FD436D3C4C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972DC83-D793-8EE3-EA5E-EF7B9F9A6A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138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ED17D921-6C4C-48C2-B776-D1EB15D38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C85A29B-84BF-6348-9955-2777AF0ADB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946117C-814D-B73E-AE52-E7AB0529F7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16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C929AE39-12FE-4540-9F1E-D0F3202A22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A35F8E9-3587-6542-B060-D7780ACDE5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4A1035B-64B4-8F80-6F28-D27975FB26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26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3DE7CDD-4E13-4511-B65A-EE22B43A1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333375"/>
            <a:ext cx="11160125" cy="554400"/>
          </a:xfrm>
          <a:prstGeom prst="rect">
            <a:avLst/>
          </a:prstGeom>
        </p:spPr>
        <p:txBody>
          <a:bodyPr vert="horz" wrap="none" lIns="0" tIns="45720" rIns="0" bIns="0" rtlCol="0" anchor="t" anchorCtr="0">
            <a:noAutofit/>
          </a:bodyPr>
          <a:lstStyle/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82BF14-0D4A-49F1-8AEA-D894DF4A0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377000"/>
            <a:ext cx="7343776" cy="49682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C44E0A-3FB9-4561-823C-423DB7F20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498478"/>
            <a:ext cx="8687888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80427A0-90D3-458A-8BE7-2F653EFD5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5938" y="6498478"/>
            <a:ext cx="324000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50" b="1">
                <a:solidFill>
                  <a:schemeClr val="accent3"/>
                </a:solidFill>
              </a:defRPr>
            </a:lvl1pPr>
          </a:lstStyle>
          <a:p>
            <a:fld id="{EA97C5ED-C1DE-4316-8FCE-7E084E7B17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0080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5ACBF0"/>
          </p15:clr>
        </p15:guide>
        <p15:guide id="3" pos="3749">
          <p15:clr>
            <a:srgbClr val="A4A3A4"/>
          </p15:clr>
        </p15:guide>
        <p15:guide id="4" pos="2547">
          <p15:clr>
            <a:srgbClr val="A4A3A4"/>
          </p15:clr>
        </p15:guide>
        <p15:guide id="7" pos="4951">
          <p15:clr>
            <a:srgbClr val="A4A3A4"/>
          </p15:clr>
        </p15:guide>
        <p15:guide id="8" pos="5133">
          <p15:clr>
            <a:srgbClr val="A4A3A4"/>
          </p15:clr>
        </p15:guide>
        <p15:guide id="11" pos="7355">
          <p15:clr>
            <a:srgbClr val="A4A3A4"/>
          </p15:clr>
        </p15:guide>
        <p15:guide id="12" pos="325">
          <p15:clr>
            <a:srgbClr val="A4A3A4"/>
          </p15:clr>
        </p15:guide>
        <p15:guide id="13" pos="6153">
          <p15:clr>
            <a:srgbClr val="A4A3A4"/>
          </p15:clr>
        </p15:guide>
        <p15:guide id="14" pos="6335">
          <p15:clr>
            <a:srgbClr val="A4A3A4"/>
          </p15:clr>
        </p15:guide>
        <p15:guide id="19" pos="2729">
          <p15:clr>
            <a:srgbClr val="A4A3A4"/>
          </p15:clr>
        </p15:guide>
        <p15:guide id="20" pos="3931">
          <p15:clr>
            <a:srgbClr val="A4A3A4"/>
          </p15:clr>
        </p15:guide>
        <p15:guide id="23" pos="1527">
          <p15:clr>
            <a:srgbClr val="A4A3A4"/>
          </p15:clr>
        </p15:guide>
        <p15:guide id="24" pos="1345">
          <p15:clr>
            <a:srgbClr val="A4A3A4"/>
          </p15:clr>
        </p15:guide>
        <p15:guide id="27" orient="horz" pos="210">
          <p15:clr>
            <a:srgbClr val="F26B43"/>
          </p15:clr>
        </p15:guide>
        <p15:guide id="28" orient="horz" pos="777">
          <p15:clr>
            <a:srgbClr val="F26B43"/>
          </p15:clr>
        </p15:guide>
        <p15:guide id="29" orient="horz" pos="867">
          <p15:clr>
            <a:srgbClr val="F26B43"/>
          </p15:clr>
        </p15:guide>
        <p15:guide id="31" orient="horz" pos="4065">
          <p15:clr>
            <a:srgbClr val="F26B43"/>
          </p15:clr>
        </p15:guide>
        <p15:guide id="32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A4C9F-0D7E-7D45-A56C-2861C6081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5368" y="571180"/>
            <a:ext cx="11161264" cy="22337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Mitkä remontit/korjaukset kotonasi teet itse ja mitkä teetät ammattilaisella? (n=991)</a:t>
            </a:r>
          </a:p>
          <a:p>
            <a:endParaRPr lang="en-FI" dirty="0"/>
          </a:p>
        </p:txBody>
      </p:sp>
      <p:graphicFrame>
        <p:nvGraphicFramePr>
          <p:cNvPr id="3" name="Kaavio 2">
            <a:extLst>
              <a:ext uri="{FF2B5EF4-FFF2-40B4-BE49-F238E27FC236}">
                <a16:creationId xmlns:a16="http://schemas.microsoft.com/office/drawing/2014/main" id="{32D136F7-B8C0-70E0-1D91-55E0AC3745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9123533"/>
              </p:ext>
            </p:extLst>
          </p:nvPr>
        </p:nvGraphicFramePr>
        <p:xfrm>
          <a:off x="420785" y="1361814"/>
          <a:ext cx="11207469" cy="5111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0702447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ayouts">
  <a:themeElements>
    <a:clrScheme name="STARK theme colours">
      <a:dk1>
        <a:sysClr val="windowText" lastClr="000000"/>
      </a:dk1>
      <a:lt1>
        <a:sysClr val="window" lastClr="FFFFFF"/>
      </a:lt1>
      <a:dk2>
        <a:srgbClr val="00326E"/>
      </a:dk2>
      <a:lt2>
        <a:srgbClr val="FDFEFD"/>
      </a:lt2>
      <a:accent1>
        <a:srgbClr val="00326E"/>
      </a:accent1>
      <a:accent2>
        <a:srgbClr val="B9BDD7"/>
      </a:accent2>
      <a:accent3>
        <a:srgbClr val="F5821E"/>
      </a:accent3>
      <a:accent4>
        <a:srgbClr val="F7AD64"/>
      </a:accent4>
      <a:accent5>
        <a:srgbClr val="0A5AC8"/>
      </a:accent5>
      <a:accent6>
        <a:srgbClr val="90BEEB"/>
      </a:accent6>
      <a:hlink>
        <a:srgbClr val="F5821E"/>
      </a:hlink>
      <a:folHlink>
        <a:srgbClr val="F5821E"/>
      </a:folHlink>
    </a:clrScheme>
    <a:fontScheme name="STARK theme fonts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r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 Esityspohja STARK_2023_FINAL.pptx" id="{20354C1E-C504-4968-9450-4B8522FBACDF}" vid="{49CE95FB-CA04-456F-841E-604F03687FC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</Words>
  <Application>Microsoft Office PowerPoint</Application>
  <PresentationFormat>Laajakuva</PresentationFormat>
  <Paragraphs>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Roboto</vt:lpstr>
      <vt:lpstr>Roboto Condensed</vt:lpstr>
      <vt:lpstr>Wingdings</vt:lpstr>
      <vt:lpstr>Content layouts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Satu Otala</dc:creator>
  <cp:lastModifiedBy>Satu Otala</cp:lastModifiedBy>
  <cp:revision>1</cp:revision>
  <dcterms:created xsi:type="dcterms:W3CDTF">2024-10-09T14:09:29Z</dcterms:created>
  <dcterms:modified xsi:type="dcterms:W3CDTF">2024-10-09T14:11:29Z</dcterms:modified>
</cp:coreProperties>
</file>