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5706190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A5C3AE-B9CE-41E6-96D7-34C38467AA14}" v="1" dt="2025-03-17T12:31:49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u Otala" userId="ff35b7ed-affc-4bd3-9adb-9e13c62a365e" providerId="ADAL" clId="{47A5C3AE-B9CE-41E6-96D7-34C38467AA14}"/>
    <pc:docChg chg="modSld">
      <pc:chgData name="Satu Otala" userId="ff35b7ed-affc-4bd3-9adb-9e13c62a365e" providerId="ADAL" clId="{47A5C3AE-B9CE-41E6-96D7-34C38467AA14}" dt="2025-03-17T12:31:49.407" v="0" actId="5736"/>
      <pc:docMkLst>
        <pc:docMk/>
      </pc:docMkLst>
      <pc:sldChg chg="modSp">
        <pc:chgData name="Satu Otala" userId="ff35b7ed-affc-4bd3-9adb-9e13c62a365e" providerId="ADAL" clId="{47A5C3AE-B9CE-41E6-96D7-34C38467AA14}" dt="2025-03-17T12:31:49.407" v="0" actId="5736"/>
        <pc:sldMkLst>
          <pc:docMk/>
          <pc:sldMk cId="476563628" sldId="2145706190"/>
        </pc:sldMkLst>
        <pc:spChg chg="mod">
          <ac:chgData name="Satu Otala" userId="ff35b7ed-affc-4bd3-9adb-9e13c62a365e" providerId="ADAL" clId="{47A5C3AE-B9CE-41E6-96D7-34C38467AA14}" dt="2025-03-17T12:31:49.407" v="0" actId="5736"/>
          <ac:spMkLst>
            <pc:docMk/>
            <pc:sldMk cId="476563628" sldId="2145706190"/>
            <ac:spMk id="10" creationId="{969D3114-CB3E-3921-DA04-DC35C32A6EB1}"/>
          </ac:spMkLst>
        </pc:spChg>
        <pc:graphicFrameChg chg="mod">
          <ac:chgData name="Satu Otala" userId="ff35b7ed-affc-4bd3-9adb-9e13c62a365e" providerId="ADAL" clId="{47A5C3AE-B9CE-41E6-96D7-34C38467AA14}" dt="2025-03-17T12:31:49.407" v="0" actId="5736"/>
          <ac:graphicFrameMkLst>
            <pc:docMk/>
            <pc:sldMk cId="476563628" sldId="2145706190"/>
            <ac:graphicFrameMk id="3" creationId="{83C8B574-5D4B-C4ED-7932-78692DF8B13D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Total 2025 (n=1000)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Taul1!$A$2:$A$9</c:f>
              <c:strCache>
                <c:ptCount val="8"/>
                <c:pt idx="0">
                  <c:v>Kun teetän remontin tuttavalla</c:v>
                </c:pt>
                <c:pt idx="1">
                  <c:v>Kun kyseessä on pieni remontti, joka maksaa alle 5000 €</c:v>
                </c:pt>
                <c:pt idx="2">
                  <c:v>Voisin maksaa osan remontin kuluista pimeästi</c:v>
                </c:pt>
                <c:pt idx="3">
                  <c:v>Kun kyseessä on niin kallis remontti, että minulla ei ole muuten siihen varaa</c:v>
                </c:pt>
                <c:pt idx="4">
                  <c:v>Jos remontin tekijä itse ehdottaa, että maksu hoidetaan pimeästi</c:v>
                </c:pt>
                <c:pt idx="5">
                  <c:v>Mökkiremontin yhteydessä</c:v>
                </c:pt>
                <c:pt idx="6">
                  <c:v>Joku muu tilanne, mikä?</c:v>
                </c:pt>
                <c:pt idx="7">
                  <c:v>En maksaisi koskaan pimeästi</c:v>
                </c:pt>
              </c:strCache>
            </c:strRef>
          </c:cat>
          <c:val>
            <c:numRef>
              <c:f>Taul1!$B$2:$B$9</c:f>
              <c:numCache>
                <c:formatCode>0%</c:formatCode>
                <c:ptCount val="8"/>
                <c:pt idx="0">
                  <c:v>0.34599999999999997</c:v>
                </c:pt>
                <c:pt idx="1">
                  <c:v>0.2</c:v>
                </c:pt>
                <c:pt idx="2">
                  <c:v>0.154</c:v>
                </c:pt>
                <c:pt idx="3">
                  <c:v>0.107</c:v>
                </c:pt>
                <c:pt idx="4">
                  <c:v>0.10100000000000001</c:v>
                </c:pt>
                <c:pt idx="5">
                  <c:v>8.3000000000000004E-2</c:v>
                </c:pt>
                <c:pt idx="6">
                  <c:v>2.7E-2</c:v>
                </c:pt>
                <c:pt idx="7">
                  <c:v>0.45100000000000001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0-4B42-A397-1C13C48ABEA1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Mies (n=519)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Taul1!$A$2:$A$9</c:f>
              <c:strCache>
                <c:ptCount val="8"/>
                <c:pt idx="0">
                  <c:v>Kun teetän remontin tuttavalla</c:v>
                </c:pt>
                <c:pt idx="1">
                  <c:v>Kun kyseessä on pieni remontti, joka maksaa alle 5000 €</c:v>
                </c:pt>
                <c:pt idx="2">
                  <c:v>Voisin maksaa osan remontin kuluista pimeästi</c:v>
                </c:pt>
                <c:pt idx="3">
                  <c:v>Kun kyseessä on niin kallis remontti, että minulla ei ole muuten siihen varaa</c:v>
                </c:pt>
                <c:pt idx="4">
                  <c:v>Jos remontin tekijä itse ehdottaa, että maksu hoidetaan pimeästi</c:v>
                </c:pt>
                <c:pt idx="5">
                  <c:v>Mökkiremontin yhteydessä</c:v>
                </c:pt>
                <c:pt idx="6">
                  <c:v>Joku muu tilanne, mikä?</c:v>
                </c:pt>
                <c:pt idx="7">
                  <c:v>En maksaisi koskaan pimeästi</c:v>
                </c:pt>
              </c:strCache>
            </c:strRef>
          </c:cat>
          <c:val>
            <c:numRef>
              <c:f>Taul1!$C$2:$C$9</c:f>
              <c:numCache>
                <c:formatCode>0%</c:formatCode>
                <c:ptCount val="8"/>
                <c:pt idx="0">
                  <c:v>0.36599999999999999</c:v>
                </c:pt>
                <c:pt idx="1">
                  <c:v>0.22500000000000001</c:v>
                </c:pt>
                <c:pt idx="2">
                  <c:v>0.193</c:v>
                </c:pt>
                <c:pt idx="3">
                  <c:v>0.13100000000000001</c:v>
                </c:pt>
                <c:pt idx="4">
                  <c:v>0.13900000000000001</c:v>
                </c:pt>
                <c:pt idx="5">
                  <c:v>0.112</c:v>
                </c:pt>
                <c:pt idx="6">
                  <c:v>3.1E-2</c:v>
                </c:pt>
                <c:pt idx="7">
                  <c:v>0.42599999999999999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70-4B42-A397-1C13C48ABEA1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Nainen (n=480)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Taul1!$A$2:$A$9</c:f>
              <c:strCache>
                <c:ptCount val="8"/>
                <c:pt idx="0">
                  <c:v>Kun teetän remontin tuttavalla</c:v>
                </c:pt>
                <c:pt idx="1">
                  <c:v>Kun kyseessä on pieni remontti, joka maksaa alle 5000 €</c:v>
                </c:pt>
                <c:pt idx="2">
                  <c:v>Voisin maksaa osan remontin kuluista pimeästi</c:v>
                </c:pt>
                <c:pt idx="3">
                  <c:v>Kun kyseessä on niin kallis remontti, että minulla ei ole muuten siihen varaa</c:v>
                </c:pt>
                <c:pt idx="4">
                  <c:v>Jos remontin tekijä itse ehdottaa, että maksu hoidetaan pimeästi</c:v>
                </c:pt>
                <c:pt idx="5">
                  <c:v>Mökkiremontin yhteydessä</c:v>
                </c:pt>
                <c:pt idx="6">
                  <c:v>Joku muu tilanne, mikä?</c:v>
                </c:pt>
                <c:pt idx="7">
                  <c:v>En maksaisi koskaan pimeästi</c:v>
                </c:pt>
              </c:strCache>
            </c:strRef>
          </c:cat>
          <c:val>
            <c:numRef>
              <c:f>Taul1!$D$2:$D$9</c:f>
              <c:numCache>
                <c:formatCode>0%</c:formatCode>
                <c:ptCount val="8"/>
                <c:pt idx="0">
                  <c:v>0.32300000000000001</c:v>
                </c:pt>
                <c:pt idx="1">
                  <c:v>0.17100000000000001</c:v>
                </c:pt>
                <c:pt idx="2">
                  <c:v>0.113</c:v>
                </c:pt>
                <c:pt idx="3">
                  <c:v>8.1000000000000003E-2</c:v>
                </c:pt>
                <c:pt idx="4">
                  <c:v>0.06</c:v>
                </c:pt>
                <c:pt idx="5">
                  <c:v>0.05</c:v>
                </c:pt>
                <c:pt idx="6">
                  <c:v>2.3E-2</c:v>
                </c:pt>
                <c:pt idx="7">
                  <c:v>0.47899999999999998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C9-4D85-A935-D6CBBE556ED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287218193510064"/>
          <c:y val="0.9409976575830028"/>
          <c:w val="0.34067299226970871"/>
          <c:h val="4.44218040797259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EDCB5-644F-47DE-980D-2298B7B74886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D0BE5-63AF-485B-9DF5-3DC60E013A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5689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25EC5-6F95-2710-454B-BD50EFF9B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045246-8D0E-4125-0022-14FFFA17F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AA729D-95C6-4CDF-60EC-2BD6C1F747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6FF6B-414E-2E77-7289-F9F5167F1E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FEC9DA-59F6-4F18-B9AD-6508608820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840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832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6588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6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814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28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69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48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90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20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85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79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12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2D34F-1659-946A-38E0-FC56334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C0CFE9C5-D47B-4F81-967F-547D925F1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69D3114-CB3E-3921-DA04-DC35C32A6E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938" y="1014328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Missä tilanteessa olisit valmis maksamaan remontista pimeästi tai koet, että olisi oikeutettua maksaa pimeästi?</a:t>
            </a:r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83C8B574-5D4B-C4ED-7932-78692DF8B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5470299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76563628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</Words>
  <Application>Microsoft Office PowerPoint</Application>
  <PresentationFormat>Laajakuva</PresentationFormat>
  <Paragraphs>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Satu Otala</dc:creator>
  <cp:lastModifiedBy>Satu Otala</cp:lastModifiedBy>
  <cp:revision>1</cp:revision>
  <dcterms:created xsi:type="dcterms:W3CDTF">2025-03-17T12:29:09Z</dcterms:created>
  <dcterms:modified xsi:type="dcterms:W3CDTF">2025-03-17T12:31:58Z</dcterms:modified>
</cp:coreProperties>
</file>