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3.xml" ContentType="application/vnd.openxmlformats-officedocument.theme+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4.xml" ContentType="application/vnd.openxmlformats-officedocument.theme+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5.xml" ContentType="application/vnd.openxmlformats-officedocument.theme+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theme/theme6.xml" ContentType="application/vnd.openxmlformats-officedocument.theme+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theme/theme7.xml" ContentType="application/vnd.openxmlformats-officedocument.theme+xml"/>
  <Override PartName="/ppt/slideLayouts/slideLayout42.xml" ContentType="application/vnd.openxmlformats-officedocument.presentationml.slideLayout+xml"/>
  <Override PartName="/ppt/theme/theme8.xml" ContentType="application/vnd.openxmlformats-officedocument.theme+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theme/theme9.xml" ContentType="application/vnd.openxmlformats-officedocument.theme+xml"/>
  <Override PartName="/ppt/theme/theme10.xml" ContentType="application/vnd.openxmlformats-officedocument.theme+xml"/>
  <Override PartName="/ppt/theme/theme11.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835" r:id="rId4"/>
    <p:sldMasterId id="2147483847" r:id="rId5"/>
    <p:sldMasterId id="2147483851" r:id="rId6"/>
    <p:sldMasterId id="2147483771" r:id="rId7"/>
    <p:sldMasterId id="2147483863" r:id="rId8"/>
    <p:sldMasterId id="2147483870" r:id="rId9"/>
    <p:sldMasterId id="2147483951" r:id="rId10"/>
    <p:sldMasterId id="2147483958" r:id="rId11"/>
    <p:sldMasterId id="2147483946" r:id="rId12"/>
  </p:sldMasterIdLst>
  <p:notesMasterIdLst>
    <p:notesMasterId r:id="rId40"/>
  </p:notesMasterIdLst>
  <p:handoutMasterIdLst>
    <p:handoutMasterId r:id="rId41"/>
  </p:handoutMasterIdLst>
  <p:sldIdLst>
    <p:sldId id="264" r:id="rId13"/>
    <p:sldId id="266" r:id="rId14"/>
    <p:sldId id="267" r:id="rId15"/>
    <p:sldId id="298" r:id="rId16"/>
    <p:sldId id="299" r:id="rId17"/>
    <p:sldId id="273" r:id="rId18"/>
    <p:sldId id="274" r:id="rId19"/>
    <p:sldId id="275" r:id="rId20"/>
    <p:sldId id="303" r:id="rId21"/>
    <p:sldId id="277" r:id="rId22"/>
    <p:sldId id="292" r:id="rId23"/>
    <p:sldId id="278" r:id="rId24"/>
    <p:sldId id="293" r:id="rId25"/>
    <p:sldId id="279" r:id="rId26"/>
    <p:sldId id="294" r:id="rId27"/>
    <p:sldId id="280" r:id="rId28"/>
    <p:sldId id="295" r:id="rId29"/>
    <p:sldId id="276" r:id="rId30"/>
    <p:sldId id="304" r:id="rId31"/>
    <p:sldId id="300" r:id="rId32"/>
    <p:sldId id="287" r:id="rId33"/>
    <p:sldId id="296" r:id="rId34"/>
    <p:sldId id="288" r:id="rId35"/>
    <p:sldId id="297" r:id="rId36"/>
    <p:sldId id="289" r:id="rId37"/>
    <p:sldId id="302" r:id="rId38"/>
    <p:sldId id="291" r:id="rId3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BAAAA"/>
    <a:srgbClr val="00F700"/>
    <a:srgbClr val="EDEDED"/>
    <a:srgbClr val="083535"/>
    <a:srgbClr val="00D3F6"/>
    <a:srgbClr val="0028BE"/>
    <a:srgbClr val="BD2619"/>
    <a:srgbClr val="FFF122"/>
    <a:srgbClr val="FAB45F"/>
    <a:srgbClr val="57575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9FC2A4E-8F35-4D41-8610-C7DED10D15D3}" v="96" dt="2024-05-21T10:26:21.460"/>
  </p1510:revLst>
</p1510:revInfo>
</file>

<file path=ppt/tableStyles.xml><?xml version="1.0" encoding="utf-8"?>
<a:tblStyleLst xmlns:a="http://schemas.openxmlformats.org/drawingml/2006/main" def="{5C22544A-7EE6-4342-B048-85BDC9FD1C3A}">
  <a:tblStyle styleId="{5C22544A-7EE6-4342-B048-85BDC9FD1C3A}" styleName="Normaali tyyli 2 - Korostu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3009" autoAdjust="0"/>
    <p:restoredTop sz="96327"/>
  </p:normalViewPr>
  <p:slideViewPr>
    <p:cSldViewPr snapToGrid="0" snapToObjects="1">
      <p:cViewPr varScale="1">
        <p:scale>
          <a:sx n="114" d="100"/>
          <a:sy n="114" d="100"/>
        </p:scale>
        <p:origin x="588" y="102"/>
      </p:cViewPr>
      <p:guideLst/>
    </p:cSldViewPr>
  </p:slideViewPr>
  <p:outlineViewPr>
    <p:cViewPr>
      <p:scale>
        <a:sx n="33" d="100"/>
        <a:sy n="33" d="100"/>
      </p:scale>
      <p:origin x="0" y="0"/>
    </p:cViewPr>
  </p:outlineViewPr>
  <p:notesTextViewPr>
    <p:cViewPr>
      <p:scale>
        <a:sx n="1" d="1"/>
        <a:sy n="1" d="1"/>
      </p:scale>
      <p:origin x="0" y="0"/>
    </p:cViewPr>
  </p:notesTextViewPr>
  <p:notesViewPr>
    <p:cSldViewPr snapToGrid="0" snapToObjects="1">
      <p:cViewPr varScale="1">
        <p:scale>
          <a:sx n="103" d="100"/>
          <a:sy n="103" d="100"/>
        </p:scale>
        <p:origin x="3232" y="176"/>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xml"/><Relationship Id="rId18" Type="http://schemas.openxmlformats.org/officeDocument/2006/relationships/slide" Target="slides/slide6.xml"/><Relationship Id="rId26" Type="http://schemas.openxmlformats.org/officeDocument/2006/relationships/slide" Target="slides/slide14.xml"/><Relationship Id="rId39" Type="http://schemas.openxmlformats.org/officeDocument/2006/relationships/slide" Target="slides/slide27.xml"/><Relationship Id="rId21" Type="http://schemas.openxmlformats.org/officeDocument/2006/relationships/slide" Target="slides/slide9.xml"/><Relationship Id="rId34" Type="http://schemas.openxmlformats.org/officeDocument/2006/relationships/slide" Target="slides/slide22.xml"/><Relationship Id="rId42" Type="http://schemas.openxmlformats.org/officeDocument/2006/relationships/presProps" Target="presProps.xml"/><Relationship Id="rId7" Type="http://schemas.openxmlformats.org/officeDocument/2006/relationships/slideMaster" Target="slideMasters/slideMaster4.xml"/><Relationship Id="rId2" Type="http://schemas.openxmlformats.org/officeDocument/2006/relationships/customXml" Target="../customXml/item2.xml"/><Relationship Id="rId16" Type="http://schemas.openxmlformats.org/officeDocument/2006/relationships/slide" Target="slides/slide4.xml"/><Relationship Id="rId29" Type="http://schemas.openxmlformats.org/officeDocument/2006/relationships/slide" Target="slides/slide17.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Master" Target="slideMasters/slideMaster8.xml"/><Relationship Id="rId24" Type="http://schemas.openxmlformats.org/officeDocument/2006/relationships/slide" Target="slides/slide12.xml"/><Relationship Id="rId32" Type="http://schemas.openxmlformats.org/officeDocument/2006/relationships/slide" Target="slides/slide20.xml"/><Relationship Id="rId37" Type="http://schemas.openxmlformats.org/officeDocument/2006/relationships/slide" Target="slides/slide25.xml"/><Relationship Id="rId40" Type="http://schemas.openxmlformats.org/officeDocument/2006/relationships/notesMaster" Target="notesMasters/notesMaster1.xml"/><Relationship Id="rId45" Type="http://schemas.openxmlformats.org/officeDocument/2006/relationships/tableStyles" Target="tableStyles.xml"/><Relationship Id="rId5" Type="http://schemas.openxmlformats.org/officeDocument/2006/relationships/slideMaster" Target="slideMasters/slideMaster2.xml"/><Relationship Id="rId15" Type="http://schemas.openxmlformats.org/officeDocument/2006/relationships/slide" Target="slides/slide3.xml"/><Relationship Id="rId23" Type="http://schemas.openxmlformats.org/officeDocument/2006/relationships/slide" Target="slides/slide11.xml"/><Relationship Id="rId28" Type="http://schemas.openxmlformats.org/officeDocument/2006/relationships/slide" Target="slides/slide16.xml"/><Relationship Id="rId36" Type="http://schemas.openxmlformats.org/officeDocument/2006/relationships/slide" Target="slides/slide24.xml"/><Relationship Id="rId10" Type="http://schemas.openxmlformats.org/officeDocument/2006/relationships/slideMaster" Target="slideMasters/slideMaster7.xml"/><Relationship Id="rId19" Type="http://schemas.openxmlformats.org/officeDocument/2006/relationships/slide" Target="slides/slide7.xml"/><Relationship Id="rId31" Type="http://schemas.openxmlformats.org/officeDocument/2006/relationships/slide" Target="slides/slide19.xml"/><Relationship Id="rId44"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 Target="slides/slide2.xml"/><Relationship Id="rId22" Type="http://schemas.openxmlformats.org/officeDocument/2006/relationships/slide" Target="slides/slide10.xml"/><Relationship Id="rId27" Type="http://schemas.openxmlformats.org/officeDocument/2006/relationships/slide" Target="slides/slide15.xml"/><Relationship Id="rId30" Type="http://schemas.openxmlformats.org/officeDocument/2006/relationships/slide" Target="slides/slide18.xml"/><Relationship Id="rId35" Type="http://schemas.openxmlformats.org/officeDocument/2006/relationships/slide" Target="slides/slide23.xml"/><Relationship Id="rId43" Type="http://schemas.openxmlformats.org/officeDocument/2006/relationships/viewProps" Target="viewProps.xml"/><Relationship Id="rId8" Type="http://schemas.openxmlformats.org/officeDocument/2006/relationships/slideMaster" Target="slideMasters/slideMaster5.xml"/><Relationship Id="rId3" Type="http://schemas.openxmlformats.org/officeDocument/2006/relationships/customXml" Target="../customXml/item3.xml"/><Relationship Id="rId12" Type="http://schemas.openxmlformats.org/officeDocument/2006/relationships/slideMaster" Target="slideMasters/slideMaster9.xml"/><Relationship Id="rId17" Type="http://schemas.openxmlformats.org/officeDocument/2006/relationships/slide" Target="slides/slide5.xml"/><Relationship Id="rId25" Type="http://schemas.openxmlformats.org/officeDocument/2006/relationships/slide" Target="slides/slide13.xml"/><Relationship Id="rId33" Type="http://schemas.openxmlformats.org/officeDocument/2006/relationships/slide" Target="slides/slide21.xml"/><Relationship Id="rId38" Type="http://schemas.openxmlformats.org/officeDocument/2006/relationships/slide" Target="slides/slide26.xml"/><Relationship Id="rId46" Type="http://schemas.microsoft.com/office/2015/10/relationships/revisionInfo" Target="revisionInfo.xml"/><Relationship Id="rId20" Type="http://schemas.openxmlformats.org/officeDocument/2006/relationships/slide" Target="slides/slide8.xml"/><Relationship Id="rId41" Type="http://schemas.openxmlformats.org/officeDocument/2006/relationships/handoutMaster" Target="handoutMasters/handoutMaster1.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Worksheet5.xlsx"/><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package" Target="../embeddings/Microsoft_Excel_Worksheet6.xlsx"/><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3" Type="http://schemas.openxmlformats.org/officeDocument/2006/relationships/package" Target="../embeddings/Microsoft_Excel_Worksheet7.xlsx"/><Relationship Id="rId2" Type="http://schemas.microsoft.com/office/2011/relationships/chartColorStyle" Target="colors8.xml"/><Relationship Id="rId1" Type="http://schemas.microsoft.com/office/2011/relationships/chartStyle" Target="style8.xml"/></Relationships>
</file>

<file path=ppt/charts/_rels/chart9.xml.rels><?xml version="1.0" encoding="UTF-8" standalone="yes"?>
<Relationships xmlns="http://schemas.openxmlformats.org/package/2006/relationships"><Relationship Id="rId3" Type="http://schemas.openxmlformats.org/officeDocument/2006/relationships/package" Target="../embeddings/Microsoft_Excel_Worksheet8.xlsx"/><Relationship Id="rId2" Type="http://schemas.microsoft.com/office/2011/relationships/chartColorStyle" Target="colors9.xml"/><Relationship Id="rId1" Type="http://schemas.microsoft.com/office/2011/relationships/chartStyle" Target="style9.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sz="2800" dirty="0">
                <a:solidFill>
                  <a:schemeClr val="bg1"/>
                </a:solidFill>
                <a:latin typeface="+mn-lt"/>
              </a:rPr>
              <a:t>N = 103</a:t>
            </a:r>
          </a:p>
        </c:rich>
      </c:tx>
      <c:layout>
        <c:manualLayout>
          <c:xMode val="edge"/>
          <c:yMode val="edge"/>
          <c:x val="0.38508852075540762"/>
          <c:y val="3.626021259773346E-2"/>
        </c:manualLayout>
      </c:layout>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fi-FI"/>
        </a:p>
      </c:txPr>
    </c:title>
    <c:autoTitleDeleted val="0"/>
    <c:plotArea>
      <c:layout/>
      <c:pieChart>
        <c:varyColors val="1"/>
        <c:ser>
          <c:idx val="0"/>
          <c:order val="0"/>
          <c:tx>
            <c:strRef>
              <c:f>Taul1!$B$1</c:f>
              <c:strCache>
                <c:ptCount val="1"/>
                <c:pt idx="0">
                  <c:v>Vastaajat</c:v>
                </c:pt>
              </c:strCache>
            </c:strRef>
          </c:tx>
          <c:dPt>
            <c:idx val="0"/>
            <c:bubble3D val="0"/>
            <c:spPr>
              <a:solidFill>
                <a:schemeClr val="accent1"/>
              </a:solidFill>
              <a:ln w="19050">
                <a:solidFill>
                  <a:schemeClr val="accent3">
                    <a:alpha val="40000"/>
                  </a:schemeClr>
                </a:solidFill>
              </a:ln>
              <a:effectLst/>
            </c:spPr>
            <c:extLst>
              <c:ext xmlns:c16="http://schemas.microsoft.com/office/drawing/2014/chart" uri="{C3380CC4-5D6E-409C-BE32-E72D297353CC}">
                <c16:uniqueId val="{00000002-9888-4857-952E-E64CBD0CC98B}"/>
              </c:ext>
            </c:extLst>
          </c:dPt>
          <c:dPt>
            <c:idx val="1"/>
            <c:bubble3D val="0"/>
            <c:spPr>
              <a:solidFill>
                <a:schemeClr val="tx2"/>
              </a:solidFill>
              <a:ln w="19050">
                <a:solidFill>
                  <a:schemeClr val="tx2"/>
                </a:solidFill>
              </a:ln>
              <a:effectLst/>
            </c:spPr>
            <c:extLst>
              <c:ext xmlns:c16="http://schemas.microsoft.com/office/drawing/2014/chart" uri="{C3380CC4-5D6E-409C-BE32-E72D297353CC}">
                <c16:uniqueId val="{00000001-9888-4857-952E-E64CBD0CC98B}"/>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C8CB-492B-B6F7-59AD4C86FEB5}"/>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C8CB-492B-B6F7-59AD4C86FEB5}"/>
              </c:ext>
            </c:extLst>
          </c:dPt>
          <c:cat>
            <c:strRef>
              <c:f>Taul1!$A$2:$A$5</c:f>
              <c:strCache>
                <c:ptCount val="2"/>
                <c:pt idx="0">
                  <c:v>Kriisikeskuksen työntekijät (N = 83)</c:v>
                </c:pt>
                <c:pt idx="1">
                  <c:v>Kriisikeskuksen johtajat (N = 20)</c:v>
                </c:pt>
              </c:strCache>
            </c:strRef>
          </c:cat>
          <c:val>
            <c:numRef>
              <c:f>Taul1!$B$2:$B$5</c:f>
              <c:numCache>
                <c:formatCode>0%</c:formatCode>
                <c:ptCount val="4"/>
                <c:pt idx="0">
                  <c:v>0.82</c:v>
                </c:pt>
                <c:pt idx="1">
                  <c:v>0.19</c:v>
                </c:pt>
              </c:numCache>
            </c:numRef>
          </c:val>
          <c:extLst>
            <c:ext xmlns:c16="http://schemas.microsoft.com/office/drawing/2014/chart" uri="{C3380CC4-5D6E-409C-BE32-E72D297353CC}">
              <c16:uniqueId val="{00000000-9888-4857-952E-E64CBD0CC98B}"/>
            </c:ext>
          </c:extLst>
        </c:ser>
        <c:dLbls>
          <c:showLegendKey val="0"/>
          <c:showVal val="0"/>
          <c:showCatName val="0"/>
          <c:showSerName val="0"/>
          <c:showPercent val="0"/>
          <c:showBubbleSize val="0"/>
          <c:showLeaderLines val="1"/>
        </c:dLbls>
        <c:firstSliceAng val="0"/>
      </c:pieChart>
      <c:spPr>
        <a:noFill/>
        <a:ln>
          <a:noFill/>
        </a:ln>
        <a:effectLst/>
      </c:spPr>
    </c:plotArea>
    <c:legend>
      <c:legendPos val="b"/>
      <c:legendEntry>
        <c:idx val="0"/>
        <c:txPr>
          <a:bodyPr rot="0" spcFirstLastPara="1" vertOverflow="ellipsis" vert="horz" wrap="square" anchor="ctr" anchorCtr="1"/>
          <a:lstStyle/>
          <a:p>
            <a:pPr>
              <a:defRPr sz="2000" b="0" i="0" u="none" strike="noStrike" kern="1200" baseline="0">
                <a:solidFill>
                  <a:schemeClr val="bg1"/>
                </a:solidFill>
                <a:latin typeface="+mn-lt"/>
                <a:ea typeface="+mn-ea"/>
                <a:cs typeface="+mn-cs"/>
              </a:defRPr>
            </a:pPr>
            <a:endParaRPr lang="fi-FI"/>
          </a:p>
        </c:txPr>
      </c:legendEntry>
      <c:legendEntry>
        <c:idx val="1"/>
        <c:txPr>
          <a:bodyPr rot="0" spcFirstLastPara="1" vertOverflow="ellipsis" vert="horz" wrap="square" anchor="ctr" anchorCtr="1"/>
          <a:lstStyle/>
          <a:p>
            <a:pPr>
              <a:defRPr sz="2000" b="0" i="0" u="none" strike="noStrike" kern="1200" baseline="0">
                <a:solidFill>
                  <a:schemeClr val="bg1"/>
                </a:solidFill>
                <a:latin typeface="+mn-lt"/>
                <a:ea typeface="+mn-ea"/>
                <a:cs typeface="+mn-cs"/>
              </a:defRPr>
            </a:pPr>
            <a:endParaRPr lang="fi-FI"/>
          </a:p>
        </c:txPr>
      </c:legendEntry>
      <c:legendEntry>
        <c:idx val="2"/>
        <c:delete val="1"/>
      </c:legendEntry>
      <c:legendEntry>
        <c:idx val="3"/>
        <c:delete val="1"/>
      </c:legendEntry>
      <c:layout>
        <c:manualLayout>
          <c:xMode val="edge"/>
          <c:yMode val="edge"/>
          <c:x val="6.8347109742287498E-2"/>
          <c:y val="0.79162457172977252"/>
          <c:w val="0.88542543205874491"/>
          <c:h val="0.19269948599412284"/>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fi-FI"/>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fi-FI"/>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fi-FI" sz="2400" dirty="0">
                <a:solidFill>
                  <a:schemeClr val="bg1"/>
                </a:solidFill>
              </a:rPr>
              <a:t>Vastausten jakauma (4 - 10)</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fi-FI"/>
        </a:p>
      </c:txPr>
    </c:title>
    <c:autoTitleDeleted val="0"/>
    <c:plotArea>
      <c:layout/>
      <c:barChart>
        <c:barDir val="col"/>
        <c:grouping val="clustered"/>
        <c:varyColors val="0"/>
        <c:ser>
          <c:idx val="0"/>
          <c:order val="0"/>
          <c:tx>
            <c:strRef>
              <c:f>Taul1!$B$1</c:f>
              <c:strCache>
                <c:ptCount val="1"/>
                <c:pt idx="0">
                  <c:v>Sarja 1</c:v>
                </c:pt>
              </c:strCache>
            </c:strRef>
          </c:tx>
          <c:spPr>
            <a:solidFill>
              <a:schemeClr val="accent1"/>
            </a:solidFill>
            <a:ln>
              <a:noFill/>
            </a:ln>
            <a:effectLst/>
          </c:spPr>
          <c:invertIfNegative val="0"/>
          <c:cat>
            <c:numRef>
              <c:f>Taul1!$A$2:$A$8</c:f>
              <c:numCache>
                <c:formatCode>General</c:formatCode>
                <c:ptCount val="7"/>
                <c:pt idx="0">
                  <c:v>4</c:v>
                </c:pt>
                <c:pt idx="1">
                  <c:v>5</c:v>
                </c:pt>
                <c:pt idx="2">
                  <c:v>6</c:v>
                </c:pt>
                <c:pt idx="3">
                  <c:v>7</c:v>
                </c:pt>
                <c:pt idx="4">
                  <c:v>8</c:v>
                </c:pt>
                <c:pt idx="5">
                  <c:v>9</c:v>
                </c:pt>
                <c:pt idx="6">
                  <c:v>10</c:v>
                </c:pt>
              </c:numCache>
            </c:numRef>
          </c:cat>
          <c:val>
            <c:numRef>
              <c:f>Taul1!$B$2:$B$8</c:f>
              <c:numCache>
                <c:formatCode>0.00%</c:formatCode>
                <c:ptCount val="7"/>
                <c:pt idx="0" formatCode="0%">
                  <c:v>0</c:v>
                </c:pt>
                <c:pt idx="1">
                  <c:v>7.3999999999999996E-2</c:v>
                </c:pt>
                <c:pt idx="2">
                  <c:v>0.48399999999999999</c:v>
                </c:pt>
                <c:pt idx="3">
                  <c:v>0.38900000000000001</c:v>
                </c:pt>
                <c:pt idx="4">
                  <c:v>5.2999999999999999E-2</c:v>
                </c:pt>
              </c:numCache>
            </c:numRef>
          </c:val>
          <c:extLst>
            <c:ext xmlns:c16="http://schemas.microsoft.com/office/drawing/2014/chart" uri="{C3380CC4-5D6E-409C-BE32-E72D297353CC}">
              <c16:uniqueId val="{00000000-51D7-455A-BB08-4558AE1D13C3}"/>
            </c:ext>
          </c:extLst>
        </c:ser>
        <c:ser>
          <c:idx val="1"/>
          <c:order val="1"/>
          <c:tx>
            <c:strRef>
              <c:f>Taul1!$C$1</c:f>
              <c:strCache>
                <c:ptCount val="1"/>
                <c:pt idx="0">
                  <c:v>Sarake1</c:v>
                </c:pt>
              </c:strCache>
            </c:strRef>
          </c:tx>
          <c:spPr>
            <a:solidFill>
              <a:schemeClr val="accent2"/>
            </a:solidFill>
            <a:ln>
              <a:noFill/>
            </a:ln>
            <a:effectLst/>
          </c:spPr>
          <c:invertIfNegative val="0"/>
          <c:cat>
            <c:numRef>
              <c:f>Taul1!$A$2:$A$8</c:f>
              <c:numCache>
                <c:formatCode>General</c:formatCode>
                <c:ptCount val="7"/>
                <c:pt idx="0">
                  <c:v>4</c:v>
                </c:pt>
                <c:pt idx="1">
                  <c:v>5</c:v>
                </c:pt>
                <c:pt idx="2">
                  <c:v>6</c:v>
                </c:pt>
                <c:pt idx="3">
                  <c:v>7</c:v>
                </c:pt>
                <c:pt idx="4">
                  <c:v>8</c:v>
                </c:pt>
                <c:pt idx="5">
                  <c:v>9</c:v>
                </c:pt>
                <c:pt idx="6">
                  <c:v>10</c:v>
                </c:pt>
              </c:numCache>
            </c:numRef>
          </c:cat>
          <c:val>
            <c:numRef>
              <c:f>Taul1!$C$2:$C$8</c:f>
              <c:numCache>
                <c:formatCode>General</c:formatCode>
                <c:ptCount val="7"/>
              </c:numCache>
            </c:numRef>
          </c:val>
          <c:extLst>
            <c:ext xmlns:c16="http://schemas.microsoft.com/office/drawing/2014/chart" uri="{C3380CC4-5D6E-409C-BE32-E72D297353CC}">
              <c16:uniqueId val="{00000001-51D7-455A-BB08-4558AE1D13C3}"/>
            </c:ext>
          </c:extLst>
        </c:ser>
        <c:ser>
          <c:idx val="2"/>
          <c:order val="2"/>
          <c:tx>
            <c:strRef>
              <c:f>Taul1!$D$1</c:f>
              <c:strCache>
                <c:ptCount val="1"/>
                <c:pt idx="0">
                  <c:v>Sarake2</c:v>
                </c:pt>
              </c:strCache>
            </c:strRef>
          </c:tx>
          <c:spPr>
            <a:solidFill>
              <a:schemeClr val="accent3"/>
            </a:solidFill>
            <a:ln>
              <a:noFill/>
            </a:ln>
            <a:effectLst/>
          </c:spPr>
          <c:invertIfNegative val="0"/>
          <c:cat>
            <c:numRef>
              <c:f>Taul1!$A$2:$A$8</c:f>
              <c:numCache>
                <c:formatCode>General</c:formatCode>
                <c:ptCount val="7"/>
                <c:pt idx="0">
                  <c:v>4</c:v>
                </c:pt>
                <c:pt idx="1">
                  <c:v>5</c:v>
                </c:pt>
                <c:pt idx="2">
                  <c:v>6</c:v>
                </c:pt>
                <c:pt idx="3">
                  <c:v>7</c:v>
                </c:pt>
                <c:pt idx="4">
                  <c:v>8</c:v>
                </c:pt>
                <c:pt idx="5">
                  <c:v>9</c:v>
                </c:pt>
                <c:pt idx="6">
                  <c:v>10</c:v>
                </c:pt>
              </c:numCache>
            </c:numRef>
          </c:cat>
          <c:val>
            <c:numRef>
              <c:f>Taul1!$D$2:$D$8</c:f>
              <c:numCache>
                <c:formatCode>General</c:formatCode>
                <c:ptCount val="7"/>
              </c:numCache>
            </c:numRef>
          </c:val>
          <c:extLst>
            <c:ext xmlns:c16="http://schemas.microsoft.com/office/drawing/2014/chart" uri="{C3380CC4-5D6E-409C-BE32-E72D297353CC}">
              <c16:uniqueId val="{00000002-51D7-455A-BB08-4558AE1D13C3}"/>
            </c:ext>
          </c:extLst>
        </c:ser>
        <c:dLbls>
          <c:showLegendKey val="0"/>
          <c:showVal val="0"/>
          <c:showCatName val="0"/>
          <c:showSerName val="0"/>
          <c:showPercent val="0"/>
          <c:showBubbleSize val="0"/>
        </c:dLbls>
        <c:gapWidth val="219"/>
        <c:overlap val="-27"/>
        <c:axId val="256627776"/>
        <c:axId val="206746080"/>
      </c:barChart>
      <c:catAx>
        <c:axId val="25662777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000" b="0" i="0" u="none" strike="noStrike" kern="1200" baseline="0">
                <a:solidFill>
                  <a:schemeClr val="bg1"/>
                </a:solidFill>
                <a:latin typeface="+mn-lt"/>
                <a:ea typeface="+mn-ea"/>
                <a:cs typeface="+mn-cs"/>
              </a:defRPr>
            </a:pPr>
            <a:endParaRPr lang="fi-FI"/>
          </a:p>
        </c:txPr>
        <c:crossAx val="206746080"/>
        <c:crosses val="autoZero"/>
        <c:auto val="1"/>
        <c:lblAlgn val="ctr"/>
        <c:lblOffset val="100"/>
        <c:noMultiLvlLbl val="0"/>
      </c:catAx>
      <c:valAx>
        <c:axId val="206746080"/>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2000" b="0" i="0" u="none" strike="noStrike" kern="1200" baseline="0">
                <a:solidFill>
                  <a:schemeClr val="bg1"/>
                </a:solidFill>
                <a:latin typeface="+mn-lt"/>
                <a:ea typeface="+mn-ea"/>
                <a:cs typeface="+mn-cs"/>
              </a:defRPr>
            </a:pPr>
            <a:endParaRPr lang="fi-FI"/>
          </a:p>
        </c:txPr>
        <c:crossAx val="25662777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fi-FI"/>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fi-FI" sz="2400" dirty="0">
                <a:solidFill>
                  <a:schemeClr val="bg1"/>
                </a:solidFill>
              </a:rPr>
              <a:t>Vastausten jakauma (1</a:t>
            </a:r>
            <a:r>
              <a:rPr lang="fi-FI" sz="2400" baseline="0" dirty="0">
                <a:solidFill>
                  <a:schemeClr val="bg1"/>
                </a:solidFill>
              </a:rPr>
              <a:t> - 5</a:t>
            </a:r>
            <a:r>
              <a:rPr lang="fi-FI" sz="2400" dirty="0">
                <a:solidFill>
                  <a:schemeClr val="bg1"/>
                </a:solidFill>
              </a:rPr>
              <a:t>)</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fi-FI"/>
        </a:p>
      </c:txPr>
    </c:title>
    <c:autoTitleDeleted val="0"/>
    <c:plotArea>
      <c:layout/>
      <c:barChart>
        <c:barDir val="col"/>
        <c:grouping val="clustered"/>
        <c:varyColors val="0"/>
        <c:ser>
          <c:idx val="0"/>
          <c:order val="0"/>
          <c:tx>
            <c:strRef>
              <c:f>Taul1!$B$1</c:f>
              <c:strCache>
                <c:ptCount val="1"/>
                <c:pt idx="0">
                  <c:v>Sarja 1</c:v>
                </c:pt>
              </c:strCache>
            </c:strRef>
          </c:tx>
          <c:spPr>
            <a:solidFill>
              <a:schemeClr val="accent1"/>
            </a:solidFill>
            <a:ln>
              <a:noFill/>
            </a:ln>
            <a:effectLst/>
          </c:spPr>
          <c:invertIfNegative val="0"/>
          <c:cat>
            <c:numRef>
              <c:f>Taul1!$A$2:$A$8</c:f>
              <c:numCache>
                <c:formatCode>General</c:formatCode>
                <c:ptCount val="7"/>
                <c:pt idx="0">
                  <c:v>1</c:v>
                </c:pt>
                <c:pt idx="1">
                  <c:v>2</c:v>
                </c:pt>
                <c:pt idx="2">
                  <c:v>3</c:v>
                </c:pt>
                <c:pt idx="3">
                  <c:v>4</c:v>
                </c:pt>
                <c:pt idx="4">
                  <c:v>5</c:v>
                </c:pt>
              </c:numCache>
            </c:numRef>
          </c:cat>
          <c:val>
            <c:numRef>
              <c:f>Taul1!$B$2:$B$8</c:f>
              <c:numCache>
                <c:formatCode>0.00%</c:formatCode>
                <c:ptCount val="7"/>
                <c:pt idx="0" formatCode="0%">
                  <c:v>2.1000000000000001E-2</c:v>
                </c:pt>
                <c:pt idx="1">
                  <c:v>0.38700000000000001</c:v>
                </c:pt>
                <c:pt idx="2">
                  <c:v>0.48399999999999999</c:v>
                </c:pt>
                <c:pt idx="3">
                  <c:v>8.5999999999999993E-2</c:v>
                </c:pt>
                <c:pt idx="4">
                  <c:v>2.1999999999999999E-2</c:v>
                </c:pt>
              </c:numCache>
            </c:numRef>
          </c:val>
          <c:extLst>
            <c:ext xmlns:c16="http://schemas.microsoft.com/office/drawing/2014/chart" uri="{C3380CC4-5D6E-409C-BE32-E72D297353CC}">
              <c16:uniqueId val="{00000000-51D7-455A-BB08-4558AE1D13C3}"/>
            </c:ext>
          </c:extLst>
        </c:ser>
        <c:ser>
          <c:idx val="1"/>
          <c:order val="1"/>
          <c:tx>
            <c:strRef>
              <c:f>Taul1!$C$1</c:f>
              <c:strCache>
                <c:ptCount val="1"/>
                <c:pt idx="0">
                  <c:v>Sarake1</c:v>
                </c:pt>
              </c:strCache>
            </c:strRef>
          </c:tx>
          <c:spPr>
            <a:solidFill>
              <a:schemeClr val="accent2"/>
            </a:solidFill>
            <a:ln>
              <a:noFill/>
            </a:ln>
            <a:effectLst/>
          </c:spPr>
          <c:invertIfNegative val="0"/>
          <c:cat>
            <c:numRef>
              <c:f>Taul1!$A$2:$A$8</c:f>
              <c:numCache>
                <c:formatCode>General</c:formatCode>
                <c:ptCount val="7"/>
                <c:pt idx="0">
                  <c:v>1</c:v>
                </c:pt>
                <c:pt idx="1">
                  <c:v>2</c:v>
                </c:pt>
                <c:pt idx="2">
                  <c:v>3</c:v>
                </c:pt>
                <c:pt idx="3">
                  <c:v>4</c:v>
                </c:pt>
                <c:pt idx="4">
                  <c:v>5</c:v>
                </c:pt>
              </c:numCache>
            </c:numRef>
          </c:cat>
          <c:val>
            <c:numRef>
              <c:f>Taul1!$C$2:$C$8</c:f>
              <c:numCache>
                <c:formatCode>General</c:formatCode>
                <c:ptCount val="7"/>
              </c:numCache>
            </c:numRef>
          </c:val>
          <c:extLst>
            <c:ext xmlns:c16="http://schemas.microsoft.com/office/drawing/2014/chart" uri="{C3380CC4-5D6E-409C-BE32-E72D297353CC}">
              <c16:uniqueId val="{00000001-51D7-455A-BB08-4558AE1D13C3}"/>
            </c:ext>
          </c:extLst>
        </c:ser>
        <c:ser>
          <c:idx val="2"/>
          <c:order val="2"/>
          <c:tx>
            <c:strRef>
              <c:f>Taul1!$D$1</c:f>
              <c:strCache>
                <c:ptCount val="1"/>
                <c:pt idx="0">
                  <c:v>Sarake2</c:v>
                </c:pt>
              </c:strCache>
            </c:strRef>
          </c:tx>
          <c:spPr>
            <a:solidFill>
              <a:schemeClr val="accent3"/>
            </a:solidFill>
            <a:ln>
              <a:noFill/>
            </a:ln>
            <a:effectLst/>
          </c:spPr>
          <c:invertIfNegative val="0"/>
          <c:cat>
            <c:numRef>
              <c:f>Taul1!$A$2:$A$8</c:f>
              <c:numCache>
                <c:formatCode>General</c:formatCode>
                <c:ptCount val="7"/>
                <c:pt idx="0">
                  <c:v>1</c:v>
                </c:pt>
                <c:pt idx="1">
                  <c:v>2</c:v>
                </c:pt>
                <c:pt idx="2">
                  <c:v>3</c:v>
                </c:pt>
                <c:pt idx="3">
                  <c:v>4</c:v>
                </c:pt>
                <c:pt idx="4">
                  <c:v>5</c:v>
                </c:pt>
              </c:numCache>
            </c:numRef>
          </c:cat>
          <c:val>
            <c:numRef>
              <c:f>Taul1!$D$2:$D$8</c:f>
              <c:numCache>
                <c:formatCode>General</c:formatCode>
                <c:ptCount val="7"/>
              </c:numCache>
            </c:numRef>
          </c:val>
          <c:extLst>
            <c:ext xmlns:c16="http://schemas.microsoft.com/office/drawing/2014/chart" uri="{C3380CC4-5D6E-409C-BE32-E72D297353CC}">
              <c16:uniqueId val="{00000002-51D7-455A-BB08-4558AE1D13C3}"/>
            </c:ext>
          </c:extLst>
        </c:ser>
        <c:dLbls>
          <c:showLegendKey val="0"/>
          <c:showVal val="0"/>
          <c:showCatName val="0"/>
          <c:showSerName val="0"/>
          <c:showPercent val="0"/>
          <c:showBubbleSize val="0"/>
        </c:dLbls>
        <c:gapWidth val="219"/>
        <c:overlap val="-27"/>
        <c:axId val="256627776"/>
        <c:axId val="206746080"/>
      </c:barChart>
      <c:catAx>
        <c:axId val="25662777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000" b="0" i="0" u="none" strike="noStrike" kern="1200" baseline="0">
                <a:solidFill>
                  <a:schemeClr val="bg1"/>
                </a:solidFill>
                <a:latin typeface="+mn-lt"/>
                <a:ea typeface="+mn-ea"/>
                <a:cs typeface="+mn-cs"/>
              </a:defRPr>
            </a:pPr>
            <a:endParaRPr lang="fi-FI"/>
          </a:p>
        </c:txPr>
        <c:crossAx val="206746080"/>
        <c:crosses val="autoZero"/>
        <c:auto val="1"/>
        <c:lblAlgn val="ctr"/>
        <c:lblOffset val="100"/>
        <c:noMultiLvlLbl val="0"/>
      </c:catAx>
      <c:valAx>
        <c:axId val="206746080"/>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2000" b="0" i="0" u="none" strike="noStrike" kern="1200" baseline="0">
                <a:solidFill>
                  <a:schemeClr val="bg1"/>
                </a:solidFill>
                <a:latin typeface="+mn-lt"/>
                <a:ea typeface="+mn-ea"/>
                <a:cs typeface="+mn-cs"/>
              </a:defRPr>
            </a:pPr>
            <a:endParaRPr lang="fi-FI"/>
          </a:p>
        </c:txPr>
        <c:crossAx val="25662777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fi-FI"/>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fi-FI" sz="2400" dirty="0">
                <a:solidFill>
                  <a:schemeClr val="bg1"/>
                </a:solidFill>
              </a:rPr>
              <a:t>Vastausten jakauma (4 - 10)</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fi-FI"/>
        </a:p>
      </c:txPr>
    </c:title>
    <c:autoTitleDeleted val="0"/>
    <c:plotArea>
      <c:layout/>
      <c:barChart>
        <c:barDir val="col"/>
        <c:grouping val="clustered"/>
        <c:varyColors val="0"/>
        <c:ser>
          <c:idx val="0"/>
          <c:order val="0"/>
          <c:tx>
            <c:strRef>
              <c:f>Taul1!$B$1</c:f>
              <c:strCache>
                <c:ptCount val="1"/>
                <c:pt idx="0">
                  <c:v>Sarja 1</c:v>
                </c:pt>
              </c:strCache>
            </c:strRef>
          </c:tx>
          <c:spPr>
            <a:solidFill>
              <a:schemeClr val="accent1"/>
            </a:solidFill>
            <a:ln>
              <a:noFill/>
            </a:ln>
            <a:effectLst/>
          </c:spPr>
          <c:invertIfNegative val="0"/>
          <c:cat>
            <c:numRef>
              <c:f>Taul1!$A$2:$A$8</c:f>
              <c:numCache>
                <c:formatCode>General</c:formatCode>
                <c:ptCount val="7"/>
                <c:pt idx="0">
                  <c:v>4</c:v>
                </c:pt>
                <c:pt idx="1">
                  <c:v>5</c:v>
                </c:pt>
                <c:pt idx="2">
                  <c:v>6</c:v>
                </c:pt>
                <c:pt idx="3">
                  <c:v>7</c:v>
                </c:pt>
                <c:pt idx="4">
                  <c:v>8</c:v>
                </c:pt>
                <c:pt idx="5">
                  <c:v>9</c:v>
                </c:pt>
                <c:pt idx="6">
                  <c:v>10</c:v>
                </c:pt>
              </c:numCache>
            </c:numRef>
          </c:cat>
          <c:val>
            <c:numRef>
              <c:f>Taul1!$B$2:$B$8</c:f>
              <c:numCache>
                <c:formatCode>0.00%</c:formatCode>
                <c:ptCount val="7"/>
                <c:pt idx="0" formatCode="0%">
                  <c:v>1.0999999999999999E-2</c:v>
                </c:pt>
                <c:pt idx="1">
                  <c:v>9.7000000000000003E-2</c:v>
                </c:pt>
                <c:pt idx="2">
                  <c:v>0.39800000000000002</c:v>
                </c:pt>
                <c:pt idx="3">
                  <c:v>0.34399999999999997</c:v>
                </c:pt>
                <c:pt idx="4">
                  <c:v>0.15</c:v>
                </c:pt>
                <c:pt idx="5" formatCode="0%">
                  <c:v>0</c:v>
                </c:pt>
                <c:pt idx="6" formatCode="0%">
                  <c:v>0</c:v>
                </c:pt>
              </c:numCache>
            </c:numRef>
          </c:val>
          <c:extLst>
            <c:ext xmlns:c16="http://schemas.microsoft.com/office/drawing/2014/chart" uri="{C3380CC4-5D6E-409C-BE32-E72D297353CC}">
              <c16:uniqueId val="{00000000-51D7-455A-BB08-4558AE1D13C3}"/>
            </c:ext>
          </c:extLst>
        </c:ser>
        <c:ser>
          <c:idx val="1"/>
          <c:order val="1"/>
          <c:tx>
            <c:strRef>
              <c:f>Taul1!$C$1</c:f>
              <c:strCache>
                <c:ptCount val="1"/>
                <c:pt idx="0">
                  <c:v>Sarake1</c:v>
                </c:pt>
              </c:strCache>
            </c:strRef>
          </c:tx>
          <c:spPr>
            <a:solidFill>
              <a:schemeClr val="accent2"/>
            </a:solidFill>
            <a:ln>
              <a:noFill/>
            </a:ln>
            <a:effectLst/>
          </c:spPr>
          <c:invertIfNegative val="0"/>
          <c:cat>
            <c:numRef>
              <c:f>Taul1!$A$2:$A$8</c:f>
              <c:numCache>
                <c:formatCode>General</c:formatCode>
                <c:ptCount val="7"/>
                <c:pt idx="0">
                  <c:v>4</c:v>
                </c:pt>
                <c:pt idx="1">
                  <c:v>5</c:v>
                </c:pt>
                <c:pt idx="2">
                  <c:v>6</c:v>
                </c:pt>
                <c:pt idx="3">
                  <c:v>7</c:v>
                </c:pt>
                <c:pt idx="4">
                  <c:v>8</c:v>
                </c:pt>
                <c:pt idx="5">
                  <c:v>9</c:v>
                </c:pt>
                <c:pt idx="6">
                  <c:v>10</c:v>
                </c:pt>
              </c:numCache>
            </c:numRef>
          </c:cat>
          <c:val>
            <c:numRef>
              <c:f>Taul1!$C$2:$C$8</c:f>
              <c:numCache>
                <c:formatCode>General</c:formatCode>
                <c:ptCount val="7"/>
              </c:numCache>
            </c:numRef>
          </c:val>
          <c:extLst>
            <c:ext xmlns:c16="http://schemas.microsoft.com/office/drawing/2014/chart" uri="{C3380CC4-5D6E-409C-BE32-E72D297353CC}">
              <c16:uniqueId val="{00000001-51D7-455A-BB08-4558AE1D13C3}"/>
            </c:ext>
          </c:extLst>
        </c:ser>
        <c:ser>
          <c:idx val="2"/>
          <c:order val="2"/>
          <c:tx>
            <c:strRef>
              <c:f>Taul1!$D$1</c:f>
              <c:strCache>
                <c:ptCount val="1"/>
                <c:pt idx="0">
                  <c:v>Sarake2</c:v>
                </c:pt>
              </c:strCache>
            </c:strRef>
          </c:tx>
          <c:spPr>
            <a:solidFill>
              <a:schemeClr val="accent3"/>
            </a:solidFill>
            <a:ln>
              <a:noFill/>
            </a:ln>
            <a:effectLst/>
          </c:spPr>
          <c:invertIfNegative val="0"/>
          <c:cat>
            <c:numRef>
              <c:f>Taul1!$A$2:$A$8</c:f>
              <c:numCache>
                <c:formatCode>General</c:formatCode>
                <c:ptCount val="7"/>
                <c:pt idx="0">
                  <c:v>4</c:v>
                </c:pt>
                <c:pt idx="1">
                  <c:v>5</c:v>
                </c:pt>
                <c:pt idx="2">
                  <c:v>6</c:v>
                </c:pt>
                <c:pt idx="3">
                  <c:v>7</c:v>
                </c:pt>
                <c:pt idx="4">
                  <c:v>8</c:v>
                </c:pt>
                <c:pt idx="5">
                  <c:v>9</c:v>
                </c:pt>
                <c:pt idx="6">
                  <c:v>10</c:v>
                </c:pt>
              </c:numCache>
            </c:numRef>
          </c:cat>
          <c:val>
            <c:numRef>
              <c:f>Taul1!$D$2:$D$8</c:f>
              <c:numCache>
                <c:formatCode>General</c:formatCode>
                <c:ptCount val="7"/>
              </c:numCache>
            </c:numRef>
          </c:val>
          <c:extLst>
            <c:ext xmlns:c16="http://schemas.microsoft.com/office/drawing/2014/chart" uri="{C3380CC4-5D6E-409C-BE32-E72D297353CC}">
              <c16:uniqueId val="{00000002-51D7-455A-BB08-4558AE1D13C3}"/>
            </c:ext>
          </c:extLst>
        </c:ser>
        <c:dLbls>
          <c:showLegendKey val="0"/>
          <c:showVal val="0"/>
          <c:showCatName val="0"/>
          <c:showSerName val="0"/>
          <c:showPercent val="0"/>
          <c:showBubbleSize val="0"/>
        </c:dLbls>
        <c:gapWidth val="219"/>
        <c:overlap val="-27"/>
        <c:axId val="256627776"/>
        <c:axId val="206746080"/>
      </c:barChart>
      <c:catAx>
        <c:axId val="25662777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000" b="0" i="0" u="none" strike="noStrike" kern="1200" baseline="0">
                <a:solidFill>
                  <a:schemeClr val="bg1"/>
                </a:solidFill>
                <a:latin typeface="+mn-lt"/>
                <a:ea typeface="+mn-ea"/>
                <a:cs typeface="+mn-cs"/>
              </a:defRPr>
            </a:pPr>
            <a:endParaRPr lang="fi-FI"/>
          </a:p>
        </c:txPr>
        <c:crossAx val="206746080"/>
        <c:crosses val="autoZero"/>
        <c:auto val="1"/>
        <c:lblAlgn val="ctr"/>
        <c:lblOffset val="100"/>
        <c:noMultiLvlLbl val="0"/>
      </c:catAx>
      <c:valAx>
        <c:axId val="206746080"/>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2000" b="0" i="0" u="none" strike="noStrike" kern="1200" baseline="0">
                <a:solidFill>
                  <a:schemeClr val="bg1"/>
                </a:solidFill>
                <a:latin typeface="+mn-lt"/>
                <a:ea typeface="+mn-ea"/>
                <a:cs typeface="+mn-cs"/>
              </a:defRPr>
            </a:pPr>
            <a:endParaRPr lang="fi-FI"/>
          </a:p>
        </c:txPr>
        <c:crossAx val="25662777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fi-FI"/>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fi-FI" sz="2400" dirty="0">
                <a:solidFill>
                  <a:schemeClr val="bg1"/>
                </a:solidFill>
              </a:rPr>
              <a:t>Vastausten jakauma (4 - 10)</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fi-FI"/>
        </a:p>
      </c:txPr>
    </c:title>
    <c:autoTitleDeleted val="0"/>
    <c:plotArea>
      <c:layout/>
      <c:barChart>
        <c:barDir val="col"/>
        <c:grouping val="clustered"/>
        <c:varyColors val="0"/>
        <c:ser>
          <c:idx val="0"/>
          <c:order val="0"/>
          <c:tx>
            <c:strRef>
              <c:f>Taul1!$B$1</c:f>
              <c:strCache>
                <c:ptCount val="1"/>
                <c:pt idx="0">
                  <c:v>Sarja 1</c:v>
                </c:pt>
              </c:strCache>
            </c:strRef>
          </c:tx>
          <c:spPr>
            <a:solidFill>
              <a:schemeClr val="accent1"/>
            </a:solidFill>
            <a:ln>
              <a:noFill/>
            </a:ln>
            <a:effectLst/>
          </c:spPr>
          <c:invertIfNegative val="0"/>
          <c:cat>
            <c:numRef>
              <c:f>Taul1!$A$2:$A$8</c:f>
              <c:numCache>
                <c:formatCode>General</c:formatCode>
                <c:ptCount val="7"/>
                <c:pt idx="0">
                  <c:v>4</c:v>
                </c:pt>
                <c:pt idx="1">
                  <c:v>5</c:v>
                </c:pt>
                <c:pt idx="2">
                  <c:v>6</c:v>
                </c:pt>
                <c:pt idx="3">
                  <c:v>7</c:v>
                </c:pt>
                <c:pt idx="4">
                  <c:v>8</c:v>
                </c:pt>
                <c:pt idx="5">
                  <c:v>9</c:v>
                </c:pt>
                <c:pt idx="6">
                  <c:v>10</c:v>
                </c:pt>
              </c:numCache>
            </c:numRef>
          </c:cat>
          <c:val>
            <c:numRef>
              <c:f>Taul1!$B$2:$B$8</c:f>
              <c:numCache>
                <c:formatCode>0.00%</c:formatCode>
                <c:ptCount val="7"/>
                <c:pt idx="0" formatCode="0%">
                  <c:v>2.1999999999999999E-2</c:v>
                </c:pt>
                <c:pt idx="1">
                  <c:v>0.28299999999999997</c:v>
                </c:pt>
                <c:pt idx="2">
                  <c:v>0.36899999999999999</c:v>
                </c:pt>
                <c:pt idx="3">
                  <c:v>0.23899999999999999</c:v>
                </c:pt>
                <c:pt idx="4">
                  <c:v>8.6999999999999994E-2</c:v>
                </c:pt>
                <c:pt idx="5" formatCode="0%">
                  <c:v>0</c:v>
                </c:pt>
                <c:pt idx="6" formatCode="0%">
                  <c:v>0</c:v>
                </c:pt>
              </c:numCache>
            </c:numRef>
          </c:val>
          <c:extLst>
            <c:ext xmlns:c16="http://schemas.microsoft.com/office/drawing/2014/chart" uri="{C3380CC4-5D6E-409C-BE32-E72D297353CC}">
              <c16:uniqueId val="{00000000-51D7-455A-BB08-4558AE1D13C3}"/>
            </c:ext>
          </c:extLst>
        </c:ser>
        <c:ser>
          <c:idx val="1"/>
          <c:order val="1"/>
          <c:tx>
            <c:strRef>
              <c:f>Taul1!$C$1</c:f>
              <c:strCache>
                <c:ptCount val="1"/>
                <c:pt idx="0">
                  <c:v>Sarake1</c:v>
                </c:pt>
              </c:strCache>
            </c:strRef>
          </c:tx>
          <c:spPr>
            <a:solidFill>
              <a:schemeClr val="accent2"/>
            </a:solidFill>
            <a:ln>
              <a:noFill/>
            </a:ln>
            <a:effectLst/>
          </c:spPr>
          <c:invertIfNegative val="0"/>
          <c:cat>
            <c:numRef>
              <c:f>Taul1!$A$2:$A$8</c:f>
              <c:numCache>
                <c:formatCode>General</c:formatCode>
                <c:ptCount val="7"/>
                <c:pt idx="0">
                  <c:v>4</c:v>
                </c:pt>
                <c:pt idx="1">
                  <c:v>5</c:v>
                </c:pt>
                <c:pt idx="2">
                  <c:v>6</c:v>
                </c:pt>
                <c:pt idx="3">
                  <c:v>7</c:v>
                </c:pt>
                <c:pt idx="4">
                  <c:v>8</c:v>
                </c:pt>
                <c:pt idx="5">
                  <c:v>9</c:v>
                </c:pt>
                <c:pt idx="6">
                  <c:v>10</c:v>
                </c:pt>
              </c:numCache>
            </c:numRef>
          </c:cat>
          <c:val>
            <c:numRef>
              <c:f>Taul1!$C$2:$C$8</c:f>
              <c:numCache>
                <c:formatCode>General</c:formatCode>
                <c:ptCount val="7"/>
              </c:numCache>
            </c:numRef>
          </c:val>
          <c:extLst>
            <c:ext xmlns:c16="http://schemas.microsoft.com/office/drawing/2014/chart" uri="{C3380CC4-5D6E-409C-BE32-E72D297353CC}">
              <c16:uniqueId val="{00000001-51D7-455A-BB08-4558AE1D13C3}"/>
            </c:ext>
          </c:extLst>
        </c:ser>
        <c:ser>
          <c:idx val="2"/>
          <c:order val="2"/>
          <c:tx>
            <c:strRef>
              <c:f>Taul1!$D$1</c:f>
              <c:strCache>
                <c:ptCount val="1"/>
                <c:pt idx="0">
                  <c:v>Sarake2</c:v>
                </c:pt>
              </c:strCache>
            </c:strRef>
          </c:tx>
          <c:spPr>
            <a:solidFill>
              <a:schemeClr val="accent3"/>
            </a:solidFill>
            <a:ln>
              <a:noFill/>
            </a:ln>
            <a:effectLst/>
          </c:spPr>
          <c:invertIfNegative val="0"/>
          <c:cat>
            <c:numRef>
              <c:f>Taul1!$A$2:$A$8</c:f>
              <c:numCache>
                <c:formatCode>General</c:formatCode>
                <c:ptCount val="7"/>
                <c:pt idx="0">
                  <c:v>4</c:v>
                </c:pt>
                <c:pt idx="1">
                  <c:v>5</c:v>
                </c:pt>
                <c:pt idx="2">
                  <c:v>6</c:v>
                </c:pt>
                <c:pt idx="3">
                  <c:v>7</c:v>
                </c:pt>
                <c:pt idx="4">
                  <c:v>8</c:v>
                </c:pt>
                <c:pt idx="5">
                  <c:v>9</c:v>
                </c:pt>
                <c:pt idx="6">
                  <c:v>10</c:v>
                </c:pt>
              </c:numCache>
            </c:numRef>
          </c:cat>
          <c:val>
            <c:numRef>
              <c:f>Taul1!$D$2:$D$8</c:f>
              <c:numCache>
                <c:formatCode>General</c:formatCode>
                <c:ptCount val="7"/>
              </c:numCache>
            </c:numRef>
          </c:val>
          <c:extLst>
            <c:ext xmlns:c16="http://schemas.microsoft.com/office/drawing/2014/chart" uri="{C3380CC4-5D6E-409C-BE32-E72D297353CC}">
              <c16:uniqueId val="{00000002-51D7-455A-BB08-4558AE1D13C3}"/>
            </c:ext>
          </c:extLst>
        </c:ser>
        <c:dLbls>
          <c:showLegendKey val="0"/>
          <c:showVal val="0"/>
          <c:showCatName val="0"/>
          <c:showSerName val="0"/>
          <c:showPercent val="0"/>
          <c:showBubbleSize val="0"/>
        </c:dLbls>
        <c:gapWidth val="219"/>
        <c:overlap val="-27"/>
        <c:axId val="256627776"/>
        <c:axId val="206746080"/>
      </c:barChart>
      <c:catAx>
        <c:axId val="25662777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000" b="0" i="0" u="none" strike="noStrike" kern="1200" baseline="0">
                <a:solidFill>
                  <a:schemeClr val="bg1"/>
                </a:solidFill>
                <a:latin typeface="+mn-lt"/>
                <a:ea typeface="+mn-ea"/>
                <a:cs typeface="+mn-cs"/>
              </a:defRPr>
            </a:pPr>
            <a:endParaRPr lang="fi-FI"/>
          </a:p>
        </c:txPr>
        <c:crossAx val="206746080"/>
        <c:crosses val="autoZero"/>
        <c:auto val="1"/>
        <c:lblAlgn val="ctr"/>
        <c:lblOffset val="100"/>
        <c:noMultiLvlLbl val="0"/>
      </c:catAx>
      <c:valAx>
        <c:axId val="206746080"/>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2000" b="0" i="0" u="none" strike="noStrike" kern="1200" baseline="0">
                <a:solidFill>
                  <a:schemeClr val="bg1"/>
                </a:solidFill>
                <a:latin typeface="+mn-lt"/>
                <a:ea typeface="+mn-ea"/>
                <a:cs typeface="+mn-cs"/>
              </a:defRPr>
            </a:pPr>
            <a:endParaRPr lang="fi-FI"/>
          </a:p>
        </c:txPr>
        <c:crossAx val="25662777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fi-FI"/>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fi-FI" sz="2400" dirty="0">
                <a:solidFill>
                  <a:schemeClr val="bg1"/>
                </a:solidFill>
              </a:rPr>
              <a:t>Vastausten jakauma (1</a:t>
            </a:r>
            <a:r>
              <a:rPr lang="fi-FI" sz="2400" baseline="0" dirty="0">
                <a:solidFill>
                  <a:schemeClr val="bg1"/>
                </a:solidFill>
              </a:rPr>
              <a:t> - 5</a:t>
            </a:r>
            <a:r>
              <a:rPr lang="fi-FI" sz="2400" dirty="0">
                <a:solidFill>
                  <a:schemeClr val="bg1"/>
                </a:solidFill>
              </a:rPr>
              <a:t>)</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fi-FI"/>
        </a:p>
      </c:txPr>
    </c:title>
    <c:autoTitleDeleted val="0"/>
    <c:plotArea>
      <c:layout/>
      <c:barChart>
        <c:barDir val="col"/>
        <c:grouping val="clustered"/>
        <c:varyColors val="0"/>
        <c:ser>
          <c:idx val="0"/>
          <c:order val="0"/>
          <c:tx>
            <c:strRef>
              <c:f>Taul1!$B$1</c:f>
              <c:strCache>
                <c:ptCount val="1"/>
                <c:pt idx="0">
                  <c:v>Sarja 1</c:v>
                </c:pt>
              </c:strCache>
            </c:strRef>
          </c:tx>
          <c:spPr>
            <a:solidFill>
              <a:schemeClr val="accent1"/>
            </a:solidFill>
            <a:ln>
              <a:noFill/>
            </a:ln>
            <a:effectLst/>
          </c:spPr>
          <c:invertIfNegative val="0"/>
          <c:cat>
            <c:numRef>
              <c:f>Taul1!$A$2:$A$8</c:f>
              <c:numCache>
                <c:formatCode>General</c:formatCode>
                <c:ptCount val="7"/>
                <c:pt idx="0">
                  <c:v>1</c:v>
                </c:pt>
                <c:pt idx="1">
                  <c:v>2</c:v>
                </c:pt>
                <c:pt idx="2">
                  <c:v>3</c:v>
                </c:pt>
                <c:pt idx="3">
                  <c:v>4</c:v>
                </c:pt>
                <c:pt idx="4">
                  <c:v>5</c:v>
                </c:pt>
              </c:numCache>
            </c:numRef>
          </c:cat>
          <c:val>
            <c:numRef>
              <c:f>Taul1!$B$2:$B$8</c:f>
              <c:numCache>
                <c:formatCode>0.00%</c:formatCode>
                <c:ptCount val="7"/>
                <c:pt idx="0" formatCode="0%">
                  <c:v>0.13800000000000001</c:v>
                </c:pt>
                <c:pt idx="1">
                  <c:v>0.56299999999999994</c:v>
                </c:pt>
                <c:pt idx="2">
                  <c:v>0.26400000000000001</c:v>
                </c:pt>
                <c:pt idx="3">
                  <c:v>3.5000000000000003E-2</c:v>
                </c:pt>
                <c:pt idx="4">
                  <c:v>0</c:v>
                </c:pt>
              </c:numCache>
            </c:numRef>
          </c:val>
          <c:extLst>
            <c:ext xmlns:c16="http://schemas.microsoft.com/office/drawing/2014/chart" uri="{C3380CC4-5D6E-409C-BE32-E72D297353CC}">
              <c16:uniqueId val="{00000000-51D7-455A-BB08-4558AE1D13C3}"/>
            </c:ext>
          </c:extLst>
        </c:ser>
        <c:ser>
          <c:idx val="1"/>
          <c:order val="1"/>
          <c:tx>
            <c:strRef>
              <c:f>Taul1!$C$1</c:f>
              <c:strCache>
                <c:ptCount val="1"/>
                <c:pt idx="0">
                  <c:v>Sarake1</c:v>
                </c:pt>
              </c:strCache>
            </c:strRef>
          </c:tx>
          <c:spPr>
            <a:solidFill>
              <a:schemeClr val="accent2"/>
            </a:solidFill>
            <a:ln>
              <a:noFill/>
            </a:ln>
            <a:effectLst/>
          </c:spPr>
          <c:invertIfNegative val="0"/>
          <c:cat>
            <c:numRef>
              <c:f>Taul1!$A$2:$A$8</c:f>
              <c:numCache>
                <c:formatCode>General</c:formatCode>
                <c:ptCount val="7"/>
                <c:pt idx="0">
                  <c:v>1</c:v>
                </c:pt>
                <c:pt idx="1">
                  <c:v>2</c:v>
                </c:pt>
                <c:pt idx="2">
                  <c:v>3</c:v>
                </c:pt>
                <c:pt idx="3">
                  <c:v>4</c:v>
                </c:pt>
                <c:pt idx="4">
                  <c:v>5</c:v>
                </c:pt>
              </c:numCache>
            </c:numRef>
          </c:cat>
          <c:val>
            <c:numRef>
              <c:f>Taul1!$C$2:$C$8</c:f>
              <c:numCache>
                <c:formatCode>General</c:formatCode>
                <c:ptCount val="7"/>
              </c:numCache>
            </c:numRef>
          </c:val>
          <c:extLst>
            <c:ext xmlns:c16="http://schemas.microsoft.com/office/drawing/2014/chart" uri="{C3380CC4-5D6E-409C-BE32-E72D297353CC}">
              <c16:uniqueId val="{00000001-51D7-455A-BB08-4558AE1D13C3}"/>
            </c:ext>
          </c:extLst>
        </c:ser>
        <c:ser>
          <c:idx val="2"/>
          <c:order val="2"/>
          <c:tx>
            <c:strRef>
              <c:f>Taul1!$D$1</c:f>
              <c:strCache>
                <c:ptCount val="1"/>
                <c:pt idx="0">
                  <c:v>Sarake2</c:v>
                </c:pt>
              </c:strCache>
            </c:strRef>
          </c:tx>
          <c:spPr>
            <a:solidFill>
              <a:schemeClr val="accent3"/>
            </a:solidFill>
            <a:ln>
              <a:noFill/>
            </a:ln>
            <a:effectLst/>
          </c:spPr>
          <c:invertIfNegative val="0"/>
          <c:cat>
            <c:numRef>
              <c:f>Taul1!$A$2:$A$8</c:f>
              <c:numCache>
                <c:formatCode>General</c:formatCode>
                <c:ptCount val="7"/>
                <c:pt idx="0">
                  <c:v>1</c:v>
                </c:pt>
                <c:pt idx="1">
                  <c:v>2</c:v>
                </c:pt>
                <c:pt idx="2">
                  <c:v>3</c:v>
                </c:pt>
                <c:pt idx="3">
                  <c:v>4</c:v>
                </c:pt>
                <c:pt idx="4">
                  <c:v>5</c:v>
                </c:pt>
              </c:numCache>
            </c:numRef>
          </c:cat>
          <c:val>
            <c:numRef>
              <c:f>Taul1!$D$2:$D$8</c:f>
              <c:numCache>
                <c:formatCode>General</c:formatCode>
                <c:ptCount val="7"/>
              </c:numCache>
            </c:numRef>
          </c:val>
          <c:extLst>
            <c:ext xmlns:c16="http://schemas.microsoft.com/office/drawing/2014/chart" uri="{C3380CC4-5D6E-409C-BE32-E72D297353CC}">
              <c16:uniqueId val="{00000002-51D7-455A-BB08-4558AE1D13C3}"/>
            </c:ext>
          </c:extLst>
        </c:ser>
        <c:dLbls>
          <c:showLegendKey val="0"/>
          <c:showVal val="0"/>
          <c:showCatName val="0"/>
          <c:showSerName val="0"/>
          <c:showPercent val="0"/>
          <c:showBubbleSize val="0"/>
        </c:dLbls>
        <c:gapWidth val="219"/>
        <c:overlap val="-27"/>
        <c:axId val="256627776"/>
        <c:axId val="206746080"/>
      </c:barChart>
      <c:catAx>
        <c:axId val="25662777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000" b="0" i="0" u="none" strike="noStrike" kern="1200" baseline="0">
                <a:solidFill>
                  <a:schemeClr val="bg1"/>
                </a:solidFill>
                <a:latin typeface="+mn-lt"/>
                <a:ea typeface="+mn-ea"/>
                <a:cs typeface="+mn-cs"/>
              </a:defRPr>
            </a:pPr>
            <a:endParaRPr lang="fi-FI"/>
          </a:p>
        </c:txPr>
        <c:crossAx val="206746080"/>
        <c:crosses val="autoZero"/>
        <c:auto val="1"/>
        <c:lblAlgn val="ctr"/>
        <c:lblOffset val="100"/>
        <c:noMultiLvlLbl val="0"/>
      </c:catAx>
      <c:valAx>
        <c:axId val="206746080"/>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2000" b="0" i="0" u="none" strike="noStrike" kern="1200" baseline="0">
                <a:solidFill>
                  <a:schemeClr val="bg1"/>
                </a:solidFill>
                <a:latin typeface="+mn-lt"/>
                <a:ea typeface="+mn-ea"/>
                <a:cs typeface="+mn-cs"/>
              </a:defRPr>
            </a:pPr>
            <a:endParaRPr lang="fi-FI"/>
          </a:p>
        </c:txPr>
        <c:crossAx val="25662777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fi-FI"/>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fi-FI" sz="2400" dirty="0">
                <a:solidFill>
                  <a:schemeClr val="bg1"/>
                </a:solidFill>
              </a:rPr>
              <a:t>Vastausten jakauma (1</a:t>
            </a:r>
            <a:r>
              <a:rPr lang="fi-FI" sz="2400" baseline="0" dirty="0">
                <a:solidFill>
                  <a:schemeClr val="bg1"/>
                </a:solidFill>
              </a:rPr>
              <a:t> - 5</a:t>
            </a:r>
            <a:r>
              <a:rPr lang="fi-FI" sz="2400" dirty="0">
                <a:solidFill>
                  <a:schemeClr val="bg1"/>
                </a:solidFill>
              </a:rPr>
              <a:t>)</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fi-FI"/>
        </a:p>
      </c:txPr>
    </c:title>
    <c:autoTitleDeleted val="0"/>
    <c:plotArea>
      <c:layout/>
      <c:barChart>
        <c:barDir val="col"/>
        <c:grouping val="clustered"/>
        <c:varyColors val="0"/>
        <c:ser>
          <c:idx val="0"/>
          <c:order val="0"/>
          <c:tx>
            <c:strRef>
              <c:f>Taul1!$B$1</c:f>
              <c:strCache>
                <c:ptCount val="1"/>
                <c:pt idx="0">
                  <c:v>Sarja 1</c:v>
                </c:pt>
              </c:strCache>
            </c:strRef>
          </c:tx>
          <c:spPr>
            <a:solidFill>
              <a:schemeClr val="accent1"/>
            </a:solidFill>
            <a:ln>
              <a:noFill/>
            </a:ln>
            <a:effectLst/>
          </c:spPr>
          <c:invertIfNegative val="0"/>
          <c:cat>
            <c:numRef>
              <c:f>Taul1!$A$2:$A$8</c:f>
              <c:numCache>
                <c:formatCode>General</c:formatCode>
                <c:ptCount val="7"/>
                <c:pt idx="0">
                  <c:v>1</c:v>
                </c:pt>
                <c:pt idx="1">
                  <c:v>2</c:v>
                </c:pt>
                <c:pt idx="2">
                  <c:v>3</c:v>
                </c:pt>
                <c:pt idx="3">
                  <c:v>4</c:v>
                </c:pt>
                <c:pt idx="4">
                  <c:v>5</c:v>
                </c:pt>
              </c:numCache>
            </c:numRef>
          </c:cat>
          <c:val>
            <c:numRef>
              <c:f>Taul1!$B$2:$B$8</c:f>
              <c:numCache>
                <c:formatCode>0.00%</c:formatCode>
                <c:ptCount val="7"/>
                <c:pt idx="0" formatCode="0%">
                  <c:v>0.14899999999999999</c:v>
                </c:pt>
                <c:pt idx="1">
                  <c:v>0.52900000000000003</c:v>
                </c:pt>
                <c:pt idx="2">
                  <c:v>0.253</c:v>
                </c:pt>
                <c:pt idx="3">
                  <c:v>6.9000000000000006E-2</c:v>
                </c:pt>
                <c:pt idx="4">
                  <c:v>0</c:v>
                </c:pt>
              </c:numCache>
            </c:numRef>
          </c:val>
          <c:extLst>
            <c:ext xmlns:c16="http://schemas.microsoft.com/office/drawing/2014/chart" uri="{C3380CC4-5D6E-409C-BE32-E72D297353CC}">
              <c16:uniqueId val="{00000000-51D7-455A-BB08-4558AE1D13C3}"/>
            </c:ext>
          </c:extLst>
        </c:ser>
        <c:ser>
          <c:idx val="1"/>
          <c:order val="1"/>
          <c:tx>
            <c:strRef>
              <c:f>Taul1!$C$1</c:f>
              <c:strCache>
                <c:ptCount val="1"/>
                <c:pt idx="0">
                  <c:v>Sarake1</c:v>
                </c:pt>
              </c:strCache>
            </c:strRef>
          </c:tx>
          <c:spPr>
            <a:solidFill>
              <a:schemeClr val="accent2"/>
            </a:solidFill>
            <a:ln>
              <a:noFill/>
            </a:ln>
            <a:effectLst/>
          </c:spPr>
          <c:invertIfNegative val="0"/>
          <c:cat>
            <c:numRef>
              <c:f>Taul1!$A$2:$A$8</c:f>
              <c:numCache>
                <c:formatCode>General</c:formatCode>
                <c:ptCount val="7"/>
                <c:pt idx="0">
                  <c:v>1</c:v>
                </c:pt>
                <c:pt idx="1">
                  <c:v>2</c:v>
                </c:pt>
                <c:pt idx="2">
                  <c:v>3</c:v>
                </c:pt>
                <c:pt idx="3">
                  <c:v>4</c:v>
                </c:pt>
                <c:pt idx="4">
                  <c:v>5</c:v>
                </c:pt>
              </c:numCache>
            </c:numRef>
          </c:cat>
          <c:val>
            <c:numRef>
              <c:f>Taul1!$C$2:$C$8</c:f>
              <c:numCache>
                <c:formatCode>General</c:formatCode>
                <c:ptCount val="7"/>
              </c:numCache>
            </c:numRef>
          </c:val>
          <c:extLst>
            <c:ext xmlns:c16="http://schemas.microsoft.com/office/drawing/2014/chart" uri="{C3380CC4-5D6E-409C-BE32-E72D297353CC}">
              <c16:uniqueId val="{00000001-51D7-455A-BB08-4558AE1D13C3}"/>
            </c:ext>
          </c:extLst>
        </c:ser>
        <c:ser>
          <c:idx val="2"/>
          <c:order val="2"/>
          <c:tx>
            <c:strRef>
              <c:f>Taul1!$D$1</c:f>
              <c:strCache>
                <c:ptCount val="1"/>
                <c:pt idx="0">
                  <c:v>Sarake2</c:v>
                </c:pt>
              </c:strCache>
            </c:strRef>
          </c:tx>
          <c:spPr>
            <a:solidFill>
              <a:schemeClr val="accent3"/>
            </a:solidFill>
            <a:ln>
              <a:noFill/>
            </a:ln>
            <a:effectLst/>
          </c:spPr>
          <c:invertIfNegative val="0"/>
          <c:cat>
            <c:numRef>
              <c:f>Taul1!$A$2:$A$8</c:f>
              <c:numCache>
                <c:formatCode>General</c:formatCode>
                <c:ptCount val="7"/>
                <c:pt idx="0">
                  <c:v>1</c:v>
                </c:pt>
                <c:pt idx="1">
                  <c:v>2</c:v>
                </c:pt>
                <c:pt idx="2">
                  <c:v>3</c:v>
                </c:pt>
                <c:pt idx="3">
                  <c:v>4</c:v>
                </c:pt>
                <c:pt idx="4">
                  <c:v>5</c:v>
                </c:pt>
              </c:numCache>
            </c:numRef>
          </c:cat>
          <c:val>
            <c:numRef>
              <c:f>Taul1!$D$2:$D$8</c:f>
              <c:numCache>
                <c:formatCode>General</c:formatCode>
                <c:ptCount val="7"/>
              </c:numCache>
            </c:numRef>
          </c:val>
          <c:extLst>
            <c:ext xmlns:c16="http://schemas.microsoft.com/office/drawing/2014/chart" uri="{C3380CC4-5D6E-409C-BE32-E72D297353CC}">
              <c16:uniqueId val="{00000002-51D7-455A-BB08-4558AE1D13C3}"/>
            </c:ext>
          </c:extLst>
        </c:ser>
        <c:dLbls>
          <c:showLegendKey val="0"/>
          <c:showVal val="0"/>
          <c:showCatName val="0"/>
          <c:showSerName val="0"/>
          <c:showPercent val="0"/>
          <c:showBubbleSize val="0"/>
        </c:dLbls>
        <c:gapWidth val="219"/>
        <c:overlap val="-27"/>
        <c:axId val="256627776"/>
        <c:axId val="206746080"/>
      </c:barChart>
      <c:catAx>
        <c:axId val="25662777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000" b="0" i="0" u="none" strike="noStrike" kern="1200" baseline="0">
                <a:solidFill>
                  <a:schemeClr val="bg1"/>
                </a:solidFill>
                <a:latin typeface="+mn-lt"/>
                <a:ea typeface="+mn-ea"/>
                <a:cs typeface="+mn-cs"/>
              </a:defRPr>
            </a:pPr>
            <a:endParaRPr lang="fi-FI"/>
          </a:p>
        </c:txPr>
        <c:crossAx val="206746080"/>
        <c:crosses val="autoZero"/>
        <c:auto val="1"/>
        <c:lblAlgn val="ctr"/>
        <c:lblOffset val="100"/>
        <c:noMultiLvlLbl val="0"/>
      </c:catAx>
      <c:valAx>
        <c:axId val="206746080"/>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2000" b="0" i="0" u="none" strike="noStrike" kern="1200" baseline="0">
                <a:solidFill>
                  <a:schemeClr val="bg1"/>
                </a:solidFill>
                <a:latin typeface="+mn-lt"/>
                <a:ea typeface="+mn-ea"/>
                <a:cs typeface="+mn-cs"/>
              </a:defRPr>
            </a:pPr>
            <a:endParaRPr lang="fi-FI"/>
          </a:p>
        </c:txPr>
        <c:crossAx val="25662777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fi-FI"/>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fi-FI" sz="2400" dirty="0">
                <a:solidFill>
                  <a:schemeClr val="bg1"/>
                </a:solidFill>
              </a:rPr>
              <a:t>Vastausten jakauma (4 - 10)</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fi-FI"/>
        </a:p>
      </c:txPr>
    </c:title>
    <c:autoTitleDeleted val="0"/>
    <c:plotArea>
      <c:layout/>
      <c:barChart>
        <c:barDir val="col"/>
        <c:grouping val="clustered"/>
        <c:varyColors val="0"/>
        <c:ser>
          <c:idx val="0"/>
          <c:order val="0"/>
          <c:tx>
            <c:strRef>
              <c:f>Taul1!$B$1</c:f>
              <c:strCache>
                <c:ptCount val="1"/>
                <c:pt idx="0">
                  <c:v>Sarja 1</c:v>
                </c:pt>
              </c:strCache>
            </c:strRef>
          </c:tx>
          <c:spPr>
            <a:solidFill>
              <a:schemeClr val="accent1"/>
            </a:solidFill>
            <a:ln>
              <a:noFill/>
            </a:ln>
            <a:effectLst/>
          </c:spPr>
          <c:invertIfNegative val="0"/>
          <c:cat>
            <c:numRef>
              <c:f>Taul1!$A$2:$A$8</c:f>
              <c:numCache>
                <c:formatCode>General</c:formatCode>
                <c:ptCount val="7"/>
                <c:pt idx="0">
                  <c:v>4</c:v>
                </c:pt>
                <c:pt idx="1">
                  <c:v>5</c:v>
                </c:pt>
                <c:pt idx="2">
                  <c:v>6</c:v>
                </c:pt>
                <c:pt idx="3">
                  <c:v>7</c:v>
                </c:pt>
                <c:pt idx="4">
                  <c:v>8</c:v>
                </c:pt>
                <c:pt idx="5">
                  <c:v>9</c:v>
                </c:pt>
                <c:pt idx="6">
                  <c:v>10</c:v>
                </c:pt>
              </c:numCache>
            </c:numRef>
          </c:cat>
          <c:val>
            <c:numRef>
              <c:f>Taul1!$B$2:$B$8</c:f>
              <c:numCache>
                <c:formatCode>0.00%</c:formatCode>
                <c:ptCount val="7"/>
                <c:pt idx="0" formatCode="0%">
                  <c:v>0</c:v>
                </c:pt>
                <c:pt idx="1">
                  <c:v>0.06</c:v>
                </c:pt>
                <c:pt idx="2">
                  <c:v>0.06</c:v>
                </c:pt>
                <c:pt idx="3">
                  <c:v>0.22</c:v>
                </c:pt>
                <c:pt idx="4">
                  <c:v>0.61</c:v>
                </c:pt>
                <c:pt idx="5">
                  <c:v>0.06</c:v>
                </c:pt>
                <c:pt idx="6" formatCode="0%">
                  <c:v>0</c:v>
                </c:pt>
              </c:numCache>
            </c:numRef>
          </c:val>
          <c:extLst>
            <c:ext xmlns:c16="http://schemas.microsoft.com/office/drawing/2014/chart" uri="{C3380CC4-5D6E-409C-BE32-E72D297353CC}">
              <c16:uniqueId val="{00000000-51D7-455A-BB08-4558AE1D13C3}"/>
            </c:ext>
          </c:extLst>
        </c:ser>
        <c:ser>
          <c:idx val="1"/>
          <c:order val="1"/>
          <c:tx>
            <c:strRef>
              <c:f>Taul1!$C$1</c:f>
              <c:strCache>
                <c:ptCount val="1"/>
                <c:pt idx="0">
                  <c:v>Sarake1</c:v>
                </c:pt>
              </c:strCache>
            </c:strRef>
          </c:tx>
          <c:spPr>
            <a:solidFill>
              <a:schemeClr val="accent2"/>
            </a:solidFill>
            <a:ln>
              <a:noFill/>
            </a:ln>
            <a:effectLst/>
          </c:spPr>
          <c:invertIfNegative val="0"/>
          <c:cat>
            <c:numRef>
              <c:f>Taul1!$A$2:$A$8</c:f>
              <c:numCache>
                <c:formatCode>General</c:formatCode>
                <c:ptCount val="7"/>
                <c:pt idx="0">
                  <c:v>4</c:v>
                </c:pt>
                <c:pt idx="1">
                  <c:v>5</c:v>
                </c:pt>
                <c:pt idx="2">
                  <c:v>6</c:v>
                </c:pt>
                <c:pt idx="3">
                  <c:v>7</c:v>
                </c:pt>
                <c:pt idx="4">
                  <c:v>8</c:v>
                </c:pt>
                <c:pt idx="5">
                  <c:v>9</c:v>
                </c:pt>
                <c:pt idx="6">
                  <c:v>10</c:v>
                </c:pt>
              </c:numCache>
            </c:numRef>
          </c:cat>
          <c:val>
            <c:numRef>
              <c:f>Taul1!$C$2:$C$8</c:f>
              <c:numCache>
                <c:formatCode>General</c:formatCode>
                <c:ptCount val="7"/>
              </c:numCache>
            </c:numRef>
          </c:val>
          <c:extLst>
            <c:ext xmlns:c16="http://schemas.microsoft.com/office/drawing/2014/chart" uri="{C3380CC4-5D6E-409C-BE32-E72D297353CC}">
              <c16:uniqueId val="{00000001-51D7-455A-BB08-4558AE1D13C3}"/>
            </c:ext>
          </c:extLst>
        </c:ser>
        <c:ser>
          <c:idx val="2"/>
          <c:order val="2"/>
          <c:tx>
            <c:strRef>
              <c:f>Taul1!$D$1</c:f>
              <c:strCache>
                <c:ptCount val="1"/>
                <c:pt idx="0">
                  <c:v>Sarake2</c:v>
                </c:pt>
              </c:strCache>
            </c:strRef>
          </c:tx>
          <c:spPr>
            <a:solidFill>
              <a:schemeClr val="accent3"/>
            </a:solidFill>
            <a:ln>
              <a:noFill/>
            </a:ln>
            <a:effectLst/>
          </c:spPr>
          <c:invertIfNegative val="0"/>
          <c:cat>
            <c:numRef>
              <c:f>Taul1!$A$2:$A$8</c:f>
              <c:numCache>
                <c:formatCode>General</c:formatCode>
                <c:ptCount val="7"/>
                <c:pt idx="0">
                  <c:v>4</c:v>
                </c:pt>
                <c:pt idx="1">
                  <c:v>5</c:v>
                </c:pt>
                <c:pt idx="2">
                  <c:v>6</c:v>
                </c:pt>
                <c:pt idx="3">
                  <c:v>7</c:v>
                </c:pt>
                <c:pt idx="4">
                  <c:v>8</c:v>
                </c:pt>
                <c:pt idx="5">
                  <c:v>9</c:v>
                </c:pt>
                <c:pt idx="6">
                  <c:v>10</c:v>
                </c:pt>
              </c:numCache>
            </c:numRef>
          </c:cat>
          <c:val>
            <c:numRef>
              <c:f>Taul1!$D$2:$D$8</c:f>
              <c:numCache>
                <c:formatCode>General</c:formatCode>
                <c:ptCount val="7"/>
              </c:numCache>
            </c:numRef>
          </c:val>
          <c:extLst>
            <c:ext xmlns:c16="http://schemas.microsoft.com/office/drawing/2014/chart" uri="{C3380CC4-5D6E-409C-BE32-E72D297353CC}">
              <c16:uniqueId val="{00000002-51D7-455A-BB08-4558AE1D13C3}"/>
            </c:ext>
          </c:extLst>
        </c:ser>
        <c:dLbls>
          <c:showLegendKey val="0"/>
          <c:showVal val="0"/>
          <c:showCatName val="0"/>
          <c:showSerName val="0"/>
          <c:showPercent val="0"/>
          <c:showBubbleSize val="0"/>
        </c:dLbls>
        <c:gapWidth val="219"/>
        <c:overlap val="-27"/>
        <c:axId val="256627776"/>
        <c:axId val="206746080"/>
      </c:barChart>
      <c:catAx>
        <c:axId val="25662777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000" b="0" i="0" u="none" strike="noStrike" kern="1200" baseline="0">
                <a:solidFill>
                  <a:schemeClr val="bg1"/>
                </a:solidFill>
                <a:latin typeface="+mn-lt"/>
                <a:ea typeface="+mn-ea"/>
                <a:cs typeface="+mn-cs"/>
              </a:defRPr>
            </a:pPr>
            <a:endParaRPr lang="fi-FI"/>
          </a:p>
        </c:txPr>
        <c:crossAx val="206746080"/>
        <c:crosses val="autoZero"/>
        <c:auto val="1"/>
        <c:lblAlgn val="ctr"/>
        <c:lblOffset val="100"/>
        <c:noMultiLvlLbl val="0"/>
      </c:catAx>
      <c:valAx>
        <c:axId val="206746080"/>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2000" b="0" i="0" u="none" strike="noStrike" kern="1200" baseline="0">
                <a:solidFill>
                  <a:schemeClr val="bg1"/>
                </a:solidFill>
                <a:latin typeface="+mn-lt"/>
                <a:ea typeface="+mn-ea"/>
                <a:cs typeface="+mn-cs"/>
              </a:defRPr>
            </a:pPr>
            <a:endParaRPr lang="fi-FI"/>
          </a:p>
        </c:txPr>
        <c:crossAx val="25662777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fi-FI"/>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fi-FI" sz="2400" dirty="0">
                <a:solidFill>
                  <a:schemeClr val="bg1"/>
                </a:solidFill>
              </a:rPr>
              <a:t>Vastausten jakauma (1</a:t>
            </a:r>
            <a:r>
              <a:rPr lang="fi-FI" sz="2400" baseline="0" dirty="0">
                <a:solidFill>
                  <a:schemeClr val="bg1"/>
                </a:solidFill>
              </a:rPr>
              <a:t> - 5</a:t>
            </a:r>
            <a:r>
              <a:rPr lang="fi-FI" sz="2400" dirty="0">
                <a:solidFill>
                  <a:schemeClr val="bg1"/>
                </a:solidFill>
              </a:rPr>
              <a:t>)</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fi-FI"/>
        </a:p>
      </c:txPr>
    </c:title>
    <c:autoTitleDeleted val="0"/>
    <c:plotArea>
      <c:layout/>
      <c:barChart>
        <c:barDir val="col"/>
        <c:grouping val="clustered"/>
        <c:varyColors val="0"/>
        <c:ser>
          <c:idx val="0"/>
          <c:order val="0"/>
          <c:tx>
            <c:strRef>
              <c:f>Taul1!$B$1</c:f>
              <c:strCache>
                <c:ptCount val="1"/>
                <c:pt idx="0">
                  <c:v>Sarja 1</c:v>
                </c:pt>
              </c:strCache>
            </c:strRef>
          </c:tx>
          <c:spPr>
            <a:solidFill>
              <a:schemeClr val="accent1"/>
            </a:solidFill>
            <a:ln>
              <a:noFill/>
            </a:ln>
            <a:effectLst/>
          </c:spPr>
          <c:invertIfNegative val="0"/>
          <c:cat>
            <c:numRef>
              <c:f>Taul1!$A$2:$A$8</c:f>
              <c:numCache>
                <c:formatCode>General</c:formatCode>
                <c:ptCount val="7"/>
                <c:pt idx="0">
                  <c:v>1</c:v>
                </c:pt>
                <c:pt idx="1">
                  <c:v>2</c:v>
                </c:pt>
                <c:pt idx="2">
                  <c:v>3</c:v>
                </c:pt>
                <c:pt idx="3">
                  <c:v>4</c:v>
                </c:pt>
                <c:pt idx="4">
                  <c:v>5</c:v>
                </c:pt>
              </c:numCache>
            </c:numRef>
          </c:cat>
          <c:val>
            <c:numRef>
              <c:f>Taul1!$B$2:$B$8</c:f>
              <c:numCache>
                <c:formatCode>0.00%</c:formatCode>
                <c:ptCount val="7"/>
                <c:pt idx="0" formatCode="0%">
                  <c:v>0</c:v>
                </c:pt>
                <c:pt idx="1">
                  <c:v>0.26</c:v>
                </c:pt>
                <c:pt idx="2">
                  <c:v>0.21</c:v>
                </c:pt>
                <c:pt idx="3">
                  <c:v>0.37</c:v>
                </c:pt>
                <c:pt idx="4">
                  <c:v>0.16</c:v>
                </c:pt>
              </c:numCache>
            </c:numRef>
          </c:val>
          <c:extLst>
            <c:ext xmlns:c16="http://schemas.microsoft.com/office/drawing/2014/chart" uri="{C3380CC4-5D6E-409C-BE32-E72D297353CC}">
              <c16:uniqueId val="{00000000-51D7-455A-BB08-4558AE1D13C3}"/>
            </c:ext>
          </c:extLst>
        </c:ser>
        <c:ser>
          <c:idx val="1"/>
          <c:order val="1"/>
          <c:tx>
            <c:strRef>
              <c:f>Taul1!$C$1</c:f>
              <c:strCache>
                <c:ptCount val="1"/>
                <c:pt idx="0">
                  <c:v>Sarake1</c:v>
                </c:pt>
              </c:strCache>
            </c:strRef>
          </c:tx>
          <c:spPr>
            <a:solidFill>
              <a:schemeClr val="accent2"/>
            </a:solidFill>
            <a:ln>
              <a:noFill/>
            </a:ln>
            <a:effectLst/>
          </c:spPr>
          <c:invertIfNegative val="0"/>
          <c:cat>
            <c:numRef>
              <c:f>Taul1!$A$2:$A$8</c:f>
              <c:numCache>
                <c:formatCode>General</c:formatCode>
                <c:ptCount val="7"/>
                <c:pt idx="0">
                  <c:v>1</c:v>
                </c:pt>
                <c:pt idx="1">
                  <c:v>2</c:v>
                </c:pt>
                <c:pt idx="2">
                  <c:v>3</c:v>
                </c:pt>
                <c:pt idx="3">
                  <c:v>4</c:v>
                </c:pt>
                <c:pt idx="4">
                  <c:v>5</c:v>
                </c:pt>
              </c:numCache>
            </c:numRef>
          </c:cat>
          <c:val>
            <c:numRef>
              <c:f>Taul1!$C$2:$C$8</c:f>
              <c:numCache>
                <c:formatCode>General</c:formatCode>
                <c:ptCount val="7"/>
              </c:numCache>
            </c:numRef>
          </c:val>
          <c:extLst>
            <c:ext xmlns:c16="http://schemas.microsoft.com/office/drawing/2014/chart" uri="{C3380CC4-5D6E-409C-BE32-E72D297353CC}">
              <c16:uniqueId val="{00000001-51D7-455A-BB08-4558AE1D13C3}"/>
            </c:ext>
          </c:extLst>
        </c:ser>
        <c:ser>
          <c:idx val="2"/>
          <c:order val="2"/>
          <c:tx>
            <c:strRef>
              <c:f>Taul1!$D$1</c:f>
              <c:strCache>
                <c:ptCount val="1"/>
                <c:pt idx="0">
                  <c:v>Sarake2</c:v>
                </c:pt>
              </c:strCache>
            </c:strRef>
          </c:tx>
          <c:spPr>
            <a:solidFill>
              <a:schemeClr val="accent3"/>
            </a:solidFill>
            <a:ln>
              <a:noFill/>
            </a:ln>
            <a:effectLst/>
          </c:spPr>
          <c:invertIfNegative val="0"/>
          <c:cat>
            <c:numRef>
              <c:f>Taul1!$A$2:$A$8</c:f>
              <c:numCache>
                <c:formatCode>General</c:formatCode>
                <c:ptCount val="7"/>
                <c:pt idx="0">
                  <c:v>1</c:v>
                </c:pt>
                <c:pt idx="1">
                  <c:v>2</c:v>
                </c:pt>
                <c:pt idx="2">
                  <c:v>3</c:v>
                </c:pt>
                <c:pt idx="3">
                  <c:v>4</c:v>
                </c:pt>
                <c:pt idx="4">
                  <c:v>5</c:v>
                </c:pt>
              </c:numCache>
            </c:numRef>
          </c:cat>
          <c:val>
            <c:numRef>
              <c:f>Taul1!$D$2:$D$8</c:f>
              <c:numCache>
                <c:formatCode>General</c:formatCode>
                <c:ptCount val="7"/>
              </c:numCache>
            </c:numRef>
          </c:val>
          <c:extLst>
            <c:ext xmlns:c16="http://schemas.microsoft.com/office/drawing/2014/chart" uri="{C3380CC4-5D6E-409C-BE32-E72D297353CC}">
              <c16:uniqueId val="{00000002-51D7-455A-BB08-4558AE1D13C3}"/>
            </c:ext>
          </c:extLst>
        </c:ser>
        <c:dLbls>
          <c:showLegendKey val="0"/>
          <c:showVal val="0"/>
          <c:showCatName val="0"/>
          <c:showSerName val="0"/>
          <c:showPercent val="0"/>
          <c:showBubbleSize val="0"/>
        </c:dLbls>
        <c:gapWidth val="219"/>
        <c:overlap val="-27"/>
        <c:axId val="256627776"/>
        <c:axId val="206746080"/>
      </c:barChart>
      <c:catAx>
        <c:axId val="25662777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000" b="0" i="0" u="none" strike="noStrike" kern="1200" baseline="0">
                <a:solidFill>
                  <a:schemeClr val="bg1"/>
                </a:solidFill>
                <a:latin typeface="+mn-lt"/>
                <a:ea typeface="+mn-ea"/>
                <a:cs typeface="+mn-cs"/>
              </a:defRPr>
            </a:pPr>
            <a:endParaRPr lang="fi-FI"/>
          </a:p>
        </c:txPr>
        <c:crossAx val="206746080"/>
        <c:crosses val="autoZero"/>
        <c:auto val="1"/>
        <c:lblAlgn val="ctr"/>
        <c:lblOffset val="100"/>
        <c:noMultiLvlLbl val="0"/>
      </c:catAx>
      <c:valAx>
        <c:axId val="206746080"/>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2000" b="0" i="0" u="none" strike="noStrike" kern="1200" baseline="0">
                <a:solidFill>
                  <a:schemeClr val="bg1"/>
                </a:solidFill>
                <a:latin typeface="+mn-lt"/>
                <a:ea typeface="+mn-ea"/>
                <a:cs typeface="+mn-cs"/>
              </a:defRPr>
            </a:pPr>
            <a:endParaRPr lang="fi-FI"/>
          </a:p>
        </c:txPr>
        <c:crossAx val="25662777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fi-FI"/>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11.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71F8BA40-B262-784F-830B-10E792220AD1}"/>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FI"/>
          </a:p>
        </p:txBody>
      </p:sp>
      <p:sp>
        <p:nvSpPr>
          <p:cNvPr id="3" name="Date Placeholder 2">
            <a:extLst>
              <a:ext uri="{FF2B5EF4-FFF2-40B4-BE49-F238E27FC236}">
                <a16:creationId xmlns:a16="http://schemas.microsoft.com/office/drawing/2014/main" id="{10E6F4DD-59C7-184C-9591-EF61B38C64C7}"/>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DF849279-E5B4-BC46-BF04-6CAAB81ADADC}" type="datetimeFigureOut">
              <a:rPr lang="en-FI" smtClean="0"/>
              <a:t>06/18/2024</a:t>
            </a:fld>
            <a:endParaRPr lang="en-FI"/>
          </a:p>
        </p:txBody>
      </p:sp>
      <p:sp>
        <p:nvSpPr>
          <p:cNvPr id="4" name="Footer Placeholder 3">
            <a:extLst>
              <a:ext uri="{FF2B5EF4-FFF2-40B4-BE49-F238E27FC236}">
                <a16:creationId xmlns:a16="http://schemas.microsoft.com/office/drawing/2014/main" id="{F570C340-A3F5-874E-B98B-D471AF89953B}"/>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FI"/>
          </a:p>
        </p:txBody>
      </p:sp>
      <p:sp>
        <p:nvSpPr>
          <p:cNvPr id="5" name="Slide Number Placeholder 4">
            <a:extLst>
              <a:ext uri="{FF2B5EF4-FFF2-40B4-BE49-F238E27FC236}">
                <a16:creationId xmlns:a16="http://schemas.microsoft.com/office/drawing/2014/main" id="{11CB11AB-8B27-AE4D-BC40-D4BED014E3D8}"/>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59153D32-E836-5F43-A37F-623C6CFAEA89}" type="slidenum">
              <a:rPr lang="en-FI" smtClean="0"/>
              <a:t>‹#›</a:t>
            </a:fld>
            <a:endParaRPr lang="en-FI"/>
          </a:p>
        </p:txBody>
      </p:sp>
    </p:spTree>
    <p:extLst>
      <p:ext uri="{BB962C8B-B14F-4D97-AF65-F5344CB8AC3E}">
        <p14:creationId xmlns:p14="http://schemas.microsoft.com/office/powerpoint/2010/main" val="168793337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0.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FI"/>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C1B190B-EB08-0544-8786-F3CA777B517C}" type="datetimeFigureOut">
              <a:rPr lang="en-FI" smtClean="0"/>
              <a:t>06/18/2024</a:t>
            </a:fld>
            <a:endParaRPr lang="en-FI"/>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FI"/>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FI"/>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FI"/>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9C33224-F3B8-2040-9DCB-49891AD1DAB5}" type="slidenum">
              <a:rPr lang="en-FI" smtClean="0"/>
              <a:t>‹#›</a:t>
            </a:fld>
            <a:endParaRPr lang="en-FI"/>
          </a:p>
        </p:txBody>
      </p:sp>
    </p:spTree>
    <p:extLst>
      <p:ext uri="{BB962C8B-B14F-4D97-AF65-F5344CB8AC3E}">
        <p14:creationId xmlns:p14="http://schemas.microsoft.com/office/powerpoint/2010/main" val="1660097103"/>
      </p:ext>
    </p:extLst>
  </p:cSld>
  <p:clrMap bg1="lt1" tx1="dk1" bg2="lt2" tx2="dk2" accent1="accent1" accent2="accent2" accent3="accent3" accent4="accent4" accent5="accent5" accent6="accent6" hlink="hlink" folHlink="folHlink"/>
  <p:notesStyle>
    <a:lvl1pPr marL="0" algn="l" defTabSz="914377" rtl="0" eaLnBrk="1" latinLnBrk="0" hangingPunct="1">
      <a:defRPr sz="1200" kern="1200">
        <a:solidFill>
          <a:schemeClr val="tx1"/>
        </a:solidFill>
        <a:latin typeface="+mn-lt"/>
        <a:ea typeface="+mn-ea"/>
        <a:cs typeface="+mn-cs"/>
      </a:defRPr>
    </a:lvl1pPr>
    <a:lvl2pPr marL="457189" algn="l" defTabSz="914377" rtl="0" eaLnBrk="1" latinLnBrk="0" hangingPunct="1">
      <a:defRPr sz="1200" kern="1200">
        <a:solidFill>
          <a:schemeClr val="tx1"/>
        </a:solidFill>
        <a:latin typeface="+mn-lt"/>
        <a:ea typeface="+mn-ea"/>
        <a:cs typeface="+mn-cs"/>
      </a:defRPr>
    </a:lvl2pPr>
    <a:lvl3pPr marL="914377" algn="l" defTabSz="914377" rtl="0" eaLnBrk="1" latinLnBrk="0" hangingPunct="1">
      <a:defRPr sz="1200" kern="1200">
        <a:solidFill>
          <a:schemeClr val="tx1"/>
        </a:solidFill>
        <a:latin typeface="+mn-lt"/>
        <a:ea typeface="+mn-ea"/>
        <a:cs typeface="+mn-cs"/>
      </a:defRPr>
    </a:lvl3pPr>
    <a:lvl4pPr marL="1371566" algn="l" defTabSz="914377" rtl="0" eaLnBrk="1" latinLnBrk="0" hangingPunct="1">
      <a:defRPr sz="1200" kern="1200">
        <a:solidFill>
          <a:schemeClr val="tx1"/>
        </a:solidFill>
        <a:latin typeface="+mn-lt"/>
        <a:ea typeface="+mn-ea"/>
        <a:cs typeface="+mn-cs"/>
      </a:defRPr>
    </a:lvl4pPr>
    <a:lvl5pPr marL="1828754" algn="l" defTabSz="914377" rtl="0" eaLnBrk="1" latinLnBrk="0" hangingPunct="1">
      <a:defRPr sz="1200" kern="1200">
        <a:solidFill>
          <a:schemeClr val="tx1"/>
        </a:solidFill>
        <a:latin typeface="+mn-lt"/>
        <a:ea typeface="+mn-ea"/>
        <a:cs typeface="+mn-cs"/>
      </a:defRPr>
    </a:lvl5pPr>
    <a:lvl6pPr marL="2285943" algn="l" defTabSz="914377" rtl="0" eaLnBrk="1" latinLnBrk="0" hangingPunct="1">
      <a:defRPr sz="1200" kern="1200">
        <a:solidFill>
          <a:schemeClr val="tx1"/>
        </a:solidFill>
        <a:latin typeface="+mn-lt"/>
        <a:ea typeface="+mn-ea"/>
        <a:cs typeface="+mn-cs"/>
      </a:defRPr>
    </a:lvl6pPr>
    <a:lvl7pPr marL="2743131" algn="l" defTabSz="914377" rtl="0" eaLnBrk="1" latinLnBrk="0" hangingPunct="1">
      <a:defRPr sz="1200" kern="1200">
        <a:solidFill>
          <a:schemeClr val="tx1"/>
        </a:solidFill>
        <a:latin typeface="+mn-lt"/>
        <a:ea typeface="+mn-ea"/>
        <a:cs typeface="+mn-cs"/>
      </a:defRPr>
    </a:lvl7pPr>
    <a:lvl8pPr marL="3200320" algn="l" defTabSz="914377" rtl="0" eaLnBrk="1" latinLnBrk="0" hangingPunct="1">
      <a:defRPr sz="1200" kern="1200">
        <a:solidFill>
          <a:schemeClr val="tx1"/>
        </a:solidFill>
        <a:latin typeface="+mn-lt"/>
        <a:ea typeface="+mn-ea"/>
        <a:cs typeface="+mn-cs"/>
      </a:defRPr>
    </a:lvl8pPr>
    <a:lvl9pPr marL="3657509" algn="l" defTabSz="914377"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2.jpg"/><Relationship Id="rId1" Type="http://schemas.openxmlformats.org/officeDocument/2006/relationships/slideMaster" Target="../slideMasters/slideMaster3.xml"/><Relationship Id="rId6" Type="http://schemas.openxmlformats.org/officeDocument/2006/relationships/image" Target="../media/image9.png"/><Relationship Id="rId5" Type="http://schemas.openxmlformats.org/officeDocument/2006/relationships/image" Target="../media/image3.png"/><Relationship Id="rId4" Type="http://schemas.openxmlformats.org/officeDocument/2006/relationships/image" Target="../media/image8.sv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3.jpg"/><Relationship Id="rId1" Type="http://schemas.openxmlformats.org/officeDocument/2006/relationships/slideMaster" Target="../slideMasters/slideMaster3.xml"/><Relationship Id="rId5" Type="http://schemas.openxmlformats.org/officeDocument/2006/relationships/image" Target="../media/image9.png"/><Relationship Id="rId4" Type="http://schemas.openxmlformats.org/officeDocument/2006/relationships/image" Target="../media/image14.png"/></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5.jpg"/><Relationship Id="rId1" Type="http://schemas.openxmlformats.org/officeDocument/2006/relationships/slideMaster" Target="../slideMasters/slideMaster3.xml"/><Relationship Id="rId6" Type="http://schemas.openxmlformats.org/officeDocument/2006/relationships/image" Target="../media/image9.png"/><Relationship Id="rId5" Type="http://schemas.openxmlformats.org/officeDocument/2006/relationships/image" Target="../media/image3.png"/><Relationship Id="rId4" Type="http://schemas.openxmlformats.org/officeDocument/2006/relationships/image" Target="../media/image8.sv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6.jpg"/><Relationship Id="rId1" Type="http://schemas.openxmlformats.org/officeDocument/2006/relationships/slideMaster" Target="../slideMasters/slideMaster3.xml"/><Relationship Id="rId6" Type="http://schemas.openxmlformats.org/officeDocument/2006/relationships/image" Target="../media/image9.png"/><Relationship Id="rId5" Type="http://schemas.openxmlformats.org/officeDocument/2006/relationships/image" Target="../media/image3.png"/><Relationship Id="rId4" Type="http://schemas.openxmlformats.org/officeDocument/2006/relationships/image" Target="../media/image8.sv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1.jpg"/><Relationship Id="rId1" Type="http://schemas.openxmlformats.org/officeDocument/2006/relationships/slideMaster" Target="../slideMasters/slideMaster3.xml"/><Relationship Id="rId6" Type="http://schemas.openxmlformats.org/officeDocument/2006/relationships/image" Target="../media/image10.png"/><Relationship Id="rId5" Type="http://schemas.openxmlformats.org/officeDocument/2006/relationships/image" Target="../media/image3.png"/><Relationship Id="rId4" Type="http://schemas.openxmlformats.org/officeDocument/2006/relationships/image" Target="../media/image8.svg"/></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2.jpg"/><Relationship Id="rId1" Type="http://schemas.openxmlformats.org/officeDocument/2006/relationships/slideMaster" Target="../slideMasters/slideMaster3.xml"/><Relationship Id="rId6" Type="http://schemas.openxmlformats.org/officeDocument/2006/relationships/image" Target="../media/image10.png"/><Relationship Id="rId5" Type="http://schemas.openxmlformats.org/officeDocument/2006/relationships/image" Target="../media/image3.png"/><Relationship Id="rId4" Type="http://schemas.openxmlformats.org/officeDocument/2006/relationships/image" Target="../media/image8.svg"/></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jpg"/><Relationship Id="rId1" Type="http://schemas.openxmlformats.org/officeDocument/2006/relationships/slideMaster" Target="../slideMasters/slideMaster3.xml"/><Relationship Id="rId5" Type="http://schemas.openxmlformats.org/officeDocument/2006/relationships/image" Target="../media/image10.png"/><Relationship Id="rId4" Type="http://schemas.openxmlformats.org/officeDocument/2006/relationships/image" Target="../media/image3.png"/></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5.jpg"/><Relationship Id="rId1" Type="http://schemas.openxmlformats.org/officeDocument/2006/relationships/slideMaster" Target="../slideMasters/slideMaster3.xml"/><Relationship Id="rId6" Type="http://schemas.openxmlformats.org/officeDocument/2006/relationships/image" Target="../media/image10.png"/><Relationship Id="rId5" Type="http://schemas.openxmlformats.org/officeDocument/2006/relationships/image" Target="../media/image3.png"/><Relationship Id="rId4" Type="http://schemas.openxmlformats.org/officeDocument/2006/relationships/image" Target="../media/image8.svg"/></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6.jpg"/><Relationship Id="rId1" Type="http://schemas.openxmlformats.org/officeDocument/2006/relationships/slideMaster" Target="../slideMasters/slideMaster3.xml"/><Relationship Id="rId6" Type="http://schemas.openxmlformats.org/officeDocument/2006/relationships/image" Target="../media/image10.png"/><Relationship Id="rId5" Type="http://schemas.openxmlformats.org/officeDocument/2006/relationships/image" Target="../media/image3.png"/><Relationship Id="rId4" Type="http://schemas.openxmlformats.org/officeDocument/2006/relationships/image" Target="../media/image8.svg"/></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g"/><Relationship Id="rId1" Type="http://schemas.openxmlformats.org/officeDocument/2006/relationships/slideMaster" Target="../slideMasters/slideMaster1.xml"/><Relationship Id="rId5" Type="http://schemas.openxmlformats.org/officeDocument/2006/relationships/image" Target="../media/image2.svg"/><Relationship Id="rId4" Type="http://schemas.openxmlformats.org/officeDocument/2006/relationships/image" Target="../media/image1.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jpg"/><Relationship Id="rId1" Type="http://schemas.openxmlformats.org/officeDocument/2006/relationships/slideMaster" Target="../slideMasters/slideMaster1.xml"/><Relationship Id="rId5" Type="http://schemas.openxmlformats.org/officeDocument/2006/relationships/image" Target="../media/image2.svg"/><Relationship Id="rId4" Type="http://schemas.openxmlformats.org/officeDocument/2006/relationships/image" Target="../media/image1.png"/></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6.jpg"/><Relationship Id="rId1" Type="http://schemas.openxmlformats.org/officeDocument/2006/relationships/slideMaster" Target="../slideMasters/slideMaster1.xml"/><Relationship Id="rId5" Type="http://schemas.openxmlformats.org/officeDocument/2006/relationships/image" Target="../media/image3.png"/><Relationship Id="rId4" Type="http://schemas.openxmlformats.org/officeDocument/2006/relationships/image" Target="../media/image2.svg"/></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7.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7.xml"/></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8.xml"/><Relationship Id="rId4" Type="http://schemas.openxmlformats.org/officeDocument/2006/relationships/image" Target="../media/image3.png"/></Relationships>
</file>

<file path=ppt/slideLayouts/_rels/slideLayout43.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9.xml"/><Relationship Id="rId6" Type="http://schemas.openxmlformats.org/officeDocument/2006/relationships/image" Target="../media/image17.png"/><Relationship Id="rId5" Type="http://schemas.openxmlformats.org/officeDocument/2006/relationships/image" Target="../media/image9.png"/><Relationship Id="rId4" Type="http://schemas.openxmlformats.org/officeDocument/2006/relationships/image" Target="../media/image3.png"/></Relationships>
</file>

<file path=ppt/slideLayouts/_rels/slideLayout44.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9.xml"/><Relationship Id="rId6" Type="http://schemas.openxmlformats.org/officeDocument/2006/relationships/image" Target="../media/image17.png"/><Relationship Id="rId5" Type="http://schemas.openxmlformats.org/officeDocument/2006/relationships/image" Target="../media/image9.png"/><Relationship Id="rId4" Type="http://schemas.openxmlformats.org/officeDocument/2006/relationships/image" Target="../media/image3.png"/></Relationships>
</file>

<file path=ppt/slideLayouts/_rels/slideLayout45.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9.xml"/><Relationship Id="rId6" Type="http://schemas.openxmlformats.org/officeDocument/2006/relationships/image" Target="../media/image18.png"/><Relationship Id="rId5" Type="http://schemas.openxmlformats.org/officeDocument/2006/relationships/image" Target="../media/image9.png"/><Relationship Id="rId4" Type="http://schemas.openxmlformats.org/officeDocument/2006/relationships/image" Target="../media/image3.png"/></Relationships>
</file>

<file path=ppt/slideLayouts/_rels/slideLayout46.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9.xml"/><Relationship Id="rId6" Type="http://schemas.openxmlformats.org/officeDocument/2006/relationships/image" Target="../media/image18.png"/><Relationship Id="rId5" Type="http://schemas.openxmlformats.org/officeDocument/2006/relationships/image" Target="../media/image9.png"/><Relationship Id="rId4" Type="http://schemas.openxmlformats.org/officeDocument/2006/relationships/image" Target="../media/image3.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2.xml"/><Relationship Id="rId5" Type="http://schemas.openxmlformats.org/officeDocument/2006/relationships/image" Target="../media/image9.png"/><Relationship Id="rId4" Type="http://schemas.openxmlformats.org/officeDocument/2006/relationships/image" Target="../media/image3.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2.xml"/><Relationship Id="rId5" Type="http://schemas.openxmlformats.org/officeDocument/2006/relationships/image" Target="../media/image9.png"/><Relationship Id="rId4" Type="http://schemas.openxmlformats.org/officeDocument/2006/relationships/image" Target="../media/image3.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2.xml"/><Relationship Id="rId5" Type="http://schemas.openxmlformats.org/officeDocument/2006/relationships/image" Target="../media/image10.png"/><Relationship Id="rId4" Type="http://schemas.openxmlformats.org/officeDocument/2006/relationships/image" Target="../media/image3.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2.xml"/><Relationship Id="rId5" Type="http://schemas.openxmlformats.org/officeDocument/2006/relationships/image" Target="../media/image10.png"/><Relationship Id="rId4" Type="http://schemas.openxmlformats.org/officeDocument/2006/relationships/image" Target="../media/image3.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1.jpg"/><Relationship Id="rId1" Type="http://schemas.openxmlformats.org/officeDocument/2006/relationships/slideMaster" Target="../slideMasters/slideMaster3.xml"/><Relationship Id="rId6" Type="http://schemas.openxmlformats.org/officeDocument/2006/relationships/image" Target="../media/image9.png"/><Relationship Id="rId5" Type="http://schemas.openxmlformats.org/officeDocument/2006/relationships/image" Target="../media/image3.png"/><Relationship Id="rId4" Type="http://schemas.openxmlformats.org/officeDocument/2006/relationships/image" Target="../media/image8.sv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6_Title Slide">
    <p:bg>
      <p:bgPr>
        <a:solidFill>
          <a:srgbClr val="083535"/>
        </a:solidFill>
        <a:effectLst/>
      </p:bgPr>
    </p:bg>
    <p:spTree>
      <p:nvGrpSpPr>
        <p:cNvPr id="1" name=""/>
        <p:cNvGrpSpPr/>
        <p:nvPr/>
      </p:nvGrpSpPr>
      <p:grpSpPr>
        <a:xfrm>
          <a:off x="0" y="0"/>
          <a:ext cx="0" cy="0"/>
          <a:chOff x="0" y="0"/>
          <a:chExt cx="0" cy="0"/>
        </a:xfrm>
      </p:grpSpPr>
      <p:pic>
        <p:nvPicPr>
          <p:cNvPr id="7" name="Graphic 6">
            <a:extLst>
              <a:ext uri="{FF2B5EF4-FFF2-40B4-BE49-F238E27FC236}">
                <a16:creationId xmlns:a16="http://schemas.microsoft.com/office/drawing/2014/main" id="{068497B6-6285-404D-959F-E053A397BFF6}"/>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578784" y="1831326"/>
            <a:ext cx="4236104" cy="2118052"/>
          </a:xfrm>
          <a:prstGeom prst="rect">
            <a:avLst/>
          </a:prstGeom>
        </p:spPr>
      </p:pic>
      <p:pic>
        <p:nvPicPr>
          <p:cNvPr id="5" name="Kuva 4">
            <a:extLst>
              <a:ext uri="{FF2B5EF4-FFF2-40B4-BE49-F238E27FC236}">
                <a16:creationId xmlns:a16="http://schemas.microsoft.com/office/drawing/2014/main" id="{E09A686E-CFFF-1FA5-4173-B00B76A37ED1}"/>
              </a:ext>
            </a:extLst>
          </p:cNvPr>
          <p:cNvPicPr>
            <a:picLocks noChangeAspect="1"/>
          </p:cNvPicPr>
          <p:nvPr userDrawn="1"/>
        </p:nvPicPr>
        <p:blipFill>
          <a:blip r:embed="rId4"/>
          <a:stretch>
            <a:fillRect/>
          </a:stretch>
        </p:blipFill>
        <p:spPr>
          <a:xfrm>
            <a:off x="-119268" y="6095172"/>
            <a:ext cx="12446406" cy="648249"/>
          </a:xfrm>
          <a:prstGeom prst="rect">
            <a:avLst/>
          </a:prstGeom>
        </p:spPr>
      </p:pic>
      <p:sp>
        <p:nvSpPr>
          <p:cNvPr id="6" name="Title 1">
            <a:extLst>
              <a:ext uri="{FF2B5EF4-FFF2-40B4-BE49-F238E27FC236}">
                <a16:creationId xmlns:a16="http://schemas.microsoft.com/office/drawing/2014/main" id="{0D0A7709-1A38-ECF7-1F02-A297977990F8}"/>
              </a:ext>
            </a:extLst>
          </p:cNvPr>
          <p:cNvSpPr>
            <a:spLocks noGrp="1"/>
          </p:cNvSpPr>
          <p:nvPr>
            <p:ph type="ctrTitle" hasCustomPrompt="1"/>
          </p:nvPr>
        </p:nvSpPr>
        <p:spPr>
          <a:xfrm>
            <a:off x="722465" y="3949378"/>
            <a:ext cx="6926240" cy="1772299"/>
          </a:xfrm>
          <a:prstGeom prst="rect">
            <a:avLst/>
          </a:prstGeom>
        </p:spPr>
        <p:txBody>
          <a:bodyPr anchor="t" anchorCtr="0">
            <a:normAutofit/>
          </a:bodyPr>
          <a:lstStyle>
            <a:lvl1pPr algn="l">
              <a:defRPr sz="3600" b="1" i="0" baseline="0">
                <a:solidFill>
                  <a:schemeClr val="bg1"/>
                </a:solidFill>
                <a:latin typeface="+mn-lt"/>
              </a:defRPr>
            </a:lvl1pPr>
          </a:lstStyle>
          <a:p>
            <a:r>
              <a:rPr lang="en-GB" dirty="0"/>
              <a:t>Click to edit Master title style</a:t>
            </a:r>
            <a:endParaRPr lang="en-FI" dirty="0"/>
          </a:p>
        </p:txBody>
      </p:sp>
    </p:spTree>
    <p:extLst>
      <p:ext uri="{BB962C8B-B14F-4D97-AF65-F5344CB8AC3E}">
        <p14:creationId xmlns:p14="http://schemas.microsoft.com/office/powerpoint/2010/main" val="7654731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15_Title Slide">
    <p:bg>
      <p:bgPr>
        <a:solidFill>
          <a:srgbClr val="083535"/>
        </a:solidFill>
        <a:effectLst/>
      </p:bgPr>
    </p:bg>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D1D7A9F1-5147-CB40-B197-3651BBB4CD18}"/>
              </a:ext>
            </a:extLst>
          </p:cNvPr>
          <p:cNvPicPr>
            <a:picLocks noChangeAspect="1"/>
          </p:cNvPicPr>
          <p:nvPr userDrawn="1"/>
        </p:nvPicPr>
        <p:blipFill rotWithShape="1">
          <a:blip r:embed="rId2"/>
          <a:srcRect l="14874" t="1575" r="-12773" b="526"/>
          <a:stretch/>
        </p:blipFill>
        <p:spPr>
          <a:xfrm>
            <a:off x="6095999" y="-451305"/>
            <a:ext cx="9622972" cy="9622972"/>
          </a:xfrm>
          <a:custGeom>
            <a:avLst/>
            <a:gdLst>
              <a:gd name="connsiteX0" fmla="*/ 4811486 w 9622972"/>
              <a:gd name="connsiteY0" fmla="*/ 0 h 9622972"/>
              <a:gd name="connsiteX1" fmla="*/ 9622972 w 9622972"/>
              <a:gd name="connsiteY1" fmla="*/ 4811486 h 9622972"/>
              <a:gd name="connsiteX2" fmla="*/ 4811486 w 9622972"/>
              <a:gd name="connsiteY2" fmla="*/ 9622972 h 9622972"/>
              <a:gd name="connsiteX3" fmla="*/ 0 w 9622972"/>
              <a:gd name="connsiteY3" fmla="*/ 4811486 h 9622972"/>
              <a:gd name="connsiteX4" fmla="*/ 4811486 w 9622972"/>
              <a:gd name="connsiteY4" fmla="*/ 0 h 96229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622972" h="9622972">
                <a:moveTo>
                  <a:pt x="4811486" y="0"/>
                </a:moveTo>
                <a:cubicBezTo>
                  <a:pt x="7468796" y="0"/>
                  <a:pt x="9622972" y="2154176"/>
                  <a:pt x="9622972" y="4811486"/>
                </a:cubicBezTo>
                <a:cubicBezTo>
                  <a:pt x="9622972" y="7468796"/>
                  <a:pt x="7468796" y="9622972"/>
                  <a:pt x="4811486" y="9622972"/>
                </a:cubicBezTo>
                <a:cubicBezTo>
                  <a:pt x="2154176" y="9622972"/>
                  <a:pt x="0" y="7468796"/>
                  <a:pt x="0" y="4811486"/>
                </a:cubicBezTo>
                <a:cubicBezTo>
                  <a:pt x="0" y="2154176"/>
                  <a:pt x="2154176" y="0"/>
                  <a:pt x="4811486" y="0"/>
                </a:cubicBezTo>
                <a:close/>
              </a:path>
            </a:pathLst>
          </a:custGeom>
        </p:spPr>
      </p:pic>
      <p:pic>
        <p:nvPicPr>
          <p:cNvPr id="6" name="Graphic 6">
            <a:extLst>
              <a:ext uri="{FF2B5EF4-FFF2-40B4-BE49-F238E27FC236}">
                <a16:creationId xmlns:a16="http://schemas.microsoft.com/office/drawing/2014/main" id="{51DECD90-3442-1D1B-1468-21DBE7A9621D}"/>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10296525" y="5603784"/>
            <a:ext cx="1473574" cy="736786"/>
          </a:xfrm>
          <a:prstGeom prst="rect">
            <a:avLst/>
          </a:prstGeom>
        </p:spPr>
      </p:pic>
      <p:pic>
        <p:nvPicPr>
          <p:cNvPr id="7" name="Kuva 6">
            <a:extLst>
              <a:ext uri="{FF2B5EF4-FFF2-40B4-BE49-F238E27FC236}">
                <a16:creationId xmlns:a16="http://schemas.microsoft.com/office/drawing/2014/main" id="{E1D7C81D-978E-7458-87EE-84F1AE3BD36D}"/>
              </a:ext>
            </a:extLst>
          </p:cNvPr>
          <p:cNvPicPr>
            <a:picLocks noChangeAspect="1"/>
          </p:cNvPicPr>
          <p:nvPr userDrawn="1"/>
        </p:nvPicPr>
        <p:blipFill>
          <a:blip r:embed="rId5"/>
          <a:stretch>
            <a:fillRect/>
          </a:stretch>
        </p:blipFill>
        <p:spPr>
          <a:xfrm>
            <a:off x="-119268" y="6095172"/>
            <a:ext cx="12446406" cy="648249"/>
          </a:xfrm>
          <a:prstGeom prst="rect">
            <a:avLst/>
          </a:prstGeom>
        </p:spPr>
      </p:pic>
      <p:sp>
        <p:nvSpPr>
          <p:cNvPr id="2" name="Title 1">
            <a:extLst>
              <a:ext uri="{FF2B5EF4-FFF2-40B4-BE49-F238E27FC236}">
                <a16:creationId xmlns:a16="http://schemas.microsoft.com/office/drawing/2014/main" id="{F1930C4F-5584-B448-AB45-F9CA52E8331F}"/>
              </a:ext>
            </a:extLst>
          </p:cNvPr>
          <p:cNvSpPr>
            <a:spLocks noGrp="1"/>
          </p:cNvSpPr>
          <p:nvPr>
            <p:ph type="ctrTitle"/>
          </p:nvPr>
        </p:nvSpPr>
        <p:spPr>
          <a:xfrm>
            <a:off x="818031" y="1860550"/>
            <a:ext cx="4572000" cy="3136900"/>
          </a:xfrm>
          <a:prstGeom prst="rect">
            <a:avLst/>
          </a:prstGeom>
        </p:spPr>
        <p:txBody>
          <a:bodyPr anchor="ctr">
            <a:normAutofit/>
          </a:bodyPr>
          <a:lstStyle>
            <a:lvl1pPr algn="l">
              <a:defRPr sz="4800" b="1" i="0">
                <a:solidFill>
                  <a:schemeClr val="bg1"/>
                </a:solidFill>
                <a:latin typeface="+mn-lt"/>
              </a:defRPr>
            </a:lvl1pPr>
          </a:lstStyle>
          <a:p>
            <a:r>
              <a:rPr lang="en-GB" dirty="0"/>
              <a:t>Click to edit Master title style</a:t>
            </a:r>
            <a:endParaRPr lang="en-FI" dirty="0"/>
          </a:p>
        </p:txBody>
      </p:sp>
      <p:pic>
        <p:nvPicPr>
          <p:cNvPr id="10" name="Kuva 9" descr="Kuva, joka sisältää kohteen Fontti, Grafiikka, teksti, musta&#10;&#10;Kuvaus luotu automaattisesti">
            <a:extLst>
              <a:ext uri="{FF2B5EF4-FFF2-40B4-BE49-F238E27FC236}">
                <a16:creationId xmlns:a16="http://schemas.microsoft.com/office/drawing/2014/main" id="{D5F68907-54A2-66A2-7759-B0929C16CC36}"/>
              </a:ext>
            </a:extLst>
          </p:cNvPr>
          <p:cNvPicPr>
            <a:picLocks noChangeAspect="1"/>
          </p:cNvPicPr>
          <p:nvPr userDrawn="1"/>
        </p:nvPicPr>
        <p:blipFill>
          <a:blip r:embed="rId6"/>
          <a:stretch>
            <a:fillRect/>
          </a:stretch>
        </p:blipFill>
        <p:spPr>
          <a:xfrm>
            <a:off x="139484" y="5576273"/>
            <a:ext cx="2022594" cy="1011297"/>
          </a:xfrm>
          <a:prstGeom prst="rect">
            <a:avLst/>
          </a:prstGeom>
        </p:spPr>
      </p:pic>
    </p:spTree>
    <p:extLst>
      <p:ext uri="{BB962C8B-B14F-4D97-AF65-F5344CB8AC3E}">
        <p14:creationId xmlns:p14="http://schemas.microsoft.com/office/powerpoint/2010/main" val="243331130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13_Title Slide">
    <p:bg>
      <p:bgPr>
        <a:solidFill>
          <a:srgbClr val="083535"/>
        </a:solidFill>
        <a:effectLst/>
      </p:bgPr>
    </p:bg>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D1D7A9F1-5147-CB40-B197-3651BBB4CD18}"/>
              </a:ext>
            </a:extLst>
          </p:cNvPr>
          <p:cNvPicPr>
            <a:picLocks noChangeAspect="1"/>
          </p:cNvPicPr>
          <p:nvPr userDrawn="1"/>
        </p:nvPicPr>
        <p:blipFill rotWithShape="1">
          <a:blip r:embed="rId2"/>
          <a:srcRect l="7336" r="-7336"/>
          <a:stretch/>
        </p:blipFill>
        <p:spPr>
          <a:xfrm>
            <a:off x="6095999" y="-451305"/>
            <a:ext cx="9622972" cy="9622972"/>
          </a:xfrm>
          <a:custGeom>
            <a:avLst/>
            <a:gdLst>
              <a:gd name="connsiteX0" fmla="*/ 4811486 w 9622972"/>
              <a:gd name="connsiteY0" fmla="*/ 0 h 9622972"/>
              <a:gd name="connsiteX1" fmla="*/ 9622972 w 9622972"/>
              <a:gd name="connsiteY1" fmla="*/ 4811486 h 9622972"/>
              <a:gd name="connsiteX2" fmla="*/ 4811486 w 9622972"/>
              <a:gd name="connsiteY2" fmla="*/ 9622972 h 9622972"/>
              <a:gd name="connsiteX3" fmla="*/ 0 w 9622972"/>
              <a:gd name="connsiteY3" fmla="*/ 4811486 h 9622972"/>
              <a:gd name="connsiteX4" fmla="*/ 4811486 w 9622972"/>
              <a:gd name="connsiteY4" fmla="*/ 0 h 96229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622972" h="9622972">
                <a:moveTo>
                  <a:pt x="4811486" y="0"/>
                </a:moveTo>
                <a:cubicBezTo>
                  <a:pt x="7468796" y="0"/>
                  <a:pt x="9622972" y="2154176"/>
                  <a:pt x="9622972" y="4811486"/>
                </a:cubicBezTo>
                <a:cubicBezTo>
                  <a:pt x="9622972" y="7468796"/>
                  <a:pt x="7468796" y="9622972"/>
                  <a:pt x="4811486" y="9622972"/>
                </a:cubicBezTo>
                <a:cubicBezTo>
                  <a:pt x="2154176" y="9622972"/>
                  <a:pt x="0" y="7468796"/>
                  <a:pt x="0" y="4811486"/>
                </a:cubicBezTo>
                <a:cubicBezTo>
                  <a:pt x="0" y="2154176"/>
                  <a:pt x="2154176" y="0"/>
                  <a:pt x="4811486" y="0"/>
                </a:cubicBezTo>
                <a:close/>
              </a:path>
            </a:pathLst>
          </a:custGeom>
        </p:spPr>
      </p:pic>
      <p:pic>
        <p:nvPicPr>
          <p:cNvPr id="7" name="Kuva 6">
            <a:extLst>
              <a:ext uri="{FF2B5EF4-FFF2-40B4-BE49-F238E27FC236}">
                <a16:creationId xmlns:a16="http://schemas.microsoft.com/office/drawing/2014/main" id="{E1D7C81D-978E-7458-87EE-84F1AE3BD36D}"/>
              </a:ext>
            </a:extLst>
          </p:cNvPr>
          <p:cNvPicPr>
            <a:picLocks noChangeAspect="1"/>
          </p:cNvPicPr>
          <p:nvPr userDrawn="1"/>
        </p:nvPicPr>
        <p:blipFill>
          <a:blip r:embed="rId3"/>
          <a:stretch>
            <a:fillRect/>
          </a:stretch>
        </p:blipFill>
        <p:spPr>
          <a:xfrm>
            <a:off x="-119268" y="6095172"/>
            <a:ext cx="12446406" cy="648249"/>
          </a:xfrm>
          <a:prstGeom prst="rect">
            <a:avLst/>
          </a:prstGeom>
        </p:spPr>
      </p:pic>
      <p:sp>
        <p:nvSpPr>
          <p:cNvPr id="2" name="Title 1">
            <a:extLst>
              <a:ext uri="{FF2B5EF4-FFF2-40B4-BE49-F238E27FC236}">
                <a16:creationId xmlns:a16="http://schemas.microsoft.com/office/drawing/2014/main" id="{F1930C4F-5584-B448-AB45-F9CA52E8331F}"/>
              </a:ext>
            </a:extLst>
          </p:cNvPr>
          <p:cNvSpPr>
            <a:spLocks noGrp="1"/>
          </p:cNvSpPr>
          <p:nvPr>
            <p:ph type="ctrTitle"/>
          </p:nvPr>
        </p:nvSpPr>
        <p:spPr>
          <a:xfrm>
            <a:off x="818031" y="1860550"/>
            <a:ext cx="4572000" cy="3136900"/>
          </a:xfrm>
          <a:prstGeom prst="rect">
            <a:avLst/>
          </a:prstGeom>
        </p:spPr>
        <p:txBody>
          <a:bodyPr anchor="ctr">
            <a:normAutofit/>
          </a:bodyPr>
          <a:lstStyle>
            <a:lvl1pPr algn="l">
              <a:defRPr sz="4800" b="1" i="0">
                <a:solidFill>
                  <a:schemeClr val="bg1"/>
                </a:solidFill>
                <a:latin typeface="+mn-lt"/>
              </a:defRPr>
            </a:lvl1pPr>
          </a:lstStyle>
          <a:p>
            <a:r>
              <a:rPr lang="en-GB" dirty="0"/>
              <a:t>Click to edit Master title style</a:t>
            </a:r>
            <a:endParaRPr lang="en-FI" dirty="0"/>
          </a:p>
        </p:txBody>
      </p:sp>
      <p:pic>
        <p:nvPicPr>
          <p:cNvPr id="3" name="Kuva 2" descr="Kuva, joka sisältää kohteen Fontti, logo, Grafiikka, typografia&#10;&#10;Kuvaus luotu automaattisesti">
            <a:extLst>
              <a:ext uri="{FF2B5EF4-FFF2-40B4-BE49-F238E27FC236}">
                <a16:creationId xmlns:a16="http://schemas.microsoft.com/office/drawing/2014/main" id="{C5972295-761F-E5C3-2FB8-67159DBB6EEA}"/>
              </a:ext>
            </a:extLst>
          </p:cNvPr>
          <p:cNvPicPr>
            <a:picLocks noChangeAspect="1"/>
          </p:cNvPicPr>
          <p:nvPr userDrawn="1"/>
        </p:nvPicPr>
        <p:blipFill>
          <a:blip r:embed="rId4"/>
          <a:stretch>
            <a:fillRect/>
          </a:stretch>
        </p:blipFill>
        <p:spPr>
          <a:xfrm>
            <a:off x="10369550" y="5770979"/>
            <a:ext cx="1306417" cy="422758"/>
          </a:xfrm>
          <a:prstGeom prst="rect">
            <a:avLst/>
          </a:prstGeom>
        </p:spPr>
      </p:pic>
      <p:pic>
        <p:nvPicPr>
          <p:cNvPr id="4" name="Kuva 3" descr="Kuva, joka sisältää kohteen Fontti, Grafiikka, teksti, musta&#10;&#10;Kuvaus luotu automaattisesti">
            <a:extLst>
              <a:ext uri="{FF2B5EF4-FFF2-40B4-BE49-F238E27FC236}">
                <a16:creationId xmlns:a16="http://schemas.microsoft.com/office/drawing/2014/main" id="{E26A0B56-7DE7-DBB4-799B-AFEDE8159A77}"/>
              </a:ext>
            </a:extLst>
          </p:cNvPr>
          <p:cNvPicPr>
            <a:picLocks noChangeAspect="1"/>
          </p:cNvPicPr>
          <p:nvPr userDrawn="1"/>
        </p:nvPicPr>
        <p:blipFill>
          <a:blip r:embed="rId5"/>
          <a:stretch>
            <a:fillRect/>
          </a:stretch>
        </p:blipFill>
        <p:spPr>
          <a:xfrm>
            <a:off x="139484" y="5576273"/>
            <a:ext cx="2022594" cy="1011297"/>
          </a:xfrm>
          <a:prstGeom prst="rect">
            <a:avLst/>
          </a:prstGeom>
        </p:spPr>
      </p:pic>
    </p:spTree>
    <p:extLst>
      <p:ext uri="{BB962C8B-B14F-4D97-AF65-F5344CB8AC3E}">
        <p14:creationId xmlns:p14="http://schemas.microsoft.com/office/powerpoint/2010/main" val="216945860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14_Title Slide">
    <p:bg>
      <p:bgPr>
        <a:solidFill>
          <a:srgbClr val="083535"/>
        </a:solidFill>
        <a:effectLst/>
      </p:bgPr>
    </p:bg>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D1D7A9F1-5147-CB40-B197-3651BBB4CD18}"/>
              </a:ext>
            </a:extLst>
          </p:cNvPr>
          <p:cNvPicPr>
            <a:picLocks noChangeAspect="1"/>
          </p:cNvPicPr>
          <p:nvPr userDrawn="1"/>
        </p:nvPicPr>
        <p:blipFill rotWithShape="1">
          <a:blip r:embed="rId2"/>
          <a:srcRect l="10159" t="4629" r="-17066" b="-11536"/>
          <a:stretch/>
        </p:blipFill>
        <p:spPr>
          <a:xfrm>
            <a:off x="6095999" y="-451305"/>
            <a:ext cx="9622972" cy="9622972"/>
          </a:xfrm>
          <a:custGeom>
            <a:avLst/>
            <a:gdLst>
              <a:gd name="connsiteX0" fmla="*/ 4811486 w 9622972"/>
              <a:gd name="connsiteY0" fmla="*/ 0 h 9622972"/>
              <a:gd name="connsiteX1" fmla="*/ 9622972 w 9622972"/>
              <a:gd name="connsiteY1" fmla="*/ 4811486 h 9622972"/>
              <a:gd name="connsiteX2" fmla="*/ 4811486 w 9622972"/>
              <a:gd name="connsiteY2" fmla="*/ 9622972 h 9622972"/>
              <a:gd name="connsiteX3" fmla="*/ 0 w 9622972"/>
              <a:gd name="connsiteY3" fmla="*/ 4811486 h 9622972"/>
              <a:gd name="connsiteX4" fmla="*/ 4811486 w 9622972"/>
              <a:gd name="connsiteY4" fmla="*/ 0 h 96229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622972" h="9622972">
                <a:moveTo>
                  <a:pt x="4811486" y="0"/>
                </a:moveTo>
                <a:cubicBezTo>
                  <a:pt x="7468796" y="0"/>
                  <a:pt x="9622972" y="2154176"/>
                  <a:pt x="9622972" y="4811486"/>
                </a:cubicBezTo>
                <a:cubicBezTo>
                  <a:pt x="9622972" y="7468796"/>
                  <a:pt x="7468796" y="9622972"/>
                  <a:pt x="4811486" y="9622972"/>
                </a:cubicBezTo>
                <a:cubicBezTo>
                  <a:pt x="2154176" y="9622972"/>
                  <a:pt x="0" y="7468796"/>
                  <a:pt x="0" y="4811486"/>
                </a:cubicBezTo>
                <a:cubicBezTo>
                  <a:pt x="0" y="2154176"/>
                  <a:pt x="2154176" y="0"/>
                  <a:pt x="4811486" y="0"/>
                </a:cubicBezTo>
                <a:close/>
              </a:path>
            </a:pathLst>
          </a:custGeom>
        </p:spPr>
      </p:pic>
      <p:pic>
        <p:nvPicPr>
          <p:cNvPr id="6" name="Graphic 6">
            <a:extLst>
              <a:ext uri="{FF2B5EF4-FFF2-40B4-BE49-F238E27FC236}">
                <a16:creationId xmlns:a16="http://schemas.microsoft.com/office/drawing/2014/main" id="{51DECD90-3442-1D1B-1468-21DBE7A9621D}"/>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10296525" y="5603784"/>
            <a:ext cx="1473574" cy="736786"/>
          </a:xfrm>
          <a:prstGeom prst="rect">
            <a:avLst/>
          </a:prstGeom>
        </p:spPr>
      </p:pic>
      <p:pic>
        <p:nvPicPr>
          <p:cNvPr id="7" name="Kuva 6">
            <a:extLst>
              <a:ext uri="{FF2B5EF4-FFF2-40B4-BE49-F238E27FC236}">
                <a16:creationId xmlns:a16="http://schemas.microsoft.com/office/drawing/2014/main" id="{E1D7C81D-978E-7458-87EE-84F1AE3BD36D}"/>
              </a:ext>
            </a:extLst>
          </p:cNvPr>
          <p:cNvPicPr>
            <a:picLocks noChangeAspect="1"/>
          </p:cNvPicPr>
          <p:nvPr userDrawn="1"/>
        </p:nvPicPr>
        <p:blipFill>
          <a:blip r:embed="rId5"/>
          <a:stretch>
            <a:fillRect/>
          </a:stretch>
        </p:blipFill>
        <p:spPr>
          <a:xfrm>
            <a:off x="-119268" y="6095172"/>
            <a:ext cx="12446406" cy="648249"/>
          </a:xfrm>
          <a:prstGeom prst="rect">
            <a:avLst/>
          </a:prstGeom>
        </p:spPr>
      </p:pic>
      <p:sp>
        <p:nvSpPr>
          <p:cNvPr id="2" name="Title 1">
            <a:extLst>
              <a:ext uri="{FF2B5EF4-FFF2-40B4-BE49-F238E27FC236}">
                <a16:creationId xmlns:a16="http://schemas.microsoft.com/office/drawing/2014/main" id="{F1930C4F-5584-B448-AB45-F9CA52E8331F}"/>
              </a:ext>
            </a:extLst>
          </p:cNvPr>
          <p:cNvSpPr>
            <a:spLocks noGrp="1"/>
          </p:cNvSpPr>
          <p:nvPr>
            <p:ph type="ctrTitle"/>
          </p:nvPr>
        </p:nvSpPr>
        <p:spPr>
          <a:xfrm>
            <a:off x="818031" y="1860550"/>
            <a:ext cx="4572000" cy="3136900"/>
          </a:xfrm>
          <a:prstGeom prst="rect">
            <a:avLst/>
          </a:prstGeom>
        </p:spPr>
        <p:txBody>
          <a:bodyPr anchor="ctr">
            <a:normAutofit/>
          </a:bodyPr>
          <a:lstStyle>
            <a:lvl1pPr algn="l">
              <a:defRPr sz="4800" b="1" i="0">
                <a:solidFill>
                  <a:schemeClr val="bg1"/>
                </a:solidFill>
                <a:latin typeface="+mn-lt"/>
              </a:defRPr>
            </a:lvl1pPr>
          </a:lstStyle>
          <a:p>
            <a:r>
              <a:rPr lang="en-GB" dirty="0"/>
              <a:t>Click to edit Master title style</a:t>
            </a:r>
            <a:endParaRPr lang="en-FI" dirty="0"/>
          </a:p>
        </p:txBody>
      </p:sp>
      <p:pic>
        <p:nvPicPr>
          <p:cNvPr id="10" name="Kuva 9" descr="Kuva, joka sisältää kohteen Fontti, Grafiikka, teksti, musta&#10;&#10;Kuvaus luotu automaattisesti">
            <a:extLst>
              <a:ext uri="{FF2B5EF4-FFF2-40B4-BE49-F238E27FC236}">
                <a16:creationId xmlns:a16="http://schemas.microsoft.com/office/drawing/2014/main" id="{D5F68907-54A2-66A2-7759-B0929C16CC36}"/>
              </a:ext>
            </a:extLst>
          </p:cNvPr>
          <p:cNvPicPr>
            <a:picLocks noChangeAspect="1"/>
          </p:cNvPicPr>
          <p:nvPr userDrawn="1"/>
        </p:nvPicPr>
        <p:blipFill>
          <a:blip r:embed="rId6"/>
          <a:stretch>
            <a:fillRect/>
          </a:stretch>
        </p:blipFill>
        <p:spPr>
          <a:xfrm>
            <a:off x="139484" y="5576273"/>
            <a:ext cx="2022594" cy="1011297"/>
          </a:xfrm>
          <a:prstGeom prst="rect">
            <a:avLst/>
          </a:prstGeom>
        </p:spPr>
      </p:pic>
    </p:spTree>
    <p:extLst>
      <p:ext uri="{BB962C8B-B14F-4D97-AF65-F5344CB8AC3E}">
        <p14:creationId xmlns:p14="http://schemas.microsoft.com/office/powerpoint/2010/main" val="211976687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16_Title Slide">
    <p:bg>
      <p:bgPr>
        <a:solidFill>
          <a:srgbClr val="083535"/>
        </a:solidFill>
        <a:effectLst/>
      </p:bgPr>
    </p:bg>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D1D7A9F1-5147-CB40-B197-3651BBB4CD18}"/>
              </a:ext>
            </a:extLst>
          </p:cNvPr>
          <p:cNvPicPr>
            <a:picLocks noChangeAspect="1"/>
          </p:cNvPicPr>
          <p:nvPr userDrawn="1"/>
        </p:nvPicPr>
        <p:blipFill rotWithShape="1">
          <a:blip r:embed="rId2"/>
          <a:srcRect l="16281" t="-1153" r="-35660" b="-18223"/>
          <a:stretch/>
        </p:blipFill>
        <p:spPr>
          <a:xfrm>
            <a:off x="6095999" y="-451305"/>
            <a:ext cx="9622972" cy="9622972"/>
          </a:xfrm>
          <a:custGeom>
            <a:avLst/>
            <a:gdLst>
              <a:gd name="connsiteX0" fmla="*/ 4811486 w 9622972"/>
              <a:gd name="connsiteY0" fmla="*/ 0 h 9622972"/>
              <a:gd name="connsiteX1" fmla="*/ 9622972 w 9622972"/>
              <a:gd name="connsiteY1" fmla="*/ 4811486 h 9622972"/>
              <a:gd name="connsiteX2" fmla="*/ 4811486 w 9622972"/>
              <a:gd name="connsiteY2" fmla="*/ 9622972 h 9622972"/>
              <a:gd name="connsiteX3" fmla="*/ 0 w 9622972"/>
              <a:gd name="connsiteY3" fmla="*/ 4811486 h 9622972"/>
              <a:gd name="connsiteX4" fmla="*/ 4811486 w 9622972"/>
              <a:gd name="connsiteY4" fmla="*/ 0 h 96229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622972" h="9622972">
                <a:moveTo>
                  <a:pt x="4811486" y="0"/>
                </a:moveTo>
                <a:cubicBezTo>
                  <a:pt x="7468796" y="0"/>
                  <a:pt x="9622972" y="2154176"/>
                  <a:pt x="9622972" y="4811486"/>
                </a:cubicBezTo>
                <a:cubicBezTo>
                  <a:pt x="9622972" y="7468796"/>
                  <a:pt x="7468796" y="9622972"/>
                  <a:pt x="4811486" y="9622972"/>
                </a:cubicBezTo>
                <a:cubicBezTo>
                  <a:pt x="2154176" y="9622972"/>
                  <a:pt x="0" y="7468796"/>
                  <a:pt x="0" y="4811486"/>
                </a:cubicBezTo>
                <a:cubicBezTo>
                  <a:pt x="0" y="2154176"/>
                  <a:pt x="2154176" y="0"/>
                  <a:pt x="4811486" y="0"/>
                </a:cubicBezTo>
                <a:close/>
              </a:path>
            </a:pathLst>
          </a:custGeom>
        </p:spPr>
      </p:pic>
      <p:pic>
        <p:nvPicPr>
          <p:cNvPr id="6" name="Graphic 6">
            <a:extLst>
              <a:ext uri="{FF2B5EF4-FFF2-40B4-BE49-F238E27FC236}">
                <a16:creationId xmlns:a16="http://schemas.microsoft.com/office/drawing/2014/main" id="{51DECD90-3442-1D1B-1468-21DBE7A9621D}"/>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10296525" y="5603784"/>
            <a:ext cx="1473574" cy="736786"/>
          </a:xfrm>
          <a:prstGeom prst="rect">
            <a:avLst/>
          </a:prstGeom>
        </p:spPr>
      </p:pic>
      <p:pic>
        <p:nvPicPr>
          <p:cNvPr id="7" name="Kuva 6">
            <a:extLst>
              <a:ext uri="{FF2B5EF4-FFF2-40B4-BE49-F238E27FC236}">
                <a16:creationId xmlns:a16="http://schemas.microsoft.com/office/drawing/2014/main" id="{E1D7C81D-978E-7458-87EE-84F1AE3BD36D}"/>
              </a:ext>
            </a:extLst>
          </p:cNvPr>
          <p:cNvPicPr>
            <a:picLocks noChangeAspect="1"/>
          </p:cNvPicPr>
          <p:nvPr userDrawn="1"/>
        </p:nvPicPr>
        <p:blipFill>
          <a:blip r:embed="rId5"/>
          <a:stretch>
            <a:fillRect/>
          </a:stretch>
        </p:blipFill>
        <p:spPr>
          <a:xfrm>
            <a:off x="-119268" y="6095172"/>
            <a:ext cx="12446406" cy="648249"/>
          </a:xfrm>
          <a:prstGeom prst="rect">
            <a:avLst/>
          </a:prstGeom>
        </p:spPr>
      </p:pic>
      <p:sp>
        <p:nvSpPr>
          <p:cNvPr id="2" name="Title 1">
            <a:extLst>
              <a:ext uri="{FF2B5EF4-FFF2-40B4-BE49-F238E27FC236}">
                <a16:creationId xmlns:a16="http://schemas.microsoft.com/office/drawing/2014/main" id="{F1930C4F-5584-B448-AB45-F9CA52E8331F}"/>
              </a:ext>
            </a:extLst>
          </p:cNvPr>
          <p:cNvSpPr>
            <a:spLocks noGrp="1"/>
          </p:cNvSpPr>
          <p:nvPr>
            <p:ph type="ctrTitle"/>
          </p:nvPr>
        </p:nvSpPr>
        <p:spPr>
          <a:xfrm>
            <a:off x="818031" y="1860550"/>
            <a:ext cx="4572000" cy="3136900"/>
          </a:xfrm>
          <a:prstGeom prst="rect">
            <a:avLst/>
          </a:prstGeom>
        </p:spPr>
        <p:txBody>
          <a:bodyPr anchor="ctr">
            <a:normAutofit/>
          </a:bodyPr>
          <a:lstStyle>
            <a:lvl1pPr algn="l">
              <a:defRPr sz="4800" b="1" i="0">
                <a:solidFill>
                  <a:schemeClr val="bg1"/>
                </a:solidFill>
                <a:latin typeface="+mn-lt"/>
              </a:defRPr>
            </a:lvl1pPr>
          </a:lstStyle>
          <a:p>
            <a:r>
              <a:rPr lang="en-GB" dirty="0"/>
              <a:t>Click to edit Master title style</a:t>
            </a:r>
            <a:endParaRPr lang="en-FI" dirty="0"/>
          </a:p>
        </p:txBody>
      </p:sp>
      <p:pic>
        <p:nvPicPr>
          <p:cNvPr id="10" name="Kuva 9" descr="Kuva, joka sisältää kohteen Fontti, Grafiikka, teksti, musta&#10;&#10;Kuvaus luotu automaattisesti">
            <a:extLst>
              <a:ext uri="{FF2B5EF4-FFF2-40B4-BE49-F238E27FC236}">
                <a16:creationId xmlns:a16="http://schemas.microsoft.com/office/drawing/2014/main" id="{D5F68907-54A2-66A2-7759-B0929C16CC36}"/>
              </a:ext>
            </a:extLst>
          </p:cNvPr>
          <p:cNvPicPr>
            <a:picLocks noChangeAspect="1"/>
          </p:cNvPicPr>
          <p:nvPr userDrawn="1"/>
        </p:nvPicPr>
        <p:blipFill>
          <a:blip r:embed="rId6"/>
          <a:stretch>
            <a:fillRect/>
          </a:stretch>
        </p:blipFill>
        <p:spPr>
          <a:xfrm>
            <a:off x="139484" y="5576273"/>
            <a:ext cx="2022594" cy="1011297"/>
          </a:xfrm>
          <a:prstGeom prst="rect">
            <a:avLst/>
          </a:prstGeom>
        </p:spPr>
      </p:pic>
    </p:spTree>
    <p:extLst>
      <p:ext uri="{BB962C8B-B14F-4D97-AF65-F5344CB8AC3E}">
        <p14:creationId xmlns:p14="http://schemas.microsoft.com/office/powerpoint/2010/main" val="246724490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2_Title Slide">
    <p:bg>
      <p:bgPr>
        <a:solidFill>
          <a:srgbClr val="EDEDED"/>
        </a:solidFill>
        <a:effectLst/>
      </p:bgPr>
    </p:bg>
    <p:spTree>
      <p:nvGrpSpPr>
        <p:cNvPr id="1" name=""/>
        <p:cNvGrpSpPr/>
        <p:nvPr/>
      </p:nvGrpSpPr>
      <p:grpSpPr>
        <a:xfrm>
          <a:off x="0" y="0"/>
          <a:ext cx="0" cy="0"/>
          <a:chOff x="0" y="0"/>
          <a:chExt cx="0" cy="0"/>
        </a:xfrm>
      </p:grpSpPr>
      <p:pic>
        <p:nvPicPr>
          <p:cNvPr id="14" name="Picture 10">
            <a:extLst>
              <a:ext uri="{FF2B5EF4-FFF2-40B4-BE49-F238E27FC236}">
                <a16:creationId xmlns:a16="http://schemas.microsoft.com/office/drawing/2014/main" id="{39524EB8-D27E-E74B-A078-737C9C54E2E5}"/>
              </a:ext>
            </a:extLst>
          </p:cNvPr>
          <p:cNvPicPr>
            <a:picLocks noChangeAspect="1"/>
          </p:cNvPicPr>
          <p:nvPr userDrawn="1"/>
        </p:nvPicPr>
        <p:blipFill rotWithShape="1">
          <a:blip r:embed="rId2"/>
          <a:srcRect l="15067" t="12372" r="-15067" b="-12372"/>
          <a:stretch/>
        </p:blipFill>
        <p:spPr>
          <a:xfrm>
            <a:off x="6095999" y="-451305"/>
            <a:ext cx="9622972" cy="9622972"/>
          </a:xfrm>
          <a:custGeom>
            <a:avLst/>
            <a:gdLst>
              <a:gd name="connsiteX0" fmla="*/ 4811486 w 9622972"/>
              <a:gd name="connsiteY0" fmla="*/ 0 h 9622972"/>
              <a:gd name="connsiteX1" fmla="*/ 9622972 w 9622972"/>
              <a:gd name="connsiteY1" fmla="*/ 4811486 h 9622972"/>
              <a:gd name="connsiteX2" fmla="*/ 4811486 w 9622972"/>
              <a:gd name="connsiteY2" fmla="*/ 9622972 h 9622972"/>
              <a:gd name="connsiteX3" fmla="*/ 0 w 9622972"/>
              <a:gd name="connsiteY3" fmla="*/ 4811486 h 9622972"/>
              <a:gd name="connsiteX4" fmla="*/ 4811486 w 9622972"/>
              <a:gd name="connsiteY4" fmla="*/ 0 h 96229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622972" h="9622972">
                <a:moveTo>
                  <a:pt x="4811486" y="0"/>
                </a:moveTo>
                <a:cubicBezTo>
                  <a:pt x="7468796" y="0"/>
                  <a:pt x="9622972" y="2154176"/>
                  <a:pt x="9622972" y="4811486"/>
                </a:cubicBezTo>
                <a:cubicBezTo>
                  <a:pt x="9622972" y="7468796"/>
                  <a:pt x="7468796" y="9622972"/>
                  <a:pt x="4811486" y="9622972"/>
                </a:cubicBezTo>
                <a:cubicBezTo>
                  <a:pt x="2154176" y="9622972"/>
                  <a:pt x="0" y="7468796"/>
                  <a:pt x="0" y="4811486"/>
                </a:cubicBezTo>
                <a:cubicBezTo>
                  <a:pt x="0" y="2154176"/>
                  <a:pt x="2154176" y="0"/>
                  <a:pt x="4811486" y="0"/>
                </a:cubicBezTo>
                <a:close/>
              </a:path>
            </a:pathLst>
          </a:custGeom>
        </p:spPr>
      </p:pic>
      <p:pic>
        <p:nvPicPr>
          <p:cNvPr id="7" name="Graphic 6">
            <a:extLst>
              <a:ext uri="{FF2B5EF4-FFF2-40B4-BE49-F238E27FC236}">
                <a16:creationId xmlns:a16="http://schemas.microsoft.com/office/drawing/2014/main" id="{734B06B4-B0BE-A20B-CCE0-6AF5D427D8A1}"/>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10296525" y="5603784"/>
            <a:ext cx="1473574" cy="736786"/>
          </a:xfrm>
          <a:prstGeom prst="rect">
            <a:avLst/>
          </a:prstGeom>
        </p:spPr>
      </p:pic>
      <p:pic>
        <p:nvPicPr>
          <p:cNvPr id="8" name="Kuva 7">
            <a:extLst>
              <a:ext uri="{FF2B5EF4-FFF2-40B4-BE49-F238E27FC236}">
                <a16:creationId xmlns:a16="http://schemas.microsoft.com/office/drawing/2014/main" id="{6C6C303C-FE36-10EC-65FC-A60970BECA00}"/>
              </a:ext>
            </a:extLst>
          </p:cNvPr>
          <p:cNvPicPr>
            <a:picLocks noChangeAspect="1"/>
          </p:cNvPicPr>
          <p:nvPr userDrawn="1"/>
        </p:nvPicPr>
        <p:blipFill>
          <a:blip r:embed="rId5"/>
          <a:stretch>
            <a:fillRect/>
          </a:stretch>
        </p:blipFill>
        <p:spPr>
          <a:xfrm>
            <a:off x="-119268" y="6095172"/>
            <a:ext cx="12446406" cy="648249"/>
          </a:xfrm>
          <a:prstGeom prst="rect">
            <a:avLst/>
          </a:prstGeom>
        </p:spPr>
      </p:pic>
      <p:sp>
        <p:nvSpPr>
          <p:cNvPr id="10" name="Title 1">
            <a:extLst>
              <a:ext uri="{FF2B5EF4-FFF2-40B4-BE49-F238E27FC236}">
                <a16:creationId xmlns:a16="http://schemas.microsoft.com/office/drawing/2014/main" id="{68067E71-E7B5-4325-999C-673B4FDEE532}"/>
              </a:ext>
            </a:extLst>
          </p:cNvPr>
          <p:cNvSpPr>
            <a:spLocks noGrp="1"/>
          </p:cNvSpPr>
          <p:nvPr>
            <p:ph type="ctrTitle"/>
          </p:nvPr>
        </p:nvSpPr>
        <p:spPr>
          <a:xfrm>
            <a:off x="818031" y="1860550"/>
            <a:ext cx="4572000" cy="3136900"/>
          </a:xfrm>
          <a:prstGeom prst="rect">
            <a:avLst/>
          </a:prstGeom>
        </p:spPr>
        <p:txBody>
          <a:bodyPr anchor="ctr">
            <a:normAutofit/>
          </a:bodyPr>
          <a:lstStyle>
            <a:lvl1pPr algn="l">
              <a:defRPr sz="4800" b="1" i="0">
                <a:solidFill>
                  <a:schemeClr val="tx1"/>
                </a:solidFill>
                <a:latin typeface="+mn-lt"/>
              </a:defRPr>
            </a:lvl1pPr>
          </a:lstStyle>
          <a:p>
            <a:r>
              <a:rPr lang="en-GB" dirty="0"/>
              <a:t>Click to edit Master title style</a:t>
            </a:r>
            <a:endParaRPr lang="en-FI" dirty="0"/>
          </a:p>
        </p:txBody>
      </p:sp>
      <p:pic>
        <p:nvPicPr>
          <p:cNvPr id="13" name="Kuva 12">
            <a:extLst>
              <a:ext uri="{FF2B5EF4-FFF2-40B4-BE49-F238E27FC236}">
                <a16:creationId xmlns:a16="http://schemas.microsoft.com/office/drawing/2014/main" id="{41FFC8F4-9961-D1E4-56B4-EDBCAAAFAB2F}"/>
              </a:ext>
            </a:extLst>
          </p:cNvPr>
          <p:cNvPicPr>
            <a:picLocks noChangeAspect="1"/>
          </p:cNvPicPr>
          <p:nvPr userDrawn="1"/>
        </p:nvPicPr>
        <p:blipFill>
          <a:blip r:embed="rId6"/>
          <a:srcRect/>
          <a:stretch/>
        </p:blipFill>
        <p:spPr>
          <a:xfrm>
            <a:off x="139484" y="5576273"/>
            <a:ext cx="2022594" cy="1011297"/>
          </a:xfrm>
          <a:prstGeom prst="rect">
            <a:avLst/>
          </a:prstGeom>
        </p:spPr>
      </p:pic>
    </p:spTree>
    <p:extLst>
      <p:ext uri="{BB962C8B-B14F-4D97-AF65-F5344CB8AC3E}">
        <p14:creationId xmlns:p14="http://schemas.microsoft.com/office/powerpoint/2010/main" val="245783309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5_Title Slide">
    <p:bg>
      <p:bgPr>
        <a:solidFill>
          <a:srgbClr val="EDEDED"/>
        </a:solidFill>
        <a:effectLst/>
      </p:bgPr>
    </p:bg>
    <p:spTree>
      <p:nvGrpSpPr>
        <p:cNvPr id="1" name=""/>
        <p:cNvGrpSpPr/>
        <p:nvPr/>
      </p:nvGrpSpPr>
      <p:grpSpPr>
        <a:xfrm>
          <a:off x="0" y="0"/>
          <a:ext cx="0" cy="0"/>
          <a:chOff x="0" y="0"/>
          <a:chExt cx="0" cy="0"/>
        </a:xfrm>
      </p:grpSpPr>
      <p:pic>
        <p:nvPicPr>
          <p:cNvPr id="3" name="Picture 10">
            <a:extLst>
              <a:ext uri="{FF2B5EF4-FFF2-40B4-BE49-F238E27FC236}">
                <a16:creationId xmlns:a16="http://schemas.microsoft.com/office/drawing/2014/main" id="{11DD070D-0FA9-B42B-8F8A-225F1E5388CB}"/>
              </a:ext>
            </a:extLst>
          </p:cNvPr>
          <p:cNvPicPr>
            <a:picLocks noChangeAspect="1"/>
          </p:cNvPicPr>
          <p:nvPr userDrawn="1"/>
        </p:nvPicPr>
        <p:blipFill rotWithShape="1">
          <a:blip r:embed="rId2"/>
          <a:srcRect l="14874" t="1575" r="-12773" b="526"/>
          <a:stretch/>
        </p:blipFill>
        <p:spPr>
          <a:xfrm>
            <a:off x="6095999" y="-451305"/>
            <a:ext cx="9622972" cy="9622972"/>
          </a:xfrm>
          <a:custGeom>
            <a:avLst/>
            <a:gdLst>
              <a:gd name="connsiteX0" fmla="*/ 4811486 w 9622972"/>
              <a:gd name="connsiteY0" fmla="*/ 0 h 9622972"/>
              <a:gd name="connsiteX1" fmla="*/ 9622972 w 9622972"/>
              <a:gd name="connsiteY1" fmla="*/ 4811486 h 9622972"/>
              <a:gd name="connsiteX2" fmla="*/ 4811486 w 9622972"/>
              <a:gd name="connsiteY2" fmla="*/ 9622972 h 9622972"/>
              <a:gd name="connsiteX3" fmla="*/ 0 w 9622972"/>
              <a:gd name="connsiteY3" fmla="*/ 4811486 h 9622972"/>
              <a:gd name="connsiteX4" fmla="*/ 4811486 w 9622972"/>
              <a:gd name="connsiteY4" fmla="*/ 0 h 96229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622972" h="9622972">
                <a:moveTo>
                  <a:pt x="4811486" y="0"/>
                </a:moveTo>
                <a:cubicBezTo>
                  <a:pt x="7468796" y="0"/>
                  <a:pt x="9622972" y="2154176"/>
                  <a:pt x="9622972" y="4811486"/>
                </a:cubicBezTo>
                <a:cubicBezTo>
                  <a:pt x="9622972" y="7468796"/>
                  <a:pt x="7468796" y="9622972"/>
                  <a:pt x="4811486" y="9622972"/>
                </a:cubicBezTo>
                <a:cubicBezTo>
                  <a:pt x="2154176" y="9622972"/>
                  <a:pt x="0" y="7468796"/>
                  <a:pt x="0" y="4811486"/>
                </a:cubicBezTo>
                <a:cubicBezTo>
                  <a:pt x="0" y="2154176"/>
                  <a:pt x="2154176" y="0"/>
                  <a:pt x="4811486" y="0"/>
                </a:cubicBezTo>
                <a:close/>
              </a:path>
            </a:pathLst>
          </a:custGeom>
        </p:spPr>
      </p:pic>
      <p:pic>
        <p:nvPicPr>
          <p:cNvPr id="7" name="Graphic 6">
            <a:extLst>
              <a:ext uri="{FF2B5EF4-FFF2-40B4-BE49-F238E27FC236}">
                <a16:creationId xmlns:a16="http://schemas.microsoft.com/office/drawing/2014/main" id="{734B06B4-B0BE-A20B-CCE0-6AF5D427D8A1}"/>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10296525" y="5603784"/>
            <a:ext cx="1473574" cy="736786"/>
          </a:xfrm>
          <a:prstGeom prst="rect">
            <a:avLst/>
          </a:prstGeom>
        </p:spPr>
      </p:pic>
      <p:pic>
        <p:nvPicPr>
          <p:cNvPr id="8" name="Kuva 7">
            <a:extLst>
              <a:ext uri="{FF2B5EF4-FFF2-40B4-BE49-F238E27FC236}">
                <a16:creationId xmlns:a16="http://schemas.microsoft.com/office/drawing/2014/main" id="{6C6C303C-FE36-10EC-65FC-A60970BECA00}"/>
              </a:ext>
            </a:extLst>
          </p:cNvPr>
          <p:cNvPicPr>
            <a:picLocks noChangeAspect="1"/>
          </p:cNvPicPr>
          <p:nvPr userDrawn="1"/>
        </p:nvPicPr>
        <p:blipFill>
          <a:blip r:embed="rId5"/>
          <a:stretch>
            <a:fillRect/>
          </a:stretch>
        </p:blipFill>
        <p:spPr>
          <a:xfrm>
            <a:off x="-119268" y="6095172"/>
            <a:ext cx="12446406" cy="648249"/>
          </a:xfrm>
          <a:prstGeom prst="rect">
            <a:avLst/>
          </a:prstGeom>
        </p:spPr>
      </p:pic>
      <p:sp>
        <p:nvSpPr>
          <p:cNvPr id="10" name="Title 1">
            <a:extLst>
              <a:ext uri="{FF2B5EF4-FFF2-40B4-BE49-F238E27FC236}">
                <a16:creationId xmlns:a16="http://schemas.microsoft.com/office/drawing/2014/main" id="{68067E71-E7B5-4325-999C-673B4FDEE532}"/>
              </a:ext>
            </a:extLst>
          </p:cNvPr>
          <p:cNvSpPr>
            <a:spLocks noGrp="1"/>
          </p:cNvSpPr>
          <p:nvPr>
            <p:ph type="ctrTitle"/>
          </p:nvPr>
        </p:nvSpPr>
        <p:spPr>
          <a:xfrm>
            <a:off x="818031" y="1860550"/>
            <a:ext cx="4572000" cy="3136900"/>
          </a:xfrm>
          <a:prstGeom prst="rect">
            <a:avLst/>
          </a:prstGeom>
        </p:spPr>
        <p:txBody>
          <a:bodyPr anchor="ctr">
            <a:normAutofit/>
          </a:bodyPr>
          <a:lstStyle>
            <a:lvl1pPr algn="l">
              <a:defRPr sz="4800" b="1" i="0">
                <a:solidFill>
                  <a:schemeClr val="tx1"/>
                </a:solidFill>
                <a:latin typeface="+mn-lt"/>
              </a:defRPr>
            </a:lvl1pPr>
          </a:lstStyle>
          <a:p>
            <a:r>
              <a:rPr lang="en-GB" dirty="0"/>
              <a:t>Click to edit Master title style</a:t>
            </a:r>
            <a:endParaRPr lang="en-FI" dirty="0"/>
          </a:p>
        </p:txBody>
      </p:sp>
      <p:pic>
        <p:nvPicPr>
          <p:cNvPr id="13" name="Kuva 12">
            <a:extLst>
              <a:ext uri="{FF2B5EF4-FFF2-40B4-BE49-F238E27FC236}">
                <a16:creationId xmlns:a16="http://schemas.microsoft.com/office/drawing/2014/main" id="{41FFC8F4-9961-D1E4-56B4-EDBCAAAFAB2F}"/>
              </a:ext>
            </a:extLst>
          </p:cNvPr>
          <p:cNvPicPr>
            <a:picLocks noChangeAspect="1"/>
          </p:cNvPicPr>
          <p:nvPr userDrawn="1"/>
        </p:nvPicPr>
        <p:blipFill>
          <a:blip r:embed="rId6"/>
          <a:srcRect/>
          <a:stretch/>
        </p:blipFill>
        <p:spPr>
          <a:xfrm>
            <a:off x="139484" y="5576273"/>
            <a:ext cx="2022594" cy="1011297"/>
          </a:xfrm>
          <a:prstGeom prst="rect">
            <a:avLst/>
          </a:prstGeom>
        </p:spPr>
      </p:pic>
    </p:spTree>
    <p:extLst>
      <p:ext uri="{BB962C8B-B14F-4D97-AF65-F5344CB8AC3E}">
        <p14:creationId xmlns:p14="http://schemas.microsoft.com/office/powerpoint/2010/main" val="320895100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3_Title Slide">
    <p:bg>
      <p:bgPr>
        <a:solidFill>
          <a:srgbClr val="EDEDED"/>
        </a:solidFill>
        <a:effectLst/>
      </p:bgPr>
    </p:bg>
    <p:spTree>
      <p:nvGrpSpPr>
        <p:cNvPr id="1" name=""/>
        <p:cNvGrpSpPr/>
        <p:nvPr/>
      </p:nvGrpSpPr>
      <p:grpSpPr>
        <a:xfrm>
          <a:off x="0" y="0"/>
          <a:ext cx="0" cy="0"/>
          <a:chOff x="0" y="0"/>
          <a:chExt cx="0" cy="0"/>
        </a:xfrm>
      </p:grpSpPr>
      <p:pic>
        <p:nvPicPr>
          <p:cNvPr id="9" name="Picture 10">
            <a:extLst>
              <a:ext uri="{FF2B5EF4-FFF2-40B4-BE49-F238E27FC236}">
                <a16:creationId xmlns:a16="http://schemas.microsoft.com/office/drawing/2014/main" id="{129BD094-575C-FFF6-B66A-2AEDAA0AD9BC}"/>
              </a:ext>
            </a:extLst>
          </p:cNvPr>
          <p:cNvPicPr>
            <a:picLocks noChangeAspect="1"/>
          </p:cNvPicPr>
          <p:nvPr userDrawn="1"/>
        </p:nvPicPr>
        <p:blipFill rotWithShape="1">
          <a:blip r:embed="rId2"/>
          <a:srcRect l="7336" r="-7336"/>
          <a:stretch/>
        </p:blipFill>
        <p:spPr>
          <a:xfrm>
            <a:off x="6095999" y="-451305"/>
            <a:ext cx="9622972" cy="9622972"/>
          </a:xfrm>
          <a:custGeom>
            <a:avLst/>
            <a:gdLst>
              <a:gd name="connsiteX0" fmla="*/ 4811486 w 9622972"/>
              <a:gd name="connsiteY0" fmla="*/ 0 h 9622972"/>
              <a:gd name="connsiteX1" fmla="*/ 9622972 w 9622972"/>
              <a:gd name="connsiteY1" fmla="*/ 4811486 h 9622972"/>
              <a:gd name="connsiteX2" fmla="*/ 4811486 w 9622972"/>
              <a:gd name="connsiteY2" fmla="*/ 9622972 h 9622972"/>
              <a:gd name="connsiteX3" fmla="*/ 0 w 9622972"/>
              <a:gd name="connsiteY3" fmla="*/ 4811486 h 9622972"/>
              <a:gd name="connsiteX4" fmla="*/ 4811486 w 9622972"/>
              <a:gd name="connsiteY4" fmla="*/ 0 h 96229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622972" h="9622972">
                <a:moveTo>
                  <a:pt x="4811486" y="0"/>
                </a:moveTo>
                <a:cubicBezTo>
                  <a:pt x="7468796" y="0"/>
                  <a:pt x="9622972" y="2154176"/>
                  <a:pt x="9622972" y="4811486"/>
                </a:cubicBezTo>
                <a:cubicBezTo>
                  <a:pt x="9622972" y="7468796"/>
                  <a:pt x="7468796" y="9622972"/>
                  <a:pt x="4811486" y="9622972"/>
                </a:cubicBezTo>
                <a:cubicBezTo>
                  <a:pt x="2154176" y="9622972"/>
                  <a:pt x="0" y="7468796"/>
                  <a:pt x="0" y="4811486"/>
                </a:cubicBezTo>
                <a:cubicBezTo>
                  <a:pt x="0" y="2154176"/>
                  <a:pt x="2154176" y="0"/>
                  <a:pt x="4811486" y="0"/>
                </a:cubicBezTo>
                <a:close/>
              </a:path>
            </a:pathLst>
          </a:custGeom>
        </p:spPr>
      </p:pic>
      <p:pic>
        <p:nvPicPr>
          <p:cNvPr id="5" name="Kuva 4" descr="Kuva, joka sisältää kohteen Fontti, logo, Grafiikka, typografia&#10;&#10;Kuvaus luotu automaattisesti">
            <a:extLst>
              <a:ext uri="{FF2B5EF4-FFF2-40B4-BE49-F238E27FC236}">
                <a16:creationId xmlns:a16="http://schemas.microsoft.com/office/drawing/2014/main" id="{95F4E500-54E3-B788-43E8-09D0EECF3329}"/>
              </a:ext>
            </a:extLst>
          </p:cNvPr>
          <p:cNvPicPr>
            <a:picLocks noChangeAspect="1"/>
          </p:cNvPicPr>
          <p:nvPr userDrawn="1"/>
        </p:nvPicPr>
        <p:blipFill>
          <a:blip r:embed="rId3"/>
          <a:stretch>
            <a:fillRect/>
          </a:stretch>
        </p:blipFill>
        <p:spPr>
          <a:xfrm>
            <a:off x="10369550" y="5770979"/>
            <a:ext cx="1306417" cy="422758"/>
          </a:xfrm>
          <a:prstGeom prst="rect">
            <a:avLst/>
          </a:prstGeom>
        </p:spPr>
      </p:pic>
      <p:pic>
        <p:nvPicPr>
          <p:cNvPr id="8" name="Kuva 7">
            <a:extLst>
              <a:ext uri="{FF2B5EF4-FFF2-40B4-BE49-F238E27FC236}">
                <a16:creationId xmlns:a16="http://schemas.microsoft.com/office/drawing/2014/main" id="{6C6C303C-FE36-10EC-65FC-A60970BECA00}"/>
              </a:ext>
            </a:extLst>
          </p:cNvPr>
          <p:cNvPicPr>
            <a:picLocks noChangeAspect="1"/>
          </p:cNvPicPr>
          <p:nvPr userDrawn="1"/>
        </p:nvPicPr>
        <p:blipFill>
          <a:blip r:embed="rId4"/>
          <a:stretch>
            <a:fillRect/>
          </a:stretch>
        </p:blipFill>
        <p:spPr>
          <a:xfrm>
            <a:off x="-119268" y="6095172"/>
            <a:ext cx="12446406" cy="648249"/>
          </a:xfrm>
          <a:prstGeom prst="rect">
            <a:avLst/>
          </a:prstGeom>
        </p:spPr>
      </p:pic>
      <p:sp>
        <p:nvSpPr>
          <p:cNvPr id="10" name="Title 1">
            <a:extLst>
              <a:ext uri="{FF2B5EF4-FFF2-40B4-BE49-F238E27FC236}">
                <a16:creationId xmlns:a16="http://schemas.microsoft.com/office/drawing/2014/main" id="{68067E71-E7B5-4325-999C-673B4FDEE532}"/>
              </a:ext>
            </a:extLst>
          </p:cNvPr>
          <p:cNvSpPr>
            <a:spLocks noGrp="1"/>
          </p:cNvSpPr>
          <p:nvPr>
            <p:ph type="ctrTitle"/>
          </p:nvPr>
        </p:nvSpPr>
        <p:spPr>
          <a:xfrm>
            <a:off x="818031" y="1860550"/>
            <a:ext cx="4572000" cy="3136900"/>
          </a:xfrm>
          <a:prstGeom prst="rect">
            <a:avLst/>
          </a:prstGeom>
        </p:spPr>
        <p:txBody>
          <a:bodyPr anchor="ctr">
            <a:normAutofit/>
          </a:bodyPr>
          <a:lstStyle>
            <a:lvl1pPr algn="l">
              <a:defRPr sz="4800" b="1" i="0">
                <a:solidFill>
                  <a:schemeClr val="tx1"/>
                </a:solidFill>
                <a:latin typeface="+mn-lt"/>
              </a:defRPr>
            </a:lvl1pPr>
          </a:lstStyle>
          <a:p>
            <a:r>
              <a:rPr lang="en-GB" dirty="0"/>
              <a:t>Click to edit Master title style</a:t>
            </a:r>
            <a:endParaRPr lang="en-FI" dirty="0"/>
          </a:p>
        </p:txBody>
      </p:sp>
      <p:pic>
        <p:nvPicPr>
          <p:cNvPr id="6" name="Kuva 5">
            <a:extLst>
              <a:ext uri="{FF2B5EF4-FFF2-40B4-BE49-F238E27FC236}">
                <a16:creationId xmlns:a16="http://schemas.microsoft.com/office/drawing/2014/main" id="{D45C4908-849E-B328-FCD6-9464300A289A}"/>
              </a:ext>
            </a:extLst>
          </p:cNvPr>
          <p:cNvPicPr>
            <a:picLocks noChangeAspect="1"/>
          </p:cNvPicPr>
          <p:nvPr userDrawn="1"/>
        </p:nvPicPr>
        <p:blipFill>
          <a:blip r:embed="rId5"/>
          <a:srcRect/>
          <a:stretch/>
        </p:blipFill>
        <p:spPr>
          <a:xfrm>
            <a:off x="139484" y="5576273"/>
            <a:ext cx="2022594" cy="1011297"/>
          </a:xfrm>
          <a:prstGeom prst="rect">
            <a:avLst/>
          </a:prstGeom>
        </p:spPr>
      </p:pic>
    </p:spTree>
    <p:extLst>
      <p:ext uri="{BB962C8B-B14F-4D97-AF65-F5344CB8AC3E}">
        <p14:creationId xmlns:p14="http://schemas.microsoft.com/office/powerpoint/2010/main" val="28044442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4_Title Slide">
    <p:bg>
      <p:bgPr>
        <a:solidFill>
          <a:srgbClr val="EDEDED"/>
        </a:solidFill>
        <a:effectLst/>
      </p:bgPr>
    </p:bg>
    <p:spTree>
      <p:nvGrpSpPr>
        <p:cNvPr id="1" name=""/>
        <p:cNvGrpSpPr/>
        <p:nvPr/>
      </p:nvGrpSpPr>
      <p:grpSpPr>
        <a:xfrm>
          <a:off x="0" y="0"/>
          <a:ext cx="0" cy="0"/>
          <a:chOff x="0" y="0"/>
          <a:chExt cx="0" cy="0"/>
        </a:xfrm>
      </p:grpSpPr>
      <p:pic>
        <p:nvPicPr>
          <p:cNvPr id="2" name="Picture 10">
            <a:extLst>
              <a:ext uri="{FF2B5EF4-FFF2-40B4-BE49-F238E27FC236}">
                <a16:creationId xmlns:a16="http://schemas.microsoft.com/office/drawing/2014/main" id="{15F79FAE-6BF4-9A29-6AB9-D1D828F0F193}"/>
              </a:ext>
            </a:extLst>
          </p:cNvPr>
          <p:cNvPicPr>
            <a:picLocks noChangeAspect="1"/>
          </p:cNvPicPr>
          <p:nvPr userDrawn="1"/>
        </p:nvPicPr>
        <p:blipFill rotWithShape="1">
          <a:blip r:embed="rId2"/>
          <a:srcRect l="10159" t="4629" r="-17066" b="-11536"/>
          <a:stretch/>
        </p:blipFill>
        <p:spPr>
          <a:xfrm>
            <a:off x="6095999" y="-451305"/>
            <a:ext cx="9622972" cy="9622972"/>
          </a:xfrm>
          <a:custGeom>
            <a:avLst/>
            <a:gdLst>
              <a:gd name="connsiteX0" fmla="*/ 4811486 w 9622972"/>
              <a:gd name="connsiteY0" fmla="*/ 0 h 9622972"/>
              <a:gd name="connsiteX1" fmla="*/ 9622972 w 9622972"/>
              <a:gd name="connsiteY1" fmla="*/ 4811486 h 9622972"/>
              <a:gd name="connsiteX2" fmla="*/ 4811486 w 9622972"/>
              <a:gd name="connsiteY2" fmla="*/ 9622972 h 9622972"/>
              <a:gd name="connsiteX3" fmla="*/ 0 w 9622972"/>
              <a:gd name="connsiteY3" fmla="*/ 4811486 h 9622972"/>
              <a:gd name="connsiteX4" fmla="*/ 4811486 w 9622972"/>
              <a:gd name="connsiteY4" fmla="*/ 0 h 96229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622972" h="9622972">
                <a:moveTo>
                  <a:pt x="4811486" y="0"/>
                </a:moveTo>
                <a:cubicBezTo>
                  <a:pt x="7468796" y="0"/>
                  <a:pt x="9622972" y="2154176"/>
                  <a:pt x="9622972" y="4811486"/>
                </a:cubicBezTo>
                <a:cubicBezTo>
                  <a:pt x="9622972" y="7468796"/>
                  <a:pt x="7468796" y="9622972"/>
                  <a:pt x="4811486" y="9622972"/>
                </a:cubicBezTo>
                <a:cubicBezTo>
                  <a:pt x="2154176" y="9622972"/>
                  <a:pt x="0" y="7468796"/>
                  <a:pt x="0" y="4811486"/>
                </a:cubicBezTo>
                <a:cubicBezTo>
                  <a:pt x="0" y="2154176"/>
                  <a:pt x="2154176" y="0"/>
                  <a:pt x="4811486" y="0"/>
                </a:cubicBezTo>
                <a:close/>
              </a:path>
            </a:pathLst>
          </a:custGeom>
        </p:spPr>
      </p:pic>
      <p:pic>
        <p:nvPicPr>
          <p:cNvPr id="7" name="Graphic 6">
            <a:extLst>
              <a:ext uri="{FF2B5EF4-FFF2-40B4-BE49-F238E27FC236}">
                <a16:creationId xmlns:a16="http://schemas.microsoft.com/office/drawing/2014/main" id="{734B06B4-B0BE-A20B-CCE0-6AF5D427D8A1}"/>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10296525" y="5603784"/>
            <a:ext cx="1473574" cy="736786"/>
          </a:xfrm>
          <a:prstGeom prst="rect">
            <a:avLst/>
          </a:prstGeom>
        </p:spPr>
      </p:pic>
      <p:pic>
        <p:nvPicPr>
          <p:cNvPr id="8" name="Kuva 7">
            <a:extLst>
              <a:ext uri="{FF2B5EF4-FFF2-40B4-BE49-F238E27FC236}">
                <a16:creationId xmlns:a16="http://schemas.microsoft.com/office/drawing/2014/main" id="{6C6C303C-FE36-10EC-65FC-A60970BECA00}"/>
              </a:ext>
            </a:extLst>
          </p:cNvPr>
          <p:cNvPicPr>
            <a:picLocks noChangeAspect="1"/>
          </p:cNvPicPr>
          <p:nvPr userDrawn="1"/>
        </p:nvPicPr>
        <p:blipFill>
          <a:blip r:embed="rId5"/>
          <a:stretch>
            <a:fillRect/>
          </a:stretch>
        </p:blipFill>
        <p:spPr>
          <a:xfrm>
            <a:off x="-119268" y="6095172"/>
            <a:ext cx="12446406" cy="648249"/>
          </a:xfrm>
          <a:prstGeom prst="rect">
            <a:avLst/>
          </a:prstGeom>
        </p:spPr>
      </p:pic>
      <p:sp>
        <p:nvSpPr>
          <p:cNvPr id="10" name="Title 1">
            <a:extLst>
              <a:ext uri="{FF2B5EF4-FFF2-40B4-BE49-F238E27FC236}">
                <a16:creationId xmlns:a16="http://schemas.microsoft.com/office/drawing/2014/main" id="{68067E71-E7B5-4325-999C-673B4FDEE532}"/>
              </a:ext>
            </a:extLst>
          </p:cNvPr>
          <p:cNvSpPr>
            <a:spLocks noGrp="1"/>
          </p:cNvSpPr>
          <p:nvPr>
            <p:ph type="ctrTitle"/>
          </p:nvPr>
        </p:nvSpPr>
        <p:spPr>
          <a:xfrm>
            <a:off x="818031" y="1860550"/>
            <a:ext cx="4572000" cy="3136900"/>
          </a:xfrm>
          <a:prstGeom prst="rect">
            <a:avLst/>
          </a:prstGeom>
        </p:spPr>
        <p:txBody>
          <a:bodyPr anchor="ctr">
            <a:normAutofit/>
          </a:bodyPr>
          <a:lstStyle>
            <a:lvl1pPr algn="l">
              <a:defRPr sz="4800" b="1" i="0">
                <a:solidFill>
                  <a:schemeClr val="tx1"/>
                </a:solidFill>
                <a:latin typeface="+mn-lt"/>
              </a:defRPr>
            </a:lvl1pPr>
          </a:lstStyle>
          <a:p>
            <a:r>
              <a:rPr lang="en-GB" dirty="0"/>
              <a:t>Click to edit Master title style</a:t>
            </a:r>
            <a:endParaRPr lang="en-FI" dirty="0"/>
          </a:p>
        </p:txBody>
      </p:sp>
      <p:pic>
        <p:nvPicPr>
          <p:cNvPr id="13" name="Kuva 12">
            <a:extLst>
              <a:ext uri="{FF2B5EF4-FFF2-40B4-BE49-F238E27FC236}">
                <a16:creationId xmlns:a16="http://schemas.microsoft.com/office/drawing/2014/main" id="{41FFC8F4-9961-D1E4-56B4-EDBCAAAFAB2F}"/>
              </a:ext>
            </a:extLst>
          </p:cNvPr>
          <p:cNvPicPr>
            <a:picLocks noChangeAspect="1"/>
          </p:cNvPicPr>
          <p:nvPr userDrawn="1"/>
        </p:nvPicPr>
        <p:blipFill>
          <a:blip r:embed="rId6"/>
          <a:srcRect/>
          <a:stretch/>
        </p:blipFill>
        <p:spPr>
          <a:xfrm>
            <a:off x="139484" y="5576273"/>
            <a:ext cx="2022594" cy="1011297"/>
          </a:xfrm>
          <a:prstGeom prst="rect">
            <a:avLst/>
          </a:prstGeom>
        </p:spPr>
      </p:pic>
    </p:spTree>
    <p:extLst>
      <p:ext uri="{BB962C8B-B14F-4D97-AF65-F5344CB8AC3E}">
        <p14:creationId xmlns:p14="http://schemas.microsoft.com/office/powerpoint/2010/main" val="345768047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6_Title Slide">
    <p:bg>
      <p:bgPr>
        <a:solidFill>
          <a:srgbClr val="EDEDED"/>
        </a:solidFill>
        <a:effectLst/>
      </p:bgPr>
    </p:bg>
    <p:spTree>
      <p:nvGrpSpPr>
        <p:cNvPr id="1" name=""/>
        <p:cNvGrpSpPr/>
        <p:nvPr/>
      </p:nvGrpSpPr>
      <p:grpSpPr>
        <a:xfrm>
          <a:off x="0" y="0"/>
          <a:ext cx="0" cy="0"/>
          <a:chOff x="0" y="0"/>
          <a:chExt cx="0" cy="0"/>
        </a:xfrm>
      </p:grpSpPr>
      <p:pic>
        <p:nvPicPr>
          <p:cNvPr id="2" name="Picture 10">
            <a:extLst>
              <a:ext uri="{FF2B5EF4-FFF2-40B4-BE49-F238E27FC236}">
                <a16:creationId xmlns:a16="http://schemas.microsoft.com/office/drawing/2014/main" id="{BB875D5A-DED2-DA87-AC94-8EF4F53BD50E}"/>
              </a:ext>
            </a:extLst>
          </p:cNvPr>
          <p:cNvPicPr>
            <a:picLocks noChangeAspect="1"/>
          </p:cNvPicPr>
          <p:nvPr userDrawn="1"/>
        </p:nvPicPr>
        <p:blipFill rotWithShape="1">
          <a:blip r:embed="rId2"/>
          <a:srcRect l="16281" t="-1153" r="-35660" b="-18223"/>
          <a:stretch/>
        </p:blipFill>
        <p:spPr>
          <a:xfrm>
            <a:off x="6095999" y="-451305"/>
            <a:ext cx="9622972" cy="9622972"/>
          </a:xfrm>
          <a:custGeom>
            <a:avLst/>
            <a:gdLst>
              <a:gd name="connsiteX0" fmla="*/ 4811486 w 9622972"/>
              <a:gd name="connsiteY0" fmla="*/ 0 h 9622972"/>
              <a:gd name="connsiteX1" fmla="*/ 9622972 w 9622972"/>
              <a:gd name="connsiteY1" fmla="*/ 4811486 h 9622972"/>
              <a:gd name="connsiteX2" fmla="*/ 4811486 w 9622972"/>
              <a:gd name="connsiteY2" fmla="*/ 9622972 h 9622972"/>
              <a:gd name="connsiteX3" fmla="*/ 0 w 9622972"/>
              <a:gd name="connsiteY3" fmla="*/ 4811486 h 9622972"/>
              <a:gd name="connsiteX4" fmla="*/ 4811486 w 9622972"/>
              <a:gd name="connsiteY4" fmla="*/ 0 h 96229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622972" h="9622972">
                <a:moveTo>
                  <a:pt x="4811486" y="0"/>
                </a:moveTo>
                <a:cubicBezTo>
                  <a:pt x="7468796" y="0"/>
                  <a:pt x="9622972" y="2154176"/>
                  <a:pt x="9622972" y="4811486"/>
                </a:cubicBezTo>
                <a:cubicBezTo>
                  <a:pt x="9622972" y="7468796"/>
                  <a:pt x="7468796" y="9622972"/>
                  <a:pt x="4811486" y="9622972"/>
                </a:cubicBezTo>
                <a:cubicBezTo>
                  <a:pt x="2154176" y="9622972"/>
                  <a:pt x="0" y="7468796"/>
                  <a:pt x="0" y="4811486"/>
                </a:cubicBezTo>
                <a:cubicBezTo>
                  <a:pt x="0" y="2154176"/>
                  <a:pt x="2154176" y="0"/>
                  <a:pt x="4811486" y="0"/>
                </a:cubicBezTo>
                <a:close/>
              </a:path>
            </a:pathLst>
          </a:custGeom>
        </p:spPr>
      </p:pic>
      <p:pic>
        <p:nvPicPr>
          <p:cNvPr id="7" name="Graphic 6">
            <a:extLst>
              <a:ext uri="{FF2B5EF4-FFF2-40B4-BE49-F238E27FC236}">
                <a16:creationId xmlns:a16="http://schemas.microsoft.com/office/drawing/2014/main" id="{734B06B4-B0BE-A20B-CCE0-6AF5D427D8A1}"/>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10296525" y="5603784"/>
            <a:ext cx="1473574" cy="736786"/>
          </a:xfrm>
          <a:prstGeom prst="rect">
            <a:avLst/>
          </a:prstGeom>
        </p:spPr>
      </p:pic>
      <p:pic>
        <p:nvPicPr>
          <p:cNvPr id="8" name="Kuva 7">
            <a:extLst>
              <a:ext uri="{FF2B5EF4-FFF2-40B4-BE49-F238E27FC236}">
                <a16:creationId xmlns:a16="http://schemas.microsoft.com/office/drawing/2014/main" id="{6C6C303C-FE36-10EC-65FC-A60970BECA00}"/>
              </a:ext>
            </a:extLst>
          </p:cNvPr>
          <p:cNvPicPr>
            <a:picLocks noChangeAspect="1"/>
          </p:cNvPicPr>
          <p:nvPr userDrawn="1"/>
        </p:nvPicPr>
        <p:blipFill>
          <a:blip r:embed="rId5"/>
          <a:stretch>
            <a:fillRect/>
          </a:stretch>
        </p:blipFill>
        <p:spPr>
          <a:xfrm>
            <a:off x="-119268" y="6095172"/>
            <a:ext cx="12446406" cy="648249"/>
          </a:xfrm>
          <a:prstGeom prst="rect">
            <a:avLst/>
          </a:prstGeom>
        </p:spPr>
      </p:pic>
      <p:sp>
        <p:nvSpPr>
          <p:cNvPr id="10" name="Title 1">
            <a:extLst>
              <a:ext uri="{FF2B5EF4-FFF2-40B4-BE49-F238E27FC236}">
                <a16:creationId xmlns:a16="http://schemas.microsoft.com/office/drawing/2014/main" id="{68067E71-E7B5-4325-999C-673B4FDEE532}"/>
              </a:ext>
            </a:extLst>
          </p:cNvPr>
          <p:cNvSpPr>
            <a:spLocks noGrp="1"/>
          </p:cNvSpPr>
          <p:nvPr>
            <p:ph type="ctrTitle"/>
          </p:nvPr>
        </p:nvSpPr>
        <p:spPr>
          <a:xfrm>
            <a:off x="818031" y="1860550"/>
            <a:ext cx="4572000" cy="3136900"/>
          </a:xfrm>
          <a:prstGeom prst="rect">
            <a:avLst/>
          </a:prstGeom>
        </p:spPr>
        <p:txBody>
          <a:bodyPr anchor="ctr">
            <a:normAutofit/>
          </a:bodyPr>
          <a:lstStyle>
            <a:lvl1pPr algn="l">
              <a:defRPr sz="4800" b="1" i="0">
                <a:solidFill>
                  <a:schemeClr val="tx1"/>
                </a:solidFill>
                <a:latin typeface="+mn-lt"/>
              </a:defRPr>
            </a:lvl1pPr>
          </a:lstStyle>
          <a:p>
            <a:r>
              <a:rPr lang="en-GB" dirty="0"/>
              <a:t>Click to edit Master title style</a:t>
            </a:r>
            <a:endParaRPr lang="en-FI" dirty="0"/>
          </a:p>
        </p:txBody>
      </p:sp>
      <p:pic>
        <p:nvPicPr>
          <p:cNvPr id="13" name="Kuva 12">
            <a:extLst>
              <a:ext uri="{FF2B5EF4-FFF2-40B4-BE49-F238E27FC236}">
                <a16:creationId xmlns:a16="http://schemas.microsoft.com/office/drawing/2014/main" id="{41FFC8F4-9961-D1E4-56B4-EDBCAAAFAB2F}"/>
              </a:ext>
            </a:extLst>
          </p:cNvPr>
          <p:cNvPicPr>
            <a:picLocks noChangeAspect="1"/>
          </p:cNvPicPr>
          <p:nvPr userDrawn="1"/>
        </p:nvPicPr>
        <p:blipFill>
          <a:blip r:embed="rId6"/>
          <a:srcRect/>
          <a:stretch/>
        </p:blipFill>
        <p:spPr>
          <a:xfrm>
            <a:off x="139484" y="5576273"/>
            <a:ext cx="2022594" cy="1011297"/>
          </a:xfrm>
          <a:prstGeom prst="rect">
            <a:avLst/>
          </a:prstGeom>
        </p:spPr>
      </p:pic>
    </p:spTree>
    <p:extLst>
      <p:ext uri="{BB962C8B-B14F-4D97-AF65-F5344CB8AC3E}">
        <p14:creationId xmlns:p14="http://schemas.microsoft.com/office/powerpoint/2010/main" val="192626300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653E65ED-6176-214C-99D3-7431E7A050E6}"/>
              </a:ext>
            </a:extLst>
          </p:cNvPr>
          <p:cNvSpPr>
            <a:spLocks noGrp="1"/>
          </p:cNvSpPr>
          <p:nvPr>
            <p:ph type="title"/>
          </p:nvPr>
        </p:nvSpPr>
        <p:spPr>
          <a:xfrm>
            <a:off x="627389" y="615497"/>
            <a:ext cx="10785678" cy="999217"/>
          </a:xfrm>
        </p:spPr>
        <p:txBody>
          <a:bodyPr anchor="t">
            <a:normAutofit/>
          </a:bodyPr>
          <a:lstStyle>
            <a:lvl1pPr>
              <a:lnSpc>
                <a:spcPts val="3600"/>
              </a:lnSpc>
              <a:defRPr sz="3600" b="1" i="0">
                <a:solidFill>
                  <a:schemeClr val="tx1"/>
                </a:solidFill>
                <a:latin typeface="+mn-lt"/>
                <a:cs typeface="Poppins" pitchFamily="2" charset="77"/>
              </a:defRPr>
            </a:lvl1pPr>
          </a:lstStyle>
          <a:p>
            <a:r>
              <a:rPr lang="en-GB" dirty="0"/>
              <a:t>Click to edit Master title style</a:t>
            </a:r>
            <a:endParaRPr lang="en-FI" dirty="0"/>
          </a:p>
        </p:txBody>
      </p:sp>
      <p:sp>
        <p:nvSpPr>
          <p:cNvPr id="9" name="Text Placeholder 4">
            <a:extLst>
              <a:ext uri="{FF2B5EF4-FFF2-40B4-BE49-F238E27FC236}">
                <a16:creationId xmlns:a16="http://schemas.microsoft.com/office/drawing/2014/main" id="{9725C6AD-FF28-D64F-8F01-E3323D9FD4A7}"/>
              </a:ext>
            </a:extLst>
          </p:cNvPr>
          <p:cNvSpPr>
            <a:spLocks noGrp="1"/>
          </p:cNvSpPr>
          <p:nvPr>
            <p:ph type="body" sz="quarter" idx="11"/>
          </p:nvPr>
        </p:nvSpPr>
        <p:spPr>
          <a:xfrm>
            <a:off x="627389" y="1758592"/>
            <a:ext cx="10785678" cy="4021320"/>
          </a:xfrm>
        </p:spPr>
        <p:txBody>
          <a:bodyPr>
            <a:normAutofit/>
          </a:bodyPr>
          <a:lstStyle>
            <a:lvl1pPr>
              <a:lnSpc>
                <a:spcPct val="100000"/>
              </a:lnSpc>
              <a:defRPr sz="2400">
                <a:solidFill>
                  <a:schemeClr val="tx1"/>
                </a:solidFill>
              </a:defRPr>
            </a:lvl1pPr>
            <a:lvl2pPr>
              <a:lnSpc>
                <a:spcPct val="100000"/>
              </a:lnSpc>
              <a:defRPr sz="2000">
                <a:solidFill>
                  <a:schemeClr val="tx1"/>
                </a:solidFill>
              </a:defRPr>
            </a:lvl2pPr>
            <a:lvl3pPr>
              <a:lnSpc>
                <a:spcPct val="100000"/>
              </a:lnSpc>
              <a:defRPr sz="1800">
                <a:solidFill>
                  <a:schemeClr val="tx1"/>
                </a:solidFill>
              </a:defRPr>
            </a:lvl3pPr>
            <a:lvl4pPr>
              <a:lnSpc>
                <a:spcPct val="100000"/>
              </a:lnSpc>
              <a:defRPr sz="1600">
                <a:solidFill>
                  <a:schemeClr val="tx1"/>
                </a:solidFill>
              </a:defRPr>
            </a:lvl4pPr>
            <a:lvl5pPr>
              <a:lnSpc>
                <a:spcPct val="100000"/>
              </a:lnSpc>
              <a:defRPr sz="1600">
                <a:solidFill>
                  <a:schemeClr val="tx1"/>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FI"/>
          </a:p>
        </p:txBody>
      </p:sp>
    </p:spTree>
    <p:extLst>
      <p:ext uri="{BB962C8B-B14F-4D97-AF65-F5344CB8AC3E}">
        <p14:creationId xmlns:p14="http://schemas.microsoft.com/office/powerpoint/2010/main" val="26671729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7_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5" name="Kuva 4">
            <a:extLst>
              <a:ext uri="{FF2B5EF4-FFF2-40B4-BE49-F238E27FC236}">
                <a16:creationId xmlns:a16="http://schemas.microsoft.com/office/drawing/2014/main" id="{E09A686E-CFFF-1FA5-4173-B00B76A37ED1}"/>
              </a:ext>
            </a:extLst>
          </p:cNvPr>
          <p:cNvPicPr>
            <a:picLocks noChangeAspect="1"/>
          </p:cNvPicPr>
          <p:nvPr userDrawn="1"/>
        </p:nvPicPr>
        <p:blipFill>
          <a:blip r:embed="rId3"/>
          <a:stretch>
            <a:fillRect/>
          </a:stretch>
        </p:blipFill>
        <p:spPr>
          <a:xfrm>
            <a:off x="-119268" y="6095172"/>
            <a:ext cx="12446406" cy="648249"/>
          </a:xfrm>
          <a:prstGeom prst="rect">
            <a:avLst/>
          </a:prstGeom>
        </p:spPr>
      </p:pic>
      <p:pic>
        <p:nvPicPr>
          <p:cNvPr id="3" name="Graphic 6">
            <a:extLst>
              <a:ext uri="{FF2B5EF4-FFF2-40B4-BE49-F238E27FC236}">
                <a16:creationId xmlns:a16="http://schemas.microsoft.com/office/drawing/2014/main" id="{1792A7AC-314A-E2A9-3283-EA653DC4EBCA}"/>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578784" y="1831326"/>
            <a:ext cx="4236104" cy="2118052"/>
          </a:xfrm>
          <a:prstGeom prst="rect">
            <a:avLst/>
          </a:prstGeom>
        </p:spPr>
      </p:pic>
      <p:sp>
        <p:nvSpPr>
          <p:cNvPr id="6" name="Title 1">
            <a:extLst>
              <a:ext uri="{FF2B5EF4-FFF2-40B4-BE49-F238E27FC236}">
                <a16:creationId xmlns:a16="http://schemas.microsoft.com/office/drawing/2014/main" id="{389C6647-9204-4963-5CA4-B7E0D80FD2F1}"/>
              </a:ext>
            </a:extLst>
          </p:cNvPr>
          <p:cNvSpPr>
            <a:spLocks noGrp="1"/>
          </p:cNvSpPr>
          <p:nvPr>
            <p:ph type="ctrTitle" hasCustomPrompt="1"/>
          </p:nvPr>
        </p:nvSpPr>
        <p:spPr>
          <a:xfrm>
            <a:off x="722465" y="3949378"/>
            <a:ext cx="6926240" cy="1772299"/>
          </a:xfrm>
          <a:prstGeom prst="rect">
            <a:avLst/>
          </a:prstGeom>
        </p:spPr>
        <p:txBody>
          <a:bodyPr anchor="t" anchorCtr="0">
            <a:normAutofit/>
          </a:bodyPr>
          <a:lstStyle>
            <a:lvl1pPr algn="l">
              <a:defRPr sz="3600" b="1" i="0" baseline="0">
                <a:solidFill>
                  <a:schemeClr val="bg1"/>
                </a:solidFill>
                <a:latin typeface="+mn-lt"/>
              </a:defRPr>
            </a:lvl1pPr>
          </a:lstStyle>
          <a:p>
            <a:r>
              <a:rPr lang="en-GB" dirty="0"/>
              <a:t>Click to edit Master title style</a:t>
            </a:r>
            <a:endParaRPr lang="en-FI" dirty="0"/>
          </a:p>
        </p:txBody>
      </p:sp>
    </p:spTree>
    <p:extLst>
      <p:ext uri="{BB962C8B-B14F-4D97-AF65-F5344CB8AC3E}">
        <p14:creationId xmlns:p14="http://schemas.microsoft.com/office/powerpoint/2010/main" val="65780293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759535A5-F716-9440-999C-EF1A45E82221}"/>
              </a:ext>
            </a:extLst>
          </p:cNvPr>
          <p:cNvSpPr>
            <a:spLocks noGrp="1"/>
          </p:cNvSpPr>
          <p:nvPr>
            <p:ph type="title"/>
          </p:nvPr>
        </p:nvSpPr>
        <p:spPr>
          <a:xfrm>
            <a:off x="611891" y="615497"/>
            <a:ext cx="9306129" cy="999217"/>
          </a:xfrm>
        </p:spPr>
        <p:txBody>
          <a:bodyPr anchor="t">
            <a:normAutofit/>
          </a:bodyPr>
          <a:lstStyle>
            <a:lvl1pPr>
              <a:lnSpc>
                <a:spcPts val="3600"/>
              </a:lnSpc>
              <a:defRPr sz="3600" b="1" i="0">
                <a:latin typeface="+mn-lt"/>
                <a:cs typeface="Poppins" pitchFamily="2" charset="77"/>
              </a:defRPr>
            </a:lvl1pPr>
          </a:lstStyle>
          <a:p>
            <a:r>
              <a:rPr lang="en-GB" dirty="0"/>
              <a:t>Click to edit Master title style</a:t>
            </a:r>
            <a:endParaRPr lang="en-FI" dirty="0"/>
          </a:p>
        </p:txBody>
      </p:sp>
      <p:sp>
        <p:nvSpPr>
          <p:cNvPr id="8" name="Text Placeholder 4">
            <a:extLst>
              <a:ext uri="{FF2B5EF4-FFF2-40B4-BE49-F238E27FC236}">
                <a16:creationId xmlns:a16="http://schemas.microsoft.com/office/drawing/2014/main" id="{7BE89F5F-4875-6549-9F44-4C985DAD0D6A}"/>
              </a:ext>
            </a:extLst>
          </p:cNvPr>
          <p:cNvSpPr>
            <a:spLocks noGrp="1"/>
          </p:cNvSpPr>
          <p:nvPr>
            <p:ph type="body" sz="quarter" idx="11"/>
          </p:nvPr>
        </p:nvSpPr>
        <p:spPr>
          <a:xfrm>
            <a:off x="613728" y="1721285"/>
            <a:ext cx="4850287" cy="4183570"/>
          </a:xfrm>
        </p:spPr>
        <p:txBody>
          <a:bodyPr>
            <a:normAutofit/>
          </a:bodyPr>
          <a:lstStyle>
            <a:lvl1pPr>
              <a:lnSpc>
                <a:spcPct val="100000"/>
              </a:lnSpc>
              <a:defRPr sz="2400">
                <a:solidFill>
                  <a:schemeClr val="tx1"/>
                </a:solidFill>
              </a:defRPr>
            </a:lvl1pPr>
            <a:lvl2pPr>
              <a:lnSpc>
                <a:spcPct val="100000"/>
              </a:lnSpc>
              <a:defRPr sz="2000">
                <a:solidFill>
                  <a:schemeClr val="tx1"/>
                </a:solidFill>
              </a:defRPr>
            </a:lvl2pPr>
            <a:lvl3pPr>
              <a:lnSpc>
                <a:spcPct val="100000"/>
              </a:lnSpc>
              <a:defRPr sz="1800">
                <a:solidFill>
                  <a:schemeClr val="tx1"/>
                </a:solidFill>
              </a:defRPr>
            </a:lvl3pPr>
            <a:lvl4pPr>
              <a:lnSpc>
                <a:spcPct val="100000"/>
              </a:lnSpc>
              <a:defRPr sz="1600">
                <a:solidFill>
                  <a:schemeClr val="tx1"/>
                </a:solidFill>
              </a:defRPr>
            </a:lvl4pPr>
            <a:lvl5pPr>
              <a:lnSpc>
                <a:spcPct val="100000"/>
              </a:lnSpc>
              <a:defRPr sz="1600">
                <a:solidFill>
                  <a:schemeClr val="tx1"/>
                </a:solidFill>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FI" dirty="0"/>
          </a:p>
        </p:txBody>
      </p:sp>
      <p:sp>
        <p:nvSpPr>
          <p:cNvPr id="9" name="Text Placeholder 4">
            <a:extLst>
              <a:ext uri="{FF2B5EF4-FFF2-40B4-BE49-F238E27FC236}">
                <a16:creationId xmlns:a16="http://schemas.microsoft.com/office/drawing/2014/main" id="{2CFACD2C-3CA3-BA4E-8D25-F03FEA020B78}"/>
              </a:ext>
            </a:extLst>
          </p:cNvPr>
          <p:cNvSpPr>
            <a:spLocks noGrp="1"/>
          </p:cNvSpPr>
          <p:nvPr>
            <p:ph type="body" sz="quarter" idx="12"/>
          </p:nvPr>
        </p:nvSpPr>
        <p:spPr>
          <a:xfrm>
            <a:off x="5566728" y="1721284"/>
            <a:ext cx="4850287" cy="4183571"/>
          </a:xfrm>
        </p:spPr>
        <p:txBody>
          <a:bodyPr>
            <a:normAutofit/>
          </a:bodyPr>
          <a:lstStyle>
            <a:lvl1pPr>
              <a:lnSpc>
                <a:spcPct val="100000"/>
              </a:lnSpc>
              <a:defRPr sz="2400">
                <a:solidFill>
                  <a:schemeClr val="tx1"/>
                </a:solidFill>
              </a:defRPr>
            </a:lvl1pPr>
            <a:lvl2pPr>
              <a:lnSpc>
                <a:spcPct val="100000"/>
              </a:lnSpc>
              <a:defRPr sz="2000">
                <a:solidFill>
                  <a:schemeClr val="tx1"/>
                </a:solidFill>
              </a:defRPr>
            </a:lvl2pPr>
            <a:lvl3pPr>
              <a:lnSpc>
                <a:spcPct val="100000"/>
              </a:lnSpc>
              <a:defRPr sz="1800">
                <a:solidFill>
                  <a:schemeClr val="tx1"/>
                </a:solidFill>
              </a:defRPr>
            </a:lvl3pPr>
            <a:lvl4pPr>
              <a:lnSpc>
                <a:spcPct val="100000"/>
              </a:lnSpc>
              <a:defRPr sz="1600">
                <a:solidFill>
                  <a:schemeClr val="tx1"/>
                </a:solidFill>
              </a:defRPr>
            </a:lvl4pPr>
            <a:lvl5pPr>
              <a:lnSpc>
                <a:spcPct val="100000"/>
              </a:lnSpc>
              <a:defRPr sz="1600">
                <a:solidFill>
                  <a:schemeClr val="tx1"/>
                </a:solidFill>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FI" dirty="0"/>
          </a:p>
        </p:txBody>
      </p:sp>
    </p:spTree>
    <p:extLst>
      <p:ext uri="{BB962C8B-B14F-4D97-AF65-F5344CB8AC3E}">
        <p14:creationId xmlns:p14="http://schemas.microsoft.com/office/powerpoint/2010/main" val="367755704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5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9AB6F5-9A4B-2B47-8F41-4A7497881091}"/>
              </a:ext>
            </a:extLst>
          </p:cNvPr>
          <p:cNvSpPr>
            <a:spLocks noGrp="1"/>
          </p:cNvSpPr>
          <p:nvPr>
            <p:ph type="title"/>
          </p:nvPr>
        </p:nvSpPr>
        <p:spPr>
          <a:xfrm>
            <a:off x="838937" y="1716390"/>
            <a:ext cx="9306129" cy="3448155"/>
          </a:xfrm>
        </p:spPr>
        <p:txBody>
          <a:bodyPr anchor="ctr">
            <a:normAutofit/>
          </a:bodyPr>
          <a:lstStyle>
            <a:lvl1pPr>
              <a:lnSpc>
                <a:spcPts val="3600"/>
              </a:lnSpc>
              <a:defRPr sz="3600" b="1" i="0">
                <a:latin typeface="+mn-lt"/>
                <a:cs typeface="Poppins" pitchFamily="2" charset="77"/>
              </a:defRPr>
            </a:lvl1pPr>
          </a:lstStyle>
          <a:p>
            <a:r>
              <a:rPr lang="en-GB" dirty="0"/>
              <a:t>Click to edit Master title style</a:t>
            </a:r>
            <a:endParaRPr lang="en-FI" dirty="0"/>
          </a:p>
        </p:txBody>
      </p:sp>
      <p:sp>
        <p:nvSpPr>
          <p:cNvPr id="5" name="Text Placeholder 4">
            <a:extLst>
              <a:ext uri="{FF2B5EF4-FFF2-40B4-BE49-F238E27FC236}">
                <a16:creationId xmlns:a16="http://schemas.microsoft.com/office/drawing/2014/main" id="{048C26C6-AD7C-E64D-8CA5-ABA28E85579F}"/>
              </a:ext>
            </a:extLst>
          </p:cNvPr>
          <p:cNvSpPr>
            <a:spLocks noGrp="1"/>
          </p:cNvSpPr>
          <p:nvPr>
            <p:ph type="body" sz="quarter" idx="11"/>
          </p:nvPr>
        </p:nvSpPr>
        <p:spPr>
          <a:xfrm>
            <a:off x="6540521" y="5164545"/>
            <a:ext cx="3620044" cy="465138"/>
          </a:xfrm>
        </p:spPr>
        <p:txBody>
          <a:bodyPr anchor="ctr">
            <a:noAutofit/>
          </a:bodyPr>
          <a:lstStyle>
            <a:lvl1pPr marL="0" indent="0" algn="r">
              <a:buNone/>
              <a:defRPr sz="1800">
                <a:solidFill>
                  <a:schemeClr val="accent1"/>
                </a:solidFill>
              </a:defRPr>
            </a:lvl1pPr>
            <a:lvl2pPr marL="457200" indent="0" algn="r">
              <a:buNone/>
              <a:defRPr sz="1400"/>
            </a:lvl2pPr>
            <a:lvl3pPr marL="914400" indent="0" algn="r">
              <a:buNone/>
              <a:defRPr sz="1200"/>
            </a:lvl3pPr>
            <a:lvl4pPr marL="1371600" indent="0" algn="r">
              <a:buNone/>
              <a:defRPr sz="1100"/>
            </a:lvl4pPr>
            <a:lvl5pPr marL="1828800" indent="0" algn="r">
              <a:buNone/>
              <a:defRPr sz="1100"/>
            </a:lvl5pPr>
          </a:lstStyle>
          <a:p>
            <a:pPr lvl="0"/>
            <a:r>
              <a:rPr lang="en-GB" dirty="0"/>
              <a:t>Click to edit Master text styles</a:t>
            </a:r>
          </a:p>
        </p:txBody>
      </p:sp>
    </p:spTree>
    <p:extLst>
      <p:ext uri="{BB962C8B-B14F-4D97-AF65-F5344CB8AC3E}">
        <p14:creationId xmlns:p14="http://schemas.microsoft.com/office/powerpoint/2010/main" val="369090620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4_Title and Content">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23595EF2-A53A-0343-93BE-13AC9FE08124}"/>
              </a:ext>
            </a:extLst>
          </p:cNvPr>
          <p:cNvSpPr>
            <a:spLocks noGrp="1"/>
          </p:cNvSpPr>
          <p:nvPr>
            <p:ph type="pic" sz="quarter" idx="11"/>
          </p:nvPr>
        </p:nvSpPr>
        <p:spPr>
          <a:xfrm>
            <a:off x="8150578" y="0"/>
            <a:ext cx="4041422" cy="6858000"/>
          </a:xfrm>
        </p:spPr>
        <p:txBody>
          <a:bodyPr/>
          <a:lstStyle/>
          <a:p>
            <a:endParaRPr lang="en-FI"/>
          </a:p>
        </p:txBody>
      </p:sp>
      <p:sp>
        <p:nvSpPr>
          <p:cNvPr id="2" name="Title 1">
            <a:extLst>
              <a:ext uri="{FF2B5EF4-FFF2-40B4-BE49-F238E27FC236}">
                <a16:creationId xmlns:a16="http://schemas.microsoft.com/office/drawing/2014/main" id="{5E9AB6F5-9A4B-2B47-8F41-4A7497881091}"/>
              </a:ext>
            </a:extLst>
          </p:cNvPr>
          <p:cNvSpPr>
            <a:spLocks noGrp="1"/>
          </p:cNvSpPr>
          <p:nvPr>
            <p:ph type="title"/>
          </p:nvPr>
        </p:nvSpPr>
        <p:spPr>
          <a:xfrm>
            <a:off x="857027" y="2385359"/>
            <a:ext cx="3670392" cy="2087282"/>
          </a:xfrm>
        </p:spPr>
        <p:txBody>
          <a:bodyPr anchor="ctr">
            <a:normAutofit/>
          </a:bodyPr>
          <a:lstStyle>
            <a:lvl1pPr>
              <a:lnSpc>
                <a:spcPts val="3600"/>
              </a:lnSpc>
              <a:defRPr sz="3600" b="1" i="0">
                <a:latin typeface="+mn-lt"/>
                <a:cs typeface="Poppins" pitchFamily="2" charset="77"/>
              </a:defRPr>
            </a:lvl1pPr>
          </a:lstStyle>
          <a:p>
            <a:r>
              <a:rPr lang="en-GB" dirty="0"/>
              <a:t>Click to edit Master title style</a:t>
            </a:r>
            <a:endParaRPr lang="en-FI" dirty="0"/>
          </a:p>
        </p:txBody>
      </p:sp>
    </p:spTree>
    <p:extLst>
      <p:ext uri="{BB962C8B-B14F-4D97-AF65-F5344CB8AC3E}">
        <p14:creationId xmlns:p14="http://schemas.microsoft.com/office/powerpoint/2010/main" val="160817250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9_Title and Content">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23595EF2-A53A-0343-93BE-13AC9FE08124}"/>
              </a:ext>
            </a:extLst>
          </p:cNvPr>
          <p:cNvSpPr>
            <a:spLocks noGrp="1"/>
          </p:cNvSpPr>
          <p:nvPr>
            <p:ph type="pic" sz="quarter" idx="11"/>
          </p:nvPr>
        </p:nvSpPr>
        <p:spPr>
          <a:xfrm>
            <a:off x="5746044" y="0"/>
            <a:ext cx="6445957" cy="6858000"/>
          </a:xfrm>
        </p:spPr>
        <p:txBody>
          <a:bodyPr/>
          <a:lstStyle/>
          <a:p>
            <a:endParaRPr lang="en-FI"/>
          </a:p>
        </p:txBody>
      </p:sp>
      <p:sp>
        <p:nvSpPr>
          <p:cNvPr id="3" name="Title 1">
            <a:extLst>
              <a:ext uri="{FF2B5EF4-FFF2-40B4-BE49-F238E27FC236}">
                <a16:creationId xmlns:a16="http://schemas.microsoft.com/office/drawing/2014/main" id="{6F242B18-8BE9-1267-7C38-5B533132DA27}"/>
              </a:ext>
            </a:extLst>
          </p:cNvPr>
          <p:cNvSpPr>
            <a:spLocks noGrp="1"/>
          </p:cNvSpPr>
          <p:nvPr>
            <p:ph type="title"/>
          </p:nvPr>
        </p:nvSpPr>
        <p:spPr>
          <a:xfrm>
            <a:off x="857027" y="2385359"/>
            <a:ext cx="3670392" cy="2087282"/>
          </a:xfrm>
        </p:spPr>
        <p:txBody>
          <a:bodyPr anchor="ctr">
            <a:normAutofit/>
          </a:bodyPr>
          <a:lstStyle>
            <a:lvl1pPr>
              <a:lnSpc>
                <a:spcPts val="3600"/>
              </a:lnSpc>
              <a:defRPr sz="3600" b="1" i="0">
                <a:latin typeface="+mn-lt"/>
                <a:cs typeface="Poppins" pitchFamily="2" charset="77"/>
              </a:defRPr>
            </a:lvl1pPr>
          </a:lstStyle>
          <a:p>
            <a:r>
              <a:rPr lang="en-GB" dirty="0"/>
              <a:t>Click to edit Master title style</a:t>
            </a:r>
            <a:endParaRPr lang="en-FI" dirty="0"/>
          </a:p>
        </p:txBody>
      </p:sp>
    </p:spTree>
    <p:extLst>
      <p:ext uri="{BB962C8B-B14F-4D97-AF65-F5344CB8AC3E}">
        <p14:creationId xmlns:p14="http://schemas.microsoft.com/office/powerpoint/2010/main" val="388785706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7_Title and Content">
    <p:spTree>
      <p:nvGrpSpPr>
        <p:cNvPr id="1" name=""/>
        <p:cNvGrpSpPr/>
        <p:nvPr/>
      </p:nvGrpSpPr>
      <p:grpSpPr>
        <a:xfrm>
          <a:off x="0" y="0"/>
          <a:ext cx="0" cy="0"/>
          <a:chOff x="0" y="0"/>
          <a:chExt cx="0" cy="0"/>
        </a:xfrm>
      </p:grpSpPr>
      <p:sp>
        <p:nvSpPr>
          <p:cNvPr id="10" name="Text Placeholder 9">
            <a:extLst>
              <a:ext uri="{FF2B5EF4-FFF2-40B4-BE49-F238E27FC236}">
                <a16:creationId xmlns:a16="http://schemas.microsoft.com/office/drawing/2014/main" id="{F80168F7-4C2B-CD44-BF69-FC5A9AC4639A}"/>
              </a:ext>
            </a:extLst>
          </p:cNvPr>
          <p:cNvSpPr>
            <a:spLocks noGrp="1"/>
          </p:cNvSpPr>
          <p:nvPr>
            <p:ph type="body" sz="quarter" idx="13"/>
          </p:nvPr>
        </p:nvSpPr>
        <p:spPr>
          <a:xfrm>
            <a:off x="6316697" y="4895576"/>
            <a:ext cx="5243125" cy="900790"/>
          </a:xfrm>
        </p:spPr>
        <p:txBody>
          <a:bodyPr anchor="ctr">
            <a:noAutofit/>
          </a:bodyPr>
          <a:lstStyle>
            <a:lvl1pPr marL="0" indent="0" algn="ctr">
              <a:buNone/>
              <a:defRPr sz="3200" b="1">
                <a:latin typeface="+mn-lt"/>
              </a:defRPr>
            </a:lvl1pPr>
            <a:lvl2pPr marL="457200" indent="0" algn="ctr">
              <a:buNone/>
              <a:defRPr sz="3200" b="1">
                <a:latin typeface="+mn-lt"/>
              </a:defRPr>
            </a:lvl2pPr>
            <a:lvl3pPr marL="914400" indent="0" algn="ctr">
              <a:buNone/>
              <a:defRPr sz="3200" b="1">
                <a:latin typeface="+mn-lt"/>
              </a:defRPr>
            </a:lvl3pPr>
            <a:lvl4pPr marL="1371600" indent="0" algn="ctr">
              <a:buNone/>
              <a:defRPr sz="3200" b="1">
                <a:latin typeface="+mn-lt"/>
              </a:defRPr>
            </a:lvl4pPr>
            <a:lvl5pPr marL="1828800" indent="0" algn="ctr">
              <a:buNone/>
              <a:defRPr sz="3200" b="1">
                <a:latin typeface="+mn-lt"/>
              </a:defRPr>
            </a:lvl5pPr>
          </a:lstStyle>
          <a:p>
            <a:pPr lvl="0"/>
            <a:r>
              <a:rPr lang="en-GB" dirty="0"/>
              <a:t>Click to edit Master text styles</a:t>
            </a:r>
            <a:endParaRPr lang="en-FI" dirty="0"/>
          </a:p>
        </p:txBody>
      </p:sp>
      <p:sp>
        <p:nvSpPr>
          <p:cNvPr id="11" name="Text Placeholder 9">
            <a:extLst>
              <a:ext uri="{FF2B5EF4-FFF2-40B4-BE49-F238E27FC236}">
                <a16:creationId xmlns:a16="http://schemas.microsoft.com/office/drawing/2014/main" id="{1C8EF6DB-4460-5443-BC11-E4F9E5F3EB21}"/>
              </a:ext>
            </a:extLst>
          </p:cNvPr>
          <p:cNvSpPr>
            <a:spLocks noGrp="1"/>
          </p:cNvSpPr>
          <p:nvPr>
            <p:ph type="body" sz="quarter" idx="14"/>
          </p:nvPr>
        </p:nvSpPr>
        <p:spPr>
          <a:xfrm>
            <a:off x="457764" y="382209"/>
            <a:ext cx="5243125" cy="1260088"/>
          </a:xfrm>
        </p:spPr>
        <p:txBody>
          <a:bodyPr anchor="ctr">
            <a:noAutofit/>
          </a:bodyPr>
          <a:lstStyle>
            <a:lvl1pPr marL="0" indent="0" algn="ctr">
              <a:buNone/>
              <a:defRPr sz="3200" b="1">
                <a:latin typeface="+mn-lt"/>
              </a:defRPr>
            </a:lvl1pPr>
            <a:lvl2pPr marL="457200" indent="0" algn="ctr">
              <a:buNone/>
              <a:defRPr sz="3200" b="1">
                <a:latin typeface="+mn-lt"/>
              </a:defRPr>
            </a:lvl2pPr>
            <a:lvl3pPr marL="914400" indent="0" algn="ctr">
              <a:buNone/>
              <a:defRPr sz="3200" b="1">
                <a:latin typeface="+mn-lt"/>
              </a:defRPr>
            </a:lvl3pPr>
            <a:lvl4pPr marL="1371600" indent="0" algn="ctr">
              <a:buNone/>
              <a:defRPr sz="3200" b="1">
                <a:latin typeface="+mn-lt"/>
              </a:defRPr>
            </a:lvl4pPr>
            <a:lvl5pPr marL="1828800" indent="0" algn="ctr">
              <a:buNone/>
              <a:defRPr sz="3200" b="1">
                <a:latin typeface="+mn-lt"/>
              </a:defRPr>
            </a:lvl5pPr>
          </a:lstStyle>
          <a:p>
            <a:pPr lvl="0"/>
            <a:r>
              <a:rPr lang="en-GB" dirty="0"/>
              <a:t>Click to edit Master text styles</a:t>
            </a:r>
            <a:endParaRPr lang="en-FI" dirty="0"/>
          </a:p>
        </p:txBody>
      </p:sp>
      <p:sp>
        <p:nvSpPr>
          <p:cNvPr id="2" name="Picture Placeholder 3">
            <a:extLst>
              <a:ext uri="{FF2B5EF4-FFF2-40B4-BE49-F238E27FC236}">
                <a16:creationId xmlns:a16="http://schemas.microsoft.com/office/drawing/2014/main" id="{BCAD2400-1AAA-AA32-B4E9-A568ACB8B841}"/>
              </a:ext>
            </a:extLst>
          </p:cNvPr>
          <p:cNvSpPr>
            <a:spLocks noGrp="1"/>
          </p:cNvSpPr>
          <p:nvPr>
            <p:ph type="pic" sz="quarter" idx="15"/>
          </p:nvPr>
        </p:nvSpPr>
        <p:spPr>
          <a:xfrm>
            <a:off x="457764" y="1875295"/>
            <a:ext cx="5243125" cy="3921071"/>
          </a:xfrm>
        </p:spPr>
        <p:txBody>
          <a:bodyPr/>
          <a:lstStyle/>
          <a:p>
            <a:endParaRPr lang="en-FI"/>
          </a:p>
        </p:txBody>
      </p:sp>
      <p:sp>
        <p:nvSpPr>
          <p:cNvPr id="3" name="Picture Placeholder 3">
            <a:extLst>
              <a:ext uri="{FF2B5EF4-FFF2-40B4-BE49-F238E27FC236}">
                <a16:creationId xmlns:a16="http://schemas.microsoft.com/office/drawing/2014/main" id="{8BDF23F3-C809-4A1C-4ED8-FD3E5B2B84E9}"/>
              </a:ext>
            </a:extLst>
          </p:cNvPr>
          <p:cNvSpPr>
            <a:spLocks noGrp="1"/>
          </p:cNvSpPr>
          <p:nvPr>
            <p:ph type="pic" sz="quarter" idx="16"/>
          </p:nvPr>
        </p:nvSpPr>
        <p:spPr>
          <a:xfrm>
            <a:off x="6316697" y="411843"/>
            <a:ext cx="5243125" cy="4253147"/>
          </a:xfrm>
        </p:spPr>
        <p:txBody>
          <a:bodyPr/>
          <a:lstStyle/>
          <a:p>
            <a:endParaRPr lang="en-FI"/>
          </a:p>
        </p:txBody>
      </p:sp>
    </p:spTree>
    <p:extLst>
      <p:ext uri="{BB962C8B-B14F-4D97-AF65-F5344CB8AC3E}">
        <p14:creationId xmlns:p14="http://schemas.microsoft.com/office/powerpoint/2010/main" val="237486842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47470899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9AB6F5-9A4B-2B47-8F41-4A7497881091}"/>
              </a:ext>
            </a:extLst>
          </p:cNvPr>
          <p:cNvSpPr>
            <a:spLocks noGrp="1"/>
          </p:cNvSpPr>
          <p:nvPr>
            <p:ph type="title"/>
          </p:nvPr>
        </p:nvSpPr>
        <p:spPr>
          <a:xfrm>
            <a:off x="735875" y="615497"/>
            <a:ext cx="10530436" cy="999217"/>
          </a:xfrm>
        </p:spPr>
        <p:txBody>
          <a:bodyPr anchor="t">
            <a:normAutofit/>
          </a:bodyPr>
          <a:lstStyle>
            <a:lvl1pPr>
              <a:lnSpc>
                <a:spcPts val="3600"/>
              </a:lnSpc>
              <a:defRPr sz="3600" b="1" i="0">
                <a:latin typeface="+mn-lt"/>
                <a:cs typeface="Poppins" pitchFamily="2" charset="77"/>
              </a:defRPr>
            </a:lvl1pPr>
          </a:lstStyle>
          <a:p>
            <a:r>
              <a:rPr lang="en-GB" dirty="0"/>
              <a:t>Click to edit Master title style</a:t>
            </a:r>
            <a:endParaRPr lang="en-FI" dirty="0"/>
          </a:p>
        </p:txBody>
      </p:sp>
      <p:sp>
        <p:nvSpPr>
          <p:cNvPr id="6" name="Text Placeholder 4">
            <a:extLst>
              <a:ext uri="{FF2B5EF4-FFF2-40B4-BE49-F238E27FC236}">
                <a16:creationId xmlns:a16="http://schemas.microsoft.com/office/drawing/2014/main" id="{779BC6B1-F050-B84E-9988-364A3E8F2BE0}"/>
              </a:ext>
            </a:extLst>
          </p:cNvPr>
          <p:cNvSpPr>
            <a:spLocks noGrp="1"/>
          </p:cNvSpPr>
          <p:nvPr>
            <p:ph type="body" sz="quarter" idx="11"/>
          </p:nvPr>
        </p:nvSpPr>
        <p:spPr>
          <a:xfrm>
            <a:off x="735875" y="1721285"/>
            <a:ext cx="10530436" cy="3990894"/>
          </a:xfrm>
        </p:spPr>
        <p:txBody>
          <a:bodyPr>
            <a:normAutofit/>
          </a:bodyPr>
          <a:lstStyle>
            <a:lvl1pPr>
              <a:lnSpc>
                <a:spcPct val="100000"/>
              </a:lnSpc>
              <a:buClr>
                <a:srgbClr val="00F23A"/>
              </a:buClr>
              <a:defRPr sz="2400">
                <a:solidFill>
                  <a:schemeClr val="bg1"/>
                </a:solidFill>
              </a:defRPr>
            </a:lvl1pPr>
            <a:lvl2pPr>
              <a:lnSpc>
                <a:spcPct val="100000"/>
              </a:lnSpc>
              <a:buClr>
                <a:srgbClr val="00F23A"/>
              </a:buClr>
              <a:defRPr sz="2000">
                <a:solidFill>
                  <a:schemeClr val="bg1"/>
                </a:solidFill>
              </a:defRPr>
            </a:lvl2pPr>
            <a:lvl3pPr>
              <a:lnSpc>
                <a:spcPct val="100000"/>
              </a:lnSpc>
              <a:buClr>
                <a:srgbClr val="00F23A"/>
              </a:buClr>
              <a:defRPr sz="1800">
                <a:solidFill>
                  <a:schemeClr val="bg1"/>
                </a:solidFill>
              </a:defRPr>
            </a:lvl3pPr>
            <a:lvl4pPr>
              <a:lnSpc>
                <a:spcPct val="100000"/>
              </a:lnSpc>
              <a:buClr>
                <a:srgbClr val="00F23A"/>
              </a:buClr>
              <a:defRPr sz="1600">
                <a:solidFill>
                  <a:schemeClr val="bg1"/>
                </a:solidFill>
              </a:defRPr>
            </a:lvl4pPr>
            <a:lvl5pPr>
              <a:lnSpc>
                <a:spcPct val="100000"/>
              </a:lnSpc>
              <a:buClr>
                <a:srgbClr val="00F23A"/>
              </a:buClr>
              <a:defRPr sz="1600">
                <a:solidFill>
                  <a:schemeClr val="bg1"/>
                </a:solidFill>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FI"/>
          </a:p>
        </p:txBody>
      </p:sp>
    </p:spTree>
    <p:extLst>
      <p:ext uri="{BB962C8B-B14F-4D97-AF65-F5344CB8AC3E}">
        <p14:creationId xmlns:p14="http://schemas.microsoft.com/office/powerpoint/2010/main" val="418913846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98E0F1B4-0054-F144-BBE0-FA9FDA0B551A}"/>
              </a:ext>
            </a:extLst>
          </p:cNvPr>
          <p:cNvSpPr>
            <a:spLocks noGrp="1"/>
          </p:cNvSpPr>
          <p:nvPr>
            <p:ph type="title"/>
          </p:nvPr>
        </p:nvSpPr>
        <p:spPr>
          <a:xfrm>
            <a:off x="600407" y="615497"/>
            <a:ext cx="9306129" cy="999217"/>
          </a:xfrm>
        </p:spPr>
        <p:txBody>
          <a:bodyPr anchor="t">
            <a:normAutofit/>
          </a:bodyPr>
          <a:lstStyle>
            <a:lvl1pPr>
              <a:lnSpc>
                <a:spcPts val="3600"/>
              </a:lnSpc>
              <a:defRPr sz="3600" b="1" i="0">
                <a:latin typeface="+mn-lt"/>
                <a:cs typeface="Poppins" pitchFamily="2" charset="77"/>
              </a:defRPr>
            </a:lvl1pPr>
          </a:lstStyle>
          <a:p>
            <a:r>
              <a:rPr lang="en-GB" dirty="0"/>
              <a:t>Click to edit Master title style</a:t>
            </a:r>
            <a:endParaRPr lang="en-FI" dirty="0"/>
          </a:p>
        </p:txBody>
      </p:sp>
      <p:sp>
        <p:nvSpPr>
          <p:cNvPr id="10" name="Text Placeholder 4">
            <a:extLst>
              <a:ext uri="{FF2B5EF4-FFF2-40B4-BE49-F238E27FC236}">
                <a16:creationId xmlns:a16="http://schemas.microsoft.com/office/drawing/2014/main" id="{33929152-2197-1345-A5AE-F257CFD5B30D}"/>
              </a:ext>
            </a:extLst>
          </p:cNvPr>
          <p:cNvSpPr>
            <a:spLocks noGrp="1"/>
          </p:cNvSpPr>
          <p:nvPr>
            <p:ph type="body" sz="quarter" idx="11"/>
          </p:nvPr>
        </p:nvSpPr>
        <p:spPr>
          <a:xfrm>
            <a:off x="624820" y="1721285"/>
            <a:ext cx="4850287" cy="4115072"/>
          </a:xfrm>
        </p:spPr>
        <p:txBody>
          <a:bodyPr>
            <a:normAutofit/>
          </a:bodyPr>
          <a:lstStyle>
            <a:lvl1pPr>
              <a:lnSpc>
                <a:spcPct val="100000"/>
              </a:lnSpc>
              <a:buClr>
                <a:srgbClr val="00F23A"/>
              </a:buClr>
              <a:defRPr sz="2400">
                <a:solidFill>
                  <a:schemeClr val="bg1"/>
                </a:solidFill>
              </a:defRPr>
            </a:lvl1pPr>
            <a:lvl2pPr>
              <a:lnSpc>
                <a:spcPct val="100000"/>
              </a:lnSpc>
              <a:buClr>
                <a:srgbClr val="00F23A"/>
              </a:buClr>
              <a:defRPr sz="2000">
                <a:solidFill>
                  <a:schemeClr val="bg1"/>
                </a:solidFill>
              </a:defRPr>
            </a:lvl2pPr>
            <a:lvl3pPr>
              <a:lnSpc>
                <a:spcPct val="100000"/>
              </a:lnSpc>
              <a:buClr>
                <a:srgbClr val="00F23A"/>
              </a:buClr>
              <a:defRPr sz="1800">
                <a:solidFill>
                  <a:schemeClr val="bg1"/>
                </a:solidFill>
              </a:defRPr>
            </a:lvl3pPr>
            <a:lvl4pPr>
              <a:lnSpc>
                <a:spcPct val="100000"/>
              </a:lnSpc>
              <a:buClr>
                <a:srgbClr val="00F23A"/>
              </a:buClr>
              <a:defRPr sz="1600">
                <a:solidFill>
                  <a:schemeClr val="bg1"/>
                </a:solidFill>
              </a:defRPr>
            </a:lvl4pPr>
            <a:lvl5pPr>
              <a:lnSpc>
                <a:spcPct val="100000"/>
              </a:lnSpc>
              <a:buClr>
                <a:srgbClr val="00F23A"/>
              </a:buClr>
              <a:defRPr sz="1600">
                <a:solidFill>
                  <a:schemeClr val="bg1"/>
                </a:solidFill>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FI" dirty="0"/>
          </a:p>
        </p:txBody>
      </p:sp>
      <p:sp>
        <p:nvSpPr>
          <p:cNvPr id="11" name="Text Placeholder 4">
            <a:extLst>
              <a:ext uri="{FF2B5EF4-FFF2-40B4-BE49-F238E27FC236}">
                <a16:creationId xmlns:a16="http://schemas.microsoft.com/office/drawing/2014/main" id="{A9C6CF21-D31B-2342-85CD-315CE3D2CB76}"/>
              </a:ext>
            </a:extLst>
          </p:cNvPr>
          <p:cNvSpPr>
            <a:spLocks noGrp="1"/>
          </p:cNvSpPr>
          <p:nvPr>
            <p:ph type="body" sz="quarter" idx="12"/>
          </p:nvPr>
        </p:nvSpPr>
        <p:spPr>
          <a:xfrm>
            <a:off x="5577820" y="1721285"/>
            <a:ext cx="5496580" cy="4115072"/>
          </a:xfrm>
        </p:spPr>
        <p:txBody>
          <a:bodyPr>
            <a:normAutofit/>
          </a:bodyPr>
          <a:lstStyle>
            <a:lvl1pPr>
              <a:lnSpc>
                <a:spcPct val="100000"/>
              </a:lnSpc>
              <a:buClr>
                <a:srgbClr val="00F23A"/>
              </a:buClr>
              <a:defRPr sz="2400">
                <a:solidFill>
                  <a:schemeClr val="bg1"/>
                </a:solidFill>
              </a:defRPr>
            </a:lvl1pPr>
            <a:lvl2pPr>
              <a:lnSpc>
                <a:spcPct val="100000"/>
              </a:lnSpc>
              <a:buClr>
                <a:srgbClr val="00F23A"/>
              </a:buClr>
              <a:defRPr sz="2000">
                <a:solidFill>
                  <a:schemeClr val="bg1"/>
                </a:solidFill>
              </a:defRPr>
            </a:lvl2pPr>
            <a:lvl3pPr>
              <a:lnSpc>
                <a:spcPct val="100000"/>
              </a:lnSpc>
              <a:buClr>
                <a:srgbClr val="00F23A"/>
              </a:buClr>
              <a:defRPr sz="1800">
                <a:solidFill>
                  <a:schemeClr val="bg1"/>
                </a:solidFill>
              </a:defRPr>
            </a:lvl3pPr>
            <a:lvl4pPr>
              <a:lnSpc>
                <a:spcPct val="100000"/>
              </a:lnSpc>
              <a:buClr>
                <a:srgbClr val="00F23A"/>
              </a:buClr>
              <a:defRPr sz="1600">
                <a:solidFill>
                  <a:schemeClr val="bg1"/>
                </a:solidFill>
              </a:defRPr>
            </a:lvl4pPr>
            <a:lvl5pPr>
              <a:lnSpc>
                <a:spcPct val="100000"/>
              </a:lnSpc>
              <a:buClr>
                <a:srgbClr val="00F23A"/>
              </a:buClr>
              <a:defRPr sz="1600">
                <a:solidFill>
                  <a:schemeClr val="bg1"/>
                </a:solidFill>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FI" dirty="0"/>
          </a:p>
        </p:txBody>
      </p:sp>
    </p:spTree>
    <p:extLst>
      <p:ext uri="{BB962C8B-B14F-4D97-AF65-F5344CB8AC3E}">
        <p14:creationId xmlns:p14="http://schemas.microsoft.com/office/powerpoint/2010/main" val="179229193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6_Title and Content">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97311C81-6594-CB0E-09D8-DE8C1BF48737}"/>
              </a:ext>
            </a:extLst>
          </p:cNvPr>
          <p:cNvSpPr>
            <a:spLocks noGrp="1"/>
          </p:cNvSpPr>
          <p:nvPr>
            <p:ph type="title"/>
          </p:nvPr>
        </p:nvSpPr>
        <p:spPr>
          <a:xfrm>
            <a:off x="838937" y="1716390"/>
            <a:ext cx="9306129" cy="3448155"/>
          </a:xfrm>
        </p:spPr>
        <p:txBody>
          <a:bodyPr anchor="ctr">
            <a:normAutofit/>
          </a:bodyPr>
          <a:lstStyle>
            <a:lvl1pPr>
              <a:lnSpc>
                <a:spcPts val="3600"/>
              </a:lnSpc>
              <a:defRPr sz="3600" b="1" i="0">
                <a:latin typeface="+mn-lt"/>
                <a:cs typeface="Poppins" pitchFamily="2" charset="77"/>
              </a:defRPr>
            </a:lvl1pPr>
          </a:lstStyle>
          <a:p>
            <a:r>
              <a:rPr lang="en-GB" dirty="0"/>
              <a:t>Click to edit Master title style</a:t>
            </a:r>
            <a:endParaRPr lang="en-FI" dirty="0"/>
          </a:p>
        </p:txBody>
      </p:sp>
      <p:sp>
        <p:nvSpPr>
          <p:cNvPr id="4" name="Text Placeholder 4">
            <a:extLst>
              <a:ext uri="{FF2B5EF4-FFF2-40B4-BE49-F238E27FC236}">
                <a16:creationId xmlns:a16="http://schemas.microsoft.com/office/drawing/2014/main" id="{E0203681-DF44-E144-3C2B-BF143305A47A}"/>
              </a:ext>
            </a:extLst>
          </p:cNvPr>
          <p:cNvSpPr>
            <a:spLocks noGrp="1"/>
          </p:cNvSpPr>
          <p:nvPr>
            <p:ph type="body" sz="quarter" idx="11"/>
          </p:nvPr>
        </p:nvSpPr>
        <p:spPr>
          <a:xfrm>
            <a:off x="6540521" y="5164545"/>
            <a:ext cx="3620044" cy="465138"/>
          </a:xfrm>
        </p:spPr>
        <p:txBody>
          <a:bodyPr anchor="ctr">
            <a:noAutofit/>
          </a:bodyPr>
          <a:lstStyle>
            <a:lvl1pPr marL="0" indent="0" algn="r">
              <a:buNone/>
              <a:defRPr sz="1800">
                <a:solidFill>
                  <a:schemeClr val="accent1"/>
                </a:solidFill>
              </a:defRPr>
            </a:lvl1pPr>
            <a:lvl2pPr marL="457200" indent="0" algn="r">
              <a:buNone/>
              <a:defRPr sz="1400"/>
            </a:lvl2pPr>
            <a:lvl3pPr marL="914400" indent="0" algn="r">
              <a:buNone/>
              <a:defRPr sz="1200"/>
            </a:lvl3pPr>
            <a:lvl4pPr marL="1371600" indent="0" algn="r">
              <a:buNone/>
              <a:defRPr sz="1100"/>
            </a:lvl4pPr>
            <a:lvl5pPr marL="1828800" indent="0" algn="r">
              <a:buNone/>
              <a:defRPr sz="1100"/>
            </a:lvl5pPr>
          </a:lstStyle>
          <a:p>
            <a:pPr lvl="0"/>
            <a:r>
              <a:rPr lang="en-GB" dirty="0"/>
              <a:t>Click to edit Master text styles</a:t>
            </a:r>
          </a:p>
        </p:txBody>
      </p:sp>
    </p:spTree>
    <p:extLst>
      <p:ext uri="{BB962C8B-B14F-4D97-AF65-F5344CB8AC3E}">
        <p14:creationId xmlns:p14="http://schemas.microsoft.com/office/powerpoint/2010/main" val="136392805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5_Title and Content">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23595EF2-A53A-0343-93BE-13AC9FE08124}"/>
              </a:ext>
            </a:extLst>
          </p:cNvPr>
          <p:cNvSpPr>
            <a:spLocks noGrp="1"/>
          </p:cNvSpPr>
          <p:nvPr>
            <p:ph type="pic" sz="quarter" idx="11"/>
          </p:nvPr>
        </p:nvSpPr>
        <p:spPr>
          <a:xfrm>
            <a:off x="5610578" y="0"/>
            <a:ext cx="6581422" cy="6858000"/>
          </a:xfrm>
        </p:spPr>
        <p:txBody>
          <a:bodyPr/>
          <a:lstStyle/>
          <a:p>
            <a:endParaRPr lang="en-FI"/>
          </a:p>
        </p:txBody>
      </p:sp>
      <p:sp>
        <p:nvSpPr>
          <p:cNvPr id="3" name="Title 1">
            <a:extLst>
              <a:ext uri="{FF2B5EF4-FFF2-40B4-BE49-F238E27FC236}">
                <a16:creationId xmlns:a16="http://schemas.microsoft.com/office/drawing/2014/main" id="{58C132E4-B226-0310-CE19-4BD3941B0B53}"/>
              </a:ext>
            </a:extLst>
          </p:cNvPr>
          <p:cNvSpPr>
            <a:spLocks noGrp="1"/>
          </p:cNvSpPr>
          <p:nvPr>
            <p:ph type="title"/>
          </p:nvPr>
        </p:nvSpPr>
        <p:spPr>
          <a:xfrm>
            <a:off x="857027" y="2385359"/>
            <a:ext cx="3670392" cy="2087282"/>
          </a:xfrm>
        </p:spPr>
        <p:txBody>
          <a:bodyPr anchor="ctr">
            <a:normAutofit/>
          </a:bodyPr>
          <a:lstStyle>
            <a:lvl1pPr>
              <a:lnSpc>
                <a:spcPts val="3600"/>
              </a:lnSpc>
              <a:defRPr sz="3600" b="1" i="0">
                <a:latin typeface="+mn-lt"/>
                <a:cs typeface="Poppins" pitchFamily="2" charset="77"/>
              </a:defRPr>
            </a:lvl1pPr>
          </a:lstStyle>
          <a:p>
            <a:r>
              <a:rPr lang="en-GB" dirty="0"/>
              <a:t>Click to edit Master title style</a:t>
            </a:r>
            <a:endParaRPr lang="en-FI" dirty="0"/>
          </a:p>
        </p:txBody>
      </p:sp>
    </p:spTree>
    <p:extLst>
      <p:ext uri="{BB962C8B-B14F-4D97-AF65-F5344CB8AC3E}">
        <p14:creationId xmlns:p14="http://schemas.microsoft.com/office/powerpoint/2010/main" val="17491918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8_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5" name="Kuva 4">
            <a:extLst>
              <a:ext uri="{FF2B5EF4-FFF2-40B4-BE49-F238E27FC236}">
                <a16:creationId xmlns:a16="http://schemas.microsoft.com/office/drawing/2014/main" id="{E09A686E-CFFF-1FA5-4173-B00B76A37ED1}"/>
              </a:ext>
            </a:extLst>
          </p:cNvPr>
          <p:cNvPicPr>
            <a:picLocks noChangeAspect="1"/>
          </p:cNvPicPr>
          <p:nvPr userDrawn="1"/>
        </p:nvPicPr>
        <p:blipFill>
          <a:blip r:embed="rId3"/>
          <a:stretch>
            <a:fillRect/>
          </a:stretch>
        </p:blipFill>
        <p:spPr>
          <a:xfrm>
            <a:off x="-119268" y="6095172"/>
            <a:ext cx="12446406" cy="648249"/>
          </a:xfrm>
          <a:prstGeom prst="rect">
            <a:avLst/>
          </a:prstGeom>
        </p:spPr>
      </p:pic>
      <p:pic>
        <p:nvPicPr>
          <p:cNvPr id="3" name="Graphic 6">
            <a:extLst>
              <a:ext uri="{FF2B5EF4-FFF2-40B4-BE49-F238E27FC236}">
                <a16:creationId xmlns:a16="http://schemas.microsoft.com/office/drawing/2014/main" id="{1792A7AC-314A-E2A9-3283-EA653DC4EBCA}"/>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578784" y="1831326"/>
            <a:ext cx="4236104" cy="2118052"/>
          </a:xfrm>
          <a:prstGeom prst="rect">
            <a:avLst/>
          </a:prstGeom>
        </p:spPr>
      </p:pic>
      <p:sp>
        <p:nvSpPr>
          <p:cNvPr id="6" name="Title 1">
            <a:extLst>
              <a:ext uri="{FF2B5EF4-FFF2-40B4-BE49-F238E27FC236}">
                <a16:creationId xmlns:a16="http://schemas.microsoft.com/office/drawing/2014/main" id="{5E9DDD47-2124-7EFF-779A-424FE06FE47B}"/>
              </a:ext>
            </a:extLst>
          </p:cNvPr>
          <p:cNvSpPr>
            <a:spLocks noGrp="1"/>
          </p:cNvSpPr>
          <p:nvPr>
            <p:ph type="ctrTitle" hasCustomPrompt="1"/>
          </p:nvPr>
        </p:nvSpPr>
        <p:spPr>
          <a:xfrm>
            <a:off x="722465" y="3949378"/>
            <a:ext cx="6926240" cy="1772299"/>
          </a:xfrm>
          <a:prstGeom prst="rect">
            <a:avLst/>
          </a:prstGeom>
        </p:spPr>
        <p:txBody>
          <a:bodyPr anchor="t" anchorCtr="0">
            <a:normAutofit/>
          </a:bodyPr>
          <a:lstStyle>
            <a:lvl1pPr algn="l">
              <a:defRPr sz="3600" b="1" i="0" baseline="0">
                <a:solidFill>
                  <a:schemeClr val="bg1"/>
                </a:solidFill>
                <a:latin typeface="+mn-lt"/>
              </a:defRPr>
            </a:lvl1pPr>
          </a:lstStyle>
          <a:p>
            <a:r>
              <a:rPr lang="en-GB" dirty="0"/>
              <a:t>Click to edit Master title style</a:t>
            </a:r>
            <a:endParaRPr lang="en-FI" dirty="0"/>
          </a:p>
        </p:txBody>
      </p:sp>
    </p:spTree>
    <p:extLst>
      <p:ext uri="{BB962C8B-B14F-4D97-AF65-F5344CB8AC3E}">
        <p14:creationId xmlns:p14="http://schemas.microsoft.com/office/powerpoint/2010/main" val="364601820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8_Title and Content">
    <p:spTree>
      <p:nvGrpSpPr>
        <p:cNvPr id="1" name=""/>
        <p:cNvGrpSpPr/>
        <p:nvPr/>
      </p:nvGrpSpPr>
      <p:grpSpPr>
        <a:xfrm>
          <a:off x="0" y="0"/>
          <a:ext cx="0" cy="0"/>
          <a:chOff x="0" y="0"/>
          <a:chExt cx="0" cy="0"/>
        </a:xfrm>
      </p:grpSpPr>
      <p:sp>
        <p:nvSpPr>
          <p:cNvPr id="3" name="Picture Placeholder 3">
            <a:extLst>
              <a:ext uri="{FF2B5EF4-FFF2-40B4-BE49-F238E27FC236}">
                <a16:creationId xmlns:a16="http://schemas.microsoft.com/office/drawing/2014/main" id="{0BC10AFD-A7AB-AE2F-D1E1-C074584149A4}"/>
              </a:ext>
            </a:extLst>
          </p:cNvPr>
          <p:cNvSpPr>
            <a:spLocks noGrp="1"/>
          </p:cNvSpPr>
          <p:nvPr>
            <p:ph type="pic" sz="quarter" idx="11"/>
          </p:nvPr>
        </p:nvSpPr>
        <p:spPr>
          <a:xfrm>
            <a:off x="8150578" y="0"/>
            <a:ext cx="4041422" cy="6858000"/>
          </a:xfrm>
        </p:spPr>
        <p:txBody>
          <a:bodyPr/>
          <a:lstStyle/>
          <a:p>
            <a:endParaRPr lang="en-FI"/>
          </a:p>
        </p:txBody>
      </p:sp>
      <p:sp>
        <p:nvSpPr>
          <p:cNvPr id="4" name="Title 1">
            <a:extLst>
              <a:ext uri="{FF2B5EF4-FFF2-40B4-BE49-F238E27FC236}">
                <a16:creationId xmlns:a16="http://schemas.microsoft.com/office/drawing/2014/main" id="{D57F63F7-DC26-9A2C-E6C7-1AC024FBF9E4}"/>
              </a:ext>
            </a:extLst>
          </p:cNvPr>
          <p:cNvSpPr>
            <a:spLocks noGrp="1"/>
          </p:cNvSpPr>
          <p:nvPr>
            <p:ph type="title"/>
          </p:nvPr>
        </p:nvSpPr>
        <p:spPr>
          <a:xfrm>
            <a:off x="857027" y="2385359"/>
            <a:ext cx="3670392" cy="2087282"/>
          </a:xfrm>
        </p:spPr>
        <p:txBody>
          <a:bodyPr anchor="ctr">
            <a:normAutofit/>
          </a:bodyPr>
          <a:lstStyle>
            <a:lvl1pPr>
              <a:lnSpc>
                <a:spcPts val="3600"/>
              </a:lnSpc>
              <a:defRPr sz="3600" b="1" i="0">
                <a:latin typeface="+mn-lt"/>
                <a:cs typeface="Poppins" pitchFamily="2" charset="77"/>
              </a:defRPr>
            </a:lvl1pPr>
          </a:lstStyle>
          <a:p>
            <a:r>
              <a:rPr lang="en-GB" dirty="0"/>
              <a:t>Click to edit Master title style</a:t>
            </a:r>
            <a:endParaRPr lang="en-FI" dirty="0"/>
          </a:p>
        </p:txBody>
      </p:sp>
    </p:spTree>
    <p:extLst>
      <p:ext uri="{BB962C8B-B14F-4D97-AF65-F5344CB8AC3E}">
        <p14:creationId xmlns:p14="http://schemas.microsoft.com/office/powerpoint/2010/main" val="398722865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7_Title and Content">
    <p:spTree>
      <p:nvGrpSpPr>
        <p:cNvPr id="1" name=""/>
        <p:cNvGrpSpPr/>
        <p:nvPr/>
      </p:nvGrpSpPr>
      <p:grpSpPr>
        <a:xfrm>
          <a:off x="0" y="0"/>
          <a:ext cx="0" cy="0"/>
          <a:chOff x="0" y="0"/>
          <a:chExt cx="0" cy="0"/>
        </a:xfrm>
      </p:grpSpPr>
      <p:sp>
        <p:nvSpPr>
          <p:cNvPr id="10" name="Text Placeholder 9">
            <a:extLst>
              <a:ext uri="{FF2B5EF4-FFF2-40B4-BE49-F238E27FC236}">
                <a16:creationId xmlns:a16="http://schemas.microsoft.com/office/drawing/2014/main" id="{F80168F7-4C2B-CD44-BF69-FC5A9AC4639A}"/>
              </a:ext>
            </a:extLst>
          </p:cNvPr>
          <p:cNvSpPr>
            <a:spLocks noGrp="1"/>
          </p:cNvSpPr>
          <p:nvPr>
            <p:ph type="body" sz="quarter" idx="13"/>
          </p:nvPr>
        </p:nvSpPr>
        <p:spPr>
          <a:xfrm>
            <a:off x="6316697" y="4628444"/>
            <a:ext cx="5243124" cy="1196624"/>
          </a:xfrm>
        </p:spPr>
        <p:txBody>
          <a:bodyPr anchor="ctr">
            <a:noAutofit/>
          </a:bodyPr>
          <a:lstStyle>
            <a:lvl1pPr marL="0" indent="0" algn="ctr">
              <a:buNone/>
              <a:defRPr sz="3200" b="1">
                <a:latin typeface="+mn-lt"/>
              </a:defRPr>
            </a:lvl1pPr>
            <a:lvl2pPr marL="457200" indent="0" algn="ctr">
              <a:buNone/>
              <a:defRPr sz="3200" b="1">
                <a:latin typeface="+mn-lt"/>
              </a:defRPr>
            </a:lvl2pPr>
            <a:lvl3pPr marL="914400" indent="0" algn="ctr">
              <a:buNone/>
              <a:defRPr sz="3200" b="1">
                <a:latin typeface="+mn-lt"/>
              </a:defRPr>
            </a:lvl3pPr>
            <a:lvl4pPr marL="1371600" indent="0" algn="ctr">
              <a:buNone/>
              <a:defRPr sz="3200" b="1">
                <a:latin typeface="+mn-lt"/>
              </a:defRPr>
            </a:lvl4pPr>
            <a:lvl5pPr marL="1828800" indent="0" algn="ctr">
              <a:buNone/>
              <a:defRPr sz="3200" b="1">
                <a:latin typeface="+mn-lt"/>
              </a:defRPr>
            </a:lvl5pPr>
          </a:lstStyle>
          <a:p>
            <a:pPr lvl="0"/>
            <a:r>
              <a:rPr lang="en-GB" dirty="0"/>
              <a:t>Click to edit Master text styles</a:t>
            </a:r>
            <a:endParaRPr lang="en-FI" dirty="0"/>
          </a:p>
        </p:txBody>
      </p:sp>
      <p:sp>
        <p:nvSpPr>
          <p:cNvPr id="11" name="Text Placeholder 9">
            <a:extLst>
              <a:ext uri="{FF2B5EF4-FFF2-40B4-BE49-F238E27FC236}">
                <a16:creationId xmlns:a16="http://schemas.microsoft.com/office/drawing/2014/main" id="{1C8EF6DB-4460-5443-BC11-E4F9E5F3EB21}"/>
              </a:ext>
            </a:extLst>
          </p:cNvPr>
          <p:cNvSpPr>
            <a:spLocks noGrp="1"/>
          </p:cNvSpPr>
          <p:nvPr>
            <p:ph type="body" sz="quarter" idx="14"/>
          </p:nvPr>
        </p:nvSpPr>
        <p:spPr>
          <a:xfrm>
            <a:off x="457764" y="382209"/>
            <a:ext cx="5243125" cy="1260088"/>
          </a:xfrm>
        </p:spPr>
        <p:txBody>
          <a:bodyPr anchor="ctr">
            <a:noAutofit/>
          </a:bodyPr>
          <a:lstStyle>
            <a:lvl1pPr marL="0" indent="0" algn="ctr">
              <a:buNone/>
              <a:defRPr sz="3200" b="1">
                <a:latin typeface="+mn-lt"/>
              </a:defRPr>
            </a:lvl1pPr>
            <a:lvl2pPr marL="457200" indent="0" algn="ctr">
              <a:buNone/>
              <a:defRPr sz="3200" b="1">
                <a:latin typeface="+mn-lt"/>
              </a:defRPr>
            </a:lvl2pPr>
            <a:lvl3pPr marL="914400" indent="0" algn="ctr">
              <a:buNone/>
              <a:defRPr sz="3200" b="1">
                <a:latin typeface="+mn-lt"/>
              </a:defRPr>
            </a:lvl3pPr>
            <a:lvl4pPr marL="1371600" indent="0" algn="ctr">
              <a:buNone/>
              <a:defRPr sz="3200" b="1">
                <a:latin typeface="+mn-lt"/>
              </a:defRPr>
            </a:lvl4pPr>
            <a:lvl5pPr marL="1828800" indent="0" algn="ctr">
              <a:buNone/>
              <a:defRPr sz="3200" b="1">
                <a:latin typeface="+mn-lt"/>
              </a:defRPr>
            </a:lvl5pPr>
          </a:lstStyle>
          <a:p>
            <a:pPr lvl="0"/>
            <a:r>
              <a:rPr lang="en-GB" dirty="0"/>
              <a:t>Click to edit Master text styles</a:t>
            </a:r>
            <a:endParaRPr lang="en-FI" dirty="0"/>
          </a:p>
        </p:txBody>
      </p:sp>
      <p:sp>
        <p:nvSpPr>
          <p:cNvPr id="2" name="Picture Placeholder 3">
            <a:extLst>
              <a:ext uri="{FF2B5EF4-FFF2-40B4-BE49-F238E27FC236}">
                <a16:creationId xmlns:a16="http://schemas.microsoft.com/office/drawing/2014/main" id="{8FC28A26-2749-05A2-C909-A3ECEDBEF270}"/>
              </a:ext>
            </a:extLst>
          </p:cNvPr>
          <p:cNvSpPr>
            <a:spLocks noGrp="1"/>
          </p:cNvSpPr>
          <p:nvPr>
            <p:ph type="pic" sz="quarter" idx="15"/>
          </p:nvPr>
        </p:nvSpPr>
        <p:spPr>
          <a:xfrm>
            <a:off x="457764" y="1766510"/>
            <a:ext cx="5243125" cy="4058558"/>
          </a:xfrm>
        </p:spPr>
        <p:txBody>
          <a:bodyPr/>
          <a:lstStyle/>
          <a:p>
            <a:endParaRPr lang="en-FI"/>
          </a:p>
        </p:txBody>
      </p:sp>
      <p:sp>
        <p:nvSpPr>
          <p:cNvPr id="3" name="Picture Placeholder 3">
            <a:extLst>
              <a:ext uri="{FF2B5EF4-FFF2-40B4-BE49-F238E27FC236}">
                <a16:creationId xmlns:a16="http://schemas.microsoft.com/office/drawing/2014/main" id="{A1FDC053-069F-E252-BDBF-A2886EBD7CD9}"/>
              </a:ext>
            </a:extLst>
          </p:cNvPr>
          <p:cNvSpPr>
            <a:spLocks noGrp="1"/>
          </p:cNvSpPr>
          <p:nvPr>
            <p:ph type="pic" sz="quarter" idx="16"/>
          </p:nvPr>
        </p:nvSpPr>
        <p:spPr>
          <a:xfrm>
            <a:off x="6316697" y="411843"/>
            <a:ext cx="5243125" cy="4058559"/>
          </a:xfrm>
        </p:spPr>
        <p:txBody>
          <a:bodyPr/>
          <a:lstStyle/>
          <a:p>
            <a:endParaRPr lang="en-FI"/>
          </a:p>
        </p:txBody>
      </p:sp>
    </p:spTree>
    <p:extLst>
      <p:ext uri="{BB962C8B-B14F-4D97-AF65-F5344CB8AC3E}">
        <p14:creationId xmlns:p14="http://schemas.microsoft.com/office/powerpoint/2010/main" val="135550831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77172528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7FD07D80-68F1-D94E-8D26-9E4602388BA9}"/>
              </a:ext>
            </a:extLst>
          </p:cNvPr>
          <p:cNvSpPr>
            <a:spLocks noGrp="1"/>
          </p:cNvSpPr>
          <p:nvPr>
            <p:ph type="title"/>
          </p:nvPr>
        </p:nvSpPr>
        <p:spPr>
          <a:xfrm>
            <a:off x="600407" y="615497"/>
            <a:ext cx="10761321" cy="999217"/>
          </a:xfrm>
        </p:spPr>
        <p:txBody>
          <a:bodyPr anchor="t">
            <a:normAutofit/>
          </a:bodyPr>
          <a:lstStyle>
            <a:lvl1pPr>
              <a:lnSpc>
                <a:spcPts val="3600"/>
              </a:lnSpc>
              <a:defRPr sz="3600" b="1" i="0">
                <a:solidFill>
                  <a:schemeClr val="tx1"/>
                </a:solidFill>
                <a:latin typeface="+mn-lt"/>
                <a:cs typeface="Poppins" pitchFamily="2" charset="77"/>
              </a:defRPr>
            </a:lvl1pPr>
          </a:lstStyle>
          <a:p>
            <a:r>
              <a:rPr lang="en-GB" dirty="0"/>
              <a:t>Click to edit Master title style</a:t>
            </a:r>
            <a:endParaRPr lang="en-FI" dirty="0"/>
          </a:p>
        </p:txBody>
      </p:sp>
      <p:sp>
        <p:nvSpPr>
          <p:cNvPr id="8" name="Text Placeholder 4">
            <a:extLst>
              <a:ext uri="{FF2B5EF4-FFF2-40B4-BE49-F238E27FC236}">
                <a16:creationId xmlns:a16="http://schemas.microsoft.com/office/drawing/2014/main" id="{F3ED8A88-A893-CF46-8292-A8A4EBE90DF1}"/>
              </a:ext>
            </a:extLst>
          </p:cNvPr>
          <p:cNvSpPr>
            <a:spLocks noGrp="1"/>
          </p:cNvSpPr>
          <p:nvPr>
            <p:ph type="body" sz="quarter" idx="11"/>
          </p:nvPr>
        </p:nvSpPr>
        <p:spPr>
          <a:xfrm>
            <a:off x="617879" y="1721284"/>
            <a:ext cx="10761321" cy="3957027"/>
          </a:xfrm>
        </p:spPr>
        <p:txBody>
          <a:bodyPr>
            <a:normAutofit/>
          </a:bodyPr>
          <a:lstStyle>
            <a:lvl1pPr>
              <a:lnSpc>
                <a:spcPct val="100000"/>
              </a:lnSpc>
              <a:defRPr sz="2400">
                <a:solidFill>
                  <a:schemeClr val="tx1"/>
                </a:solidFill>
              </a:defRPr>
            </a:lvl1pPr>
            <a:lvl2pPr>
              <a:lnSpc>
                <a:spcPct val="100000"/>
              </a:lnSpc>
              <a:defRPr sz="2000">
                <a:solidFill>
                  <a:schemeClr val="tx1"/>
                </a:solidFill>
              </a:defRPr>
            </a:lvl2pPr>
            <a:lvl3pPr>
              <a:lnSpc>
                <a:spcPct val="100000"/>
              </a:lnSpc>
              <a:defRPr sz="1800">
                <a:solidFill>
                  <a:schemeClr val="tx1"/>
                </a:solidFill>
              </a:defRPr>
            </a:lvl3pPr>
            <a:lvl4pPr>
              <a:lnSpc>
                <a:spcPct val="100000"/>
              </a:lnSpc>
              <a:defRPr sz="1600">
                <a:solidFill>
                  <a:schemeClr val="tx1"/>
                </a:solidFill>
              </a:defRPr>
            </a:lvl4pPr>
            <a:lvl5pPr>
              <a:lnSpc>
                <a:spcPct val="100000"/>
              </a:lnSpc>
              <a:defRPr sz="1600">
                <a:solidFill>
                  <a:schemeClr val="tx1"/>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FI"/>
          </a:p>
        </p:txBody>
      </p:sp>
    </p:spTree>
    <p:extLst>
      <p:ext uri="{BB962C8B-B14F-4D97-AF65-F5344CB8AC3E}">
        <p14:creationId xmlns:p14="http://schemas.microsoft.com/office/powerpoint/2010/main" val="333012496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932DAB30-C8B1-1B45-B697-DA21B84F8CD1}"/>
              </a:ext>
            </a:extLst>
          </p:cNvPr>
          <p:cNvSpPr>
            <a:spLocks noGrp="1"/>
          </p:cNvSpPr>
          <p:nvPr>
            <p:ph type="title"/>
          </p:nvPr>
        </p:nvSpPr>
        <p:spPr>
          <a:xfrm>
            <a:off x="611696" y="615497"/>
            <a:ext cx="10383682" cy="999217"/>
          </a:xfrm>
        </p:spPr>
        <p:txBody>
          <a:bodyPr anchor="t">
            <a:normAutofit/>
          </a:bodyPr>
          <a:lstStyle>
            <a:lvl1pPr>
              <a:lnSpc>
                <a:spcPts val="3600"/>
              </a:lnSpc>
              <a:defRPr sz="3600" b="1" i="0">
                <a:latin typeface="+mn-lt"/>
                <a:cs typeface="Poppins" pitchFamily="2" charset="77"/>
              </a:defRPr>
            </a:lvl1pPr>
          </a:lstStyle>
          <a:p>
            <a:r>
              <a:rPr lang="en-GB" dirty="0"/>
              <a:t>Click to edit Master title style</a:t>
            </a:r>
            <a:endParaRPr lang="en-FI" dirty="0"/>
          </a:p>
        </p:txBody>
      </p:sp>
      <p:sp>
        <p:nvSpPr>
          <p:cNvPr id="10" name="Text Placeholder 4">
            <a:extLst>
              <a:ext uri="{FF2B5EF4-FFF2-40B4-BE49-F238E27FC236}">
                <a16:creationId xmlns:a16="http://schemas.microsoft.com/office/drawing/2014/main" id="{BE976992-187F-7A40-8E0C-A37D77A4A375}"/>
              </a:ext>
            </a:extLst>
          </p:cNvPr>
          <p:cNvSpPr>
            <a:spLocks noGrp="1"/>
          </p:cNvSpPr>
          <p:nvPr>
            <p:ph type="body" sz="quarter" idx="11"/>
          </p:nvPr>
        </p:nvSpPr>
        <p:spPr>
          <a:xfrm>
            <a:off x="624820" y="1721285"/>
            <a:ext cx="4850287" cy="4024760"/>
          </a:xfrm>
        </p:spPr>
        <p:txBody>
          <a:bodyPr>
            <a:normAutofit/>
          </a:bodyPr>
          <a:lstStyle>
            <a:lvl1pPr>
              <a:lnSpc>
                <a:spcPct val="100000"/>
              </a:lnSpc>
              <a:defRPr sz="2400">
                <a:solidFill>
                  <a:schemeClr val="tx1"/>
                </a:solidFill>
              </a:defRPr>
            </a:lvl1pPr>
            <a:lvl2pPr>
              <a:lnSpc>
                <a:spcPct val="100000"/>
              </a:lnSpc>
              <a:defRPr sz="2000">
                <a:solidFill>
                  <a:schemeClr val="tx1"/>
                </a:solidFill>
              </a:defRPr>
            </a:lvl2pPr>
            <a:lvl3pPr>
              <a:lnSpc>
                <a:spcPct val="100000"/>
              </a:lnSpc>
              <a:defRPr sz="1800">
                <a:solidFill>
                  <a:schemeClr val="tx1"/>
                </a:solidFill>
              </a:defRPr>
            </a:lvl3pPr>
            <a:lvl4pPr>
              <a:lnSpc>
                <a:spcPct val="100000"/>
              </a:lnSpc>
              <a:defRPr sz="1600">
                <a:solidFill>
                  <a:schemeClr val="tx1"/>
                </a:solidFill>
              </a:defRPr>
            </a:lvl4pPr>
            <a:lvl5pPr>
              <a:lnSpc>
                <a:spcPct val="100000"/>
              </a:lnSpc>
              <a:defRPr sz="1600">
                <a:solidFill>
                  <a:schemeClr val="tx1"/>
                </a:solidFill>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FI" dirty="0"/>
          </a:p>
        </p:txBody>
      </p:sp>
      <p:sp>
        <p:nvSpPr>
          <p:cNvPr id="11" name="Text Placeholder 4">
            <a:extLst>
              <a:ext uri="{FF2B5EF4-FFF2-40B4-BE49-F238E27FC236}">
                <a16:creationId xmlns:a16="http://schemas.microsoft.com/office/drawing/2014/main" id="{E555C9D8-E627-C049-B695-C54FEB7432BF}"/>
              </a:ext>
            </a:extLst>
          </p:cNvPr>
          <p:cNvSpPr>
            <a:spLocks noGrp="1"/>
          </p:cNvSpPr>
          <p:nvPr>
            <p:ph type="body" sz="quarter" idx="12"/>
          </p:nvPr>
        </p:nvSpPr>
        <p:spPr>
          <a:xfrm>
            <a:off x="5577820" y="1721285"/>
            <a:ext cx="5417558" cy="4024760"/>
          </a:xfrm>
        </p:spPr>
        <p:txBody>
          <a:bodyPr>
            <a:normAutofit/>
          </a:bodyPr>
          <a:lstStyle>
            <a:lvl1pPr>
              <a:lnSpc>
                <a:spcPct val="100000"/>
              </a:lnSpc>
              <a:defRPr sz="2400">
                <a:solidFill>
                  <a:schemeClr val="tx1"/>
                </a:solidFill>
              </a:defRPr>
            </a:lvl1pPr>
            <a:lvl2pPr>
              <a:lnSpc>
                <a:spcPct val="100000"/>
              </a:lnSpc>
              <a:defRPr sz="2000">
                <a:solidFill>
                  <a:schemeClr val="tx1"/>
                </a:solidFill>
              </a:defRPr>
            </a:lvl2pPr>
            <a:lvl3pPr>
              <a:lnSpc>
                <a:spcPct val="100000"/>
              </a:lnSpc>
              <a:defRPr sz="1800">
                <a:solidFill>
                  <a:schemeClr val="tx1"/>
                </a:solidFill>
              </a:defRPr>
            </a:lvl3pPr>
            <a:lvl4pPr>
              <a:lnSpc>
                <a:spcPct val="100000"/>
              </a:lnSpc>
              <a:defRPr sz="1600">
                <a:solidFill>
                  <a:schemeClr val="tx1"/>
                </a:solidFill>
              </a:defRPr>
            </a:lvl4pPr>
            <a:lvl5pPr>
              <a:lnSpc>
                <a:spcPct val="100000"/>
              </a:lnSpc>
              <a:defRPr sz="1600">
                <a:solidFill>
                  <a:schemeClr val="tx1"/>
                </a:solidFill>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FI" dirty="0"/>
          </a:p>
        </p:txBody>
      </p:sp>
    </p:spTree>
    <p:extLst>
      <p:ext uri="{BB962C8B-B14F-4D97-AF65-F5344CB8AC3E}">
        <p14:creationId xmlns:p14="http://schemas.microsoft.com/office/powerpoint/2010/main" val="1376971292"/>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6_Title and Content">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A8968230-B079-BD43-9168-14687771DCFF}"/>
              </a:ext>
            </a:extLst>
          </p:cNvPr>
          <p:cNvSpPr>
            <a:spLocks noGrp="1"/>
          </p:cNvSpPr>
          <p:nvPr>
            <p:ph type="body" sz="quarter" idx="11"/>
          </p:nvPr>
        </p:nvSpPr>
        <p:spPr>
          <a:xfrm>
            <a:off x="6510700" y="5153077"/>
            <a:ext cx="3620044" cy="465138"/>
          </a:xfrm>
        </p:spPr>
        <p:txBody>
          <a:bodyPr anchor="ctr">
            <a:noAutofit/>
          </a:bodyPr>
          <a:lstStyle>
            <a:lvl1pPr marL="0" indent="0" algn="r">
              <a:buNone/>
              <a:defRPr sz="1800">
                <a:solidFill>
                  <a:schemeClr val="accent1"/>
                </a:solidFill>
              </a:defRPr>
            </a:lvl1pPr>
            <a:lvl2pPr marL="457200" indent="0" algn="r">
              <a:buNone/>
              <a:defRPr sz="1400"/>
            </a:lvl2pPr>
            <a:lvl3pPr marL="914400" indent="0" algn="r">
              <a:buNone/>
              <a:defRPr sz="1200"/>
            </a:lvl3pPr>
            <a:lvl4pPr marL="1371600" indent="0" algn="r">
              <a:buNone/>
              <a:defRPr sz="1100"/>
            </a:lvl4pPr>
            <a:lvl5pPr marL="1828800" indent="0" algn="r">
              <a:buNone/>
              <a:defRPr sz="1100"/>
            </a:lvl5pPr>
          </a:lstStyle>
          <a:p>
            <a:pPr lvl="0"/>
            <a:r>
              <a:rPr lang="en-GB" dirty="0"/>
              <a:t>Click to edit Master text styles</a:t>
            </a:r>
          </a:p>
        </p:txBody>
      </p:sp>
      <p:sp>
        <p:nvSpPr>
          <p:cNvPr id="3" name="Title 1">
            <a:extLst>
              <a:ext uri="{FF2B5EF4-FFF2-40B4-BE49-F238E27FC236}">
                <a16:creationId xmlns:a16="http://schemas.microsoft.com/office/drawing/2014/main" id="{51895F0A-4DF6-2C2D-B450-BADDDFFD1B6D}"/>
              </a:ext>
            </a:extLst>
          </p:cNvPr>
          <p:cNvSpPr txBox="1">
            <a:spLocks/>
          </p:cNvSpPr>
          <p:nvPr userDrawn="1"/>
        </p:nvSpPr>
        <p:spPr>
          <a:xfrm>
            <a:off x="838937" y="1716390"/>
            <a:ext cx="9306129" cy="3448155"/>
          </a:xfrm>
          <a:prstGeom prst="rect">
            <a:avLst/>
          </a:prstGeom>
        </p:spPr>
        <p:txBody>
          <a:bodyPr vert="horz" lIns="91440" tIns="45720" rIns="91440" bIns="45720" rtlCol="0" anchor="ctr">
            <a:normAutofit/>
          </a:bodyPr>
          <a:lstStyle>
            <a:lvl1pPr algn="l" defTabSz="914400" rtl="0" eaLnBrk="1" latinLnBrk="0" hangingPunct="1">
              <a:lnSpc>
                <a:spcPts val="3600"/>
              </a:lnSpc>
              <a:spcBef>
                <a:spcPct val="0"/>
              </a:spcBef>
              <a:buNone/>
              <a:defRPr sz="3600" b="1" i="0" kern="1200">
                <a:solidFill>
                  <a:schemeClr val="tx1"/>
                </a:solidFill>
                <a:latin typeface="+mn-lt"/>
                <a:ea typeface="+mj-ea"/>
                <a:cs typeface="Poppins" pitchFamily="2" charset="77"/>
              </a:defRPr>
            </a:lvl1pPr>
          </a:lstStyle>
          <a:p>
            <a:r>
              <a:rPr lang="en-GB" dirty="0"/>
              <a:t>Click to edit Master title style</a:t>
            </a:r>
            <a:endParaRPr lang="en-FI" dirty="0"/>
          </a:p>
        </p:txBody>
      </p:sp>
    </p:spTree>
    <p:extLst>
      <p:ext uri="{BB962C8B-B14F-4D97-AF65-F5344CB8AC3E}">
        <p14:creationId xmlns:p14="http://schemas.microsoft.com/office/powerpoint/2010/main" val="163633456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5_Title and Content">
    <p:spTree>
      <p:nvGrpSpPr>
        <p:cNvPr id="1" name=""/>
        <p:cNvGrpSpPr/>
        <p:nvPr/>
      </p:nvGrpSpPr>
      <p:grpSpPr>
        <a:xfrm>
          <a:off x="0" y="0"/>
          <a:ext cx="0" cy="0"/>
          <a:chOff x="0" y="0"/>
          <a:chExt cx="0" cy="0"/>
        </a:xfrm>
      </p:grpSpPr>
      <p:sp>
        <p:nvSpPr>
          <p:cNvPr id="3" name="Picture Placeholder 3">
            <a:extLst>
              <a:ext uri="{FF2B5EF4-FFF2-40B4-BE49-F238E27FC236}">
                <a16:creationId xmlns:a16="http://schemas.microsoft.com/office/drawing/2014/main" id="{6E13F333-60B6-C1D5-B657-D4DAB21BA766}"/>
              </a:ext>
            </a:extLst>
          </p:cNvPr>
          <p:cNvSpPr>
            <a:spLocks noGrp="1"/>
          </p:cNvSpPr>
          <p:nvPr>
            <p:ph type="pic" sz="quarter" idx="11"/>
          </p:nvPr>
        </p:nvSpPr>
        <p:spPr>
          <a:xfrm>
            <a:off x="8150578" y="0"/>
            <a:ext cx="4041422" cy="6858000"/>
          </a:xfrm>
        </p:spPr>
        <p:txBody>
          <a:bodyPr/>
          <a:lstStyle/>
          <a:p>
            <a:endParaRPr lang="en-FI"/>
          </a:p>
        </p:txBody>
      </p:sp>
      <p:sp>
        <p:nvSpPr>
          <p:cNvPr id="4" name="Title 1">
            <a:extLst>
              <a:ext uri="{FF2B5EF4-FFF2-40B4-BE49-F238E27FC236}">
                <a16:creationId xmlns:a16="http://schemas.microsoft.com/office/drawing/2014/main" id="{D6B27C86-A297-15B6-F826-F48D80639F36}"/>
              </a:ext>
            </a:extLst>
          </p:cNvPr>
          <p:cNvSpPr>
            <a:spLocks noGrp="1"/>
          </p:cNvSpPr>
          <p:nvPr>
            <p:ph type="title"/>
          </p:nvPr>
        </p:nvSpPr>
        <p:spPr>
          <a:xfrm>
            <a:off x="857027" y="2385359"/>
            <a:ext cx="3670392" cy="2087282"/>
          </a:xfrm>
        </p:spPr>
        <p:txBody>
          <a:bodyPr anchor="ctr">
            <a:normAutofit/>
          </a:bodyPr>
          <a:lstStyle>
            <a:lvl1pPr>
              <a:lnSpc>
                <a:spcPts val="3600"/>
              </a:lnSpc>
              <a:defRPr sz="3600" b="1" i="0">
                <a:latin typeface="+mn-lt"/>
                <a:cs typeface="Poppins" pitchFamily="2" charset="77"/>
              </a:defRPr>
            </a:lvl1pPr>
          </a:lstStyle>
          <a:p>
            <a:r>
              <a:rPr lang="en-GB" dirty="0"/>
              <a:t>Click to edit Master title style</a:t>
            </a:r>
            <a:endParaRPr lang="en-FI" dirty="0"/>
          </a:p>
        </p:txBody>
      </p:sp>
    </p:spTree>
    <p:extLst>
      <p:ext uri="{BB962C8B-B14F-4D97-AF65-F5344CB8AC3E}">
        <p14:creationId xmlns:p14="http://schemas.microsoft.com/office/powerpoint/2010/main" val="4209420101"/>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8_Title and Content">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23595EF2-A53A-0343-93BE-13AC9FE08124}"/>
              </a:ext>
            </a:extLst>
          </p:cNvPr>
          <p:cNvSpPr>
            <a:spLocks noGrp="1"/>
          </p:cNvSpPr>
          <p:nvPr>
            <p:ph type="pic" sz="quarter" idx="11"/>
          </p:nvPr>
        </p:nvSpPr>
        <p:spPr>
          <a:xfrm>
            <a:off x="5588000" y="0"/>
            <a:ext cx="6604000" cy="6858000"/>
          </a:xfrm>
        </p:spPr>
        <p:txBody>
          <a:bodyPr/>
          <a:lstStyle/>
          <a:p>
            <a:endParaRPr lang="en-FI"/>
          </a:p>
        </p:txBody>
      </p:sp>
      <p:sp>
        <p:nvSpPr>
          <p:cNvPr id="3" name="Title 1">
            <a:extLst>
              <a:ext uri="{FF2B5EF4-FFF2-40B4-BE49-F238E27FC236}">
                <a16:creationId xmlns:a16="http://schemas.microsoft.com/office/drawing/2014/main" id="{9129CCD3-0D09-86A2-2ABA-72FAC3BAC749}"/>
              </a:ext>
            </a:extLst>
          </p:cNvPr>
          <p:cNvSpPr>
            <a:spLocks noGrp="1"/>
          </p:cNvSpPr>
          <p:nvPr>
            <p:ph type="title"/>
          </p:nvPr>
        </p:nvSpPr>
        <p:spPr>
          <a:xfrm>
            <a:off x="857027" y="2385359"/>
            <a:ext cx="3670392" cy="2087282"/>
          </a:xfrm>
        </p:spPr>
        <p:txBody>
          <a:bodyPr anchor="ctr">
            <a:normAutofit/>
          </a:bodyPr>
          <a:lstStyle>
            <a:lvl1pPr>
              <a:lnSpc>
                <a:spcPts val="3600"/>
              </a:lnSpc>
              <a:defRPr sz="3600" b="1" i="0">
                <a:latin typeface="+mn-lt"/>
                <a:cs typeface="Poppins" pitchFamily="2" charset="77"/>
              </a:defRPr>
            </a:lvl1pPr>
          </a:lstStyle>
          <a:p>
            <a:r>
              <a:rPr lang="en-GB" dirty="0"/>
              <a:t>Click to edit Master title style</a:t>
            </a:r>
            <a:endParaRPr lang="en-FI" dirty="0"/>
          </a:p>
        </p:txBody>
      </p:sp>
    </p:spTree>
    <p:extLst>
      <p:ext uri="{BB962C8B-B14F-4D97-AF65-F5344CB8AC3E}">
        <p14:creationId xmlns:p14="http://schemas.microsoft.com/office/powerpoint/2010/main" val="2988617407"/>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7_Title and Content">
    <p:spTree>
      <p:nvGrpSpPr>
        <p:cNvPr id="1" name=""/>
        <p:cNvGrpSpPr/>
        <p:nvPr/>
      </p:nvGrpSpPr>
      <p:grpSpPr>
        <a:xfrm>
          <a:off x="0" y="0"/>
          <a:ext cx="0" cy="0"/>
          <a:chOff x="0" y="0"/>
          <a:chExt cx="0" cy="0"/>
        </a:xfrm>
      </p:grpSpPr>
      <p:sp>
        <p:nvSpPr>
          <p:cNvPr id="10" name="Text Placeholder 9">
            <a:extLst>
              <a:ext uri="{FF2B5EF4-FFF2-40B4-BE49-F238E27FC236}">
                <a16:creationId xmlns:a16="http://schemas.microsoft.com/office/drawing/2014/main" id="{F80168F7-4C2B-CD44-BF69-FC5A9AC4639A}"/>
              </a:ext>
            </a:extLst>
          </p:cNvPr>
          <p:cNvSpPr>
            <a:spLocks noGrp="1"/>
          </p:cNvSpPr>
          <p:nvPr>
            <p:ph type="body" sz="quarter" idx="13"/>
          </p:nvPr>
        </p:nvSpPr>
        <p:spPr>
          <a:xfrm>
            <a:off x="6316697" y="4578172"/>
            <a:ext cx="5243124" cy="1156585"/>
          </a:xfrm>
        </p:spPr>
        <p:txBody>
          <a:bodyPr anchor="ctr">
            <a:noAutofit/>
          </a:bodyPr>
          <a:lstStyle>
            <a:lvl1pPr marL="0" indent="0" algn="ctr">
              <a:buNone/>
              <a:defRPr sz="3200" b="1">
                <a:latin typeface="+mn-lt"/>
              </a:defRPr>
            </a:lvl1pPr>
            <a:lvl2pPr marL="457200" indent="0" algn="ctr">
              <a:buNone/>
              <a:defRPr sz="3200" b="1">
                <a:latin typeface="+mn-lt"/>
              </a:defRPr>
            </a:lvl2pPr>
            <a:lvl3pPr marL="914400" indent="0" algn="ctr">
              <a:buNone/>
              <a:defRPr sz="3200" b="1">
                <a:latin typeface="+mn-lt"/>
              </a:defRPr>
            </a:lvl3pPr>
            <a:lvl4pPr marL="1371600" indent="0" algn="ctr">
              <a:buNone/>
              <a:defRPr sz="3200" b="1">
                <a:latin typeface="+mn-lt"/>
              </a:defRPr>
            </a:lvl4pPr>
            <a:lvl5pPr marL="1828800" indent="0" algn="ctr">
              <a:buNone/>
              <a:defRPr sz="3200" b="1">
                <a:latin typeface="+mn-lt"/>
              </a:defRPr>
            </a:lvl5pPr>
          </a:lstStyle>
          <a:p>
            <a:pPr lvl="0"/>
            <a:r>
              <a:rPr lang="en-GB" dirty="0"/>
              <a:t>Click to edit Master text styles</a:t>
            </a:r>
            <a:endParaRPr lang="en-FI" dirty="0"/>
          </a:p>
        </p:txBody>
      </p:sp>
      <p:sp>
        <p:nvSpPr>
          <p:cNvPr id="11" name="Text Placeholder 9">
            <a:extLst>
              <a:ext uri="{FF2B5EF4-FFF2-40B4-BE49-F238E27FC236}">
                <a16:creationId xmlns:a16="http://schemas.microsoft.com/office/drawing/2014/main" id="{1C8EF6DB-4460-5443-BC11-E4F9E5F3EB21}"/>
              </a:ext>
            </a:extLst>
          </p:cNvPr>
          <p:cNvSpPr>
            <a:spLocks noGrp="1"/>
          </p:cNvSpPr>
          <p:nvPr>
            <p:ph type="body" sz="quarter" idx="14"/>
          </p:nvPr>
        </p:nvSpPr>
        <p:spPr>
          <a:xfrm>
            <a:off x="457764" y="382209"/>
            <a:ext cx="5243125" cy="1186947"/>
          </a:xfrm>
        </p:spPr>
        <p:txBody>
          <a:bodyPr anchor="ctr">
            <a:noAutofit/>
          </a:bodyPr>
          <a:lstStyle>
            <a:lvl1pPr marL="0" indent="0" algn="ctr">
              <a:buNone/>
              <a:defRPr sz="3200" b="1">
                <a:latin typeface="+mn-lt"/>
              </a:defRPr>
            </a:lvl1pPr>
            <a:lvl2pPr marL="457200" indent="0" algn="ctr">
              <a:buNone/>
              <a:defRPr sz="3200" b="1">
                <a:latin typeface="+mn-lt"/>
              </a:defRPr>
            </a:lvl2pPr>
            <a:lvl3pPr marL="914400" indent="0" algn="ctr">
              <a:buNone/>
              <a:defRPr sz="3200" b="1">
                <a:latin typeface="+mn-lt"/>
              </a:defRPr>
            </a:lvl3pPr>
            <a:lvl4pPr marL="1371600" indent="0" algn="ctr">
              <a:buNone/>
              <a:defRPr sz="3200" b="1">
                <a:latin typeface="+mn-lt"/>
              </a:defRPr>
            </a:lvl4pPr>
            <a:lvl5pPr marL="1828800" indent="0" algn="ctr">
              <a:buNone/>
              <a:defRPr sz="3200" b="1">
                <a:latin typeface="+mn-lt"/>
              </a:defRPr>
            </a:lvl5pPr>
          </a:lstStyle>
          <a:p>
            <a:pPr lvl="0"/>
            <a:r>
              <a:rPr lang="en-GB" dirty="0"/>
              <a:t>Click to edit Master text styles</a:t>
            </a:r>
            <a:endParaRPr lang="en-FI" dirty="0"/>
          </a:p>
        </p:txBody>
      </p:sp>
      <p:sp>
        <p:nvSpPr>
          <p:cNvPr id="2" name="Picture Placeholder 3">
            <a:extLst>
              <a:ext uri="{FF2B5EF4-FFF2-40B4-BE49-F238E27FC236}">
                <a16:creationId xmlns:a16="http://schemas.microsoft.com/office/drawing/2014/main" id="{0183A2A3-9AE4-97F9-3071-C8AD367B8633}"/>
              </a:ext>
            </a:extLst>
          </p:cNvPr>
          <p:cNvSpPr>
            <a:spLocks noGrp="1"/>
          </p:cNvSpPr>
          <p:nvPr>
            <p:ph type="pic" sz="quarter" idx="15"/>
          </p:nvPr>
        </p:nvSpPr>
        <p:spPr>
          <a:xfrm>
            <a:off x="457764" y="1682045"/>
            <a:ext cx="5243125" cy="4052712"/>
          </a:xfrm>
        </p:spPr>
        <p:txBody>
          <a:bodyPr/>
          <a:lstStyle/>
          <a:p>
            <a:endParaRPr lang="en-FI"/>
          </a:p>
        </p:txBody>
      </p:sp>
      <p:sp>
        <p:nvSpPr>
          <p:cNvPr id="3" name="Picture Placeholder 3">
            <a:extLst>
              <a:ext uri="{FF2B5EF4-FFF2-40B4-BE49-F238E27FC236}">
                <a16:creationId xmlns:a16="http://schemas.microsoft.com/office/drawing/2014/main" id="{AB82CCDE-3D7C-EE7F-08C5-A92D4D8B7472}"/>
              </a:ext>
            </a:extLst>
          </p:cNvPr>
          <p:cNvSpPr>
            <a:spLocks noGrp="1"/>
          </p:cNvSpPr>
          <p:nvPr>
            <p:ph type="pic" sz="quarter" idx="16"/>
          </p:nvPr>
        </p:nvSpPr>
        <p:spPr>
          <a:xfrm>
            <a:off x="6316697" y="411844"/>
            <a:ext cx="5243125" cy="4052712"/>
          </a:xfrm>
        </p:spPr>
        <p:txBody>
          <a:bodyPr/>
          <a:lstStyle/>
          <a:p>
            <a:endParaRPr lang="en-FI"/>
          </a:p>
        </p:txBody>
      </p:sp>
    </p:spTree>
    <p:extLst>
      <p:ext uri="{BB962C8B-B14F-4D97-AF65-F5344CB8AC3E}">
        <p14:creationId xmlns:p14="http://schemas.microsoft.com/office/powerpoint/2010/main" val="4037706235"/>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65483328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9_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7" name="Graphic 6">
            <a:extLst>
              <a:ext uri="{FF2B5EF4-FFF2-40B4-BE49-F238E27FC236}">
                <a16:creationId xmlns:a16="http://schemas.microsoft.com/office/drawing/2014/main" id="{068497B6-6285-404D-959F-E053A397BFF6}"/>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578784" y="1831326"/>
            <a:ext cx="4236104" cy="2118052"/>
          </a:xfrm>
          <a:prstGeom prst="rect">
            <a:avLst/>
          </a:prstGeom>
        </p:spPr>
      </p:pic>
      <p:pic>
        <p:nvPicPr>
          <p:cNvPr id="5" name="Kuva 4">
            <a:extLst>
              <a:ext uri="{FF2B5EF4-FFF2-40B4-BE49-F238E27FC236}">
                <a16:creationId xmlns:a16="http://schemas.microsoft.com/office/drawing/2014/main" id="{E09A686E-CFFF-1FA5-4173-B00B76A37ED1}"/>
              </a:ext>
            </a:extLst>
          </p:cNvPr>
          <p:cNvPicPr>
            <a:picLocks noChangeAspect="1"/>
          </p:cNvPicPr>
          <p:nvPr userDrawn="1"/>
        </p:nvPicPr>
        <p:blipFill>
          <a:blip r:embed="rId5"/>
          <a:stretch>
            <a:fillRect/>
          </a:stretch>
        </p:blipFill>
        <p:spPr>
          <a:xfrm>
            <a:off x="-119268" y="6095172"/>
            <a:ext cx="12446406" cy="648249"/>
          </a:xfrm>
          <a:prstGeom prst="rect">
            <a:avLst/>
          </a:prstGeom>
        </p:spPr>
      </p:pic>
      <p:sp>
        <p:nvSpPr>
          <p:cNvPr id="3" name="Title 1">
            <a:extLst>
              <a:ext uri="{FF2B5EF4-FFF2-40B4-BE49-F238E27FC236}">
                <a16:creationId xmlns:a16="http://schemas.microsoft.com/office/drawing/2014/main" id="{C58BB005-A5BE-A920-1396-0DAD939F6AFB}"/>
              </a:ext>
            </a:extLst>
          </p:cNvPr>
          <p:cNvSpPr>
            <a:spLocks noGrp="1"/>
          </p:cNvSpPr>
          <p:nvPr>
            <p:ph type="ctrTitle" hasCustomPrompt="1"/>
          </p:nvPr>
        </p:nvSpPr>
        <p:spPr>
          <a:xfrm>
            <a:off x="722465" y="3949378"/>
            <a:ext cx="6926240" cy="1772299"/>
          </a:xfrm>
          <a:prstGeom prst="rect">
            <a:avLst/>
          </a:prstGeom>
        </p:spPr>
        <p:txBody>
          <a:bodyPr anchor="t" anchorCtr="0">
            <a:normAutofit/>
          </a:bodyPr>
          <a:lstStyle>
            <a:lvl1pPr algn="l">
              <a:defRPr sz="3600" b="1" i="0" baseline="0">
                <a:solidFill>
                  <a:schemeClr val="bg1"/>
                </a:solidFill>
                <a:latin typeface="+mn-lt"/>
              </a:defRPr>
            </a:lvl1pPr>
          </a:lstStyle>
          <a:p>
            <a:r>
              <a:rPr lang="en-GB" dirty="0"/>
              <a:t>Click to edit Master title style</a:t>
            </a:r>
            <a:endParaRPr lang="en-FI" dirty="0"/>
          </a:p>
        </p:txBody>
      </p:sp>
    </p:spTree>
    <p:extLst>
      <p:ext uri="{BB962C8B-B14F-4D97-AF65-F5344CB8AC3E}">
        <p14:creationId xmlns:p14="http://schemas.microsoft.com/office/powerpoint/2010/main" val="2027917664"/>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Blank">
    <p:bg>
      <p:bgPr>
        <a:solidFill>
          <a:srgbClr val="083535"/>
        </a:solidFill>
        <a:effectLst/>
      </p:bgPr>
    </p:bg>
    <p:spTree>
      <p:nvGrpSpPr>
        <p:cNvPr id="1" name=""/>
        <p:cNvGrpSpPr/>
        <p:nvPr/>
      </p:nvGrpSpPr>
      <p:grpSpPr>
        <a:xfrm>
          <a:off x="0" y="0"/>
          <a:ext cx="0" cy="0"/>
          <a:chOff x="0" y="0"/>
          <a:chExt cx="0" cy="0"/>
        </a:xfrm>
      </p:grpSpPr>
      <p:pic>
        <p:nvPicPr>
          <p:cNvPr id="4" name="Kuva 3">
            <a:extLst>
              <a:ext uri="{FF2B5EF4-FFF2-40B4-BE49-F238E27FC236}">
                <a16:creationId xmlns:a16="http://schemas.microsoft.com/office/drawing/2014/main" id="{EBEB472F-B507-66C8-CEB1-010B0D199869}"/>
              </a:ext>
            </a:extLst>
          </p:cNvPr>
          <p:cNvPicPr>
            <a:picLocks noChangeAspect="1"/>
          </p:cNvPicPr>
          <p:nvPr userDrawn="1"/>
        </p:nvPicPr>
        <p:blipFill>
          <a:blip r:embed="rId2"/>
          <a:srcRect/>
          <a:stretch/>
        </p:blipFill>
        <p:spPr>
          <a:xfrm>
            <a:off x="139484" y="5746755"/>
            <a:ext cx="2022594" cy="1011297"/>
          </a:xfrm>
          <a:prstGeom prst="rect">
            <a:avLst/>
          </a:prstGeom>
        </p:spPr>
      </p:pic>
    </p:spTree>
    <p:extLst>
      <p:ext uri="{BB962C8B-B14F-4D97-AF65-F5344CB8AC3E}">
        <p14:creationId xmlns:p14="http://schemas.microsoft.com/office/powerpoint/2010/main" val="1423224394"/>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Blank_2">
    <p:bg>
      <p:bgPr>
        <a:solidFill>
          <a:srgbClr val="EDEDED"/>
        </a:solidFill>
        <a:effectLst/>
      </p:bgPr>
    </p:bg>
    <p:spTree>
      <p:nvGrpSpPr>
        <p:cNvPr id="1" name=""/>
        <p:cNvGrpSpPr/>
        <p:nvPr/>
      </p:nvGrpSpPr>
      <p:grpSpPr>
        <a:xfrm>
          <a:off x="0" y="0"/>
          <a:ext cx="0" cy="0"/>
          <a:chOff x="0" y="0"/>
          <a:chExt cx="0" cy="0"/>
        </a:xfrm>
      </p:grpSpPr>
      <p:pic>
        <p:nvPicPr>
          <p:cNvPr id="5" name="Kuva 4">
            <a:extLst>
              <a:ext uri="{FF2B5EF4-FFF2-40B4-BE49-F238E27FC236}">
                <a16:creationId xmlns:a16="http://schemas.microsoft.com/office/drawing/2014/main" id="{3A8DCA7B-E0F4-E182-B0D2-01802F2F3665}"/>
              </a:ext>
            </a:extLst>
          </p:cNvPr>
          <p:cNvPicPr>
            <a:picLocks noChangeAspect="1"/>
          </p:cNvPicPr>
          <p:nvPr userDrawn="1"/>
        </p:nvPicPr>
        <p:blipFill>
          <a:blip r:embed="rId2"/>
          <a:srcRect/>
          <a:stretch/>
        </p:blipFill>
        <p:spPr>
          <a:xfrm>
            <a:off x="139484" y="5746755"/>
            <a:ext cx="2022594" cy="1011297"/>
          </a:xfrm>
          <a:prstGeom prst="rect">
            <a:avLst/>
          </a:prstGeom>
        </p:spPr>
      </p:pic>
    </p:spTree>
    <p:extLst>
      <p:ext uri="{BB962C8B-B14F-4D97-AF65-F5344CB8AC3E}">
        <p14:creationId xmlns:p14="http://schemas.microsoft.com/office/powerpoint/2010/main" val="3727329735"/>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6_Title Slide">
    <p:bg>
      <p:bgPr>
        <a:solidFill>
          <a:srgbClr val="083535"/>
        </a:solidFill>
        <a:effectLst/>
      </p:bgPr>
    </p:bg>
    <p:spTree>
      <p:nvGrpSpPr>
        <p:cNvPr id="1" name=""/>
        <p:cNvGrpSpPr/>
        <p:nvPr/>
      </p:nvGrpSpPr>
      <p:grpSpPr>
        <a:xfrm>
          <a:off x="0" y="0"/>
          <a:ext cx="0" cy="0"/>
          <a:chOff x="0" y="0"/>
          <a:chExt cx="0" cy="0"/>
        </a:xfrm>
      </p:grpSpPr>
      <p:pic>
        <p:nvPicPr>
          <p:cNvPr id="7" name="Graphic 6">
            <a:extLst>
              <a:ext uri="{FF2B5EF4-FFF2-40B4-BE49-F238E27FC236}">
                <a16:creationId xmlns:a16="http://schemas.microsoft.com/office/drawing/2014/main" id="{068497B6-6285-404D-959F-E053A397BFF6}"/>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578784" y="1831326"/>
            <a:ext cx="3177290" cy="1588645"/>
          </a:xfrm>
          <a:prstGeom prst="rect">
            <a:avLst/>
          </a:prstGeom>
        </p:spPr>
      </p:pic>
      <p:pic>
        <p:nvPicPr>
          <p:cNvPr id="5" name="Kuva 4">
            <a:extLst>
              <a:ext uri="{FF2B5EF4-FFF2-40B4-BE49-F238E27FC236}">
                <a16:creationId xmlns:a16="http://schemas.microsoft.com/office/drawing/2014/main" id="{E09A686E-CFFF-1FA5-4173-B00B76A37ED1}"/>
              </a:ext>
            </a:extLst>
          </p:cNvPr>
          <p:cNvPicPr>
            <a:picLocks noChangeAspect="1"/>
          </p:cNvPicPr>
          <p:nvPr userDrawn="1"/>
        </p:nvPicPr>
        <p:blipFill>
          <a:blip r:embed="rId4"/>
          <a:stretch>
            <a:fillRect/>
          </a:stretch>
        </p:blipFill>
        <p:spPr>
          <a:xfrm>
            <a:off x="-119268" y="6095172"/>
            <a:ext cx="12446406" cy="648249"/>
          </a:xfrm>
          <a:prstGeom prst="rect">
            <a:avLst/>
          </a:prstGeom>
        </p:spPr>
      </p:pic>
      <p:sp>
        <p:nvSpPr>
          <p:cNvPr id="4" name="Tekstiruutu 3">
            <a:extLst>
              <a:ext uri="{FF2B5EF4-FFF2-40B4-BE49-F238E27FC236}">
                <a16:creationId xmlns:a16="http://schemas.microsoft.com/office/drawing/2014/main" id="{BB852DA4-EA1F-9A08-0DB2-3A1529A5B3E7}"/>
              </a:ext>
            </a:extLst>
          </p:cNvPr>
          <p:cNvSpPr txBox="1"/>
          <p:nvPr userDrawn="1"/>
        </p:nvSpPr>
        <p:spPr>
          <a:xfrm>
            <a:off x="627744" y="3534086"/>
            <a:ext cx="5021705" cy="646331"/>
          </a:xfrm>
          <a:prstGeom prst="rect">
            <a:avLst/>
          </a:prstGeom>
          <a:noFill/>
        </p:spPr>
        <p:txBody>
          <a:bodyPr wrap="square" rtlCol="0">
            <a:spAutoFit/>
          </a:bodyPr>
          <a:lstStyle/>
          <a:p>
            <a:r>
              <a:rPr lang="fi-FI" sz="3600" b="1" dirty="0">
                <a:solidFill>
                  <a:schemeClr val="bg1"/>
                </a:solidFill>
              </a:rPr>
              <a:t>Kiitos</a:t>
            </a:r>
          </a:p>
        </p:txBody>
      </p:sp>
      <p:sp>
        <p:nvSpPr>
          <p:cNvPr id="10" name="Subtitle 2">
            <a:extLst>
              <a:ext uri="{FF2B5EF4-FFF2-40B4-BE49-F238E27FC236}">
                <a16:creationId xmlns:a16="http://schemas.microsoft.com/office/drawing/2014/main" id="{BEB10AC9-1789-081F-5835-D9364A036166}"/>
              </a:ext>
            </a:extLst>
          </p:cNvPr>
          <p:cNvSpPr>
            <a:spLocks noGrp="1"/>
          </p:cNvSpPr>
          <p:nvPr>
            <p:ph type="subTitle" idx="1"/>
          </p:nvPr>
        </p:nvSpPr>
        <p:spPr>
          <a:xfrm>
            <a:off x="627744" y="4267075"/>
            <a:ext cx="9721185" cy="1405082"/>
          </a:xfrm>
          <a:prstGeom prst="rect">
            <a:avLst/>
          </a:prstGeom>
        </p:spPr>
        <p:txBody>
          <a:bodyPr/>
          <a:lstStyle>
            <a:lvl1pPr marL="0" indent="0" algn="l">
              <a:buNone/>
              <a:defRPr sz="2400" b="0" i="0" baseline="0">
                <a:solidFill>
                  <a:schemeClr val="bg1"/>
                </a:solidFill>
                <a:latin typeface="Calibri" panose="020F0502020204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Click to edit Master subtitle style</a:t>
            </a:r>
            <a:endParaRPr lang="en-FI" dirty="0"/>
          </a:p>
        </p:txBody>
      </p:sp>
    </p:spTree>
    <p:extLst>
      <p:ext uri="{BB962C8B-B14F-4D97-AF65-F5344CB8AC3E}">
        <p14:creationId xmlns:p14="http://schemas.microsoft.com/office/powerpoint/2010/main" val="3608041904"/>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1_Title Slide">
    <p:bg>
      <p:bgPr>
        <a:solidFill>
          <a:srgbClr val="083535"/>
        </a:solidFill>
        <a:effectLst/>
      </p:bgPr>
    </p:bg>
    <p:spTree>
      <p:nvGrpSpPr>
        <p:cNvPr id="1" name=""/>
        <p:cNvGrpSpPr/>
        <p:nvPr/>
      </p:nvGrpSpPr>
      <p:grpSpPr>
        <a:xfrm>
          <a:off x="0" y="0"/>
          <a:ext cx="0" cy="0"/>
          <a:chOff x="0" y="0"/>
          <a:chExt cx="0" cy="0"/>
        </a:xfrm>
      </p:grpSpPr>
      <p:pic>
        <p:nvPicPr>
          <p:cNvPr id="7" name="Graphic 6">
            <a:extLst>
              <a:ext uri="{FF2B5EF4-FFF2-40B4-BE49-F238E27FC236}">
                <a16:creationId xmlns:a16="http://schemas.microsoft.com/office/drawing/2014/main" id="{FA557A36-F896-C44D-90CF-4E9F78CF5E54}"/>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296525" y="5603784"/>
            <a:ext cx="1473574" cy="736786"/>
          </a:xfrm>
          <a:prstGeom prst="rect">
            <a:avLst/>
          </a:prstGeom>
        </p:spPr>
      </p:pic>
      <p:pic>
        <p:nvPicPr>
          <p:cNvPr id="3" name="Kuva 2">
            <a:extLst>
              <a:ext uri="{FF2B5EF4-FFF2-40B4-BE49-F238E27FC236}">
                <a16:creationId xmlns:a16="http://schemas.microsoft.com/office/drawing/2014/main" id="{7E166115-3BF8-77E5-0447-7E705C8AB9E7}"/>
              </a:ext>
            </a:extLst>
          </p:cNvPr>
          <p:cNvPicPr>
            <a:picLocks noChangeAspect="1"/>
          </p:cNvPicPr>
          <p:nvPr userDrawn="1"/>
        </p:nvPicPr>
        <p:blipFill>
          <a:blip r:embed="rId4"/>
          <a:stretch>
            <a:fillRect/>
          </a:stretch>
        </p:blipFill>
        <p:spPr>
          <a:xfrm>
            <a:off x="-119268" y="6095172"/>
            <a:ext cx="12446406" cy="648249"/>
          </a:xfrm>
          <a:prstGeom prst="rect">
            <a:avLst/>
          </a:prstGeom>
        </p:spPr>
      </p:pic>
      <p:pic>
        <p:nvPicPr>
          <p:cNvPr id="6" name="Kuva 5" descr="Kuva, joka sisältää kohteen Fontti, Grafiikka, teksti, musta&#10;&#10;Kuvaus luotu automaattisesti">
            <a:extLst>
              <a:ext uri="{FF2B5EF4-FFF2-40B4-BE49-F238E27FC236}">
                <a16:creationId xmlns:a16="http://schemas.microsoft.com/office/drawing/2014/main" id="{651E4023-5B6E-6566-5281-AA60ACF7CA2C}"/>
              </a:ext>
            </a:extLst>
          </p:cNvPr>
          <p:cNvPicPr>
            <a:picLocks noChangeAspect="1"/>
          </p:cNvPicPr>
          <p:nvPr userDrawn="1"/>
        </p:nvPicPr>
        <p:blipFill>
          <a:blip r:embed="rId5"/>
          <a:stretch>
            <a:fillRect/>
          </a:stretch>
        </p:blipFill>
        <p:spPr>
          <a:xfrm>
            <a:off x="139484" y="5576273"/>
            <a:ext cx="2022594" cy="1011297"/>
          </a:xfrm>
          <a:prstGeom prst="rect">
            <a:avLst/>
          </a:prstGeom>
        </p:spPr>
      </p:pic>
      <p:sp>
        <p:nvSpPr>
          <p:cNvPr id="4" name="Tekstiruutu 3">
            <a:extLst>
              <a:ext uri="{FF2B5EF4-FFF2-40B4-BE49-F238E27FC236}">
                <a16:creationId xmlns:a16="http://schemas.microsoft.com/office/drawing/2014/main" id="{7EA15334-9BCC-16CB-4F6D-366B377D7993}"/>
              </a:ext>
            </a:extLst>
          </p:cNvPr>
          <p:cNvSpPr txBox="1"/>
          <p:nvPr userDrawn="1"/>
        </p:nvSpPr>
        <p:spPr>
          <a:xfrm>
            <a:off x="3200818" y="3009259"/>
            <a:ext cx="7384649" cy="1964512"/>
          </a:xfrm>
          <a:prstGeom prst="rect">
            <a:avLst/>
          </a:prstGeom>
          <a:noFill/>
        </p:spPr>
        <p:txBody>
          <a:bodyPr wrap="square" rtlCol="0">
            <a:spAutoFit/>
          </a:bodyPr>
          <a:lstStyle/>
          <a:p>
            <a:pPr>
              <a:lnSpc>
                <a:spcPct val="150000"/>
              </a:lnSpc>
            </a:pPr>
            <a:r>
              <a:rPr lang="fi-FI" sz="2800" baseline="0" dirty="0">
                <a:solidFill>
                  <a:schemeClr val="bg1"/>
                </a:solidFill>
              </a:rPr>
              <a:t>Tekstaa </a:t>
            </a:r>
            <a:r>
              <a:rPr lang="fi-FI" sz="2800" b="1" baseline="0" dirty="0">
                <a:solidFill>
                  <a:schemeClr val="accent1"/>
                </a:solidFill>
              </a:rPr>
              <a:t>MIELI</a:t>
            </a:r>
            <a:r>
              <a:rPr lang="fi-FI" sz="2800" baseline="0" dirty="0">
                <a:solidFill>
                  <a:schemeClr val="bg1"/>
                </a:solidFill>
              </a:rPr>
              <a:t> numeroon </a:t>
            </a:r>
            <a:r>
              <a:rPr lang="fi-FI" sz="2800" b="1" baseline="0" dirty="0">
                <a:solidFill>
                  <a:schemeClr val="accent1"/>
                </a:solidFill>
              </a:rPr>
              <a:t>16499</a:t>
            </a:r>
            <a:r>
              <a:rPr lang="fi-FI" sz="2800" baseline="0" dirty="0">
                <a:solidFill>
                  <a:schemeClr val="bg1"/>
                </a:solidFill>
              </a:rPr>
              <a:t> (10€)</a:t>
            </a:r>
          </a:p>
          <a:p>
            <a:pPr>
              <a:lnSpc>
                <a:spcPct val="150000"/>
              </a:lnSpc>
            </a:pPr>
            <a:r>
              <a:rPr lang="fi-FI" sz="2800" b="0" baseline="0" dirty="0">
                <a:solidFill>
                  <a:schemeClr val="bg1"/>
                </a:solidFill>
              </a:rPr>
              <a:t>Lahjoita </a:t>
            </a:r>
            <a:r>
              <a:rPr lang="fi-FI" sz="2800" b="1" baseline="0" dirty="0" err="1">
                <a:solidFill>
                  <a:schemeClr val="accent1"/>
                </a:solidFill>
              </a:rPr>
              <a:t>MobilePaylla</a:t>
            </a:r>
            <a:r>
              <a:rPr lang="fi-FI" sz="2800" baseline="0" dirty="0">
                <a:solidFill>
                  <a:schemeClr val="bg1"/>
                </a:solidFill>
              </a:rPr>
              <a:t> numeroon </a:t>
            </a:r>
            <a:r>
              <a:rPr lang="fi-FI" sz="2800" b="1" baseline="0" dirty="0">
                <a:solidFill>
                  <a:schemeClr val="accent1"/>
                </a:solidFill>
              </a:rPr>
              <a:t>50705</a:t>
            </a:r>
          </a:p>
          <a:p>
            <a:pPr>
              <a:lnSpc>
                <a:spcPct val="150000"/>
              </a:lnSpc>
            </a:pPr>
            <a:r>
              <a:rPr lang="fi-FI" sz="2800" b="0" baseline="0" dirty="0">
                <a:solidFill>
                  <a:schemeClr val="bg1"/>
                </a:solidFill>
              </a:rPr>
              <a:t>Lahjoita </a:t>
            </a:r>
            <a:r>
              <a:rPr lang="fi-FI" sz="2800" b="1" baseline="0" dirty="0">
                <a:solidFill>
                  <a:schemeClr val="accent1"/>
                </a:solidFill>
              </a:rPr>
              <a:t>netissä</a:t>
            </a:r>
            <a:r>
              <a:rPr lang="fi-FI" sz="2800" baseline="0" dirty="0">
                <a:solidFill>
                  <a:schemeClr val="bg1"/>
                </a:solidFill>
              </a:rPr>
              <a:t> osoitteessa </a:t>
            </a:r>
            <a:r>
              <a:rPr lang="fi-FI" sz="2800" b="1" i="0" baseline="0" dirty="0">
                <a:solidFill>
                  <a:schemeClr val="accent1"/>
                </a:solidFill>
              </a:rPr>
              <a:t>mielilahjoitus.fi</a:t>
            </a:r>
          </a:p>
        </p:txBody>
      </p:sp>
      <p:pic>
        <p:nvPicPr>
          <p:cNvPr id="5" name="Kuva 4" descr="Kuva, joka sisältää kohteen sydän, luovuus&#10;&#10;Kuvaus luotu automaattisesti">
            <a:extLst>
              <a:ext uri="{FF2B5EF4-FFF2-40B4-BE49-F238E27FC236}">
                <a16:creationId xmlns:a16="http://schemas.microsoft.com/office/drawing/2014/main" id="{D8B2AF9F-7E63-0795-2363-DAEBEB0EA602}"/>
              </a:ext>
            </a:extLst>
          </p:cNvPr>
          <p:cNvPicPr>
            <a:picLocks noChangeAspect="1"/>
          </p:cNvPicPr>
          <p:nvPr userDrawn="1"/>
        </p:nvPicPr>
        <p:blipFill>
          <a:blip r:embed="rId6"/>
          <a:stretch>
            <a:fillRect/>
          </a:stretch>
        </p:blipFill>
        <p:spPr>
          <a:xfrm>
            <a:off x="2739944" y="3246578"/>
            <a:ext cx="394528" cy="395192"/>
          </a:xfrm>
          <a:prstGeom prst="rect">
            <a:avLst/>
          </a:prstGeom>
        </p:spPr>
      </p:pic>
      <p:pic>
        <p:nvPicPr>
          <p:cNvPr id="8" name="Kuva 7" descr="Kuva, joka sisältää kohteen sydän, luovuus&#10;&#10;Kuvaus luotu automaattisesti">
            <a:extLst>
              <a:ext uri="{FF2B5EF4-FFF2-40B4-BE49-F238E27FC236}">
                <a16:creationId xmlns:a16="http://schemas.microsoft.com/office/drawing/2014/main" id="{EAF87FD8-4963-87BF-1F48-B15E5B77123A}"/>
              </a:ext>
            </a:extLst>
          </p:cNvPr>
          <p:cNvPicPr>
            <a:picLocks noChangeAspect="1"/>
          </p:cNvPicPr>
          <p:nvPr userDrawn="1"/>
        </p:nvPicPr>
        <p:blipFill>
          <a:blip r:embed="rId6"/>
          <a:stretch>
            <a:fillRect/>
          </a:stretch>
        </p:blipFill>
        <p:spPr>
          <a:xfrm>
            <a:off x="2739944" y="3880461"/>
            <a:ext cx="394528" cy="395192"/>
          </a:xfrm>
          <a:prstGeom prst="rect">
            <a:avLst/>
          </a:prstGeom>
        </p:spPr>
      </p:pic>
      <p:pic>
        <p:nvPicPr>
          <p:cNvPr id="9" name="Kuva 8" descr="Kuva, joka sisältää kohteen sydän, luovuus&#10;&#10;Kuvaus luotu automaattisesti">
            <a:extLst>
              <a:ext uri="{FF2B5EF4-FFF2-40B4-BE49-F238E27FC236}">
                <a16:creationId xmlns:a16="http://schemas.microsoft.com/office/drawing/2014/main" id="{6056345D-3A79-21DC-5541-487A8D527C8E}"/>
              </a:ext>
            </a:extLst>
          </p:cNvPr>
          <p:cNvPicPr>
            <a:picLocks noChangeAspect="1"/>
          </p:cNvPicPr>
          <p:nvPr userDrawn="1"/>
        </p:nvPicPr>
        <p:blipFill>
          <a:blip r:embed="rId6"/>
          <a:stretch>
            <a:fillRect/>
          </a:stretch>
        </p:blipFill>
        <p:spPr>
          <a:xfrm>
            <a:off x="2739944" y="4513127"/>
            <a:ext cx="394528" cy="395192"/>
          </a:xfrm>
          <a:prstGeom prst="rect">
            <a:avLst/>
          </a:prstGeom>
        </p:spPr>
      </p:pic>
      <p:sp>
        <p:nvSpPr>
          <p:cNvPr id="11" name="Tekstiruutu 10">
            <a:extLst>
              <a:ext uri="{FF2B5EF4-FFF2-40B4-BE49-F238E27FC236}">
                <a16:creationId xmlns:a16="http://schemas.microsoft.com/office/drawing/2014/main" id="{069FFFF0-AB37-FF0C-AB6A-6FFCF12B1AFD}"/>
              </a:ext>
            </a:extLst>
          </p:cNvPr>
          <p:cNvSpPr txBox="1"/>
          <p:nvPr userDrawn="1"/>
        </p:nvSpPr>
        <p:spPr>
          <a:xfrm>
            <a:off x="7935" y="1464335"/>
            <a:ext cx="12192000" cy="1200329"/>
          </a:xfrm>
          <a:prstGeom prst="rect">
            <a:avLst/>
          </a:prstGeom>
          <a:noFill/>
        </p:spPr>
        <p:txBody>
          <a:bodyPr wrap="square">
            <a:spAutoFit/>
          </a:bodyPr>
          <a:lstStyle/>
          <a:p>
            <a:pPr algn="ctr"/>
            <a:r>
              <a:rPr lang="en-GB" sz="3600" b="1" dirty="0" err="1">
                <a:solidFill>
                  <a:schemeClr val="bg1"/>
                </a:solidFill>
              </a:rPr>
              <a:t>Jokainen</a:t>
            </a:r>
            <a:r>
              <a:rPr lang="en-GB" sz="3600" b="1" dirty="0">
                <a:solidFill>
                  <a:schemeClr val="bg1"/>
                </a:solidFill>
              </a:rPr>
              <a:t> </a:t>
            </a:r>
            <a:r>
              <a:rPr lang="en-GB" sz="3600" b="1" dirty="0" err="1">
                <a:solidFill>
                  <a:schemeClr val="bg1"/>
                </a:solidFill>
              </a:rPr>
              <a:t>mieli</a:t>
            </a:r>
            <a:r>
              <a:rPr lang="en-GB" sz="3600" b="1" dirty="0">
                <a:solidFill>
                  <a:schemeClr val="bg1"/>
                </a:solidFill>
              </a:rPr>
              <a:t> on </a:t>
            </a:r>
            <a:r>
              <a:rPr lang="en-GB" sz="3600" b="1" dirty="0" err="1">
                <a:solidFill>
                  <a:schemeClr val="bg1"/>
                </a:solidFill>
              </a:rPr>
              <a:t>tärkeä</a:t>
            </a:r>
            <a:r>
              <a:rPr lang="en-GB" sz="3600" b="1" dirty="0">
                <a:solidFill>
                  <a:schemeClr val="bg1"/>
                </a:solidFill>
              </a:rPr>
              <a:t>. </a:t>
            </a:r>
            <a:br>
              <a:rPr lang="en-GB" sz="3600" b="1" dirty="0">
                <a:solidFill>
                  <a:schemeClr val="bg1"/>
                </a:solidFill>
              </a:rPr>
            </a:br>
            <a:r>
              <a:rPr lang="en-GB" sz="3600" b="1" dirty="0" err="1">
                <a:solidFill>
                  <a:schemeClr val="bg1"/>
                </a:solidFill>
              </a:rPr>
              <a:t>Jokainen</a:t>
            </a:r>
            <a:r>
              <a:rPr lang="en-GB" sz="3600" b="1" dirty="0">
                <a:solidFill>
                  <a:schemeClr val="bg1"/>
                </a:solidFill>
              </a:rPr>
              <a:t> </a:t>
            </a:r>
            <a:r>
              <a:rPr lang="en-GB" sz="3600" b="1" dirty="0" err="1">
                <a:solidFill>
                  <a:schemeClr val="bg1"/>
                </a:solidFill>
              </a:rPr>
              <a:t>lahjoitus</a:t>
            </a:r>
            <a:r>
              <a:rPr lang="en-GB" sz="3600" b="1" dirty="0">
                <a:solidFill>
                  <a:schemeClr val="bg1"/>
                </a:solidFill>
              </a:rPr>
              <a:t> on </a:t>
            </a:r>
            <a:r>
              <a:rPr lang="en-GB" sz="3600" b="1" dirty="0" err="1">
                <a:solidFill>
                  <a:schemeClr val="bg1"/>
                </a:solidFill>
              </a:rPr>
              <a:t>tärkeä</a:t>
            </a:r>
            <a:r>
              <a:rPr lang="en-GB" sz="3600" b="1" dirty="0">
                <a:solidFill>
                  <a:schemeClr val="bg1"/>
                </a:solidFill>
              </a:rPr>
              <a:t>. </a:t>
            </a:r>
            <a:r>
              <a:rPr lang="en-GB" sz="3600" b="1" dirty="0" err="1">
                <a:solidFill>
                  <a:schemeClr val="accent1"/>
                </a:solidFill>
              </a:rPr>
              <a:t>Auta</a:t>
            </a:r>
            <a:r>
              <a:rPr lang="en-GB" sz="3600" b="1" dirty="0">
                <a:solidFill>
                  <a:schemeClr val="accent1"/>
                </a:solidFill>
              </a:rPr>
              <a:t> </a:t>
            </a:r>
            <a:r>
              <a:rPr lang="en-GB" sz="3600" b="1" dirty="0" err="1">
                <a:solidFill>
                  <a:schemeClr val="accent1"/>
                </a:solidFill>
              </a:rPr>
              <a:t>nyt</a:t>
            </a:r>
            <a:r>
              <a:rPr lang="en-GB" sz="3600" b="1" dirty="0">
                <a:solidFill>
                  <a:schemeClr val="accent1"/>
                </a:solidFill>
              </a:rPr>
              <a:t>.</a:t>
            </a:r>
          </a:p>
        </p:txBody>
      </p:sp>
    </p:spTree>
    <p:extLst>
      <p:ext uri="{BB962C8B-B14F-4D97-AF65-F5344CB8AC3E}">
        <p14:creationId xmlns:p14="http://schemas.microsoft.com/office/powerpoint/2010/main" val="1186595773"/>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3_Title Slide">
    <p:bg>
      <p:bgPr>
        <a:solidFill>
          <a:srgbClr val="083535"/>
        </a:solidFill>
        <a:effectLst/>
      </p:bgPr>
    </p:bg>
    <p:spTree>
      <p:nvGrpSpPr>
        <p:cNvPr id="1" name=""/>
        <p:cNvGrpSpPr/>
        <p:nvPr/>
      </p:nvGrpSpPr>
      <p:grpSpPr>
        <a:xfrm>
          <a:off x="0" y="0"/>
          <a:ext cx="0" cy="0"/>
          <a:chOff x="0" y="0"/>
          <a:chExt cx="0" cy="0"/>
        </a:xfrm>
      </p:grpSpPr>
      <p:pic>
        <p:nvPicPr>
          <p:cNvPr id="7" name="Graphic 6">
            <a:extLst>
              <a:ext uri="{FF2B5EF4-FFF2-40B4-BE49-F238E27FC236}">
                <a16:creationId xmlns:a16="http://schemas.microsoft.com/office/drawing/2014/main" id="{FA557A36-F896-C44D-90CF-4E9F78CF5E54}"/>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296525" y="5603784"/>
            <a:ext cx="1473574" cy="736786"/>
          </a:xfrm>
          <a:prstGeom prst="rect">
            <a:avLst/>
          </a:prstGeom>
        </p:spPr>
      </p:pic>
      <p:pic>
        <p:nvPicPr>
          <p:cNvPr id="3" name="Kuva 2">
            <a:extLst>
              <a:ext uri="{FF2B5EF4-FFF2-40B4-BE49-F238E27FC236}">
                <a16:creationId xmlns:a16="http://schemas.microsoft.com/office/drawing/2014/main" id="{7E166115-3BF8-77E5-0447-7E705C8AB9E7}"/>
              </a:ext>
            </a:extLst>
          </p:cNvPr>
          <p:cNvPicPr>
            <a:picLocks noChangeAspect="1"/>
          </p:cNvPicPr>
          <p:nvPr userDrawn="1"/>
        </p:nvPicPr>
        <p:blipFill>
          <a:blip r:embed="rId4"/>
          <a:stretch>
            <a:fillRect/>
          </a:stretch>
        </p:blipFill>
        <p:spPr>
          <a:xfrm>
            <a:off x="-119268" y="6095172"/>
            <a:ext cx="12446406" cy="648249"/>
          </a:xfrm>
          <a:prstGeom prst="rect">
            <a:avLst/>
          </a:prstGeom>
        </p:spPr>
      </p:pic>
      <p:pic>
        <p:nvPicPr>
          <p:cNvPr id="6" name="Kuva 5" descr="Kuva, joka sisältää kohteen Fontti, Grafiikka, teksti, musta&#10;&#10;Kuvaus luotu automaattisesti">
            <a:extLst>
              <a:ext uri="{FF2B5EF4-FFF2-40B4-BE49-F238E27FC236}">
                <a16:creationId xmlns:a16="http://schemas.microsoft.com/office/drawing/2014/main" id="{651E4023-5B6E-6566-5281-AA60ACF7CA2C}"/>
              </a:ext>
            </a:extLst>
          </p:cNvPr>
          <p:cNvPicPr>
            <a:picLocks noChangeAspect="1"/>
          </p:cNvPicPr>
          <p:nvPr userDrawn="1"/>
        </p:nvPicPr>
        <p:blipFill>
          <a:blip r:embed="rId5"/>
          <a:stretch>
            <a:fillRect/>
          </a:stretch>
        </p:blipFill>
        <p:spPr>
          <a:xfrm>
            <a:off x="139484" y="5576273"/>
            <a:ext cx="2022594" cy="1011297"/>
          </a:xfrm>
          <a:prstGeom prst="rect">
            <a:avLst/>
          </a:prstGeom>
        </p:spPr>
      </p:pic>
      <p:sp>
        <p:nvSpPr>
          <p:cNvPr id="4" name="Tekstiruutu 3">
            <a:extLst>
              <a:ext uri="{FF2B5EF4-FFF2-40B4-BE49-F238E27FC236}">
                <a16:creationId xmlns:a16="http://schemas.microsoft.com/office/drawing/2014/main" id="{7EA15334-9BCC-16CB-4F6D-366B377D7993}"/>
              </a:ext>
            </a:extLst>
          </p:cNvPr>
          <p:cNvSpPr txBox="1"/>
          <p:nvPr userDrawn="1"/>
        </p:nvSpPr>
        <p:spPr>
          <a:xfrm>
            <a:off x="3200063" y="2988480"/>
            <a:ext cx="7384649" cy="1964512"/>
          </a:xfrm>
          <a:prstGeom prst="rect">
            <a:avLst/>
          </a:prstGeom>
          <a:noFill/>
        </p:spPr>
        <p:txBody>
          <a:bodyPr wrap="square" rtlCol="0">
            <a:spAutoFit/>
          </a:bodyPr>
          <a:lstStyle/>
          <a:p>
            <a:pPr>
              <a:lnSpc>
                <a:spcPct val="150000"/>
              </a:lnSpc>
            </a:pPr>
            <a:r>
              <a:rPr lang="fi-FI" sz="2800" baseline="0" dirty="0">
                <a:solidFill>
                  <a:schemeClr val="bg1"/>
                </a:solidFill>
              </a:rPr>
              <a:t>Tekstaa </a:t>
            </a:r>
            <a:r>
              <a:rPr lang="fi-FI" sz="2800" b="1" baseline="0" dirty="0">
                <a:solidFill>
                  <a:schemeClr val="accent1"/>
                </a:solidFill>
              </a:rPr>
              <a:t>MIELI</a:t>
            </a:r>
            <a:r>
              <a:rPr lang="fi-FI" sz="2800" baseline="0" dirty="0">
                <a:solidFill>
                  <a:schemeClr val="bg1"/>
                </a:solidFill>
              </a:rPr>
              <a:t> numeroon </a:t>
            </a:r>
            <a:r>
              <a:rPr lang="fi-FI" sz="2800" b="1" baseline="0" dirty="0">
                <a:solidFill>
                  <a:schemeClr val="accent1"/>
                </a:solidFill>
              </a:rPr>
              <a:t>16499</a:t>
            </a:r>
            <a:r>
              <a:rPr lang="fi-FI" sz="2800" baseline="0" dirty="0">
                <a:solidFill>
                  <a:schemeClr val="bg1"/>
                </a:solidFill>
              </a:rPr>
              <a:t> (10€)</a:t>
            </a:r>
          </a:p>
          <a:p>
            <a:pPr>
              <a:lnSpc>
                <a:spcPct val="150000"/>
              </a:lnSpc>
            </a:pPr>
            <a:r>
              <a:rPr lang="fi-FI" sz="2800" b="0" baseline="0" dirty="0">
                <a:solidFill>
                  <a:schemeClr val="bg1"/>
                </a:solidFill>
              </a:rPr>
              <a:t>Lahjoita </a:t>
            </a:r>
            <a:r>
              <a:rPr lang="fi-FI" sz="2800" b="1" baseline="0" dirty="0" err="1">
                <a:solidFill>
                  <a:schemeClr val="accent1"/>
                </a:solidFill>
              </a:rPr>
              <a:t>MobilePaylla</a:t>
            </a:r>
            <a:r>
              <a:rPr lang="fi-FI" sz="2800" baseline="0" dirty="0">
                <a:solidFill>
                  <a:schemeClr val="bg1"/>
                </a:solidFill>
              </a:rPr>
              <a:t> numeroon </a:t>
            </a:r>
            <a:r>
              <a:rPr lang="fi-FI" sz="2800" b="1" baseline="0" dirty="0">
                <a:solidFill>
                  <a:schemeClr val="accent1"/>
                </a:solidFill>
              </a:rPr>
              <a:t>60460</a:t>
            </a:r>
          </a:p>
          <a:p>
            <a:pPr>
              <a:lnSpc>
                <a:spcPct val="150000"/>
              </a:lnSpc>
            </a:pPr>
            <a:r>
              <a:rPr lang="fi-FI" sz="2800" b="0" baseline="0" dirty="0">
                <a:solidFill>
                  <a:schemeClr val="bg1"/>
                </a:solidFill>
              </a:rPr>
              <a:t>Lahjoita </a:t>
            </a:r>
            <a:r>
              <a:rPr lang="fi-FI" sz="2800" b="1" baseline="0" dirty="0">
                <a:solidFill>
                  <a:schemeClr val="accent1"/>
                </a:solidFill>
              </a:rPr>
              <a:t>netissä</a:t>
            </a:r>
            <a:r>
              <a:rPr lang="fi-FI" sz="2800" baseline="0" dirty="0">
                <a:solidFill>
                  <a:schemeClr val="bg1"/>
                </a:solidFill>
              </a:rPr>
              <a:t> osoitteessa </a:t>
            </a:r>
            <a:r>
              <a:rPr lang="fi-FI" sz="2800" b="1" i="0" baseline="0" dirty="0">
                <a:solidFill>
                  <a:schemeClr val="accent1"/>
                </a:solidFill>
              </a:rPr>
              <a:t>mielilahjoitus.fi</a:t>
            </a:r>
          </a:p>
        </p:txBody>
      </p:sp>
      <p:pic>
        <p:nvPicPr>
          <p:cNvPr id="5" name="Kuva 4" descr="Kuva, joka sisältää kohteen sydän, luovuus&#10;&#10;Kuvaus luotu automaattisesti">
            <a:extLst>
              <a:ext uri="{FF2B5EF4-FFF2-40B4-BE49-F238E27FC236}">
                <a16:creationId xmlns:a16="http://schemas.microsoft.com/office/drawing/2014/main" id="{D8B2AF9F-7E63-0795-2363-DAEBEB0EA602}"/>
              </a:ext>
            </a:extLst>
          </p:cNvPr>
          <p:cNvPicPr>
            <a:picLocks noChangeAspect="1"/>
          </p:cNvPicPr>
          <p:nvPr userDrawn="1"/>
        </p:nvPicPr>
        <p:blipFill>
          <a:blip r:embed="rId6"/>
          <a:stretch>
            <a:fillRect/>
          </a:stretch>
        </p:blipFill>
        <p:spPr>
          <a:xfrm>
            <a:off x="2739189" y="3215527"/>
            <a:ext cx="394528" cy="395192"/>
          </a:xfrm>
          <a:prstGeom prst="rect">
            <a:avLst/>
          </a:prstGeom>
        </p:spPr>
      </p:pic>
      <p:pic>
        <p:nvPicPr>
          <p:cNvPr id="8" name="Kuva 7" descr="Kuva, joka sisältää kohteen sydän, luovuus&#10;&#10;Kuvaus luotu automaattisesti">
            <a:extLst>
              <a:ext uri="{FF2B5EF4-FFF2-40B4-BE49-F238E27FC236}">
                <a16:creationId xmlns:a16="http://schemas.microsoft.com/office/drawing/2014/main" id="{EAF87FD8-4963-87BF-1F48-B15E5B77123A}"/>
              </a:ext>
            </a:extLst>
          </p:cNvPr>
          <p:cNvPicPr>
            <a:picLocks noChangeAspect="1"/>
          </p:cNvPicPr>
          <p:nvPr userDrawn="1"/>
        </p:nvPicPr>
        <p:blipFill>
          <a:blip r:embed="rId6"/>
          <a:stretch>
            <a:fillRect/>
          </a:stretch>
        </p:blipFill>
        <p:spPr>
          <a:xfrm>
            <a:off x="2739189" y="3873172"/>
            <a:ext cx="394528" cy="395192"/>
          </a:xfrm>
          <a:prstGeom prst="rect">
            <a:avLst/>
          </a:prstGeom>
        </p:spPr>
      </p:pic>
      <p:pic>
        <p:nvPicPr>
          <p:cNvPr id="9" name="Kuva 8" descr="Kuva, joka sisältää kohteen sydän, luovuus&#10;&#10;Kuvaus luotu automaattisesti">
            <a:extLst>
              <a:ext uri="{FF2B5EF4-FFF2-40B4-BE49-F238E27FC236}">
                <a16:creationId xmlns:a16="http://schemas.microsoft.com/office/drawing/2014/main" id="{6056345D-3A79-21DC-5541-487A8D527C8E}"/>
              </a:ext>
            </a:extLst>
          </p:cNvPr>
          <p:cNvPicPr>
            <a:picLocks noChangeAspect="1"/>
          </p:cNvPicPr>
          <p:nvPr userDrawn="1"/>
        </p:nvPicPr>
        <p:blipFill>
          <a:blip r:embed="rId6"/>
          <a:stretch>
            <a:fillRect/>
          </a:stretch>
        </p:blipFill>
        <p:spPr>
          <a:xfrm>
            <a:off x="2739189" y="4493805"/>
            <a:ext cx="394528" cy="395192"/>
          </a:xfrm>
          <a:prstGeom prst="rect">
            <a:avLst/>
          </a:prstGeom>
        </p:spPr>
      </p:pic>
      <p:sp>
        <p:nvSpPr>
          <p:cNvPr id="11" name="Tekstiruutu 10">
            <a:extLst>
              <a:ext uri="{FF2B5EF4-FFF2-40B4-BE49-F238E27FC236}">
                <a16:creationId xmlns:a16="http://schemas.microsoft.com/office/drawing/2014/main" id="{F2030D01-955C-442A-CB73-FFE8FA0A370E}"/>
              </a:ext>
            </a:extLst>
          </p:cNvPr>
          <p:cNvSpPr txBox="1"/>
          <p:nvPr userDrawn="1"/>
        </p:nvSpPr>
        <p:spPr>
          <a:xfrm>
            <a:off x="0" y="1483099"/>
            <a:ext cx="12192000" cy="1200329"/>
          </a:xfrm>
          <a:prstGeom prst="rect">
            <a:avLst/>
          </a:prstGeom>
          <a:noFill/>
        </p:spPr>
        <p:txBody>
          <a:bodyPr wrap="square">
            <a:spAutoFit/>
          </a:bodyPr>
          <a:lstStyle/>
          <a:p>
            <a:pPr algn="ctr"/>
            <a:r>
              <a:rPr lang="en-GB" sz="3600" b="1" dirty="0">
                <a:solidFill>
                  <a:schemeClr val="bg1"/>
                </a:solidFill>
              </a:rPr>
              <a:t>Tue </a:t>
            </a:r>
            <a:r>
              <a:rPr lang="en-GB" sz="3600" b="1" dirty="0" err="1">
                <a:solidFill>
                  <a:schemeClr val="bg1"/>
                </a:solidFill>
              </a:rPr>
              <a:t>lasten</a:t>
            </a:r>
            <a:r>
              <a:rPr lang="en-GB" sz="3600" b="1" dirty="0">
                <a:solidFill>
                  <a:schemeClr val="bg1"/>
                </a:solidFill>
              </a:rPr>
              <a:t> </a:t>
            </a:r>
            <a:r>
              <a:rPr lang="en-GB" sz="3600" b="1" dirty="0" err="1">
                <a:solidFill>
                  <a:schemeClr val="bg1"/>
                </a:solidFill>
              </a:rPr>
              <a:t>ja</a:t>
            </a:r>
            <a:r>
              <a:rPr lang="en-GB" sz="3600" b="1" dirty="0">
                <a:solidFill>
                  <a:schemeClr val="bg1"/>
                </a:solidFill>
              </a:rPr>
              <a:t> </a:t>
            </a:r>
            <a:r>
              <a:rPr lang="en-GB" sz="3600" b="1" dirty="0" err="1">
                <a:solidFill>
                  <a:schemeClr val="bg1"/>
                </a:solidFill>
              </a:rPr>
              <a:t>nuorten</a:t>
            </a:r>
            <a:r>
              <a:rPr lang="en-GB" sz="3600" b="1" dirty="0">
                <a:solidFill>
                  <a:schemeClr val="bg1"/>
                </a:solidFill>
              </a:rPr>
              <a:t> </a:t>
            </a:r>
            <a:r>
              <a:rPr lang="en-GB" sz="3600" b="1" dirty="0" err="1">
                <a:solidFill>
                  <a:schemeClr val="bg1"/>
                </a:solidFill>
              </a:rPr>
              <a:t>mielenterveyttä</a:t>
            </a:r>
            <a:r>
              <a:rPr lang="en-GB" sz="3600" b="1" dirty="0">
                <a:solidFill>
                  <a:schemeClr val="bg1"/>
                </a:solidFill>
              </a:rPr>
              <a:t>.</a:t>
            </a:r>
          </a:p>
          <a:p>
            <a:pPr algn="ctr"/>
            <a:r>
              <a:rPr lang="en-GB" sz="3600" b="1" dirty="0" err="1">
                <a:solidFill>
                  <a:schemeClr val="accent1"/>
                </a:solidFill>
              </a:rPr>
              <a:t>Auta</a:t>
            </a:r>
            <a:r>
              <a:rPr lang="en-GB" sz="3600" b="1" dirty="0">
                <a:solidFill>
                  <a:schemeClr val="accent1"/>
                </a:solidFill>
              </a:rPr>
              <a:t> </a:t>
            </a:r>
            <a:r>
              <a:rPr lang="en-GB" sz="3600" b="1" dirty="0" err="1">
                <a:solidFill>
                  <a:schemeClr val="accent1"/>
                </a:solidFill>
              </a:rPr>
              <a:t>nyt</a:t>
            </a:r>
            <a:r>
              <a:rPr lang="en-GB" sz="3600" b="1" dirty="0">
                <a:solidFill>
                  <a:schemeClr val="accent1"/>
                </a:solidFill>
              </a:rPr>
              <a:t>.</a:t>
            </a:r>
          </a:p>
        </p:txBody>
      </p:sp>
    </p:spTree>
    <p:extLst>
      <p:ext uri="{BB962C8B-B14F-4D97-AF65-F5344CB8AC3E}">
        <p14:creationId xmlns:p14="http://schemas.microsoft.com/office/powerpoint/2010/main" val="3840746994"/>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2_Title Slide">
    <p:bg>
      <p:bgPr>
        <a:solidFill>
          <a:srgbClr val="083535"/>
        </a:solidFill>
        <a:effectLst/>
      </p:bgPr>
    </p:bg>
    <p:spTree>
      <p:nvGrpSpPr>
        <p:cNvPr id="1" name=""/>
        <p:cNvGrpSpPr/>
        <p:nvPr/>
      </p:nvGrpSpPr>
      <p:grpSpPr>
        <a:xfrm>
          <a:off x="0" y="0"/>
          <a:ext cx="0" cy="0"/>
          <a:chOff x="0" y="0"/>
          <a:chExt cx="0" cy="0"/>
        </a:xfrm>
      </p:grpSpPr>
      <p:sp>
        <p:nvSpPr>
          <p:cNvPr id="13" name="Suorakulmio 12">
            <a:extLst>
              <a:ext uri="{FF2B5EF4-FFF2-40B4-BE49-F238E27FC236}">
                <a16:creationId xmlns:a16="http://schemas.microsoft.com/office/drawing/2014/main" id="{D4BAB29B-4CFB-6056-2A2C-6A794DB7832C}"/>
              </a:ext>
            </a:extLst>
          </p:cNvPr>
          <p:cNvSpPr/>
          <p:nvPr userDrawn="1"/>
        </p:nvSpPr>
        <p:spPr>
          <a:xfrm>
            <a:off x="5349193" y="3868072"/>
            <a:ext cx="1559455" cy="156546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i-FI"/>
          </a:p>
        </p:txBody>
      </p:sp>
      <p:pic>
        <p:nvPicPr>
          <p:cNvPr id="7" name="Graphic 6">
            <a:extLst>
              <a:ext uri="{FF2B5EF4-FFF2-40B4-BE49-F238E27FC236}">
                <a16:creationId xmlns:a16="http://schemas.microsoft.com/office/drawing/2014/main" id="{FA557A36-F896-C44D-90CF-4E9F78CF5E54}"/>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296525" y="5603784"/>
            <a:ext cx="1473574" cy="736786"/>
          </a:xfrm>
          <a:prstGeom prst="rect">
            <a:avLst/>
          </a:prstGeom>
        </p:spPr>
      </p:pic>
      <p:pic>
        <p:nvPicPr>
          <p:cNvPr id="3" name="Kuva 2">
            <a:extLst>
              <a:ext uri="{FF2B5EF4-FFF2-40B4-BE49-F238E27FC236}">
                <a16:creationId xmlns:a16="http://schemas.microsoft.com/office/drawing/2014/main" id="{7E166115-3BF8-77E5-0447-7E705C8AB9E7}"/>
              </a:ext>
            </a:extLst>
          </p:cNvPr>
          <p:cNvPicPr>
            <a:picLocks noChangeAspect="1"/>
          </p:cNvPicPr>
          <p:nvPr userDrawn="1"/>
        </p:nvPicPr>
        <p:blipFill>
          <a:blip r:embed="rId4"/>
          <a:stretch>
            <a:fillRect/>
          </a:stretch>
        </p:blipFill>
        <p:spPr>
          <a:xfrm>
            <a:off x="-119268" y="6095172"/>
            <a:ext cx="12446406" cy="648249"/>
          </a:xfrm>
          <a:prstGeom prst="rect">
            <a:avLst/>
          </a:prstGeom>
        </p:spPr>
      </p:pic>
      <p:pic>
        <p:nvPicPr>
          <p:cNvPr id="6" name="Kuva 5" descr="Kuva, joka sisältää kohteen Fontti, Grafiikka, teksti, musta&#10;&#10;Kuvaus luotu automaattisesti">
            <a:extLst>
              <a:ext uri="{FF2B5EF4-FFF2-40B4-BE49-F238E27FC236}">
                <a16:creationId xmlns:a16="http://schemas.microsoft.com/office/drawing/2014/main" id="{651E4023-5B6E-6566-5281-AA60ACF7CA2C}"/>
              </a:ext>
            </a:extLst>
          </p:cNvPr>
          <p:cNvPicPr>
            <a:picLocks noChangeAspect="1"/>
          </p:cNvPicPr>
          <p:nvPr userDrawn="1"/>
        </p:nvPicPr>
        <p:blipFill>
          <a:blip r:embed="rId5"/>
          <a:stretch>
            <a:fillRect/>
          </a:stretch>
        </p:blipFill>
        <p:spPr>
          <a:xfrm>
            <a:off x="139484" y="5576273"/>
            <a:ext cx="2022594" cy="1011297"/>
          </a:xfrm>
          <a:prstGeom prst="rect">
            <a:avLst/>
          </a:prstGeom>
        </p:spPr>
      </p:pic>
      <p:sp>
        <p:nvSpPr>
          <p:cNvPr id="11" name="Tekstiruutu 10">
            <a:extLst>
              <a:ext uri="{FF2B5EF4-FFF2-40B4-BE49-F238E27FC236}">
                <a16:creationId xmlns:a16="http://schemas.microsoft.com/office/drawing/2014/main" id="{069FFFF0-AB37-FF0C-AB6A-6FFCF12B1AFD}"/>
              </a:ext>
            </a:extLst>
          </p:cNvPr>
          <p:cNvSpPr txBox="1"/>
          <p:nvPr userDrawn="1"/>
        </p:nvSpPr>
        <p:spPr>
          <a:xfrm>
            <a:off x="0" y="1241337"/>
            <a:ext cx="12192000" cy="1200329"/>
          </a:xfrm>
          <a:prstGeom prst="rect">
            <a:avLst/>
          </a:prstGeom>
          <a:noFill/>
        </p:spPr>
        <p:txBody>
          <a:bodyPr wrap="square">
            <a:spAutoFit/>
          </a:bodyPr>
          <a:lstStyle/>
          <a:p>
            <a:pPr algn="ctr"/>
            <a:r>
              <a:rPr lang="fi-FI" sz="3600" b="0" i="0" u="none" strike="noStrike" dirty="0">
                <a:solidFill>
                  <a:schemeClr val="bg1"/>
                </a:solidFill>
                <a:effectLst/>
                <a:latin typeface="Calibri" panose="020F0502020204030204" pitchFamily="34" charset="0"/>
              </a:rPr>
              <a:t>Haluatko lisätietoa mielenterveydestä </a:t>
            </a:r>
          </a:p>
          <a:p>
            <a:pPr algn="ctr"/>
            <a:r>
              <a:rPr lang="fi-FI" sz="3600" b="0" i="0" u="none" strike="noStrike" dirty="0">
                <a:solidFill>
                  <a:schemeClr val="bg1"/>
                </a:solidFill>
                <a:effectLst/>
                <a:latin typeface="Calibri" panose="020F0502020204030204" pitchFamily="34" charset="0"/>
              </a:rPr>
              <a:t>ja sen edistämisestä? </a:t>
            </a:r>
          </a:p>
        </p:txBody>
      </p:sp>
      <p:pic>
        <p:nvPicPr>
          <p:cNvPr id="12" name="Kuva 11" descr="Kuva, joka sisältää kohteen musta, pimeys&#10;&#10;Kuvaus luotu automaattisesti">
            <a:extLst>
              <a:ext uri="{FF2B5EF4-FFF2-40B4-BE49-F238E27FC236}">
                <a16:creationId xmlns:a16="http://schemas.microsoft.com/office/drawing/2014/main" id="{A3BF5D07-6AF7-50F8-ED27-A54C18D584D9}"/>
              </a:ext>
            </a:extLst>
          </p:cNvPr>
          <p:cNvPicPr>
            <a:picLocks noChangeAspect="1"/>
          </p:cNvPicPr>
          <p:nvPr userDrawn="1"/>
        </p:nvPicPr>
        <p:blipFill>
          <a:blip r:embed="rId6"/>
          <a:stretch>
            <a:fillRect/>
          </a:stretch>
        </p:blipFill>
        <p:spPr>
          <a:xfrm>
            <a:off x="4806147" y="2874978"/>
            <a:ext cx="2598654" cy="3677423"/>
          </a:xfrm>
          <a:prstGeom prst="rect">
            <a:avLst/>
          </a:prstGeom>
        </p:spPr>
      </p:pic>
      <p:sp>
        <p:nvSpPr>
          <p:cNvPr id="4" name="Tekstiruutu 3">
            <a:extLst>
              <a:ext uri="{FF2B5EF4-FFF2-40B4-BE49-F238E27FC236}">
                <a16:creationId xmlns:a16="http://schemas.microsoft.com/office/drawing/2014/main" id="{764E8FF7-7544-CE33-8D75-F8DE704260F3}"/>
              </a:ext>
            </a:extLst>
          </p:cNvPr>
          <p:cNvSpPr txBox="1"/>
          <p:nvPr userDrawn="1"/>
        </p:nvSpPr>
        <p:spPr>
          <a:xfrm>
            <a:off x="14296" y="2637399"/>
            <a:ext cx="12192000" cy="646331"/>
          </a:xfrm>
          <a:prstGeom prst="rect">
            <a:avLst/>
          </a:prstGeom>
          <a:noFill/>
        </p:spPr>
        <p:txBody>
          <a:bodyPr wrap="square" rtlCol="0">
            <a:spAutoFit/>
          </a:bodyPr>
          <a:lstStyle/>
          <a:p>
            <a:pPr algn="ctr"/>
            <a:r>
              <a:rPr lang="fi-FI" sz="3600" b="1" i="0" u="none" strike="noStrike" dirty="0" err="1">
                <a:solidFill>
                  <a:schemeClr val="accent1"/>
                </a:solidFill>
                <a:effectLst/>
                <a:latin typeface="Calibri" panose="020F0502020204030204" pitchFamily="34" charset="0"/>
              </a:rPr>
              <a:t>mieli.fi</a:t>
            </a:r>
            <a:r>
              <a:rPr lang="fi-FI" sz="3600" b="1" i="0" u="none" strike="noStrike" dirty="0">
                <a:solidFill>
                  <a:schemeClr val="accent1"/>
                </a:solidFill>
                <a:effectLst/>
                <a:latin typeface="Calibri" panose="020F0502020204030204" pitchFamily="34" charset="0"/>
              </a:rPr>
              <a:t>/tilaa-uutiskirje</a:t>
            </a:r>
            <a:endParaRPr lang="fi-FI" sz="3600" dirty="0">
              <a:solidFill>
                <a:schemeClr val="accent1"/>
              </a:solidFill>
            </a:endParaRPr>
          </a:p>
        </p:txBody>
      </p:sp>
    </p:spTree>
    <p:extLst>
      <p:ext uri="{BB962C8B-B14F-4D97-AF65-F5344CB8AC3E}">
        <p14:creationId xmlns:p14="http://schemas.microsoft.com/office/powerpoint/2010/main" val="982775350"/>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4_Title Slide">
    <p:bg>
      <p:bgPr>
        <a:solidFill>
          <a:srgbClr val="083535"/>
        </a:solidFill>
        <a:effectLst/>
      </p:bgPr>
    </p:bg>
    <p:spTree>
      <p:nvGrpSpPr>
        <p:cNvPr id="1" name=""/>
        <p:cNvGrpSpPr/>
        <p:nvPr/>
      </p:nvGrpSpPr>
      <p:grpSpPr>
        <a:xfrm>
          <a:off x="0" y="0"/>
          <a:ext cx="0" cy="0"/>
          <a:chOff x="0" y="0"/>
          <a:chExt cx="0" cy="0"/>
        </a:xfrm>
      </p:grpSpPr>
      <p:pic>
        <p:nvPicPr>
          <p:cNvPr id="7" name="Graphic 6">
            <a:extLst>
              <a:ext uri="{FF2B5EF4-FFF2-40B4-BE49-F238E27FC236}">
                <a16:creationId xmlns:a16="http://schemas.microsoft.com/office/drawing/2014/main" id="{FA557A36-F896-C44D-90CF-4E9F78CF5E54}"/>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296525" y="5603784"/>
            <a:ext cx="1473574" cy="736786"/>
          </a:xfrm>
          <a:prstGeom prst="rect">
            <a:avLst/>
          </a:prstGeom>
        </p:spPr>
      </p:pic>
      <p:pic>
        <p:nvPicPr>
          <p:cNvPr id="3" name="Kuva 2">
            <a:extLst>
              <a:ext uri="{FF2B5EF4-FFF2-40B4-BE49-F238E27FC236}">
                <a16:creationId xmlns:a16="http://schemas.microsoft.com/office/drawing/2014/main" id="{7E166115-3BF8-77E5-0447-7E705C8AB9E7}"/>
              </a:ext>
            </a:extLst>
          </p:cNvPr>
          <p:cNvPicPr>
            <a:picLocks noChangeAspect="1"/>
          </p:cNvPicPr>
          <p:nvPr userDrawn="1"/>
        </p:nvPicPr>
        <p:blipFill>
          <a:blip r:embed="rId4"/>
          <a:stretch>
            <a:fillRect/>
          </a:stretch>
        </p:blipFill>
        <p:spPr>
          <a:xfrm>
            <a:off x="-119268" y="6095172"/>
            <a:ext cx="12446406" cy="648249"/>
          </a:xfrm>
          <a:prstGeom prst="rect">
            <a:avLst/>
          </a:prstGeom>
        </p:spPr>
      </p:pic>
      <p:pic>
        <p:nvPicPr>
          <p:cNvPr id="6" name="Kuva 5" descr="Kuva, joka sisältää kohteen Fontti, Grafiikka, teksti, musta&#10;&#10;Kuvaus luotu automaattisesti">
            <a:extLst>
              <a:ext uri="{FF2B5EF4-FFF2-40B4-BE49-F238E27FC236}">
                <a16:creationId xmlns:a16="http://schemas.microsoft.com/office/drawing/2014/main" id="{651E4023-5B6E-6566-5281-AA60ACF7CA2C}"/>
              </a:ext>
            </a:extLst>
          </p:cNvPr>
          <p:cNvPicPr>
            <a:picLocks noChangeAspect="1"/>
          </p:cNvPicPr>
          <p:nvPr userDrawn="1"/>
        </p:nvPicPr>
        <p:blipFill>
          <a:blip r:embed="rId5"/>
          <a:stretch>
            <a:fillRect/>
          </a:stretch>
        </p:blipFill>
        <p:spPr>
          <a:xfrm>
            <a:off x="139484" y="5576273"/>
            <a:ext cx="2022594" cy="1011297"/>
          </a:xfrm>
          <a:prstGeom prst="rect">
            <a:avLst/>
          </a:prstGeom>
        </p:spPr>
      </p:pic>
      <p:sp>
        <p:nvSpPr>
          <p:cNvPr id="11" name="Tekstiruutu 10">
            <a:extLst>
              <a:ext uri="{FF2B5EF4-FFF2-40B4-BE49-F238E27FC236}">
                <a16:creationId xmlns:a16="http://schemas.microsoft.com/office/drawing/2014/main" id="{069FFFF0-AB37-FF0C-AB6A-6FFCF12B1AFD}"/>
              </a:ext>
            </a:extLst>
          </p:cNvPr>
          <p:cNvSpPr txBox="1"/>
          <p:nvPr userDrawn="1"/>
        </p:nvSpPr>
        <p:spPr>
          <a:xfrm>
            <a:off x="7935" y="748026"/>
            <a:ext cx="12192000" cy="1754326"/>
          </a:xfrm>
          <a:prstGeom prst="rect">
            <a:avLst/>
          </a:prstGeom>
          <a:noFill/>
        </p:spPr>
        <p:txBody>
          <a:bodyPr wrap="square">
            <a:spAutoFit/>
          </a:bodyPr>
          <a:lstStyle/>
          <a:p>
            <a:pPr algn="ctr"/>
            <a:r>
              <a:rPr lang="fi-FI" sz="3600" b="0" i="0" u="none" strike="noStrike" dirty="0">
                <a:solidFill>
                  <a:schemeClr val="bg1"/>
                </a:solidFill>
                <a:effectLst/>
                <a:latin typeface="Calibri" panose="020F0502020204030204" pitchFamily="34" charset="0"/>
              </a:rPr>
              <a:t>Mielenterveys on voimavara. </a:t>
            </a:r>
            <a:br>
              <a:rPr lang="fi-FI" sz="3600" b="0" i="0" u="none" strike="noStrike" dirty="0">
                <a:solidFill>
                  <a:schemeClr val="bg1"/>
                </a:solidFill>
                <a:effectLst/>
                <a:latin typeface="Calibri" panose="020F0502020204030204" pitchFamily="34" charset="0"/>
              </a:rPr>
            </a:br>
            <a:r>
              <a:rPr lang="fi-FI" sz="3600" b="0" i="0" u="none" strike="noStrike" dirty="0">
                <a:solidFill>
                  <a:schemeClr val="bg1"/>
                </a:solidFill>
                <a:effectLst/>
                <a:latin typeface="Calibri" panose="020F0502020204030204" pitchFamily="34" charset="0"/>
              </a:rPr>
              <a:t>Sitä voi vahvistaa käytännönläheisin keinoin. </a:t>
            </a:r>
            <a:br>
              <a:rPr lang="fi-FI" sz="3600" b="0" i="0" u="none" strike="noStrike" dirty="0">
                <a:solidFill>
                  <a:schemeClr val="bg1"/>
                </a:solidFill>
                <a:effectLst/>
                <a:latin typeface="Calibri" panose="020F0502020204030204" pitchFamily="34" charset="0"/>
              </a:rPr>
            </a:br>
            <a:r>
              <a:rPr lang="fi-FI" sz="3600" b="0" i="0" u="none" strike="noStrike" dirty="0">
                <a:solidFill>
                  <a:schemeClr val="bg1"/>
                </a:solidFill>
                <a:effectLst/>
                <a:latin typeface="Calibri" panose="020F0502020204030204" pitchFamily="34" charset="0"/>
              </a:rPr>
              <a:t>Pysy ajan tasalla mielenterveyden edistämisestä:</a:t>
            </a:r>
            <a:endParaRPr lang="en-GB" sz="3600" b="1" dirty="0">
              <a:solidFill>
                <a:schemeClr val="bg1"/>
              </a:solidFill>
            </a:endParaRPr>
          </a:p>
        </p:txBody>
      </p:sp>
      <p:sp>
        <p:nvSpPr>
          <p:cNvPr id="4" name="Suorakulmio 3">
            <a:extLst>
              <a:ext uri="{FF2B5EF4-FFF2-40B4-BE49-F238E27FC236}">
                <a16:creationId xmlns:a16="http://schemas.microsoft.com/office/drawing/2014/main" id="{2312A384-A1D4-4224-5F13-3CB405183AE8}"/>
              </a:ext>
            </a:extLst>
          </p:cNvPr>
          <p:cNvSpPr/>
          <p:nvPr userDrawn="1"/>
        </p:nvSpPr>
        <p:spPr>
          <a:xfrm>
            <a:off x="5349193" y="3868072"/>
            <a:ext cx="1559455" cy="156546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i-FI"/>
          </a:p>
        </p:txBody>
      </p:sp>
      <p:pic>
        <p:nvPicPr>
          <p:cNvPr id="5" name="Kuva 4" descr="Kuva, joka sisältää kohteen musta, pimeys&#10;&#10;Kuvaus luotu automaattisesti">
            <a:extLst>
              <a:ext uri="{FF2B5EF4-FFF2-40B4-BE49-F238E27FC236}">
                <a16:creationId xmlns:a16="http://schemas.microsoft.com/office/drawing/2014/main" id="{DF366A95-64C7-4079-8FB6-C8AC3B3680B4}"/>
              </a:ext>
            </a:extLst>
          </p:cNvPr>
          <p:cNvPicPr>
            <a:picLocks noChangeAspect="1"/>
          </p:cNvPicPr>
          <p:nvPr userDrawn="1"/>
        </p:nvPicPr>
        <p:blipFill>
          <a:blip r:embed="rId6"/>
          <a:stretch>
            <a:fillRect/>
          </a:stretch>
        </p:blipFill>
        <p:spPr>
          <a:xfrm>
            <a:off x="4806147" y="2874978"/>
            <a:ext cx="2598654" cy="3677423"/>
          </a:xfrm>
          <a:prstGeom prst="rect">
            <a:avLst/>
          </a:prstGeom>
        </p:spPr>
      </p:pic>
      <p:sp>
        <p:nvSpPr>
          <p:cNvPr id="8" name="Tekstiruutu 7">
            <a:extLst>
              <a:ext uri="{FF2B5EF4-FFF2-40B4-BE49-F238E27FC236}">
                <a16:creationId xmlns:a16="http://schemas.microsoft.com/office/drawing/2014/main" id="{47C29A4D-4A67-0D39-42DA-32D1DB760CC4}"/>
              </a:ext>
            </a:extLst>
          </p:cNvPr>
          <p:cNvSpPr txBox="1"/>
          <p:nvPr userDrawn="1"/>
        </p:nvSpPr>
        <p:spPr>
          <a:xfrm>
            <a:off x="14296" y="2637399"/>
            <a:ext cx="12192000" cy="646331"/>
          </a:xfrm>
          <a:prstGeom prst="rect">
            <a:avLst/>
          </a:prstGeom>
          <a:noFill/>
        </p:spPr>
        <p:txBody>
          <a:bodyPr wrap="square" rtlCol="0">
            <a:spAutoFit/>
          </a:bodyPr>
          <a:lstStyle/>
          <a:p>
            <a:pPr algn="ctr"/>
            <a:r>
              <a:rPr lang="fi-FI" sz="3600" b="1" i="0" u="none" strike="noStrike" dirty="0" err="1">
                <a:solidFill>
                  <a:schemeClr val="accent1"/>
                </a:solidFill>
                <a:effectLst/>
                <a:latin typeface="Calibri" panose="020F0502020204030204" pitchFamily="34" charset="0"/>
              </a:rPr>
              <a:t>mieli.fi</a:t>
            </a:r>
            <a:r>
              <a:rPr lang="fi-FI" sz="3600" b="1" i="0" u="none" strike="noStrike" dirty="0">
                <a:solidFill>
                  <a:schemeClr val="accent1"/>
                </a:solidFill>
                <a:effectLst/>
                <a:latin typeface="Calibri" panose="020F0502020204030204" pitchFamily="34" charset="0"/>
              </a:rPr>
              <a:t>/tilaa-uutiskirje</a:t>
            </a:r>
            <a:endParaRPr lang="fi-FI" sz="3600" dirty="0">
              <a:solidFill>
                <a:schemeClr val="accent1"/>
              </a:solidFill>
            </a:endParaRPr>
          </a:p>
        </p:txBody>
      </p:sp>
    </p:spTree>
    <p:extLst>
      <p:ext uri="{BB962C8B-B14F-4D97-AF65-F5344CB8AC3E}">
        <p14:creationId xmlns:p14="http://schemas.microsoft.com/office/powerpoint/2010/main" val="28399850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Slide">
    <p:bg>
      <p:bgPr>
        <a:solidFill>
          <a:srgbClr val="083535"/>
        </a:solidFill>
        <a:effectLst/>
      </p:bgPr>
    </p:bg>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3474E92B-EB91-BF4D-9CD7-6E30A39B8875}"/>
              </a:ext>
            </a:extLst>
          </p:cNvPr>
          <p:cNvSpPr>
            <a:spLocks noGrp="1"/>
          </p:cNvSpPr>
          <p:nvPr>
            <p:ph type="ctrTitle"/>
          </p:nvPr>
        </p:nvSpPr>
        <p:spPr>
          <a:xfrm>
            <a:off x="823912" y="1553390"/>
            <a:ext cx="9765430" cy="1933482"/>
          </a:xfrm>
          <a:prstGeom prst="rect">
            <a:avLst/>
          </a:prstGeom>
        </p:spPr>
        <p:txBody>
          <a:bodyPr anchor="b">
            <a:normAutofit/>
          </a:bodyPr>
          <a:lstStyle>
            <a:lvl1pPr algn="l">
              <a:defRPr sz="5400" b="1" i="0">
                <a:solidFill>
                  <a:schemeClr val="bg1"/>
                </a:solidFill>
                <a:latin typeface="+mn-lt"/>
              </a:defRPr>
            </a:lvl1pPr>
          </a:lstStyle>
          <a:p>
            <a:r>
              <a:rPr lang="en-GB" dirty="0"/>
              <a:t>Click to edit Master title style</a:t>
            </a:r>
            <a:endParaRPr lang="en-FI" dirty="0"/>
          </a:p>
        </p:txBody>
      </p:sp>
      <p:sp>
        <p:nvSpPr>
          <p:cNvPr id="12" name="Subtitle 2">
            <a:extLst>
              <a:ext uri="{FF2B5EF4-FFF2-40B4-BE49-F238E27FC236}">
                <a16:creationId xmlns:a16="http://schemas.microsoft.com/office/drawing/2014/main" id="{56287D4D-D3E4-F042-B919-9E19E7A6C578}"/>
              </a:ext>
            </a:extLst>
          </p:cNvPr>
          <p:cNvSpPr>
            <a:spLocks noGrp="1"/>
          </p:cNvSpPr>
          <p:nvPr>
            <p:ph type="subTitle" idx="1"/>
          </p:nvPr>
        </p:nvSpPr>
        <p:spPr>
          <a:xfrm>
            <a:off x="823911" y="3909278"/>
            <a:ext cx="9765430" cy="881743"/>
          </a:xfrm>
          <a:prstGeom prst="rect">
            <a:avLst/>
          </a:prstGeom>
        </p:spPr>
        <p:txBody>
          <a:bodyPr/>
          <a:lstStyle>
            <a:lvl1pPr marL="0" indent="0" algn="l">
              <a:buNone/>
              <a:defRPr sz="2400" b="0" i="0" baseline="0">
                <a:solidFill>
                  <a:schemeClr val="bg1"/>
                </a:solidFill>
                <a:latin typeface="Calibri" panose="020F0502020204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Click to edit Master subtitle style</a:t>
            </a:r>
            <a:endParaRPr lang="en-FI" dirty="0"/>
          </a:p>
        </p:txBody>
      </p:sp>
      <p:pic>
        <p:nvPicPr>
          <p:cNvPr id="7" name="Graphic 6">
            <a:extLst>
              <a:ext uri="{FF2B5EF4-FFF2-40B4-BE49-F238E27FC236}">
                <a16:creationId xmlns:a16="http://schemas.microsoft.com/office/drawing/2014/main" id="{FA557A36-F896-C44D-90CF-4E9F78CF5E54}"/>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296525" y="5603784"/>
            <a:ext cx="1473574" cy="736786"/>
          </a:xfrm>
          <a:prstGeom prst="rect">
            <a:avLst/>
          </a:prstGeom>
        </p:spPr>
      </p:pic>
      <p:pic>
        <p:nvPicPr>
          <p:cNvPr id="3" name="Kuva 2">
            <a:extLst>
              <a:ext uri="{FF2B5EF4-FFF2-40B4-BE49-F238E27FC236}">
                <a16:creationId xmlns:a16="http://schemas.microsoft.com/office/drawing/2014/main" id="{7E166115-3BF8-77E5-0447-7E705C8AB9E7}"/>
              </a:ext>
            </a:extLst>
          </p:cNvPr>
          <p:cNvPicPr>
            <a:picLocks noChangeAspect="1"/>
          </p:cNvPicPr>
          <p:nvPr userDrawn="1"/>
        </p:nvPicPr>
        <p:blipFill>
          <a:blip r:embed="rId4"/>
          <a:stretch>
            <a:fillRect/>
          </a:stretch>
        </p:blipFill>
        <p:spPr>
          <a:xfrm>
            <a:off x="-119268" y="6095172"/>
            <a:ext cx="12446406" cy="648249"/>
          </a:xfrm>
          <a:prstGeom prst="rect">
            <a:avLst/>
          </a:prstGeom>
        </p:spPr>
      </p:pic>
      <p:pic>
        <p:nvPicPr>
          <p:cNvPr id="6" name="Kuva 5" descr="Kuva, joka sisältää kohteen Fontti, Grafiikka, teksti, musta&#10;&#10;Kuvaus luotu automaattisesti">
            <a:extLst>
              <a:ext uri="{FF2B5EF4-FFF2-40B4-BE49-F238E27FC236}">
                <a16:creationId xmlns:a16="http://schemas.microsoft.com/office/drawing/2014/main" id="{651E4023-5B6E-6566-5281-AA60ACF7CA2C}"/>
              </a:ext>
            </a:extLst>
          </p:cNvPr>
          <p:cNvPicPr>
            <a:picLocks noChangeAspect="1"/>
          </p:cNvPicPr>
          <p:nvPr userDrawn="1"/>
        </p:nvPicPr>
        <p:blipFill>
          <a:blip r:embed="rId5"/>
          <a:stretch>
            <a:fillRect/>
          </a:stretch>
        </p:blipFill>
        <p:spPr>
          <a:xfrm>
            <a:off x="139484" y="5576273"/>
            <a:ext cx="2022594" cy="1011297"/>
          </a:xfrm>
          <a:prstGeom prst="rect">
            <a:avLst/>
          </a:prstGeom>
        </p:spPr>
      </p:pic>
    </p:spTree>
    <p:extLst>
      <p:ext uri="{BB962C8B-B14F-4D97-AF65-F5344CB8AC3E}">
        <p14:creationId xmlns:p14="http://schemas.microsoft.com/office/powerpoint/2010/main" val="10362789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Title Slide">
    <p:bg>
      <p:bgPr>
        <a:solidFill>
          <a:srgbClr val="083535"/>
        </a:solidFill>
        <a:effectLst/>
      </p:bgPr>
    </p:bg>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3474E92B-EB91-BF4D-9CD7-6E30A39B8875}"/>
              </a:ext>
            </a:extLst>
          </p:cNvPr>
          <p:cNvSpPr>
            <a:spLocks noGrp="1"/>
          </p:cNvSpPr>
          <p:nvPr>
            <p:ph type="ctrTitle" hasCustomPrompt="1"/>
          </p:nvPr>
        </p:nvSpPr>
        <p:spPr>
          <a:xfrm>
            <a:off x="736827" y="1792659"/>
            <a:ext cx="10134374" cy="3040598"/>
          </a:xfrm>
          <a:prstGeom prst="rect">
            <a:avLst/>
          </a:prstGeom>
        </p:spPr>
        <p:txBody>
          <a:bodyPr anchor="ctr" anchorCtr="0">
            <a:normAutofit/>
          </a:bodyPr>
          <a:lstStyle>
            <a:lvl1pPr algn="l">
              <a:defRPr sz="5000" b="0" i="0" baseline="0">
                <a:solidFill>
                  <a:schemeClr val="bg1"/>
                </a:solidFill>
                <a:latin typeface="+mn-lt"/>
              </a:defRPr>
            </a:lvl1pPr>
          </a:lstStyle>
          <a:p>
            <a:r>
              <a:rPr lang="en-GB" dirty="0"/>
              <a:t>Click to edit Master title style</a:t>
            </a:r>
            <a:endParaRPr lang="en-FI" dirty="0"/>
          </a:p>
        </p:txBody>
      </p:sp>
      <p:pic>
        <p:nvPicPr>
          <p:cNvPr id="7" name="Graphic 6">
            <a:extLst>
              <a:ext uri="{FF2B5EF4-FFF2-40B4-BE49-F238E27FC236}">
                <a16:creationId xmlns:a16="http://schemas.microsoft.com/office/drawing/2014/main" id="{FA557A36-F896-C44D-90CF-4E9F78CF5E54}"/>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296525" y="5603784"/>
            <a:ext cx="1473574" cy="736786"/>
          </a:xfrm>
          <a:prstGeom prst="rect">
            <a:avLst/>
          </a:prstGeom>
        </p:spPr>
      </p:pic>
      <p:pic>
        <p:nvPicPr>
          <p:cNvPr id="3" name="Kuva 2">
            <a:extLst>
              <a:ext uri="{FF2B5EF4-FFF2-40B4-BE49-F238E27FC236}">
                <a16:creationId xmlns:a16="http://schemas.microsoft.com/office/drawing/2014/main" id="{7E166115-3BF8-77E5-0447-7E705C8AB9E7}"/>
              </a:ext>
            </a:extLst>
          </p:cNvPr>
          <p:cNvPicPr>
            <a:picLocks noChangeAspect="1"/>
          </p:cNvPicPr>
          <p:nvPr userDrawn="1"/>
        </p:nvPicPr>
        <p:blipFill>
          <a:blip r:embed="rId4"/>
          <a:stretch>
            <a:fillRect/>
          </a:stretch>
        </p:blipFill>
        <p:spPr>
          <a:xfrm>
            <a:off x="-119268" y="6095172"/>
            <a:ext cx="12446406" cy="648249"/>
          </a:xfrm>
          <a:prstGeom prst="rect">
            <a:avLst/>
          </a:prstGeom>
        </p:spPr>
      </p:pic>
      <p:pic>
        <p:nvPicPr>
          <p:cNvPr id="6" name="Kuva 5" descr="Kuva, joka sisältää kohteen Fontti, Grafiikka, teksti, musta&#10;&#10;Kuvaus luotu automaattisesti">
            <a:extLst>
              <a:ext uri="{FF2B5EF4-FFF2-40B4-BE49-F238E27FC236}">
                <a16:creationId xmlns:a16="http://schemas.microsoft.com/office/drawing/2014/main" id="{651E4023-5B6E-6566-5281-AA60ACF7CA2C}"/>
              </a:ext>
            </a:extLst>
          </p:cNvPr>
          <p:cNvPicPr>
            <a:picLocks noChangeAspect="1"/>
          </p:cNvPicPr>
          <p:nvPr userDrawn="1"/>
        </p:nvPicPr>
        <p:blipFill>
          <a:blip r:embed="rId5"/>
          <a:stretch>
            <a:fillRect/>
          </a:stretch>
        </p:blipFill>
        <p:spPr>
          <a:xfrm>
            <a:off x="139484" y="5576273"/>
            <a:ext cx="2022594" cy="1011297"/>
          </a:xfrm>
          <a:prstGeom prst="rect">
            <a:avLst/>
          </a:prstGeom>
        </p:spPr>
      </p:pic>
    </p:spTree>
    <p:extLst>
      <p:ext uri="{BB962C8B-B14F-4D97-AF65-F5344CB8AC3E}">
        <p14:creationId xmlns:p14="http://schemas.microsoft.com/office/powerpoint/2010/main" val="367937681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2_Title Slide">
    <p:bg>
      <p:bgPr>
        <a:solidFill>
          <a:srgbClr val="EDEDED"/>
        </a:solidFill>
        <a:effectLst/>
      </p:bgPr>
    </p:bg>
    <p:spTree>
      <p:nvGrpSpPr>
        <p:cNvPr id="1" name=""/>
        <p:cNvGrpSpPr/>
        <p:nvPr/>
      </p:nvGrpSpPr>
      <p:grpSpPr>
        <a:xfrm>
          <a:off x="0" y="0"/>
          <a:ext cx="0" cy="0"/>
          <a:chOff x="0" y="0"/>
          <a:chExt cx="0" cy="0"/>
        </a:xfrm>
      </p:grpSpPr>
      <p:pic>
        <p:nvPicPr>
          <p:cNvPr id="2" name="Graphic 6">
            <a:extLst>
              <a:ext uri="{FF2B5EF4-FFF2-40B4-BE49-F238E27FC236}">
                <a16:creationId xmlns:a16="http://schemas.microsoft.com/office/drawing/2014/main" id="{D971C542-E9D7-6FC3-2960-A1D7E1A2D68B}"/>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296525" y="5603784"/>
            <a:ext cx="1473574" cy="736786"/>
          </a:xfrm>
          <a:prstGeom prst="rect">
            <a:avLst/>
          </a:prstGeom>
        </p:spPr>
      </p:pic>
      <p:pic>
        <p:nvPicPr>
          <p:cNvPr id="3" name="Kuva 2">
            <a:extLst>
              <a:ext uri="{FF2B5EF4-FFF2-40B4-BE49-F238E27FC236}">
                <a16:creationId xmlns:a16="http://schemas.microsoft.com/office/drawing/2014/main" id="{38EAFF4F-2808-5AAC-6AC0-CE9962328F3C}"/>
              </a:ext>
            </a:extLst>
          </p:cNvPr>
          <p:cNvPicPr>
            <a:picLocks noChangeAspect="1"/>
          </p:cNvPicPr>
          <p:nvPr userDrawn="1"/>
        </p:nvPicPr>
        <p:blipFill>
          <a:blip r:embed="rId4"/>
          <a:stretch>
            <a:fillRect/>
          </a:stretch>
        </p:blipFill>
        <p:spPr>
          <a:xfrm>
            <a:off x="-119268" y="6095172"/>
            <a:ext cx="12446406" cy="648249"/>
          </a:xfrm>
          <a:prstGeom prst="rect">
            <a:avLst/>
          </a:prstGeom>
        </p:spPr>
      </p:pic>
      <p:sp>
        <p:nvSpPr>
          <p:cNvPr id="4" name="Title 1">
            <a:extLst>
              <a:ext uri="{FF2B5EF4-FFF2-40B4-BE49-F238E27FC236}">
                <a16:creationId xmlns:a16="http://schemas.microsoft.com/office/drawing/2014/main" id="{29923B9D-F78F-4366-B6C9-1C49C3DA24C2}"/>
              </a:ext>
            </a:extLst>
          </p:cNvPr>
          <p:cNvSpPr>
            <a:spLocks noGrp="1"/>
          </p:cNvSpPr>
          <p:nvPr>
            <p:ph type="ctrTitle"/>
          </p:nvPr>
        </p:nvSpPr>
        <p:spPr>
          <a:xfrm>
            <a:off x="823912" y="1553390"/>
            <a:ext cx="9721185" cy="1933482"/>
          </a:xfrm>
          <a:prstGeom prst="rect">
            <a:avLst/>
          </a:prstGeom>
        </p:spPr>
        <p:txBody>
          <a:bodyPr anchor="b">
            <a:normAutofit/>
          </a:bodyPr>
          <a:lstStyle>
            <a:lvl1pPr algn="l">
              <a:defRPr sz="5400" b="1" i="0">
                <a:solidFill>
                  <a:schemeClr val="tx1"/>
                </a:solidFill>
                <a:latin typeface="+mn-lt"/>
              </a:defRPr>
            </a:lvl1pPr>
          </a:lstStyle>
          <a:p>
            <a:r>
              <a:rPr lang="en-GB" dirty="0"/>
              <a:t>Click to edit Master title style</a:t>
            </a:r>
            <a:endParaRPr lang="en-FI" dirty="0"/>
          </a:p>
        </p:txBody>
      </p:sp>
      <p:sp>
        <p:nvSpPr>
          <p:cNvPr id="6" name="Subtitle 2">
            <a:extLst>
              <a:ext uri="{FF2B5EF4-FFF2-40B4-BE49-F238E27FC236}">
                <a16:creationId xmlns:a16="http://schemas.microsoft.com/office/drawing/2014/main" id="{7025DCDD-BE57-4851-A293-0ACECC874107}"/>
              </a:ext>
            </a:extLst>
          </p:cNvPr>
          <p:cNvSpPr>
            <a:spLocks noGrp="1"/>
          </p:cNvSpPr>
          <p:nvPr>
            <p:ph type="subTitle" idx="1"/>
          </p:nvPr>
        </p:nvSpPr>
        <p:spPr>
          <a:xfrm>
            <a:off x="823911" y="3909278"/>
            <a:ext cx="9721185" cy="881743"/>
          </a:xfrm>
          <a:prstGeom prst="rect">
            <a:avLst/>
          </a:prstGeom>
        </p:spPr>
        <p:txBody>
          <a:bodyPr/>
          <a:lstStyle>
            <a:lvl1pPr marL="0" indent="0" algn="l">
              <a:buNone/>
              <a:defRPr sz="2400" b="0" i="0" baseline="0">
                <a:solidFill>
                  <a:schemeClr val="tx1"/>
                </a:solidFill>
                <a:latin typeface="Calibri" panose="020F0502020204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Click to edit Master subtitle style</a:t>
            </a:r>
            <a:endParaRPr lang="en-FI" dirty="0"/>
          </a:p>
        </p:txBody>
      </p:sp>
      <p:pic>
        <p:nvPicPr>
          <p:cNvPr id="9" name="Kuva 8">
            <a:extLst>
              <a:ext uri="{FF2B5EF4-FFF2-40B4-BE49-F238E27FC236}">
                <a16:creationId xmlns:a16="http://schemas.microsoft.com/office/drawing/2014/main" id="{F2BA6940-5FFE-8D86-8600-149EA0084294}"/>
              </a:ext>
            </a:extLst>
          </p:cNvPr>
          <p:cNvPicPr>
            <a:picLocks noChangeAspect="1"/>
          </p:cNvPicPr>
          <p:nvPr userDrawn="1"/>
        </p:nvPicPr>
        <p:blipFill>
          <a:blip r:embed="rId5"/>
          <a:srcRect/>
          <a:stretch/>
        </p:blipFill>
        <p:spPr>
          <a:xfrm>
            <a:off x="139484" y="5576273"/>
            <a:ext cx="2022594" cy="1011297"/>
          </a:xfrm>
          <a:prstGeom prst="rect">
            <a:avLst/>
          </a:prstGeom>
        </p:spPr>
      </p:pic>
    </p:spTree>
    <p:extLst>
      <p:ext uri="{BB962C8B-B14F-4D97-AF65-F5344CB8AC3E}">
        <p14:creationId xmlns:p14="http://schemas.microsoft.com/office/powerpoint/2010/main" val="387848797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3_Title Slide">
    <p:bg>
      <p:bgPr>
        <a:solidFill>
          <a:srgbClr val="EDEDED"/>
        </a:solidFill>
        <a:effectLst/>
      </p:bgPr>
    </p:bg>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3474E92B-EB91-BF4D-9CD7-6E30A39B8875}"/>
              </a:ext>
            </a:extLst>
          </p:cNvPr>
          <p:cNvSpPr>
            <a:spLocks noGrp="1"/>
          </p:cNvSpPr>
          <p:nvPr>
            <p:ph type="ctrTitle" hasCustomPrompt="1"/>
          </p:nvPr>
        </p:nvSpPr>
        <p:spPr>
          <a:xfrm>
            <a:off x="736827" y="1792659"/>
            <a:ext cx="10134374" cy="3040598"/>
          </a:xfrm>
          <a:prstGeom prst="rect">
            <a:avLst/>
          </a:prstGeom>
        </p:spPr>
        <p:txBody>
          <a:bodyPr anchor="ctr" anchorCtr="0">
            <a:normAutofit/>
          </a:bodyPr>
          <a:lstStyle>
            <a:lvl1pPr algn="l">
              <a:defRPr sz="5000" b="0" i="0" baseline="0">
                <a:solidFill>
                  <a:schemeClr val="tx1"/>
                </a:solidFill>
                <a:latin typeface="+mn-lt"/>
              </a:defRPr>
            </a:lvl1pPr>
          </a:lstStyle>
          <a:p>
            <a:r>
              <a:rPr lang="en-GB" dirty="0"/>
              <a:t>Click to edit Master title style</a:t>
            </a:r>
            <a:endParaRPr lang="en-FI" dirty="0"/>
          </a:p>
        </p:txBody>
      </p:sp>
      <p:pic>
        <p:nvPicPr>
          <p:cNvPr id="7" name="Graphic 6">
            <a:extLst>
              <a:ext uri="{FF2B5EF4-FFF2-40B4-BE49-F238E27FC236}">
                <a16:creationId xmlns:a16="http://schemas.microsoft.com/office/drawing/2014/main" id="{FA557A36-F896-C44D-90CF-4E9F78CF5E54}"/>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296525" y="5603784"/>
            <a:ext cx="1473574" cy="736786"/>
          </a:xfrm>
          <a:prstGeom prst="rect">
            <a:avLst/>
          </a:prstGeom>
        </p:spPr>
      </p:pic>
      <p:pic>
        <p:nvPicPr>
          <p:cNvPr id="3" name="Kuva 2">
            <a:extLst>
              <a:ext uri="{FF2B5EF4-FFF2-40B4-BE49-F238E27FC236}">
                <a16:creationId xmlns:a16="http://schemas.microsoft.com/office/drawing/2014/main" id="{7E166115-3BF8-77E5-0447-7E705C8AB9E7}"/>
              </a:ext>
            </a:extLst>
          </p:cNvPr>
          <p:cNvPicPr>
            <a:picLocks noChangeAspect="1"/>
          </p:cNvPicPr>
          <p:nvPr userDrawn="1"/>
        </p:nvPicPr>
        <p:blipFill>
          <a:blip r:embed="rId4"/>
          <a:stretch>
            <a:fillRect/>
          </a:stretch>
        </p:blipFill>
        <p:spPr>
          <a:xfrm>
            <a:off x="-119268" y="6095172"/>
            <a:ext cx="12446406" cy="648249"/>
          </a:xfrm>
          <a:prstGeom prst="rect">
            <a:avLst/>
          </a:prstGeom>
        </p:spPr>
      </p:pic>
      <p:pic>
        <p:nvPicPr>
          <p:cNvPr id="2" name="Kuva 1">
            <a:extLst>
              <a:ext uri="{FF2B5EF4-FFF2-40B4-BE49-F238E27FC236}">
                <a16:creationId xmlns:a16="http://schemas.microsoft.com/office/drawing/2014/main" id="{7089B59D-A70E-E810-FEE4-0B9713E57178}"/>
              </a:ext>
            </a:extLst>
          </p:cNvPr>
          <p:cNvPicPr>
            <a:picLocks noChangeAspect="1"/>
          </p:cNvPicPr>
          <p:nvPr userDrawn="1"/>
        </p:nvPicPr>
        <p:blipFill>
          <a:blip r:embed="rId5"/>
          <a:srcRect/>
          <a:stretch/>
        </p:blipFill>
        <p:spPr>
          <a:xfrm>
            <a:off x="139484" y="5576273"/>
            <a:ext cx="2022594" cy="1011297"/>
          </a:xfrm>
          <a:prstGeom prst="rect">
            <a:avLst/>
          </a:prstGeom>
        </p:spPr>
      </p:pic>
    </p:spTree>
    <p:extLst>
      <p:ext uri="{BB962C8B-B14F-4D97-AF65-F5344CB8AC3E}">
        <p14:creationId xmlns:p14="http://schemas.microsoft.com/office/powerpoint/2010/main" val="155448174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12_Title Slide">
    <p:bg>
      <p:bgPr>
        <a:solidFill>
          <a:srgbClr val="083535"/>
        </a:solidFill>
        <a:effectLst/>
      </p:bgPr>
    </p:bg>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D1D7A9F1-5147-CB40-B197-3651BBB4CD18}"/>
              </a:ext>
            </a:extLst>
          </p:cNvPr>
          <p:cNvPicPr>
            <a:picLocks noChangeAspect="1"/>
          </p:cNvPicPr>
          <p:nvPr userDrawn="1"/>
        </p:nvPicPr>
        <p:blipFill rotWithShape="1">
          <a:blip r:embed="rId2"/>
          <a:srcRect l="15067" t="12372" r="-15067" b="-12372"/>
          <a:stretch/>
        </p:blipFill>
        <p:spPr>
          <a:xfrm>
            <a:off x="6095999" y="-451305"/>
            <a:ext cx="9622972" cy="9622972"/>
          </a:xfrm>
          <a:custGeom>
            <a:avLst/>
            <a:gdLst>
              <a:gd name="connsiteX0" fmla="*/ 4811486 w 9622972"/>
              <a:gd name="connsiteY0" fmla="*/ 0 h 9622972"/>
              <a:gd name="connsiteX1" fmla="*/ 9622972 w 9622972"/>
              <a:gd name="connsiteY1" fmla="*/ 4811486 h 9622972"/>
              <a:gd name="connsiteX2" fmla="*/ 4811486 w 9622972"/>
              <a:gd name="connsiteY2" fmla="*/ 9622972 h 9622972"/>
              <a:gd name="connsiteX3" fmla="*/ 0 w 9622972"/>
              <a:gd name="connsiteY3" fmla="*/ 4811486 h 9622972"/>
              <a:gd name="connsiteX4" fmla="*/ 4811486 w 9622972"/>
              <a:gd name="connsiteY4" fmla="*/ 0 h 96229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622972" h="9622972">
                <a:moveTo>
                  <a:pt x="4811486" y="0"/>
                </a:moveTo>
                <a:cubicBezTo>
                  <a:pt x="7468796" y="0"/>
                  <a:pt x="9622972" y="2154176"/>
                  <a:pt x="9622972" y="4811486"/>
                </a:cubicBezTo>
                <a:cubicBezTo>
                  <a:pt x="9622972" y="7468796"/>
                  <a:pt x="7468796" y="9622972"/>
                  <a:pt x="4811486" y="9622972"/>
                </a:cubicBezTo>
                <a:cubicBezTo>
                  <a:pt x="2154176" y="9622972"/>
                  <a:pt x="0" y="7468796"/>
                  <a:pt x="0" y="4811486"/>
                </a:cubicBezTo>
                <a:cubicBezTo>
                  <a:pt x="0" y="2154176"/>
                  <a:pt x="2154176" y="0"/>
                  <a:pt x="4811486" y="0"/>
                </a:cubicBezTo>
                <a:close/>
              </a:path>
            </a:pathLst>
          </a:custGeom>
        </p:spPr>
      </p:pic>
      <p:pic>
        <p:nvPicPr>
          <p:cNvPr id="6" name="Graphic 6">
            <a:extLst>
              <a:ext uri="{FF2B5EF4-FFF2-40B4-BE49-F238E27FC236}">
                <a16:creationId xmlns:a16="http://schemas.microsoft.com/office/drawing/2014/main" id="{51DECD90-3442-1D1B-1468-21DBE7A9621D}"/>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10296525" y="5603784"/>
            <a:ext cx="1473574" cy="736786"/>
          </a:xfrm>
          <a:prstGeom prst="rect">
            <a:avLst/>
          </a:prstGeom>
        </p:spPr>
      </p:pic>
      <p:pic>
        <p:nvPicPr>
          <p:cNvPr id="7" name="Kuva 6">
            <a:extLst>
              <a:ext uri="{FF2B5EF4-FFF2-40B4-BE49-F238E27FC236}">
                <a16:creationId xmlns:a16="http://schemas.microsoft.com/office/drawing/2014/main" id="{E1D7C81D-978E-7458-87EE-84F1AE3BD36D}"/>
              </a:ext>
            </a:extLst>
          </p:cNvPr>
          <p:cNvPicPr>
            <a:picLocks noChangeAspect="1"/>
          </p:cNvPicPr>
          <p:nvPr userDrawn="1"/>
        </p:nvPicPr>
        <p:blipFill>
          <a:blip r:embed="rId5"/>
          <a:stretch>
            <a:fillRect/>
          </a:stretch>
        </p:blipFill>
        <p:spPr>
          <a:xfrm>
            <a:off x="-119268" y="6095172"/>
            <a:ext cx="12446406" cy="648249"/>
          </a:xfrm>
          <a:prstGeom prst="rect">
            <a:avLst/>
          </a:prstGeom>
        </p:spPr>
      </p:pic>
      <p:sp>
        <p:nvSpPr>
          <p:cNvPr id="2" name="Title 1">
            <a:extLst>
              <a:ext uri="{FF2B5EF4-FFF2-40B4-BE49-F238E27FC236}">
                <a16:creationId xmlns:a16="http://schemas.microsoft.com/office/drawing/2014/main" id="{F1930C4F-5584-B448-AB45-F9CA52E8331F}"/>
              </a:ext>
            </a:extLst>
          </p:cNvPr>
          <p:cNvSpPr>
            <a:spLocks noGrp="1"/>
          </p:cNvSpPr>
          <p:nvPr>
            <p:ph type="ctrTitle"/>
          </p:nvPr>
        </p:nvSpPr>
        <p:spPr>
          <a:xfrm>
            <a:off x="818031" y="1860550"/>
            <a:ext cx="4572000" cy="3136900"/>
          </a:xfrm>
          <a:prstGeom prst="rect">
            <a:avLst/>
          </a:prstGeom>
        </p:spPr>
        <p:txBody>
          <a:bodyPr anchor="ctr">
            <a:normAutofit/>
          </a:bodyPr>
          <a:lstStyle>
            <a:lvl1pPr algn="l">
              <a:defRPr sz="4800" b="1" i="0">
                <a:solidFill>
                  <a:schemeClr val="bg1"/>
                </a:solidFill>
                <a:latin typeface="+mn-lt"/>
              </a:defRPr>
            </a:lvl1pPr>
          </a:lstStyle>
          <a:p>
            <a:r>
              <a:rPr lang="en-GB" dirty="0"/>
              <a:t>Click to edit Master title style</a:t>
            </a:r>
            <a:endParaRPr lang="en-FI" dirty="0"/>
          </a:p>
        </p:txBody>
      </p:sp>
      <p:pic>
        <p:nvPicPr>
          <p:cNvPr id="10" name="Kuva 9" descr="Kuva, joka sisältää kohteen Fontti, Grafiikka, teksti, musta&#10;&#10;Kuvaus luotu automaattisesti">
            <a:extLst>
              <a:ext uri="{FF2B5EF4-FFF2-40B4-BE49-F238E27FC236}">
                <a16:creationId xmlns:a16="http://schemas.microsoft.com/office/drawing/2014/main" id="{D5F68907-54A2-66A2-7759-B0929C16CC36}"/>
              </a:ext>
            </a:extLst>
          </p:cNvPr>
          <p:cNvPicPr>
            <a:picLocks noChangeAspect="1"/>
          </p:cNvPicPr>
          <p:nvPr userDrawn="1"/>
        </p:nvPicPr>
        <p:blipFill>
          <a:blip r:embed="rId6"/>
          <a:stretch>
            <a:fillRect/>
          </a:stretch>
        </p:blipFill>
        <p:spPr>
          <a:xfrm>
            <a:off x="139484" y="5576273"/>
            <a:ext cx="2022594" cy="1011297"/>
          </a:xfrm>
          <a:prstGeom prst="rect">
            <a:avLst/>
          </a:prstGeom>
        </p:spPr>
      </p:pic>
    </p:spTree>
    <p:extLst>
      <p:ext uri="{BB962C8B-B14F-4D97-AF65-F5344CB8AC3E}">
        <p14:creationId xmlns:p14="http://schemas.microsoft.com/office/powerpoint/2010/main" val="1173417001"/>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slideLayout" Target="../slideLayouts/slideLayout6.xml"/><Relationship Id="rId1" Type="http://schemas.openxmlformats.org/officeDocument/2006/relationships/slideLayout" Target="../slideLayouts/slideLayout5.xml"/><Relationship Id="rId5" Type="http://schemas.openxmlformats.org/officeDocument/2006/relationships/theme" Target="../theme/theme2.xml"/><Relationship Id="rId4" Type="http://schemas.openxmlformats.org/officeDocument/2006/relationships/slideLayout" Target="../slideLayouts/slideLayout8.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16.xml"/><Relationship Id="rId13" Type="http://schemas.openxmlformats.org/officeDocument/2006/relationships/image" Target="../media/image2.svg"/><Relationship Id="rId3" Type="http://schemas.openxmlformats.org/officeDocument/2006/relationships/slideLayout" Target="../slideLayouts/slideLayout11.xml"/><Relationship Id="rId7" Type="http://schemas.openxmlformats.org/officeDocument/2006/relationships/slideLayout" Target="../slideLayouts/slideLayout15.xml"/><Relationship Id="rId12" Type="http://schemas.openxmlformats.org/officeDocument/2006/relationships/image" Target="../media/image1.png"/><Relationship Id="rId2" Type="http://schemas.openxmlformats.org/officeDocument/2006/relationships/slideLayout" Target="../slideLayouts/slideLayout10.xml"/><Relationship Id="rId1" Type="http://schemas.openxmlformats.org/officeDocument/2006/relationships/slideLayout" Target="../slideLayouts/slideLayout9.xml"/><Relationship Id="rId6" Type="http://schemas.openxmlformats.org/officeDocument/2006/relationships/slideLayout" Target="../slideLayouts/slideLayout14.xml"/><Relationship Id="rId11" Type="http://schemas.openxmlformats.org/officeDocument/2006/relationships/theme" Target="../theme/theme3.xml"/><Relationship Id="rId5" Type="http://schemas.openxmlformats.org/officeDocument/2006/relationships/slideLayout" Target="../slideLayouts/slideLayout13.xml"/><Relationship Id="rId10" Type="http://schemas.openxmlformats.org/officeDocument/2006/relationships/slideLayout" Target="../slideLayouts/slideLayout18.xml"/><Relationship Id="rId4" Type="http://schemas.openxmlformats.org/officeDocument/2006/relationships/slideLayout" Target="../slideLayouts/slideLayout12.xml"/><Relationship Id="rId9" Type="http://schemas.openxmlformats.org/officeDocument/2006/relationships/slideLayout" Target="../slideLayouts/slideLayout17.xml"/></Relationships>
</file>

<file path=ppt/slideMasters/_rels/slideMaster4.xml.rels><?xml version="1.0" encoding="UTF-8" standalone="yes"?>
<Relationships xmlns="http://schemas.openxmlformats.org/package/2006/relationships"><Relationship Id="rId8" Type="http://schemas.openxmlformats.org/officeDocument/2006/relationships/theme" Target="../theme/theme4.xml"/><Relationship Id="rId3" Type="http://schemas.openxmlformats.org/officeDocument/2006/relationships/slideLayout" Target="../slideLayouts/slideLayout21.xml"/><Relationship Id="rId7" Type="http://schemas.openxmlformats.org/officeDocument/2006/relationships/slideLayout" Target="../slideLayouts/slideLayout25.xml"/><Relationship Id="rId2" Type="http://schemas.openxmlformats.org/officeDocument/2006/relationships/slideLayout" Target="../slideLayouts/slideLayout20.xml"/><Relationship Id="rId1" Type="http://schemas.openxmlformats.org/officeDocument/2006/relationships/slideLayout" Target="../slideLayouts/slideLayout19.xml"/><Relationship Id="rId6" Type="http://schemas.openxmlformats.org/officeDocument/2006/relationships/slideLayout" Target="../slideLayouts/slideLayout24.xml"/><Relationship Id="rId11" Type="http://schemas.openxmlformats.org/officeDocument/2006/relationships/image" Target="../media/image10.png"/><Relationship Id="rId5" Type="http://schemas.openxmlformats.org/officeDocument/2006/relationships/slideLayout" Target="../slideLayouts/slideLayout23.xml"/><Relationship Id="rId10" Type="http://schemas.openxmlformats.org/officeDocument/2006/relationships/image" Target="../media/image8.svg"/><Relationship Id="rId4" Type="http://schemas.openxmlformats.org/officeDocument/2006/relationships/slideLayout" Target="../slideLayouts/slideLayout22.xml"/><Relationship Id="rId9" Type="http://schemas.openxmlformats.org/officeDocument/2006/relationships/image" Target="../media/image7.png"/></Relationships>
</file>

<file path=ppt/slideMasters/_rels/slideMaster5.xml.rels><?xml version="1.0" encoding="UTF-8" standalone="yes"?>
<Relationships xmlns="http://schemas.openxmlformats.org/package/2006/relationships"><Relationship Id="rId8" Type="http://schemas.openxmlformats.org/officeDocument/2006/relationships/theme" Target="../theme/theme5.xml"/><Relationship Id="rId3" Type="http://schemas.openxmlformats.org/officeDocument/2006/relationships/slideLayout" Target="../slideLayouts/slideLayout28.xml"/><Relationship Id="rId7" Type="http://schemas.openxmlformats.org/officeDocument/2006/relationships/slideLayout" Target="../slideLayouts/slideLayout32.xml"/><Relationship Id="rId2" Type="http://schemas.openxmlformats.org/officeDocument/2006/relationships/slideLayout" Target="../slideLayouts/slideLayout27.xml"/><Relationship Id="rId1" Type="http://schemas.openxmlformats.org/officeDocument/2006/relationships/slideLayout" Target="../slideLayouts/slideLayout26.xml"/><Relationship Id="rId6" Type="http://schemas.openxmlformats.org/officeDocument/2006/relationships/slideLayout" Target="../slideLayouts/slideLayout31.xml"/><Relationship Id="rId11" Type="http://schemas.openxmlformats.org/officeDocument/2006/relationships/image" Target="../media/image8.svg"/><Relationship Id="rId5" Type="http://schemas.openxmlformats.org/officeDocument/2006/relationships/slideLayout" Target="../slideLayouts/slideLayout30.xml"/><Relationship Id="rId10" Type="http://schemas.openxmlformats.org/officeDocument/2006/relationships/image" Target="../media/image7.png"/><Relationship Id="rId4" Type="http://schemas.openxmlformats.org/officeDocument/2006/relationships/slideLayout" Target="../slideLayouts/slideLayout29.xml"/><Relationship Id="rId9" Type="http://schemas.openxmlformats.org/officeDocument/2006/relationships/image" Target="../media/image9.png"/></Relationships>
</file>

<file path=ppt/slideMasters/_rels/slideMaster6.xml.rels><?xml version="1.0" encoding="UTF-8" standalone="yes"?>
<Relationships xmlns="http://schemas.openxmlformats.org/package/2006/relationships"><Relationship Id="rId8" Type="http://schemas.openxmlformats.org/officeDocument/2006/relationships/theme" Target="../theme/theme6.xml"/><Relationship Id="rId3" Type="http://schemas.openxmlformats.org/officeDocument/2006/relationships/slideLayout" Target="../slideLayouts/slideLayout35.xml"/><Relationship Id="rId7" Type="http://schemas.openxmlformats.org/officeDocument/2006/relationships/slideLayout" Target="../slideLayouts/slideLayout39.xml"/><Relationship Id="rId2" Type="http://schemas.openxmlformats.org/officeDocument/2006/relationships/slideLayout" Target="../slideLayouts/slideLayout34.xml"/><Relationship Id="rId1" Type="http://schemas.openxmlformats.org/officeDocument/2006/relationships/slideLayout" Target="../slideLayouts/slideLayout33.xml"/><Relationship Id="rId6" Type="http://schemas.openxmlformats.org/officeDocument/2006/relationships/slideLayout" Target="../slideLayouts/slideLayout38.xml"/><Relationship Id="rId11" Type="http://schemas.openxmlformats.org/officeDocument/2006/relationships/image" Target="../media/image10.png"/><Relationship Id="rId5" Type="http://schemas.openxmlformats.org/officeDocument/2006/relationships/slideLayout" Target="../slideLayouts/slideLayout37.xml"/><Relationship Id="rId10" Type="http://schemas.openxmlformats.org/officeDocument/2006/relationships/image" Target="../media/image8.svg"/><Relationship Id="rId4" Type="http://schemas.openxmlformats.org/officeDocument/2006/relationships/slideLayout" Target="../slideLayouts/slideLayout36.xml"/><Relationship Id="rId9" Type="http://schemas.openxmlformats.org/officeDocument/2006/relationships/image" Target="../media/image7.png"/></Relationships>
</file>

<file path=ppt/slideMasters/_rels/slideMaster7.xml.rels><?xml version="1.0" encoding="UTF-8" standalone="yes"?>
<Relationships xmlns="http://schemas.openxmlformats.org/package/2006/relationships"><Relationship Id="rId3" Type="http://schemas.openxmlformats.org/officeDocument/2006/relationships/theme" Target="../theme/theme7.xml"/><Relationship Id="rId2" Type="http://schemas.openxmlformats.org/officeDocument/2006/relationships/slideLayout" Target="../slideLayouts/slideLayout41.xml"/><Relationship Id="rId1" Type="http://schemas.openxmlformats.org/officeDocument/2006/relationships/slideLayout" Target="../slideLayouts/slideLayout40.xml"/></Relationships>
</file>

<file path=ppt/slideMasters/_rels/slideMaster8.xml.rels><?xml version="1.0" encoding="UTF-8" standalone="yes"?>
<Relationships xmlns="http://schemas.openxmlformats.org/package/2006/relationships"><Relationship Id="rId2" Type="http://schemas.openxmlformats.org/officeDocument/2006/relationships/theme" Target="../theme/theme8.xml"/><Relationship Id="rId1" Type="http://schemas.openxmlformats.org/officeDocument/2006/relationships/slideLayout" Target="../slideLayouts/slideLayout42.xml"/></Relationships>
</file>

<file path=ppt/slideMasters/_rels/slideMaster9.xml.rels><?xml version="1.0" encoding="UTF-8" standalone="yes"?>
<Relationships xmlns="http://schemas.openxmlformats.org/package/2006/relationships"><Relationship Id="rId3" Type="http://schemas.openxmlformats.org/officeDocument/2006/relationships/slideLayout" Target="../slideLayouts/slideLayout45.xml"/><Relationship Id="rId2" Type="http://schemas.openxmlformats.org/officeDocument/2006/relationships/slideLayout" Target="../slideLayouts/slideLayout44.xml"/><Relationship Id="rId1" Type="http://schemas.openxmlformats.org/officeDocument/2006/relationships/slideLayout" Target="../slideLayouts/slideLayout43.xml"/><Relationship Id="rId5" Type="http://schemas.openxmlformats.org/officeDocument/2006/relationships/theme" Target="../theme/theme9.xml"/><Relationship Id="rId4" Type="http://schemas.openxmlformats.org/officeDocument/2006/relationships/slideLayout" Target="../slideLayouts/slideLayout46.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821595765"/>
      </p:ext>
    </p:extLst>
  </p:cSld>
  <p:clrMap bg1="lt1" tx1="dk1" bg2="lt2" tx2="dk2" accent1="accent1" accent2="accent2" accent3="accent3" accent4="accent4" accent5="accent5" accent6="accent6" hlink="hlink" folHlink="folHlink"/>
  <p:sldLayoutIdLst>
    <p:sldLayoutId id="2147483842" r:id="rId1"/>
    <p:sldLayoutId id="2147483843" r:id="rId2"/>
    <p:sldLayoutId id="2147483844" r:id="rId3"/>
    <p:sldLayoutId id="2147483845" r:id="rId4"/>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734438316"/>
      </p:ext>
    </p:extLst>
  </p:cSld>
  <p:clrMap bg1="lt1" tx1="dk1" bg2="lt2" tx2="dk2" accent1="accent1" accent2="accent2" accent3="accent3" accent4="accent4" accent5="accent5" accent6="accent6" hlink="hlink" folHlink="folHlink"/>
  <p:sldLayoutIdLst>
    <p:sldLayoutId id="2147483848" r:id="rId1"/>
    <p:sldLayoutId id="2147483944" r:id="rId2"/>
    <p:sldLayoutId id="2147483850" r:id="rId3"/>
    <p:sldLayoutId id="2147483945" r:id="rId4"/>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9" name="Slide Number Placeholder 5">
            <a:extLst>
              <a:ext uri="{FF2B5EF4-FFF2-40B4-BE49-F238E27FC236}">
                <a16:creationId xmlns:a16="http://schemas.microsoft.com/office/drawing/2014/main" id="{AAE9DE8D-EF82-7D4E-B2FC-FC6E1CD07685}"/>
              </a:ext>
            </a:extLst>
          </p:cNvPr>
          <p:cNvSpPr>
            <a:spLocks noGrp="1"/>
          </p:cNvSpPr>
          <p:nvPr>
            <p:ph type="sldNum" sz="quarter" idx="4"/>
          </p:nvPr>
        </p:nvSpPr>
        <p:spPr>
          <a:xfrm>
            <a:off x="198120" y="6357366"/>
            <a:ext cx="891378" cy="365124"/>
          </a:xfrm>
          <a:prstGeom prst="rect">
            <a:avLst/>
          </a:prstGeom>
        </p:spPr>
        <p:txBody>
          <a:bodyPr vert="horz" lIns="91440" tIns="45720" rIns="91440" bIns="45720" rtlCol="0" anchor="ctr"/>
          <a:lstStyle>
            <a:lvl1pPr algn="l">
              <a:defRPr sz="1200">
                <a:solidFill>
                  <a:schemeClr val="bg1"/>
                </a:solidFill>
                <a:latin typeface="+mn-lt"/>
              </a:defRPr>
            </a:lvl1pPr>
          </a:lstStyle>
          <a:p>
            <a:fld id="{7D0A3693-5CB6-4B45-8859-D19B56E87773}" type="slidenum">
              <a:rPr lang="en-FI" smtClean="0"/>
              <a:pPr/>
              <a:t>‹#›</a:t>
            </a:fld>
            <a:endParaRPr lang="en-FI"/>
          </a:p>
        </p:txBody>
      </p:sp>
      <p:pic>
        <p:nvPicPr>
          <p:cNvPr id="5" name="Graphic 4">
            <a:extLst>
              <a:ext uri="{FF2B5EF4-FFF2-40B4-BE49-F238E27FC236}">
                <a16:creationId xmlns:a16="http://schemas.microsoft.com/office/drawing/2014/main" id="{676971D1-88E8-254D-A037-B10D9800515B}"/>
              </a:ext>
            </a:extLst>
          </p:cNvPr>
          <p:cNvPicPr>
            <a:picLocks noChangeAspect="1"/>
          </p:cNvPicPr>
          <p:nvPr userDrawn="1"/>
        </p:nvPicPr>
        <p:blipFill>
          <a:blip r:embed="rId12">
            <a:extLst>
              <a:ext uri="{96DAC541-7B7A-43D3-8B79-37D633B846F1}">
                <asvg:svgBlip xmlns:asvg="http://schemas.microsoft.com/office/drawing/2016/SVG/main" r:embed="rId13"/>
              </a:ext>
            </a:extLst>
          </a:blip>
          <a:stretch>
            <a:fillRect/>
          </a:stretch>
        </p:blipFill>
        <p:spPr>
          <a:xfrm>
            <a:off x="11264509" y="6392997"/>
            <a:ext cx="533400" cy="266700"/>
          </a:xfrm>
          <a:prstGeom prst="rect">
            <a:avLst/>
          </a:prstGeom>
        </p:spPr>
      </p:pic>
      <p:sp>
        <p:nvSpPr>
          <p:cNvPr id="6" name="TextBox 5">
            <a:extLst>
              <a:ext uri="{FF2B5EF4-FFF2-40B4-BE49-F238E27FC236}">
                <a16:creationId xmlns:a16="http://schemas.microsoft.com/office/drawing/2014/main" id="{02424320-8F10-CC44-AC21-4E2DD01473D6}"/>
              </a:ext>
            </a:extLst>
          </p:cNvPr>
          <p:cNvSpPr txBox="1"/>
          <p:nvPr userDrawn="1"/>
        </p:nvSpPr>
        <p:spPr>
          <a:xfrm>
            <a:off x="11687902" y="6385674"/>
            <a:ext cx="416416" cy="307777"/>
          </a:xfrm>
          <a:prstGeom prst="rect">
            <a:avLst/>
          </a:prstGeom>
          <a:noFill/>
        </p:spPr>
        <p:txBody>
          <a:bodyPr wrap="square" rtlCol="0">
            <a:spAutoFit/>
          </a:bodyPr>
          <a:lstStyle/>
          <a:p>
            <a:r>
              <a:rPr lang="en-FI" sz="1400" b="1" i="0" dirty="0">
                <a:solidFill>
                  <a:schemeClr val="bg1"/>
                </a:solidFill>
                <a:latin typeface="Georgia" panose="02040502050405020303" pitchFamily="18" charset="0"/>
                <a:cs typeface="Poppins SemiBold" pitchFamily="2" charset="77"/>
              </a:rPr>
              <a:t>.fi</a:t>
            </a:r>
          </a:p>
        </p:txBody>
      </p:sp>
    </p:spTree>
    <p:extLst>
      <p:ext uri="{BB962C8B-B14F-4D97-AF65-F5344CB8AC3E}">
        <p14:creationId xmlns:p14="http://schemas.microsoft.com/office/powerpoint/2010/main" val="3556734096"/>
      </p:ext>
    </p:extLst>
  </p:cSld>
  <p:clrMap bg1="lt1" tx1="dk1" bg2="lt2" tx2="dk2" accent1="accent1" accent2="accent2" accent3="accent3" accent4="accent4" accent5="accent5" accent6="accent6" hlink="hlink" folHlink="folHlink"/>
  <p:sldLayoutIdLst>
    <p:sldLayoutId id="2147483921" r:id="rId1"/>
    <p:sldLayoutId id="2147483926" r:id="rId2"/>
    <p:sldLayoutId id="2147483922" r:id="rId3"/>
    <p:sldLayoutId id="2147483924" r:id="rId4"/>
    <p:sldLayoutId id="2147483928" r:id="rId5"/>
    <p:sldLayoutId id="2147483858" r:id="rId6"/>
    <p:sldLayoutId id="2147483927" r:id="rId7"/>
    <p:sldLayoutId id="2147483923" r:id="rId8"/>
    <p:sldLayoutId id="2147483925" r:id="rId9"/>
    <p:sldLayoutId id="2147483929" r:id="rId10"/>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C5D015A-26D0-5A44-B835-114A4D76D4DF}"/>
              </a:ext>
            </a:extLst>
          </p:cNvPr>
          <p:cNvSpPr>
            <a:spLocks noGrp="1"/>
          </p:cNvSpPr>
          <p:nvPr>
            <p:ph type="title"/>
          </p:nvPr>
        </p:nvSpPr>
        <p:spPr>
          <a:xfrm>
            <a:off x="619883" y="365125"/>
            <a:ext cx="10515600" cy="1325563"/>
          </a:xfrm>
          <a:prstGeom prst="rect">
            <a:avLst/>
          </a:prstGeom>
        </p:spPr>
        <p:txBody>
          <a:bodyPr vert="horz" lIns="91440" tIns="45720" rIns="91440" bIns="45720" rtlCol="0" anchor="ctr">
            <a:normAutofit/>
          </a:bodyPr>
          <a:lstStyle/>
          <a:p>
            <a:r>
              <a:rPr lang="en-GB" dirty="0"/>
              <a:t>Click to edit Master title style</a:t>
            </a:r>
            <a:endParaRPr lang="en-FI" dirty="0"/>
          </a:p>
        </p:txBody>
      </p:sp>
      <p:sp>
        <p:nvSpPr>
          <p:cNvPr id="3" name="Text Placeholder 2">
            <a:extLst>
              <a:ext uri="{FF2B5EF4-FFF2-40B4-BE49-F238E27FC236}">
                <a16:creationId xmlns:a16="http://schemas.microsoft.com/office/drawing/2014/main" id="{B2C92484-E92E-A44E-8D63-94687FCBAAC5}"/>
              </a:ext>
            </a:extLst>
          </p:cNvPr>
          <p:cNvSpPr>
            <a:spLocks noGrp="1"/>
          </p:cNvSpPr>
          <p:nvPr>
            <p:ph type="body" idx="1"/>
          </p:nvPr>
        </p:nvSpPr>
        <p:spPr>
          <a:xfrm>
            <a:off x="619883" y="1825625"/>
            <a:ext cx="10515600" cy="3948641"/>
          </a:xfrm>
          <a:prstGeom prst="rect">
            <a:avLst/>
          </a:prstGeom>
        </p:spPr>
        <p:txBody>
          <a:bodyPr vert="horz" lIns="91440" tIns="45720" rIns="91440" bIns="45720" rtlCol="0">
            <a:norm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FI" dirty="0"/>
          </a:p>
        </p:txBody>
      </p:sp>
      <p:pic>
        <p:nvPicPr>
          <p:cNvPr id="4" name="Graphic 6">
            <a:extLst>
              <a:ext uri="{FF2B5EF4-FFF2-40B4-BE49-F238E27FC236}">
                <a16:creationId xmlns:a16="http://schemas.microsoft.com/office/drawing/2014/main" id="{90F6B5AE-CB0F-5037-D32E-86D08B9C22A9}"/>
              </a:ext>
            </a:extLst>
          </p:cNvPr>
          <p:cNvPicPr>
            <a:picLocks noChangeAspect="1"/>
          </p:cNvPicPr>
          <p:nvPr userDrawn="1"/>
        </p:nvPicPr>
        <p:blipFill>
          <a:blip r:embed="rId9">
            <a:extLst>
              <a:ext uri="{96DAC541-7B7A-43D3-8B79-37D633B846F1}">
                <asvg:svgBlip xmlns:asvg="http://schemas.microsoft.com/office/drawing/2016/SVG/main" r:embed="rId10"/>
              </a:ext>
            </a:extLst>
          </a:blip>
          <a:stretch>
            <a:fillRect/>
          </a:stretch>
        </p:blipFill>
        <p:spPr>
          <a:xfrm>
            <a:off x="10296525" y="5774266"/>
            <a:ext cx="1473574" cy="736786"/>
          </a:xfrm>
          <a:prstGeom prst="rect">
            <a:avLst/>
          </a:prstGeom>
        </p:spPr>
      </p:pic>
      <p:pic>
        <p:nvPicPr>
          <p:cNvPr id="5" name="Kuva 4">
            <a:extLst>
              <a:ext uri="{FF2B5EF4-FFF2-40B4-BE49-F238E27FC236}">
                <a16:creationId xmlns:a16="http://schemas.microsoft.com/office/drawing/2014/main" id="{D228A0E0-782F-4659-C6BF-D0FBBA6FBB83}"/>
              </a:ext>
            </a:extLst>
          </p:cNvPr>
          <p:cNvPicPr>
            <a:picLocks noChangeAspect="1"/>
          </p:cNvPicPr>
          <p:nvPr userDrawn="1"/>
        </p:nvPicPr>
        <p:blipFill>
          <a:blip r:embed="rId11"/>
          <a:srcRect/>
          <a:stretch/>
        </p:blipFill>
        <p:spPr>
          <a:xfrm>
            <a:off x="139484" y="5746755"/>
            <a:ext cx="2022594" cy="1011297"/>
          </a:xfrm>
          <a:prstGeom prst="rect">
            <a:avLst/>
          </a:prstGeom>
        </p:spPr>
      </p:pic>
    </p:spTree>
    <p:extLst>
      <p:ext uri="{BB962C8B-B14F-4D97-AF65-F5344CB8AC3E}">
        <p14:creationId xmlns:p14="http://schemas.microsoft.com/office/powerpoint/2010/main" val="2485682906"/>
      </p:ext>
    </p:extLst>
  </p:cSld>
  <p:clrMap bg1="lt1" tx1="dk1" bg2="lt2" tx2="dk2" accent1="accent1" accent2="accent2" accent3="accent3" accent4="accent4" accent5="accent5" accent6="accent6" hlink="hlink" folHlink="folHlink"/>
  <p:sldLayoutIdLst>
    <p:sldLayoutId id="2147483773" r:id="rId1"/>
    <p:sldLayoutId id="2147483781" r:id="rId2"/>
    <p:sldLayoutId id="2147483892" r:id="rId3"/>
    <p:sldLayoutId id="2147483868" r:id="rId4"/>
    <p:sldLayoutId id="2147483940" r:id="rId5"/>
    <p:sldLayoutId id="2147483909" r:id="rId6"/>
    <p:sldLayoutId id="2147483778" r:id="rId7"/>
  </p:sldLayoutIdLst>
  <p:hf sldNum="0" hdr="0" ftr="0" dt="0"/>
  <p:txStyles>
    <p:titleStyle>
      <a:lvl1pPr algn="l" defTabSz="914400" rtl="0" eaLnBrk="1" latinLnBrk="0" hangingPunct="1">
        <a:lnSpc>
          <a:spcPct val="90000"/>
        </a:lnSpc>
        <a:spcBef>
          <a:spcPct val="0"/>
        </a:spcBef>
        <a:buNone/>
        <a:defRPr sz="3600" b="1" i="0" kern="1200">
          <a:solidFill>
            <a:schemeClr val="tx1"/>
          </a:solidFill>
          <a:latin typeface="+mn-lt"/>
          <a:ea typeface="+mj-ea"/>
          <a:cs typeface="+mj-cs"/>
        </a:defRPr>
      </a:lvl1pPr>
    </p:titleStyle>
    <p:bodyStyle>
      <a:lvl1pPr marL="228600" indent="-228600" algn="l" defTabSz="914400" rtl="0" eaLnBrk="1" latinLnBrk="0" hangingPunct="1">
        <a:lnSpc>
          <a:spcPct val="90000"/>
        </a:lnSpc>
        <a:spcBef>
          <a:spcPts val="1000"/>
        </a:spcBef>
        <a:buClr>
          <a:schemeClr val="accent1"/>
        </a:buClr>
        <a:buSzPct val="120000"/>
        <a:buFont typeface="Arial" panose="020B0604020202020204" pitchFamily="34" charset="0"/>
        <a:buChar char="•"/>
        <a:defRPr sz="2800" b="0" i="0" kern="1200" baseline="0">
          <a:solidFill>
            <a:schemeClr val="tx1"/>
          </a:solidFill>
          <a:latin typeface="Calibri" panose="020F0502020204030204" pitchFamily="34" charset="0"/>
          <a:ea typeface="+mn-ea"/>
          <a:cs typeface="+mn-cs"/>
        </a:defRPr>
      </a:lvl1pPr>
      <a:lvl2pPr marL="685800" indent="-228600" algn="l" defTabSz="914400" rtl="0" eaLnBrk="1" latinLnBrk="0" hangingPunct="1">
        <a:lnSpc>
          <a:spcPct val="90000"/>
        </a:lnSpc>
        <a:spcBef>
          <a:spcPts val="500"/>
        </a:spcBef>
        <a:buClr>
          <a:schemeClr val="accent1"/>
        </a:buClr>
        <a:buSzPct val="120000"/>
        <a:buFont typeface="Arial" panose="020B0604020202020204" pitchFamily="34" charset="0"/>
        <a:buChar char="•"/>
        <a:defRPr sz="2400" b="0" i="0" kern="1200" baseline="0">
          <a:solidFill>
            <a:schemeClr val="tx1"/>
          </a:solidFill>
          <a:latin typeface="Calibri" panose="020F0502020204030204" pitchFamily="34" charset="0"/>
          <a:ea typeface="+mn-ea"/>
          <a:cs typeface="+mn-cs"/>
        </a:defRPr>
      </a:lvl2pPr>
      <a:lvl3pPr marL="1143000" indent="-228600" algn="l" defTabSz="914400" rtl="0" eaLnBrk="1" latinLnBrk="0" hangingPunct="1">
        <a:lnSpc>
          <a:spcPct val="90000"/>
        </a:lnSpc>
        <a:spcBef>
          <a:spcPts val="500"/>
        </a:spcBef>
        <a:buClr>
          <a:schemeClr val="accent1"/>
        </a:buClr>
        <a:buSzPct val="120000"/>
        <a:buFont typeface="Arial" panose="020B0604020202020204" pitchFamily="34" charset="0"/>
        <a:buChar char="•"/>
        <a:defRPr sz="2000" b="0" i="0" kern="1200" baseline="0">
          <a:solidFill>
            <a:schemeClr val="tx1"/>
          </a:solidFill>
          <a:latin typeface="Calibri" panose="020F0502020204030204" pitchFamily="34" charset="0"/>
          <a:ea typeface="+mn-ea"/>
          <a:cs typeface="+mn-cs"/>
        </a:defRPr>
      </a:lvl3pPr>
      <a:lvl4pPr marL="1600200" indent="-228600" algn="l" defTabSz="914400" rtl="0" eaLnBrk="1" latinLnBrk="0" hangingPunct="1">
        <a:lnSpc>
          <a:spcPct val="90000"/>
        </a:lnSpc>
        <a:spcBef>
          <a:spcPts val="500"/>
        </a:spcBef>
        <a:buClr>
          <a:schemeClr val="accent1"/>
        </a:buClr>
        <a:buSzPct val="120000"/>
        <a:buFont typeface="Arial" panose="020B0604020202020204" pitchFamily="34" charset="0"/>
        <a:buChar char="•"/>
        <a:defRPr sz="1800" b="0" i="0" kern="1200" baseline="0">
          <a:solidFill>
            <a:schemeClr val="tx1"/>
          </a:solidFill>
          <a:latin typeface="Calibri" panose="020F0502020204030204" pitchFamily="34" charset="0"/>
          <a:ea typeface="+mn-ea"/>
          <a:cs typeface="+mn-cs"/>
        </a:defRPr>
      </a:lvl4pPr>
      <a:lvl5pPr marL="2057400" indent="-228600" algn="l" defTabSz="914400" rtl="0" eaLnBrk="1" latinLnBrk="0" hangingPunct="1">
        <a:lnSpc>
          <a:spcPct val="90000"/>
        </a:lnSpc>
        <a:spcBef>
          <a:spcPts val="500"/>
        </a:spcBef>
        <a:buClr>
          <a:schemeClr val="accent1"/>
        </a:buClr>
        <a:buSzPct val="120000"/>
        <a:buFont typeface="Arial" panose="020B0604020202020204" pitchFamily="34" charset="0"/>
        <a:buChar char="•"/>
        <a:defRPr sz="1800" b="0" i="0" kern="1200" baseline="0">
          <a:solidFill>
            <a:schemeClr val="tx1"/>
          </a:solidFill>
          <a:latin typeface="Calibri" panose="020F050202020403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rgbClr val="083535"/>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C5D015A-26D0-5A44-B835-114A4D76D4DF}"/>
              </a:ext>
            </a:extLst>
          </p:cNvPr>
          <p:cNvSpPr>
            <a:spLocks noGrp="1"/>
          </p:cNvSpPr>
          <p:nvPr>
            <p:ph type="title"/>
          </p:nvPr>
        </p:nvSpPr>
        <p:spPr>
          <a:xfrm>
            <a:off x="612420" y="365125"/>
            <a:ext cx="10515600" cy="1325563"/>
          </a:xfrm>
          <a:prstGeom prst="rect">
            <a:avLst/>
          </a:prstGeom>
        </p:spPr>
        <p:txBody>
          <a:bodyPr vert="horz" lIns="91440" tIns="45720" rIns="91440" bIns="45720" rtlCol="0" anchor="ctr">
            <a:normAutofit/>
          </a:bodyPr>
          <a:lstStyle/>
          <a:p>
            <a:r>
              <a:rPr lang="en-GB" dirty="0"/>
              <a:t>Click to edit Master title style</a:t>
            </a:r>
            <a:endParaRPr lang="en-FI" dirty="0"/>
          </a:p>
        </p:txBody>
      </p:sp>
      <p:sp>
        <p:nvSpPr>
          <p:cNvPr id="3" name="Text Placeholder 2">
            <a:extLst>
              <a:ext uri="{FF2B5EF4-FFF2-40B4-BE49-F238E27FC236}">
                <a16:creationId xmlns:a16="http://schemas.microsoft.com/office/drawing/2014/main" id="{B2C92484-E92E-A44E-8D63-94687FCBAAC5}"/>
              </a:ext>
            </a:extLst>
          </p:cNvPr>
          <p:cNvSpPr>
            <a:spLocks noGrp="1"/>
          </p:cNvSpPr>
          <p:nvPr>
            <p:ph type="body" idx="1"/>
          </p:nvPr>
        </p:nvSpPr>
        <p:spPr>
          <a:xfrm>
            <a:off x="612420" y="1825625"/>
            <a:ext cx="10515600" cy="3948641"/>
          </a:xfrm>
          <a:prstGeom prst="rect">
            <a:avLst/>
          </a:prstGeom>
        </p:spPr>
        <p:txBody>
          <a:bodyPr vert="horz" lIns="91440" tIns="45720" rIns="91440" bIns="45720" rtlCol="0">
            <a:norm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FI" dirty="0"/>
          </a:p>
        </p:txBody>
      </p:sp>
      <p:pic>
        <p:nvPicPr>
          <p:cNvPr id="4" name="Kuva 3" descr="Kuva, joka sisältää kohteen Fontti, Grafiikka, teksti, musta&#10;&#10;Kuvaus luotu automaattisesti">
            <a:extLst>
              <a:ext uri="{FF2B5EF4-FFF2-40B4-BE49-F238E27FC236}">
                <a16:creationId xmlns:a16="http://schemas.microsoft.com/office/drawing/2014/main" id="{201D79FE-76FE-4153-60BE-4F561081E3E5}"/>
              </a:ext>
            </a:extLst>
          </p:cNvPr>
          <p:cNvPicPr>
            <a:picLocks noChangeAspect="1"/>
          </p:cNvPicPr>
          <p:nvPr userDrawn="1"/>
        </p:nvPicPr>
        <p:blipFill>
          <a:blip r:embed="rId9"/>
          <a:stretch>
            <a:fillRect/>
          </a:stretch>
        </p:blipFill>
        <p:spPr>
          <a:xfrm>
            <a:off x="139484" y="5734319"/>
            <a:ext cx="2022594" cy="1011297"/>
          </a:xfrm>
          <a:prstGeom prst="rect">
            <a:avLst/>
          </a:prstGeom>
        </p:spPr>
      </p:pic>
      <p:pic>
        <p:nvPicPr>
          <p:cNvPr id="5" name="Graphic 6">
            <a:extLst>
              <a:ext uri="{FF2B5EF4-FFF2-40B4-BE49-F238E27FC236}">
                <a16:creationId xmlns:a16="http://schemas.microsoft.com/office/drawing/2014/main" id="{AC64CC5A-3034-AA3C-29BC-B7DC331BC051}"/>
              </a:ext>
            </a:extLst>
          </p:cNvPr>
          <p:cNvPicPr>
            <a:picLocks noChangeAspect="1"/>
          </p:cNvPicPr>
          <p:nvPr userDrawn="1"/>
        </p:nvPicPr>
        <p:blipFill>
          <a:blip r:embed="rId10">
            <a:extLst>
              <a:ext uri="{96DAC541-7B7A-43D3-8B79-37D633B846F1}">
                <asvg:svgBlip xmlns:asvg="http://schemas.microsoft.com/office/drawing/2016/SVG/main" r:embed="rId11"/>
              </a:ext>
            </a:extLst>
          </a:blip>
          <a:stretch>
            <a:fillRect/>
          </a:stretch>
        </p:blipFill>
        <p:spPr>
          <a:xfrm>
            <a:off x="10296525" y="5774266"/>
            <a:ext cx="1473574" cy="736786"/>
          </a:xfrm>
          <a:prstGeom prst="rect">
            <a:avLst/>
          </a:prstGeom>
        </p:spPr>
      </p:pic>
    </p:spTree>
    <p:extLst>
      <p:ext uri="{BB962C8B-B14F-4D97-AF65-F5344CB8AC3E}">
        <p14:creationId xmlns:p14="http://schemas.microsoft.com/office/powerpoint/2010/main" val="496099897"/>
      </p:ext>
    </p:extLst>
  </p:cSld>
  <p:clrMap bg1="lt1" tx1="dk1" bg2="lt2" tx2="dk2" accent1="accent1" accent2="accent2" accent3="accent3" accent4="accent4" accent5="accent5" accent6="accent6" hlink="hlink" folHlink="folHlink"/>
  <p:sldLayoutIdLst>
    <p:sldLayoutId id="2147483864" r:id="rId1"/>
    <p:sldLayoutId id="2147483865" r:id="rId2"/>
    <p:sldLayoutId id="2147483896" r:id="rId3"/>
    <p:sldLayoutId id="2147483869" r:id="rId4"/>
    <p:sldLayoutId id="2147483941" r:id="rId5"/>
    <p:sldLayoutId id="2147483908" r:id="rId6"/>
    <p:sldLayoutId id="2147483867" r:id="rId7"/>
  </p:sldLayoutIdLst>
  <p:hf sldNum="0" hdr="0" ftr="0" dt="0"/>
  <p:txStyles>
    <p:titleStyle>
      <a:lvl1pPr algn="l" defTabSz="914400" rtl="0" eaLnBrk="1" latinLnBrk="0" hangingPunct="1">
        <a:lnSpc>
          <a:spcPct val="90000"/>
        </a:lnSpc>
        <a:spcBef>
          <a:spcPct val="0"/>
        </a:spcBef>
        <a:buNone/>
        <a:defRPr sz="3600" b="1" i="0" kern="1200">
          <a:solidFill>
            <a:schemeClr val="bg1"/>
          </a:solidFill>
          <a:latin typeface="+mn-lt"/>
          <a:ea typeface="+mj-ea"/>
          <a:cs typeface="+mj-cs"/>
        </a:defRPr>
      </a:lvl1pPr>
    </p:titleStyle>
    <p:bodyStyle>
      <a:lvl1pPr marL="228600" indent="-228600" algn="l" defTabSz="914400" rtl="0" eaLnBrk="1" latinLnBrk="0" hangingPunct="1">
        <a:lnSpc>
          <a:spcPct val="90000"/>
        </a:lnSpc>
        <a:spcBef>
          <a:spcPts val="1000"/>
        </a:spcBef>
        <a:buClr>
          <a:schemeClr val="bg1"/>
        </a:buClr>
        <a:buSzPct val="120000"/>
        <a:buFont typeface="Arial" panose="020B0604020202020204" pitchFamily="34" charset="0"/>
        <a:buChar char="•"/>
        <a:defRPr sz="2400" b="0" i="0" kern="1200" baseline="0">
          <a:solidFill>
            <a:schemeClr val="bg1"/>
          </a:solidFill>
          <a:latin typeface="Calibri" panose="020F0502020204030204" pitchFamily="34" charset="0"/>
          <a:ea typeface="+mn-ea"/>
          <a:cs typeface="+mn-cs"/>
        </a:defRPr>
      </a:lvl1pPr>
      <a:lvl2pPr marL="685800" indent="-228600" algn="l" defTabSz="914400" rtl="0" eaLnBrk="1" latinLnBrk="0" hangingPunct="1">
        <a:lnSpc>
          <a:spcPct val="90000"/>
        </a:lnSpc>
        <a:spcBef>
          <a:spcPts val="500"/>
        </a:spcBef>
        <a:buClr>
          <a:schemeClr val="bg1"/>
        </a:buClr>
        <a:buSzPct val="120000"/>
        <a:buFont typeface="Arial" panose="020B0604020202020204" pitchFamily="34" charset="0"/>
        <a:buChar char="•"/>
        <a:defRPr sz="2000" b="0" i="0" kern="1200" baseline="0">
          <a:solidFill>
            <a:schemeClr val="bg1"/>
          </a:solidFill>
          <a:latin typeface="Calibri" panose="020F0502020204030204" pitchFamily="34" charset="0"/>
          <a:ea typeface="+mn-ea"/>
          <a:cs typeface="+mn-cs"/>
        </a:defRPr>
      </a:lvl2pPr>
      <a:lvl3pPr marL="1143000" indent="-228600" algn="l" defTabSz="914400" rtl="0" eaLnBrk="1" latinLnBrk="0" hangingPunct="1">
        <a:lnSpc>
          <a:spcPct val="90000"/>
        </a:lnSpc>
        <a:spcBef>
          <a:spcPts val="500"/>
        </a:spcBef>
        <a:buClr>
          <a:schemeClr val="bg1"/>
        </a:buClr>
        <a:buSzPct val="120000"/>
        <a:buFont typeface="Arial" panose="020B0604020202020204" pitchFamily="34" charset="0"/>
        <a:buChar char="•"/>
        <a:defRPr sz="1800" b="0" i="0" kern="1200" baseline="0">
          <a:solidFill>
            <a:schemeClr val="bg1"/>
          </a:solidFill>
          <a:latin typeface="Calibri" panose="020F0502020204030204" pitchFamily="34" charset="0"/>
          <a:ea typeface="+mn-ea"/>
          <a:cs typeface="+mn-cs"/>
        </a:defRPr>
      </a:lvl3pPr>
      <a:lvl4pPr marL="1600200" indent="-228600" algn="l" defTabSz="914400" rtl="0" eaLnBrk="1" latinLnBrk="0" hangingPunct="1">
        <a:lnSpc>
          <a:spcPct val="90000"/>
        </a:lnSpc>
        <a:spcBef>
          <a:spcPts val="500"/>
        </a:spcBef>
        <a:buClr>
          <a:schemeClr val="bg1"/>
        </a:buClr>
        <a:buSzPct val="120000"/>
        <a:buFont typeface="Arial" panose="020B0604020202020204" pitchFamily="34" charset="0"/>
        <a:buChar char="•"/>
        <a:defRPr sz="1600" b="0" i="0" kern="1200" baseline="0">
          <a:solidFill>
            <a:schemeClr val="bg1"/>
          </a:solidFill>
          <a:latin typeface="Calibri" panose="020F0502020204030204" pitchFamily="34" charset="0"/>
          <a:ea typeface="+mn-ea"/>
          <a:cs typeface="+mn-cs"/>
        </a:defRPr>
      </a:lvl4pPr>
      <a:lvl5pPr marL="2057400" indent="-228600" algn="l" defTabSz="914400" rtl="0" eaLnBrk="1" latinLnBrk="0" hangingPunct="1">
        <a:lnSpc>
          <a:spcPct val="90000"/>
        </a:lnSpc>
        <a:spcBef>
          <a:spcPts val="500"/>
        </a:spcBef>
        <a:buClr>
          <a:schemeClr val="bg1"/>
        </a:buClr>
        <a:buSzPct val="120000"/>
        <a:buFont typeface="Arial" panose="020B0604020202020204" pitchFamily="34" charset="0"/>
        <a:buChar char="•"/>
        <a:defRPr sz="1600" b="0" i="0" kern="1200" baseline="0">
          <a:solidFill>
            <a:schemeClr val="bg1"/>
          </a:solidFill>
          <a:latin typeface="Calibri" panose="020F050202020403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rgbClr val="EDEDED"/>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C5D015A-26D0-5A44-B835-114A4D76D4DF}"/>
              </a:ext>
            </a:extLst>
          </p:cNvPr>
          <p:cNvSpPr>
            <a:spLocks noGrp="1"/>
          </p:cNvSpPr>
          <p:nvPr>
            <p:ph type="title"/>
          </p:nvPr>
        </p:nvSpPr>
        <p:spPr>
          <a:xfrm>
            <a:off x="623709" y="365125"/>
            <a:ext cx="10699046" cy="1325563"/>
          </a:xfrm>
          <a:prstGeom prst="rect">
            <a:avLst/>
          </a:prstGeom>
        </p:spPr>
        <p:txBody>
          <a:bodyPr vert="horz" lIns="91440" tIns="45720" rIns="91440" bIns="45720" rtlCol="0" anchor="ctr">
            <a:normAutofit/>
          </a:bodyPr>
          <a:lstStyle/>
          <a:p>
            <a:r>
              <a:rPr lang="en-GB" dirty="0"/>
              <a:t>Click to edit Master title style</a:t>
            </a:r>
            <a:endParaRPr lang="en-FI" dirty="0"/>
          </a:p>
        </p:txBody>
      </p:sp>
      <p:sp>
        <p:nvSpPr>
          <p:cNvPr id="3" name="Text Placeholder 2">
            <a:extLst>
              <a:ext uri="{FF2B5EF4-FFF2-40B4-BE49-F238E27FC236}">
                <a16:creationId xmlns:a16="http://schemas.microsoft.com/office/drawing/2014/main" id="{B2C92484-E92E-A44E-8D63-94687FCBAAC5}"/>
              </a:ext>
            </a:extLst>
          </p:cNvPr>
          <p:cNvSpPr>
            <a:spLocks noGrp="1"/>
          </p:cNvSpPr>
          <p:nvPr>
            <p:ph type="body" idx="1"/>
          </p:nvPr>
        </p:nvSpPr>
        <p:spPr>
          <a:xfrm>
            <a:off x="623708" y="1825625"/>
            <a:ext cx="10699047" cy="3921130"/>
          </a:xfrm>
          <a:prstGeom prst="rect">
            <a:avLst/>
          </a:prstGeom>
        </p:spPr>
        <p:txBody>
          <a:bodyPr vert="horz" lIns="91440" tIns="45720" rIns="91440" bIns="45720" rtlCol="0">
            <a:norm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FI" dirty="0"/>
          </a:p>
        </p:txBody>
      </p:sp>
      <p:pic>
        <p:nvPicPr>
          <p:cNvPr id="4" name="Graphic 6">
            <a:extLst>
              <a:ext uri="{FF2B5EF4-FFF2-40B4-BE49-F238E27FC236}">
                <a16:creationId xmlns:a16="http://schemas.microsoft.com/office/drawing/2014/main" id="{E4EDC9C3-46A0-090A-4A92-147010D750D9}"/>
              </a:ext>
            </a:extLst>
          </p:cNvPr>
          <p:cNvPicPr>
            <a:picLocks noChangeAspect="1"/>
          </p:cNvPicPr>
          <p:nvPr userDrawn="1"/>
        </p:nvPicPr>
        <p:blipFill>
          <a:blip r:embed="rId9">
            <a:extLst>
              <a:ext uri="{96DAC541-7B7A-43D3-8B79-37D633B846F1}">
                <asvg:svgBlip xmlns:asvg="http://schemas.microsoft.com/office/drawing/2016/SVG/main" r:embed="rId10"/>
              </a:ext>
            </a:extLst>
          </a:blip>
          <a:stretch>
            <a:fillRect/>
          </a:stretch>
        </p:blipFill>
        <p:spPr>
          <a:xfrm>
            <a:off x="10296525" y="5774266"/>
            <a:ext cx="1473574" cy="736786"/>
          </a:xfrm>
          <a:prstGeom prst="rect">
            <a:avLst/>
          </a:prstGeom>
        </p:spPr>
      </p:pic>
      <p:pic>
        <p:nvPicPr>
          <p:cNvPr id="5" name="Kuva 4">
            <a:extLst>
              <a:ext uri="{FF2B5EF4-FFF2-40B4-BE49-F238E27FC236}">
                <a16:creationId xmlns:a16="http://schemas.microsoft.com/office/drawing/2014/main" id="{071EA205-142C-F604-754A-311F48F53085}"/>
              </a:ext>
            </a:extLst>
          </p:cNvPr>
          <p:cNvPicPr>
            <a:picLocks noChangeAspect="1"/>
          </p:cNvPicPr>
          <p:nvPr userDrawn="1"/>
        </p:nvPicPr>
        <p:blipFill>
          <a:blip r:embed="rId11"/>
          <a:srcRect/>
          <a:stretch/>
        </p:blipFill>
        <p:spPr>
          <a:xfrm>
            <a:off x="139484" y="5746755"/>
            <a:ext cx="2022594" cy="1011297"/>
          </a:xfrm>
          <a:prstGeom prst="rect">
            <a:avLst/>
          </a:prstGeom>
        </p:spPr>
      </p:pic>
    </p:spTree>
    <p:extLst>
      <p:ext uri="{BB962C8B-B14F-4D97-AF65-F5344CB8AC3E}">
        <p14:creationId xmlns:p14="http://schemas.microsoft.com/office/powerpoint/2010/main" val="780921744"/>
      </p:ext>
    </p:extLst>
  </p:cSld>
  <p:clrMap bg1="lt1" tx1="dk1" bg2="lt2" tx2="dk2" accent1="accent1" accent2="accent2" accent3="accent3" accent4="accent4" accent5="accent5" accent6="accent6" hlink="hlink" folHlink="folHlink"/>
  <p:sldLayoutIdLst>
    <p:sldLayoutId id="2147483871" r:id="rId1"/>
    <p:sldLayoutId id="2147483872" r:id="rId2"/>
    <p:sldLayoutId id="2147483895" r:id="rId3"/>
    <p:sldLayoutId id="2147483874" r:id="rId4"/>
    <p:sldLayoutId id="2147483943" r:id="rId5"/>
    <p:sldLayoutId id="2147483911" r:id="rId6"/>
    <p:sldLayoutId id="2147483875" r:id="rId7"/>
  </p:sldLayoutIdLst>
  <p:hf sldNum="0" hdr="0" ftr="0" dt="0"/>
  <p:txStyles>
    <p:titleStyle>
      <a:lvl1pPr algn="l" defTabSz="914400" rtl="0" eaLnBrk="1" latinLnBrk="0" hangingPunct="1">
        <a:lnSpc>
          <a:spcPct val="90000"/>
        </a:lnSpc>
        <a:spcBef>
          <a:spcPct val="0"/>
        </a:spcBef>
        <a:buNone/>
        <a:defRPr sz="3600" b="1" i="0" kern="1200">
          <a:solidFill>
            <a:schemeClr val="tx1"/>
          </a:solidFill>
          <a:latin typeface="+mn-lt"/>
          <a:ea typeface="+mj-ea"/>
          <a:cs typeface="+mj-cs"/>
        </a:defRPr>
      </a:lvl1pPr>
    </p:titleStyle>
    <p:bodyStyle>
      <a:lvl1pPr marL="228600" indent="-228600" algn="l" defTabSz="914400" rtl="0" eaLnBrk="1" latinLnBrk="0" hangingPunct="1">
        <a:lnSpc>
          <a:spcPct val="90000"/>
        </a:lnSpc>
        <a:spcBef>
          <a:spcPts val="1000"/>
        </a:spcBef>
        <a:buClr>
          <a:srgbClr val="0BD232"/>
        </a:buClr>
        <a:buSzPct val="120000"/>
        <a:buFont typeface="Arial" panose="020B0604020202020204" pitchFamily="34" charset="0"/>
        <a:buChar char="•"/>
        <a:defRPr sz="2400" b="0" i="0" kern="1200" baseline="0">
          <a:solidFill>
            <a:schemeClr val="tx1"/>
          </a:solidFill>
          <a:latin typeface="Calibri" panose="020F0502020204030204" pitchFamily="34" charset="0"/>
          <a:ea typeface="+mn-ea"/>
          <a:cs typeface="+mn-cs"/>
        </a:defRPr>
      </a:lvl1pPr>
      <a:lvl2pPr marL="685800" indent="-228600" algn="l" defTabSz="914400" rtl="0" eaLnBrk="1" latinLnBrk="0" hangingPunct="1">
        <a:lnSpc>
          <a:spcPct val="90000"/>
        </a:lnSpc>
        <a:spcBef>
          <a:spcPts val="500"/>
        </a:spcBef>
        <a:buClr>
          <a:srgbClr val="0BD232"/>
        </a:buClr>
        <a:buSzPct val="120000"/>
        <a:buFont typeface="Arial" panose="020B0604020202020204" pitchFamily="34" charset="0"/>
        <a:buChar char="•"/>
        <a:defRPr sz="2000" b="0" i="0" kern="1200" baseline="0">
          <a:solidFill>
            <a:schemeClr val="tx1"/>
          </a:solidFill>
          <a:latin typeface="Calibri" panose="020F0502020204030204" pitchFamily="34" charset="0"/>
          <a:ea typeface="+mn-ea"/>
          <a:cs typeface="+mn-cs"/>
        </a:defRPr>
      </a:lvl2pPr>
      <a:lvl3pPr marL="1143000" indent="-228600" algn="l" defTabSz="914400" rtl="0" eaLnBrk="1" latinLnBrk="0" hangingPunct="1">
        <a:lnSpc>
          <a:spcPct val="90000"/>
        </a:lnSpc>
        <a:spcBef>
          <a:spcPts val="500"/>
        </a:spcBef>
        <a:buClr>
          <a:srgbClr val="0BD232"/>
        </a:buClr>
        <a:buSzPct val="120000"/>
        <a:buFont typeface="Arial" panose="020B0604020202020204" pitchFamily="34" charset="0"/>
        <a:buChar char="•"/>
        <a:defRPr sz="1800" b="0" i="0" kern="1200" baseline="0">
          <a:solidFill>
            <a:schemeClr val="tx1"/>
          </a:solidFill>
          <a:latin typeface="Calibri" panose="020F0502020204030204" pitchFamily="34" charset="0"/>
          <a:ea typeface="+mn-ea"/>
          <a:cs typeface="+mn-cs"/>
        </a:defRPr>
      </a:lvl3pPr>
      <a:lvl4pPr marL="1600200" indent="-228600" algn="l" defTabSz="914400" rtl="0" eaLnBrk="1" latinLnBrk="0" hangingPunct="1">
        <a:lnSpc>
          <a:spcPct val="90000"/>
        </a:lnSpc>
        <a:spcBef>
          <a:spcPts val="500"/>
        </a:spcBef>
        <a:buClr>
          <a:srgbClr val="0BD232"/>
        </a:buClr>
        <a:buSzPct val="120000"/>
        <a:buFont typeface="Arial" panose="020B0604020202020204" pitchFamily="34" charset="0"/>
        <a:buChar char="•"/>
        <a:defRPr sz="1600" b="0" i="0" kern="1200" baseline="0">
          <a:solidFill>
            <a:schemeClr val="tx1"/>
          </a:solidFill>
          <a:latin typeface="Calibri" panose="020F0502020204030204" pitchFamily="34" charset="0"/>
          <a:ea typeface="+mn-ea"/>
          <a:cs typeface="+mn-cs"/>
        </a:defRPr>
      </a:lvl4pPr>
      <a:lvl5pPr marL="2057400" indent="-228600" algn="l" defTabSz="914400" rtl="0" eaLnBrk="1" latinLnBrk="0" hangingPunct="1">
        <a:lnSpc>
          <a:spcPct val="90000"/>
        </a:lnSpc>
        <a:spcBef>
          <a:spcPts val="500"/>
        </a:spcBef>
        <a:buClr>
          <a:srgbClr val="0BD232"/>
        </a:buClr>
        <a:buSzPct val="120000"/>
        <a:buFont typeface="Arial" panose="020B0604020202020204" pitchFamily="34" charset="0"/>
        <a:buChar char="•"/>
        <a:defRPr sz="1600" b="0" i="0" kern="1200" baseline="0">
          <a:solidFill>
            <a:schemeClr val="tx1"/>
          </a:solidFill>
          <a:latin typeface="Calibri" panose="020F050202020403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692025582"/>
      </p:ext>
    </p:extLst>
  </p:cSld>
  <p:clrMap bg1="lt1" tx1="dk1" bg2="lt2" tx2="dk2" accent1="accent1" accent2="accent2" accent3="accent3" accent4="accent4" accent5="accent5" accent6="accent6" hlink="hlink" folHlink="folHlink"/>
  <p:sldLayoutIdLst>
    <p:sldLayoutId id="2147483953" r:id="rId1"/>
    <p:sldLayoutId id="2147483955" r:id="rId2"/>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806375580"/>
      </p:ext>
    </p:extLst>
  </p:cSld>
  <p:clrMap bg1="lt1" tx1="dk1" bg2="lt2" tx2="dk2" accent1="accent1" accent2="accent2" accent3="accent3" accent4="accent4" accent5="accent5" accent6="accent6" hlink="hlink" folHlink="folHlink"/>
  <p:sldLayoutIdLst>
    <p:sldLayoutId id="2147483959" r:id="rId1"/>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723475421"/>
      </p:ext>
    </p:extLst>
  </p:cSld>
  <p:clrMap bg1="lt1" tx1="dk1" bg2="lt2" tx2="dk2" accent1="accent1" accent2="accent2" accent3="accent3" accent4="accent4" accent5="accent5" accent6="accent6" hlink="hlink" folHlink="folHlink"/>
  <p:sldLayoutIdLst>
    <p:sldLayoutId id="2147483948" r:id="rId1"/>
    <p:sldLayoutId id="2147483950" r:id="rId2"/>
    <p:sldLayoutId id="2147483956" r:id="rId3"/>
    <p:sldLayoutId id="2147483957" r:id="rId4"/>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0.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2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12.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2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14.xml.rels><?xml version="1.0" encoding="UTF-8" standalone="yes"?>
<Relationships xmlns="http://schemas.openxmlformats.org/package/2006/relationships"><Relationship Id="rId2" Type="http://schemas.openxmlformats.org/officeDocument/2006/relationships/chart" Target="../charts/chart6.xml"/><Relationship Id="rId1" Type="http://schemas.openxmlformats.org/officeDocument/2006/relationships/slideLayout" Target="../slideLayouts/slideLayout2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16.xml.rels><?xml version="1.0" encoding="UTF-8" standalone="yes"?>
<Relationships xmlns="http://schemas.openxmlformats.org/package/2006/relationships"><Relationship Id="rId2" Type="http://schemas.openxmlformats.org/officeDocument/2006/relationships/chart" Target="../charts/chart7.xml"/><Relationship Id="rId1" Type="http://schemas.openxmlformats.org/officeDocument/2006/relationships/slideLayout" Target="../slideLayouts/slideLayout2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chart" Target="../charts/chart8.xml"/><Relationship Id="rId1" Type="http://schemas.openxmlformats.org/officeDocument/2006/relationships/slideLayout" Target="../slideLayouts/slideLayout2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23.xml.rels><?xml version="1.0" encoding="UTF-8" standalone="yes"?>
<Relationships xmlns="http://schemas.openxmlformats.org/package/2006/relationships"><Relationship Id="rId2" Type="http://schemas.openxmlformats.org/officeDocument/2006/relationships/chart" Target="../charts/chart9.xml"/><Relationship Id="rId1" Type="http://schemas.openxmlformats.org/officeDocument/2006/relationships/slideLayout" Target="../slideLayouts/slideLayout2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3.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6.xml"/></Relationships>
</file>

<file path=ppt/slides/_rels/slide7.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2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17155220-4CC7-8AA1-3382-659A05DA405D}"/>
              </a:ext>
            </a:extLst>
          </p:cNvPr>
          <p:cNvSpPr>
            <a:spLocks noGrp="1"/>
          </p:cNvSpPr>
          <p:nvPr>
            <p:ph type="ctrTitle"/>
          </p:nvPr>
        </p:nvSpPr>
        <p:spPr>
          <a:xfrm>
            <a:off x="823912" y="2660737"/>
            <a:ext cx="9765430" cy="1933482"/>
          </a:xfrm>
        </p:spPr>
        <p:txBody>
          <a:bodyPr/>
          <a:lstStyle/>
          <a:p>
            <a:r>
              <a:rPr lang="fi-FI" dirty="0"/>
              <a:t>Kriisikeskusbarometrin tulokset</a:t>
            </a:r>
            <a:br>
              <a:rPr lang="fi-FI" dirty="0"/>
            </a:br>
            <a:endParaRPr lang="fi-FI" dirty="0"/>
          </a:p>
        </p:txBody>
      </p:sp>
      <p:sp>
        <p:nvSpPr>
          <p:cNvPr id="3" name="Alaotsikko 2">
            <a:extLst>
              <a:ext uri="{FF2B5EF4-FFF2-40B4-BE49-F238E27FC236}">
                <a16:creationId xmlns:a16="http://schemas.microsoft.com/office/drawing/2014/main" id="{8EB186CC-EA83-7722-AF13-EADDE328109B}"/>
              </a:ext>
            </a:extLst>
          </p:cNvPr>
          <p:cNvSpPr>
            <a:spLocks noGrp="1"/>
          </p:cNvSpPr>
          <p:nvPr>
            <p:ph type="subTitle" idx="1"/>
          </p:nvPr>
        </p:nvSpPr>
        <p:spPr/>
        <p:txBody>
          <a:bodyPr/>
          <a:lstStyle/>
          <a:p>
            <a:r>
              <a:rPr lang="fi-FI" sz="3200" dirty="0"/>
              <a:t>2024</a:t>
            </a:r>
          </a:p>
          <a:p>
            <a:r>
              <a:rPr lang="fi-FI" dirty="0"/>
              <a:t>Mediaversio</a:t>
            </a:r>
          </a:p>
        </p:txBody>
      </p:sp>
    </p:spTree>
    <p:extLst>
      <p:ext uri="{BB962C8B-B14F-4D97-AF65-F5344CB8AC3E}">
        <p14:creationId xmlns:p14="http://schemas.microsoft.com/office/powerpoint/2010/main" val="362875149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D6222649-2B3E-5EBF-11DA-35043799A08A}"/>
              </a:ext>
            </a:extLst>
          </p:cNvPr>
          <p:cNvSpPr>
            <a:spLocks noGrp="1"/>
          </p:cNvSpPr>
          <p:nvPr>
            <p:ph type="title"/>
          </p:nvPr>
        </p:nvSpPr>
        <p:spPr>
          <a:xfrm>
            <a:off x="365760" y="249737"/>
            <a:ext cx="11587942" cy="999217"/>
          </a:xfrm>
        </p:spPr>
        <p:txBody>
          <a:bodyPr>
            <a:noAutofit/>
          </a:bodyPr>
          <a:lstStyle/>
          <a:p>
            <a:pPr>
              <a:lnSpc>
                <a:spcPct val="100000"/>
              </a:lnSpc>
            </a:pPr>
            <a:r>
              <a:rPr lang="fi-FI" sz="2400" b="1" dirty="0"/>
              <a:t>Arvioi kriisityöstä saamaasi näkymää, minkä kouluarvosanan antaisit ihmisten avun saamiselle hyvinvointialueesi sote-palveluissa? Vastaa sen hyvinvointialueen osalta, missä kriisikeskuksesi sijaitsee</a:t>
            </a:r>
            <a:br>
              <a:rPr lang="fi-FI" sz="2400" b="1" dirty="0"/>
            </a:br>
            <a:endParaRPr lang="fi-FI" sz="2400" dirty="0"/>
          </a:p>
        </p:txBody>
      </p:sp>
      <p:sp>
        <p:nvSpPr>
          <p:cNvPr id="4" name="Ellipsi 3">
            <a:extLst>
              <a:ext uri="{FF2B5EF4-FFF2-40B4-BE49-F238E27FC236}">
                <a16:creationId xmlns:a16="http://schemas.microsoft.com/office/drawing/2014/main" id="{B5D79BD3-95C6-0B2A-F763-CC5C997D91BF}"/>
              </a:ext>
            </a:extLst>
          </p:cNvPr>
          <p:cNvSpPr/>
          <p:nvPr/>
        </p:nvSpPr>
        <p:spPr>
          <a:xfrm>
            <a:off x="756160" y="2197060"/>
            <a:ext cx="2019993" cy="1995054"/>
          </a:xfrm>
          <a:prstGeom prst="ellipse">
            <a:avLst/>
          </a:prstGeom>
          <a:solidFill>
            <a:schemeClr val="accent1"/>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i-FI" dirty="0"/>
          </a:p>
        </p:txBody>
      </p:sp>
      <p:sp>
        <p:nvSpPr>
          <p:cNvPr id="5" name="Tekstiruutu 4">
            <a:extLst>
              <a:ext uri="{FF2B5EF4-FFF2-40B4-BE49-F238E27FC236}">
                <a16:creationId xmlns:a16="http://schemas.microsoft.com/office/drawing/2014/main" id="{54E63E86-DCEB-B872-1281-703396C94F2E}"/>
              </a:ext>
            </a:extLst>
          </p:cNvPr>
          <p:cNvSpPr txBox="1"/>
          <p:nvPr/>
        </p:nvSpPr>
        <p:spPr>
          <a:xfrm>
            <a:off x="664719" y="4273724"/>
            <a:ext cx="2202873" cy="707886"/>
          </a:xfrm>
          <a:prstGeom prst="rect">
            <a:avLst/>
          </a:prstGeom>
          <a:noFill/>
        </p:spPr>
        <p:txBody>
          <a:bodyPr wrap="square" rtlCol="0">
            <a:spAutoFit/>
          </a:bodyPr>
          <a:lstStyle/>
          <a:p>
            <a:pPr algn="ctr"/>
            <a:r>
              <a:rPr lang="fi-FI" sz="2000" dirty="0">
                <a:solidFill>
                  <a:schemeClr val="bg1"/>
                </a:solidFill>
              </a:rPr>
              <a:t>Kokonaiskeskiarvo</a:t>
            </a:r>
          </a:p>
          <a:p>
            <a:pPr algn="ctr"/>
            <a:r>
              <a:rPr lang="fi-FI" sz="2000" dirty="0">
                <a:solidFill>
                  <a:schemeClr val="bg1"/>
                </a:solidFill>
              </a:rPr>
              <a:t>N = 94</a:t>
            </a:r>
          </a:p>
        </p:txBody>
      </p:sp>
      <p:graphicFrame>
        <p:nvGraphicFramePr>
          <p:cNvPr id="15" name="Kaavio 14">
            <a:extLst>
              <a:ext uri="{FF2B5EF4-FFF2-40B4-BE49-F238E27FC236}">
                <a16:creationId xmlns:a16="http://schemas.microsoft.com/office/drawing/2014/main" id="{F27889E0-EABE-34A4-579B-4792BFF27D32}"/>
              </a:ext>
            </a:extLst>
          </p:cNvPr>
          <p:cNvGraphicFramePr/>
          <p:nvPr>
            <p:extLst>
              <p:ext uri="{D42A27DB-BD31-4B8C-83A1-F6EECF244321}">
                <p14:modId xmlns:p14="http://schemas.microsoft.com/office/powerpoint/2010/main" val="425091129"/>
              </p:ext>
            </p:extLst>
          </p:nvPr>
        </p:nvGraphicFramePr>
        <p:xfrm>
          <a:off x="3494380" y="1869029"/>
          <a:ext cx="6439330" cy="4537550"/>
        </p:xfrm>
        <a:graphic>
          <a:graphicData uri="http://schemas.openxmlformats.org/drawingml/2006/chart">
            <c:chart xmlns:c="http://schemas.openxmlformats.org/drawingml/2006/chart" xmlns:r="http://schemas.openxmlformats.org/officeDocument/2006/relationships" r:id="rId2"/>
          </a:graphicData>
        </a:graphic>
      </p:graphicFrame>
      <p:sp>
        <p:nvSpPr>
          <p:cNvPr id="16" name="Tekstiruutu 15">
            <a:extLst>
              <a:ext uri="{FF2B5EF4-FFF2-40B4-BE49-F238E27FC236}">
                <a16:creationId xmlns:a16="http://schemas.microsoft.com/office/drawing/2014/main" id="{D563EC61-8C7E-41DB-3E63-E0ED95C0E613}"/>
              </a:ext>
            </a:extLst>
          </p:cNvPr>
          <p:cNvSpPr txBox="1"/>
          <p:nvPr/>
        </p:nvSpPr>
        <p:spPr>
          <a:xfrm>
            <a:off x="1274025" y="2760669"/>
            <a:ext cx="984265" cy="830997"/>
          </a:xfrm>
          <a:prstGeom prst="rect">
            <a:avLst/>
          </a:prstGeom>
          <a:noFill/>
        </p:spPr>
        <p:txBody>
          <a:bodyPr wrap="square" rtlCol="0">
            <a:spAutoFit/>
          </a:bodyPr>
          <a:lstStyle/>
          <a:p>
            <a:r>
              <a:rPr lang="fi-FI" sz="4800" b="1" dirty="0"/>
              <a:t>6.5</a:t>
            </a:r>
          </a:p>
        </p:txBody>
      </p:sp>
    </p:spTree>
    <p:extLst>
      <p:ext uri="{BB962C8B-B14F-4D97-AF65-F5344CB8AC3E}">
        <p14:creationId xmlns:p14="http://schemas.microsoft.com/office/powerpoint/2010/main" val="178135394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11" name="Taulukko 11">
            <a:extLst>
              <a:ext uri="{FF2B5EF4-FFF2-40B4-BE49-F238E27FC236}">
                <a16:creationId xmlns:a16="http://schemas.microsoft.com/office/drawing/2014/main" id="{FE4B3175-47D6-35FD-55C7-0C88E2021E22}"/>
              </a:ext>
            </a:extLst>
          </p:cNvPr>
          <p:cNvGraphicFramePr>
            <a:graphicFrameLocks noGrp="1"/>
          </p:cNvGraphicFramePr>
          <p:nvPr>
            <p:extLst>
              <p:ext uri="{D42A27DB-BD31-4B8C-83A1-F6EECF244321}">
                <p14:modId xmlns:p14="http://schemas.microsoft.com/office/powerpoint/2010/main" val="769809566"/>
              </p:ext>
            </p:extLst>
          </p:nvPr>
        </p:nvGraphicFramePr>
        <p:xfrm>
          <a:off x="538939" y="1154869"/>
          <a:ext cx="11114119" cy="5085080"/>
        </p:xfrm>
        <a:graphic>
          <a:graphicData uri="http://schemas.openxmlformats.org/drawingml/2006/table">
            <a:tbl>
              <a:tblPr firstRow="1" bandRow="1">
                <a:tableStyleId>{5C22544A-7EE6-4342-B048-85BDC9FD1C3A}</a:tableStyleId>
              </a:tblPr>
              <a:tblGrid>
                <a:gridCol w="1487980">
                  <a:extLst>
                    <a:ext uri="{9D8B030D-6E8A-4147-A177-3AD203B41FA5}">
                      <a16:colId xmlns:a16="http://schemas.microsoft.com/office/drawing/2014/main" val="1155273666"/>
                    </a:ext>
                  </a:extLst>
                </a:gridCol>
                <a:gridCol w="1928552">
                  <a:extLst>
                    <a:ext uri="{9D8B030D-6E8A-4147-A177-3AD203B41FA5}">
                      <a16:colId xmlns:a16="http://schemas.microsoft.com/office/drawing/2014/main" val="4038906247"/>
                    </a:ext>
                  </a:extLst>
                </a:gridCol>
                <a:gridCol w="2036620">
                  <a:extLst>
                    <a:ext uri="{9D8B030D-6E8A-4147-A177-3AD203B41FA5}">
                      <a16:colId xmlns:a16="http://schemas.microsoft.com/office/drawing/2014/main" val="2860029243"/>
                    </a:ext>
                  </a:extLst>
                </a:gridCol>
                <a:gridCol w="1554480">
                  <a:extLst>
                    <a:ext uri="{9D8B030D-6E8A-4147-A177-3AD203B41FA5}">
                      <a16:colId xmlns:a16="http://schemas.microsoft.com/office/drawing/2014/main" val="2531966819"/>
                    </a:ext>
                  </a:extLst>
                </a:gridCol>
                <a:gridCol w="2136371">
                  <a:extLst>
                    <a:ext uri="{9D8B030D-6E8A-4147-A177-3AD203B41FA5}">
                      <a16:colId xmlns:a16="http://schemas.microsoft.com/office/drawing/2014/main" val="3734284668"/>
                    </a:ext>
                  </a:extLst>
                </a:gridCol>
                <a:gridCol w="1970116">
                  <a:extLst>
                    <a:ext uri="{9D8B030D-6E8A-4147-A177-3AD203B41FA5}">
                      <a16:colId xmlns:a16="http://schemas.microsoft.com/office/drawing/2014/main" val="143428598"/>
                    </a:ext>
                  </a:extLst>
                </a:gridCol>
              </a:tblGrid>
              <a:tr h="370840">
                <a:tc>
                  <a:txBody>
                    <a:bodyPr/>
                    <a:lstStyle/>
                    <a:p>
                      <a:pPr algn="ctr"/>
                      <a:r>
                        <a:rPr lang="fi-FI" dirty="0"/>
                        <a:t>Kriisikeskus</a:t>
                      </a:r>
                    </a:p>
                  </a:txBody>
                  <a:tcPr>
                    <a:solidFill>
                      <a:schemeClr val="accent2"/>
                    </a:solidFill>
                  </a:tcPr>
                </a:tc>
                <a:tc>
                  <a:txBody>
                    <a:bodyPr/>
                    <a:lstStyle/>
                    <a:p>
                      <a:pPr algn="ctr"/>
                      <a:r>
                        <a:rPr lang="fi-FI" dirty="0"/>
                        <a:t>Hyvinvointialue</a:t>
                      </a:r>
                    </a:p>
                  </a:txBody>
                  <a:tcPr>
                    <a:solidFill>
                      <a:schemeClr val="accent2"/>
                    </a:solidFill>
                  </a:tcPr>
                </a:tc>
                <a:tc>
                  <a:txBody>
                    <a:bodyPr/>
                    <a:lstStyle/>
                    <a:p>
                      <a:pPr algn="ctr"/>
                      <a:r>
                        <a:rPr lang="fi-FI" dirty="0"/>
                        <a:t>Kokonaiskeskiarvo</a:t>
                      </a:r>
                    </a:p>
                  </a:txBody>
                  <a:tcPr>
                    <a:solidFill>
                      <a:schemeClr val="accent2"/>
                    </a:solidFill>
                  </a:tcPr>
                </a:tc>
                <a:tc>
                  <a:txBody>
                    <a:bodyPr/>
                    <a:lstStyle/>
                    <a:p>
                      <a:pPr algn="ctr"/>
                      <a:r>
                        <a:rPr lang="fi-FI" dirty="0"/>
                        <a:t>Kriisikeskus</a:t>
                      </a:r>
                    </a:p>
                  </a:txBody>
                  <a:tcPr>
                    <a:solidFill>
                      <a:schemeClr val="accent2"/>
                    </a:solidFill>
                  </a:tcPr>
                </a:tc>
                <a:tc>
                  <a:txBody>
                    <a:bodyPr/>
                    <a:lstStyle/>
                    <a:p>
                      <a:pPr algn="ctr"/>
                      <a:r>
                        <a:rPr lang="fi-FI" dirty="0"/>
                        <a:t>Hyvinvointialue</a:t>
                      </a:r>
                    </a:p>
                  </a:txBody>
                  <a:tcPr>
                    <a:solidFill>
                      <a:schemeClr val="accent2"/>
                    </a:solidFill>
                  </a:tcPr>
                </a:tc>
                <a:tc>
                  <a:txBody>
                    <a:bodyPr/>
                    <a:lstStyle/>
                    <a:p>
                      <a:pPr algn="ctr"/>
                      <a:r>
                        <a:rPr lang="fi-FI" dirty="0"/>
                        <a:t>Kokonaiskeskiarvo</a:t>
                      </a:r>
                    </a:p>
                  </a:txBody>
                  <a:tcPr>
                    <a:solidFill>
                      <a:schemeClr val="accent2"/>
                    </a:solidFill>
                  </a:tcPr>
                </a:tc>
                <a:extLst>
                  <a:ext uri="{0D108BD9-81ED-4DB2-BD59-A6C34878D82A}">
                    <a16:rowId xmlns:a16="http://schemas.microsoft.com/office/drawing/2014/main" val="2312024359"/>
                  </a:ext>
                </a:extLst>
              </a:tr>
              <a:tr h="370840">
                <a:tc>
                  <a:txBody>
                    <a:bodyPr/>
                    <a:lstStyle/>
                    <a:p>
                      <a:pPr algn="ctr"/>
                      <a:r>
                        <a:rPr lang="fi-FI" b="0" dirty="0">
                          <a:solidFill>
                            <a:schemeClr val="tx1"/>
                          </a:solidFill>
                        </a:rPr>
                        <a:t>Helsinki</a:t>
                      </a:r>
                    </a:p>
                  </a:txBody>
                  <a:tcPr/>
                </a:tc>
                <a:tc>
                  <a:txBody>
                    <a:bodyPr/>
                    <a:lstStyle/>
                    <a:p>
                      <a:pPr algn="ctr"/>
                      <a:endParaRPr lang="fi-FI" b="0" dirty="0">
                        <a:solidFill>
                          <a:schemeClr val="tx1"/>
                        </a:solidFill>
                      </a:endParaRPr>
                    </a:p>
                  </a:txBody>
                  <a:tcPr/>
                </a:tc>
                <a:tc>
                  <a:txBody>
                    <a:bodyPr/>
                    <a:lstStyle/>
                    <a:p>
                      <a:pPr algn="ctr"/>
                      <a:r>
                        <a:rPr lang="fi-FI" b="0" dirty="0">
                          <a:solidFill>
                            <a:schemeClr val="tx1"/>
                          </a:solidFill>
                        </a:rPr>
                        <a:t>6.7</a:t>
                      </a:r>
                    </a:p>
                  </a:txBody>
                  <a:tcPr/>
                </a:tc>
                <a:tc>
                  <a:txBody>
                    <a:bodyPr/>
                    <a:lstStyle/>
                    <a:p>
                      <a:pPr algn="ctr"/>
                      <a:r>
                        <a:rPr lang="fi-FI" b="0" dirty="0">
                          <a:solidFill>
                            <a:schemeClr val="tx1"/>
                          </a:solidFill>
                        </a:rPr>
                        <a:t>Oulu</a:t>
                      </a:r>
                    </a:p>
                  </a:txBody>
                  <a:tcPr/>
                </a:tc>
                <a:tc>
                  <a:txBody>
                    <a:bodyPr/>
                    <a:lstStyle/>
                    <a:p>
                      <a:pPr algn="ctr"/>
                      <a:r>
                        <a:rPr lang="fi-FI" b="0" dirty="0">
                          <a:solidFill>
                            <a:schemeClr val="tx1"/>
                          </a:solidFill>
                        </a:rPr>
                        <a:t>Pohjois-Pohjanmaa</a:t>
                      </a:r>
                    </a:p>
                  </a:txBody>
                  <a:tcPr/>
                </a:tc>
                <a:tc>
                  <a:txBody>
                    <a:bodyPr/>
                    <a:lstStyle/>
                    <a:p>
                      <a:pPr algn="ctr"/>
                      <a:r>
                        <a:rPr lang="fi-FI" b="0" dirty="0">
                          <a:solidFill>
                            <a:schemeClr val="tx1"/>
                          </a:solidFill>
                        </a:rPr>
                        <a:t>6.0</a:t>
                      </a:r>
                    </a:p>
                  </a:txBody>
                  <a:tcPr/>
                </a:tc>
                <a:extLst>
                  <a:ext uri="{0D108BD9-81ED-4DB2-BD59-A6C34878D82A}">
                    <a16:rowId xmlns:a16="http://schemas.microsoft.com/office/drawing/2014/main" val="1655826887"/>
                  </a:ext>
                </a:extLst>
              </a:tr>
              <a:tr h="370840">
                <a:tc>
                  <a:txBody>
                    <a:bodyPr/>
                    <a:lstStyle/>
                    <a:p>
                      <a:pPr algn="ctr"/>
                      <a:r>
                        <a:rPr lang="fi-FI" b="1" dirty="0">
                          <a:solidFill>
                            <a:srgbClr val="FF0000"/>
                          </a:solidFill>
                        </a:rPr>
                        <a:t>Sastamala</a:t>
                      </a:r>
                    </a:p>
                  </a:txBody>
                  <a:tcPr/>
                </a:tc>
                <a:tc>
                  <a:txBody>
                    <a:bodyPr/>
                    <a:lstStyle/>
                    <a:p>
                      <a:pPr algn="ctr"/>
                      <a:r>
                        <a:rPr lang="fi-FI" b="1" dirty="0">
                          <a:solidFill>
                            <a:srgbClr val="FF0000"/>
                          </a:solidFill>
                        </a:rPr>
                        <a:t>Pirkanmaa</a:t>
                      </a:r>
                    </a:p>
                  </a:txBody>
                  <a:tcPr/>
                </a:tc>
                <a:tc>
                  <a:txBody>
                    <a:bodyPr/>
                    <a:lstStyle/>
                    <a:p>
                      <a:pPr algn="ctr"/>
                      <a:r>
                        <a:rPr lang="fi-FI" b="1" dirty="0">
                          <a:solidFill>
                            <a:srgbClr val="FF0000"/>
                          </a:solidFill>
                        </a:rPr>
                        <a:t>5.7</a:t>
                      </a:r>
                    </a:p>
                  </a:txBody>
                  <a:tcPr/>
                </a:tc>
                <a:tc>
                  <a:txBody>
                    <a:bodyPr/>
                    <a:lstStyle/>
                    <a:p>
                      <a:pPr algn="ctr"/>
                      <a:r>
                        <a:rPr lang="fi-FI" b="0" dirty="0">
                          <a:solidFill>
                            <a:schemeClr val="tx1"/>
                          </a:solidFill>
                        </a:rPr>
                        <a:t>Rauma</a:t>
                      </a:r>
                    </a:p>
                  </a:txBody>
                  <a:tcPr/>
                </a:tc>
                <a:tc>
                  <a:txBody>
                    <a:bodyPr/>
                    <a:lstStyle/>
                    <a:p>
                      <a:pPr algn="ctr"/>
                      <a:r>
                        <a:rPr lang="fi-FI" b="0" dirty="0">
                          <a:solidFill>
                            <a:schemeClr val="tx1"/>
                          </a:solidFill>
                        </a:rPr>
                        <a:t>Satakunta</a:t>
                      </a:r>
                    </a:p>
                  </a:txBody>
                  <a:tcPr/>
                </a:tc>
                <a:tc>
                  <a:txBody>
                    <a:bodyPr/>
                    <a:lstStyle/>
                    <a:p>
                      <a:pPr algn="ctr"/>
                      <a:r>
                        <a:rPr lang="fi-FI" b="0" dirty="0">
                          <a:solidFill>
                            <a:schemeClr val="tx1"/>
                          </a:solidFill>
                        </a:rPr>
                        <a:t>6.0</a:t>
                      </a:r>
                    </a:p>
                  </a:txBody>
                  <a:tcPr/>
                </a:tc>
                <a:extLst>
                  <a:ext uri="{0D108BD9-81ED-4DB2-BD59-A6C34878D82A}">
                    <a16:rowId xmlns:a16="http://schemas.microsoft.com/office/drawing/2014/main" val="585350391"/>
                  </a:ext>
                </a:extLst>
              </a:tr>
              <a:tr h="370840">
                <a:tc>
                  <a:txBody>
                    <a:bodyPr/>
                    <a:lstStyle/>
                    <a:p>
                      <a:pPr algn="ctr"/>
                      <a:r>
                        <a:rPr lang="fi-FI" b="0" dirty="0">
                          <a:solidFill>
                            <a:schemeClr val="tx1"/>
                          </a:solidFill>
                        </a:rPr>
                        <a:t>Hyvinkää </a:t>
                      </a:r>
                    </a:p>
                  </a:txBody>
                  <a:tcPr/>
                </a:tc>
                <a:tc>
                  <a:txBody>
                    <a:bodyPr/>
                    <a:lstStyle/>
                    <a:p>
                      <a:pPr algn="ctr"/>
                      <a:r>
                        <a:rPr lang="fi-FI" b="0" dirty="0">
                          <a:solidFill>
                            <a:schemeClr val="tx1"/>
                          </a:solidFill>
                        </a:rPr>
                        <a:t>Keski-Uusimaa</a:t>
                      </a:r>
                    </a:p>
                  </a:txBody>
                  <a:tcPr/>
                </a:tc>
                <a:tc>
                  <a:txBody>
                    <a:bodyPr/>
                    <a:lstStyle/>
                    <a:p>
                      <a:pPr algn="ctr"/>
                      <a:r>
                        <a:rPr lang="fi-FI" b="0" dirty="0">
                          <a:solidFill>
                            <a:schemeClr val="tx1"/>
                          </a:solidFill>
                        </a:rPr>
                        <a:t>6.5</a:t>
                      </a:r>
                    </a:p>
                  </a:txBody>
                  <a:tcPr/>
                </a:tc>
                <a:tc>
                  <a:txBody>
                    <a:bodyPr/>
                    <a:lstStyle/>
                    <a:p>
                      <a:pPr algn="ctr"/>
                      <a:r>
                        <a:rPr lang="fi-FI" b="0" dirty="0">
                          <a:solidFill>
                            <a:schemeClr val="tx1"/>
                          </a:solidFill>
                        </a:rPr>
                        <a:t>Rovaniemi</a:t>
                      </a:r>
                    </a:p>
                  </a:txBody>
                  <a:tcPr/>
                </a:tc>
                <a:tc>
                  <a:txBody>
                    <a:bodyPr/>
                    <a:lstStyle/>
                    <a:p>
                      <a:pPr algn="ctr"/>
                      <a:r>
                        <a:rPr lang="fi-FI" b="0" dirty="0">
                          <a:solidFill>
                            <a:schemeClr val="tx1"/>
                          </a:solidFill>
                        </a:rPr>
                        <a:t>Lappi</a:t>
                      </a:r>
                    </a:p>
                  </a:txBody>
                  <a:tcPr/>
                </a:tc>
                <a:tc>
                  <a:txBody>
                    <a:bodyPr/>
                    <a:lstStyle/>
                    <a:p>
                      <a:pPr algn="ctr"/>
                      <a:r>
                        <a:rPr lang="fi-FI" b="0" dirty="0">
                          <a:solidFill>
                            <a:schemeClr val="tx1"/>
                          </a:solidFill>
                        </a:rPr>
                        <a:t>6.3</a:t>
                      </a:r>
                    </a:p>
                  </a:txBody>
                  <a:tcPr/>
                </a:tc>
                <a:extLst>
                  <a:ext uri="{0D108BD9-81ED-4DB2-BD59-A6C34878D82A}">
                    <a16:rowId xmlns:a16="http://schemas.microsoft.com/office/drawing/2014/main" val="2368746638"/>
                  </a:ext>
                </a:extLst>
              </a:tr>
              <a:tr h="370840">
                <a:tc>
                  <a:txBody>
                    <a:bodyPr/>
                    <a:lstStyle/>
                    <a:p>
                      <a:pPr algn="ctr"/>
                      <a:r>
                        <a:rPr lang="fi-FI" b="0" dirty="0">
                          <a:solidFill>
                            <a:schemeClr val="tx1"/>
                          </a:solidFill>
                        </a:rPr>
                        <a:t>Joensuu</a:t>
                      </a:r>
                    </a:p>
                  </a:txBody>
                  <a:tcPr/>
                </a:tc>
                <a:tc>
                  <a:txBody>
                    <a:bodyPr/>
                    <a:lstStyle/>
                    <a:p>
                      <a:pPr algn="ctr"/>
                      <a:r>
                        <a:rPr lang="fi-FI" b="0" dirty="0">
                          <a:solidFill>
                            <a:schemeClr val="tx1"/>
                          </a:solidFill>
                        </a:rPr>
                        <a:t>Pohjois-Karjala</a:t>
                      </a:r>
                    </a:p>
                  </a:txBody>
                  <a:tcPr/>
                </a:tc>
                <a:tc>
                  <a:txBody>
                    <a:bodyPr/>
                    <a:lstStyle/>
                    <a:p>
                      <a:pPr algn="ctr"/>
                      <a:r>
                        <a:rPr lang="fi-FI" b="0" dirty="0">
                          <a:solidFill>
                            <a:schemeClr val="tx1"/>
                          </a:solidFill>
                        </a:rPr>
                        <a:t>6.0</a:t>
                      </a:r>
                    </a:p>
                  </a:txBody>
                  <a:tcPr/>
                </a:tc>
                <a:tc>
                  <a:txBody>
                    <a:bodyPr/>
                    <a:lstStyle/>
                    <a:p>
                      <a:pPr algn="ctr"/>
                      <a:r>
                        <a:rPr lang="fi-FI" b="0" dirty="0">
                          <a:solidFill>
                            <a:schemeClr val="tx1"/>
                          </a:solidFill>
                        </a:rPr>
                        <a:t>Salo</a:t>
                      </a:r>
                    </a:p>
                  </a:txBody>
                  <a:tcPr/>
                </a:tc>
                <a:tc>
                  <a:txBody>
                    <a:bodyPr/>
                    <a:lstStyle/>
                    <a:p>
                      <a:pPr algn="ctr"/>
                      <a:r>
                        <a:rPr lang="fi-FI" b="0" dirty="0">
                          <a:solidFill>
                            <a:schemeClr val="tx1"/>
                          </a:solidFill>
                        </a:rPr>
                        <a:t>Varsinais-Suomi</a:t>
                      </a:r>
                    </a:p>
                  </a:txBody>
                  <a:tcPr/>
                </a:tc>
                <a:tc>
                  <a:txBody>
                    <a:bodyPr/>
                    <a:lstStyle/>
                    <a:p>
                      <a:pPr algn="ctr"/>
                      <a:r>
                        <a:rPr lang="fi-FI" b="0" dirty="0">
                          <a:solidFill>
                            <a:schemeClr val="tx1"/>
                          </a:solidFill>
                        </a:rPr>
                        <a:t>7.0</a:t>
                      </a:r>
                    </a:p>
                  </a:txBody>
                  <a:tcPr/>
                </a:tc>
                <a:extLst>
                  <a:ext uri="{0D108BD9-81ED-4DB2-BD59-A6C34878D82A}">
                    <a16:rowId xmlns:a16="http://schemas.microsoft.com/office/drawing/2014/main" val="2470500458"/>
                  </a:ext>
                </a:extLst>
              </a:tr>
              <a:tr h="370840">
                <a:tc>
                  <a:txBody>
                    <a:bodyPr/>
                    <a:lstStyle/>
                    <a:p>
                      <a:pPr algn="ctr"/>
                      <a:r>
                        <a:rPr lang="fi-FI" b="0" dirty="0">
                          <a:solidFill>
                            <a:schemeClr val="tx1"/>
                          </a:solidFill>
                        </a:rPr>
                        <a:t>Jyväskylä</a:t>
                      </a:r>
                    </a:p>
                  </a:txBody>
                  <a:tcPr/>
                </a:tc>
                <a:tc>
                  <a:txBody>
                    <a:bodyPr/>
                    <a:lstStyle/>
                    <a:p>
                      <a:pPr algn="ctr"/>
                      <a:r>
                        <a:rPr lang="fi-FI" b="0" dirty="0">
                          <a:solidFill>
                            <a:schemeClr val="tx1"/>
                          </a:solidFill>
                        </a:rPr>
                        <a:t>Keski-Suomi</a:t>
                      </a:r>
                    </a:p>
                  </a:txBody>
                  <a:tcPr/>
                </a:tc>
                <a:tc>
                  <a:txBody>
                    <a:bodyPr/>
                    <a:lstStyle/>
                    <a:p>
                      <a:pPr algn="ctr"/>
                      <a:r>
                        <a:rPr lang="fi-FI" b="0" dirty="0">
                          <a:solidFill>
                            <a:schemeClr val="tx1"/>
                          </a:solidFill>
                        </a:rPr>
                        <a:t>6.3</a:t>
                      </a:r>
                    </a:p>
                  </a:txBody>
                  <a:tcPr/>
                </a:tc>
                <a:tc>
                  <a:txBody>
                    <a:bodyPr/>
                    <a:lstStyle/>
                    <a:p>
                      <a:pPr algn="ctr"/>
                      <a:r>
                        <a:rPr lang="fi-FI" b="0" dirty="0">
                          <a:solidFill>
                            <a:schemeClr val="tx1"/>
                          </a:solidFill>
                        </a:rPr>
                        <a:t>Savonlinna</a:t>
                      </a:r>
                    </a:p>
                  </a:txBody>
                  <a:tcPr/>
                </a:tc>
                <a:tc>
                  <a:txBody>
                    <a:bodyPr/>
                    <a:lstStyle/>
                    <a:p>
                      <a:pPr algn="ctr"/>
                      <a:r>
                        <a:rPr lang="fi-FI" b="0" dirty="0">
                          <a:solidFill>
                            <a:schemeClr val="tx1"/>
                          </a:solidFill>
                        </a:rPr>
                        <a:t>Etelä-Savo</a:t>
                      </a:r>
                    </a:p>
                  </a:txBody>
                  <a:tcPr/>
                </a:tc>
                <a:tc>
                  <a:txBody>
                    <a:bodyPr/>
                    <a:lstStyle/>
                    <a:p>
                      <a:pPr algn="ctr"/>
                      <a:r>
                        <a:rPr lang="fi-FI" b="0" dirty="0">
                          <a:solidFill>
                            <a:schemeClr val="tx1"/>
                          </a:solidFill>
                        </a:rPr>
                        <a:t>6.5</a:t>
                      </a:r>
                    </a:p>
                  </a:txBody>
                  <a:tcPr/>
                </a:tc>
                <a:extLst>
                  <a:ext uri="{0D108BD9-81ED-4DB2-BD59-A6C34878D82A}">
                    <a16:rowId xmlns:a16="http://schemas.microsoft.com/office/drawing/2014/main" val="3082560292"/>
                  </a:ext>
                </a:extLst>
              </a:tr>
              <a:tr h="370840">
                <a:tc>
                  <a:txBody>
                    <a:bodyPr/>
                    <a:lstStyle/>
                    <a:p>
                      <a:pPr algn="ctr"/>
                      <a:r>
                        <a:rPr lang="fi-FI" b="0" dirty="0">
                          <a:solidFill>
                            <a:schemeClr val="tx1"/>
                          </a:solidFill>
                        </a:rPr>
                        <a:t>Kainuu</a:t>
                      </a:r>
                    </a:p>
                  </a:txBody>
                  <a:tcPr/>
                </a:tc>
                <a:tc>
                  <a:txBody>
                    <a:bodyPr/>
                    <a:lstStyle/>
                    <a:p>
                      <a:pPr algn="ctr"/>
                      <a:r>
                        <a:rPr lang="fi-FI" b="0" dirty="0">
                          <a:solidFill>
                            <a:schemeClr val="tx1"/>
                          </a:solidFill>
                        </a:rPr>
                        <a:t>Kainuu</a:t>
                      </a:r>
                    </a:p>
                  </a:txBody>
                  <a:tcPr/>
                </a:tc>
                <a:tc>
                  <a:txBody>
                    <a:bodyPr/>
                    <a:lstStyle/>
                    <a:p>
                      <a:pPr algn="ctr"/>
                      <a:r>
                        <a:rPr lang="fi-FI" b="0" dirty="0">
                          <a:solidFill>
                            <a:schemeClr val="tx1"/>
                          </a:solidFill>
                        </a:rPr>
                        <a:t>6.5</a:t>
                      </a:r>
                    </a:p>
                  </a:txBody>
                  <a:tcPr/>
                </a:tc>
                <a:tc>
                  <a:txBody>
                    <a:bodyPr/>
                    <a:lstStyle/>
                    <a:p>
                      <a:pPr algn="ctr"/>
                      <a:r>
                        <a:rPr lang="fi-FI" b="0" dirty="0">
                          <a:solidFill>
                            <a:schemeClr val="tx1"/>
                          </a:solidFill>
                        </a:rPr>
                        <a:t>Seinäjoki</a:t>
                      </a:r>
                    </a:p>
                  </a:txBody>
                  <a:tcPr/>
                </a:tc>
                <a:tc>
                  <a:txBody>
                    <a:bodyPr/>
                    <a:lstStyle/>
                    <a:p>
                      <a:pPr algn="ctr"/>
                      <a:r>
                        <a:rPr lang="fi-FI" b="0" dirty="0">
                          <a:solidFill>
                            <a:schemeClr val="tx1"/>
                          </a:solidFill>
                        </a:rPr>
                        <a:t>Etelä-Pohjanmaa</a:t>
                      </a:r>
                    </a:p>
                  </a:txBody>
                  <a:tcPr/>
                </a:tc>
                <a:tc>
                  <a:txBody>
                    <a:bodyPr/>
                    <a:lstStyle/>
                    <a:p>
                      <a:pPr algn="ctr"/>
                      <a:r>
                        <a:rPr lang="fi-FI" b="0" dirty="0">
                          <a:solidFill>
                            <a:schemeClr val="tx1"/>
                          </a:solidFill>
                        </a:rPr>
                        <a:t>6.2</a:t>
                      </a:r>
                    </a:p>
                  </a:txBody>
                  <a:tcPr/>
                </a:tc>
                <a:extLst>
                  <a:ext uri="{0D108BD9-81ED-4DB2-BD59-A6C34878D82A}">
                    <a16:rowId xmlns:a16="http://schemas.microsoft.com/office/drawing/2014/main" val="4162796045"/>
                  </a:ext>
                </a:extLst>
              </a:tr>
              <a:tr h="370840">
                <a:tc>
                  <a:txBody>
                    <a:bodyPr/>
                    <a:lstStyle/>
                    <a:p>
                      <a:pPr algn="ctr"/>
                      <a:r>
                        <a:rPr lang="fi-FI" b="0" dirty="0">
                          <a:solidFill>
                            <a:schemeClr val="tx1"/>
                          </a:solidFill>
                        </a:rPr>
                        <a:t>Kemi </a:t>
                      </a:r>
                    </a:p>
                  </a:txBody>
                  <a:tcPr/>
                </a:tc>
                <a:tc>
                  <a:txBody>
                    <a:bodyPr/>
                    <a:lstStyle/>
                    <a:p>
                      <a:pPr algn="ctr"/>
                      <a:r>
                        <a:rPr lang="fi-FI" b="0" dirty="0">
                          <a:solidFill>
                            <a:schemeClr val="tx1"/>
                          </a:solidFill>
                        </a:rPr>
                        <a:t>Lappi</a:t>
                      </a:r>
                    </a:p>
                  </a:txBody>
                  <a:tcPr/>
                </a:tc>
                <a:tc>
                  <a:txBody>
                    <a:bodyPr/>
                    <a:lstStyle/>
                    <a:p>
                      <a:pPr algn="ctr"/>
                      <a:r>
                        <a:rPr lang="fi-FI" b="0" dirty="0">
                          <a:solidFill>
                            <a:schemeClr val="tx1"/>
                          </a:solidFill>
                        </a:rPr>
                        <a:t>7.2</a:t>
                      </a:r>
                    </a:p>
                  </a:txBody>
                  <a:tcPr/>
                </a:tc>
                <a:tc>
                  <a:txBody>
                    <a:bodyPr/>
                    <a:lstStyle/>
                    <a:p>
                      <a:pPr algn="ctr"/>
                      <a:r>
                        <a:rPr lang="fi-FI" b="0" dirty="0">
                          <a:solidFill>
                            <a:schemeClr val="tx1"/>
                          </a:solidFill>
                        </a:rPr>
                        <a:t>Tampere</a:t>
                      </a:r>
                    </a:p>
                  </a:txBody>
                  <a:tcPr/>
                </a:tc>
                <a:tc>
                  <a:txBody>
                    <a:bodyPr/>
                    <a:lstStyle/>
                    <a:p>
                      <a:pPr algn="ctr"/>
                      <a:r>
                        <a:rPr lang="fi-FI" b="0" dirty="0">
                          <a:solidFill>
                            <a:schemeClr val="tx1"/>
                          </a:solidFill>
                        </a:rPr>
                        <a:t>Pirkanmaa</a:t>
                      </a:r>
                    </a:p>
                  </a:txBody>
                  <a:tcPr/>
                </a:tc>
                <a:tc>
                  <a:txBody>
                    <a:bodyPr/>
                    <a:lstStyle/>
                    <a:p>
                      <a:pPr algn="ctr"/>
                      <a:r>
                        <a:rPr lang="fi-FI" b="0" dirty="0">
                          <a:solidFill>
                            <a:schemeClr val="tx1"/>
                          </a:solidFill>
                        </a:rPr>
                        <a:t>6.3</a:t>
                      </a:r>
                    </a:p>
                  </a:txBody>
                  <a:tcPr/>
                </a:tc>
                <a:extLst>
                  <a:ext uri="{0D108BD9-81ED-4DB2-BD59-A6C34878D82A}">
                    <a16:rowId xmlns:a16="http://schemas.microsoft.com/office/drawing/2014/main" val="1552916133"/>
                  </a:ext>
                </a:extLst>
              </a:tr>
              <a:tr h="370840">
                <a:tc>
                  <a:txBody>
                    <a:bodyPr/>
                    <a:lstStyle/>
                    <a:p>
                      <a:pPr algn="ctr"/>
                      <a:r>
                        <a:rPr lang="fi-FI" b="0" dirty="0">
                          <a:solidFill>
                            <a:schemeClr val="tx1"/>
                          </a:solidFill>
                        </a:rPr>
                        <a:t>Kouvola</a:t>
                      </a:r>
                    </a:p>
                  </a:txBody>
                  <a:tcPr/>
                </a:tc>
                <a:tc>
                  <a:txBody>
                    <a:bodyPr/>
                    <a:lstStyle/>
                    <a:p>
                      <a:pPr algn="ctr"/>
                      <a:r>
                        <a:rPr lang="fi-FI" b="0" dirty="0">
                          <a:solidFill>
                            <a:schemeClr val="tx1"/>
                          </a:solidFill>
                        </a:rPr>
                        <a:t>Kymenlaakso</a:t>
                      </a:r>
                    </a:p>
                  </a:txBody>
                  <a:tcPr/>
                </a:tc>
                <a:tc>
                  <a:txBody>
                    <a:bodyPr/>
                    <a:lstStyle/>
                    <a:p>
                      <a:pPr algn="ctr"/>
                      <a:r>
                        <a:rPr lang="fi-FI" b="0" dirty="0">
                          <a:solidFill>
                            <a:schemeClr val="tx1"/>
                          </a:solidFill>
                        </a:rPr>
                        <a:t>7.0</a:t>
                      </a:r>
                    </a:p>
                  </a:txBody>
                  <a:tcPr/>
                </a:tc>
                <a:tc>
                  <a:txBody>
                    <a:bodyPr/>
                    <a:lstStyle/>
                    <a:p>
                      <a:pPr algn="ctr"/>
                      <a:r>
                        <a:rPr lang="fi-FI" b="0" dirty="0">
                          <a:solidFill>
                            <a:schemeClr val="tx1"/>
                          </a:solidFill>
                        </a:rPr>
                        <a:t>Turku</a:t>
                      </a:r>
                    </a:p>
                  </a:txBody>
                  <a:tcPr/>
                </a:tc>
                <a:tc>
                  <a:txBody>
                    <a:bodyPr/>
                    <a:lstStyle/>
                    <a:p>
                      <a:pPr algn="ctr"/>
                      <a:r>
                        <a:rPr lang="fi-FI" b="0" dirty="0">
                          <a:solidFill>
                            <a:schemeClr val="tx1"/>
                          </a:solidFill>
                        </a:rPr>
                        <a:t>Varsinais-Suomi</a:t>
                      </a:r>
                    </a:p>
                  </a:txBody>
                  <a:tcPr/>
                </a:tc>
                <a:tc>
                  <a:txBody>
                    <a:bodyPr/>
                    <a:lstStyle/>
                    <a:p>
                      <a:pPr algn="ctr"/>
                      <a:r>
                        <a:rPr lang="fi-FI" b="0" dirty="0">
                          <a:solidFill>
                            <a:schemeClr val="tx1"/>
                          </a:solidFill>
                        </a:rPr>
                        <a:t>6.8</a:t>
                      </a:r>
                    </a:p>
                  </a:txBody>
                  <a:tcPr/>
                </a:tc>
                <a:extLst>
                  <a:ext uri="{0D108BD9-81ED-4DB2-BD59-A6C34878D82A}">
                    <a16:rowId xmlns:a16="http://schemas.microsoft.com/office/drawing/2014/main" val="561812377"/>
                  </a:ext>
                </a:extLst>
              </a:tr>
              <a:tr h="370840">
                <a:tc>
                  <a:txBody>
                    <a:bodyPr/>
                    <a:lstStyle/>
                    <a:p>
                      <a:pPr algn="ctr"/>
                      <a:r>
                        <a:rPr lang="fi-FI" b="0" dirty="0">
                          <a:solidFill>
                            <a:schemeClr val="tx1"/>
                          </a:solidFill>
                        </a:rPr>
                        <a:t>Kuopio</a:t>
                      </a:r>
                    </a:p>
                  </a:txBody>
                  <a:tcPr/>
                </a:tc>
                <a:tc>
                  <a:txBody>
                    <a:bodyPr/>
                    <a:lstStyle/>
                    <a:p>
                      <a:pPr algn="ctr"/>
                      <a:r>
                        <a:rPr lang="fi-FI" b="0" dirty="0">
                          <a:solidFill>
                            <a:schemeClr val="tx1"/>
                          </a:solidFill>
                        </a:rPr>
                        <a:t>Pohjois-Savo</a:t>
                      </a:r>
                    </a:p>
                  </a:txBody>
                  <a:tcPr/>
                </a:tc>
                <a:tc>
                  <a:txBody>
                    <a:bodyPr/>
                    <a:lstStyle/>
                    <a:p>
                      <a:pPr algn="ctr"/>
                      <a:r>
                        <a:rPr lang="fi-FI" b="0" dirty="0">
                          <a:solidFill>
                            <a:schemeClr val="tx1"/>
                          </a:solidFill>
                        </a:rPr>
                        <a:t>6.2</a:t>
                      </a:r>
                    </a:p>
                  </a:txBody>
                  <a:tcPr/>
                </a:tc>
                <a:tc>
                  <a:txBody>
                    <a:bodyPr/>
                    <a:lstStyle/>
                    <a:p>
                      <a:pPr algn="ctr"/>
                      <a:r>
                        <a:rPr lang="fi-FI" b="0" dirty="0">
                          <a:solidFill>
                            <a:schemeClr val="tx1"/>
                          </a:solidFill>
                        </a:rPr>
                        <a:t>Vaasa</a:t>
                      </a:r>
                    </a:p>
                  </a:txBody>
                  <a:tcPr/>
                </a:tc>
                <a:tc>
                  <a:txBody>
                    <a:bodyPr/>
                    <a:lstStyle/>
                    <a:p>
                      <a:pPr algn="ctr"/>
                      <a:r>
                        <a:rPr lang="fi-FI" b="0" dirty="0">
                          <a:solidFill>
                            <a:schemeClr val="tx1"/>
                          </a:solidFill>
                        </a:rPr>
                        <a:t>Pohjanmaa</a:t>
                      </a:r>
                    </a:p>
                  </a:txBody>
                  <a:tcPr/>
                </a:tc>
                <a:tc>
                  <a:txBody>
                    <a:bodyPr/>
                    <a:lstStyle/>
                    <a:p>
                      <a:pPr algn="ctr"/>
                      <a:r>
                        <a:rPr lang="fi-FI" b="0" dirty="0">
                          <a:solidFill>
                            <a:schemeClr val="tx1"/>
                          </a:solidFill>
                        </a:rPr>
                        <a:t>7.5</a:t>
                      </a:r>
                    </a:p>
                  </a:txBody>
                  <a:tcPr/>
                </a:tc>
                <a:extLst>
                  <a:ext uri="{0D108BD9-81ED-4DB2-BD59-A6C34878D82A}">
                    <a16:rowId xmlns:a16="http://schemas.microsoft.com/office/drawing/2014/main" val="1852175898"/>
                  </a:ext>
                </a:extLst>
              </a:tr>
              <a:tr h="370840">
                <a:tc>
                  <a:txBody>
                    <a:bodyPr/>
                    <a:lstStyle/>
                    <a:p>
                      <a:pPr algn="ctr"/>
                      <a:r>
                        <a:rPr lang="fi-FI" b="0" dirty="0">
                          <a:solidFill>
                            <a:schemeClr val="tx1"/>
                          </a:solidFill>
                        </a:rPr>
                        <a:t>Lahti</a:t>
                      </a:r>
                    </a:p>
                  </a:txBody>
                  <a:tcPr/>
                </a:tc>
                <a:tc>
                  <a:txBody>
                    <a:bodyPr/>
                    <a:lstStyle/>
                    <a:p>
                      <a:pPr algn="ctr"/>
                      <a:r>
                        <a:rPr lang="fi-FI" b="0" dirty="0">
                          <a:solidFill>
                            <a:schemeClr val="tx1"/>
                          </a:solidFill>
                        </a:rPr>
                        <a:t>Päijät-Häme</a:t>
                      </a:r>
                    </a:p>
                  </a:txBody>
                  <a:tcPr/>
                </a:tc>
                <a:tc>
                  <a:txBody>
                    <a:bodyPr/>
                    <a:lstStyle/>
                    <a:p>
                      <a:pPr algn="ctr"/>
                      <a:r>
                        <a:rPr lang="fi-FI" b="0" dirty="0">
                          <a:solidFill>
                            <a:schemeClr val="tx1"/>
                          </a:solidFill>
                        </a:rPr>
                        <a:t>5.8</a:t>
                      </a:r>
                    </a:p>
                  </a:txBody>
                  <a:tcPr/>
                </a:tc>
                <a:tc>
                  <a:txBody>
                    <a:bodyPr/>
                    <a:lstStyle/>
                    <a:p>
                      <a:pPr algn="ctr"/>
                      <a:r>
                        <a:rPr lang="fi-FI" b="0" dirty="0">
                          <a:solidFill>
                            <a:schemeClr val="tx1"/>
                          </a:solidFill>
                        </a:rPr>
                        <a:t>Vihti</a:t>
                      </a:r>
                    </a:p>
                  </a:txBody>
                  <a:tcPr/>
                </a:tc>
                <a:tc>
                  <a:txBody>
                    <a:bodyPr/>
                    <a:lstStyle/>
                    <a:p>
                      <a:pPr algn="ctr"/>
                      <a:r>
                        <a:rPr lang="fi-FI" b="0" dirty="0">
                          <a:solidFill>
                            <a:schemeClr val="tx1"/>
                          </a:solidFill>
                        </a:rPr>
                        <a:t>Länsi-Uusimaa</a:t>
                      </a:r>
                    </a:p>
                  </a:txBody>
                  <a:tcPr/>
                </a:tc>
                <a:tc>
                  <a:txBody>
                    <a:bodyPr/>
                    <a:lstStyle/>
                    <a:p>
                      <a:pPr algn="ctr"/>
                      <a:r>
                        <a:rPr lang="fi-FI" b="0" dirty="0">
                          <a:solidFill>
                            <a:schemeClr val="tx1"/>
                          </a:solidFill>
                        </a:rPr>
                        <a:t>6.0</a:t>
                      </a:r>
                    </a:p>
                  </a:txBody>
                  <a:tcPr/>
                </a:tc>
                <a:extLst>
                  <a:ext uri="{0D108BD9-81ED-4DB2-BD59-A6C34878D82A}">
                    <a16:rowId xmlns:a16="http://schemas.microsoft.com/office/drawing/2014/main" val="1546644257"/>
                  </a:ext>
                </a:extLst>
              </a:tr>
              <a:tr h="370840">
                <a:tc>
                  <a:txBody>
                    <a:bodyPr/>
                    <a:lstStyle/>
                    <a:p>
                      <a:pPr algn="ctr"/>
                      <a:r>
                        <a:rPr lang="fi-FI" b="0" dirty="0">
                          <a:solidFill>
                            <a:schemeClr val="tx1"/>
                          </a:solidFill>
                        </a:rPr>
                        <a:t>Lappeenranta</a:t>
                      </a:r>
                    </a:p>
                  </a:txBody>
                  <a:tcPr/>
                </a:tc>
                <a:tc>
                  <a:txBody>
                    <a:bodyPr/>
                    <a:lstStyle/>
                    <a:p>
                      <a:pPr algn="ctr"/>
                      <a:r>
                        <a:rPr lang="fi-FI" b="0" dirty="0">
                          <a:solidFill>
                            <a:schemeClr val="tx1"/>
                          </a:solidFill>
                        </a:rPr>
                        <a:t>Etelä-Karjala</a:t>
                      </a:r>
                    </a:p>
                  </a:txBody>
                  <a:tcPr/>
                </a:tc>
                <a:tc>
                  <a:txBody>
                    <a:bodyPr/>
                    <a:lstStyle/>
                    <a:p>
                      <a:pPr algn="ctr"/>
                      <a:r>
                        <a:rPr lang="fi-FI" b="0" dirty="0">
                          <a:solidFill>
                            <a:schemeClr val="tx1"/>
                          </a:solidFill>
                        </a:rPr>
                        <a:t>6.8</a:t>
                      </a:r>
                    </a:p>
                  </a:txBody>
                  <a:tcPr/>
                </a:tc>
                <a:tc>
                  <a:txBody>
                    <a:bodyPr/>
                    <a:lstStyle/>
                    <a:p>
                      <a:pPr algn="ctr"/>
                      <a:r>
                        <a:rPr lang="fi-FI" b="0" dirty="0">
                          <a:solidFill>
                            <a:schemeClr val="tx1"/>
                          </a:solidFill>
                        </a:rPr>
                        <a:t>Itsemurhien ehkäisykeskus</a:t>
                      </a:r>
                    </a:p>
                  </a:txBody>
                  <a:tcPr/>
                </a:tc>
                <a:tc>
                  <a:txBody>
                    <a:bodyPr/>
                    <a:lstStyle/>
                    <a:p>
                      <a:pPr algn="ctr"/>
                      <a:endParaRPr lang="fi-FI" b="0" dirty="0">
                        <a:solidFill>
                          <a:schemeClr val="tx1"/>
                        </a:solidFill>
                      </a:endParaRPr>
                    </a:p>
                  </a:txBody>
                  <a:tcPr/>
                </a:tc>
                <a:tc>
                  <a:txBody>
                    <a:bodyPr/>
                    <a:lstStyle/>
                    <a:p>
                      <a:pPr algn="ctr"/>
                      <a:r>
                        <a:rPr lang="fi-FI" b="0" dirty="0">
                          <a:solidFill>
                            <a:schemeClr val="tx1"/>
                          </a:solidFill>
                        </a:rPr>
                        <a:t>7.0</a:t>
                      </a:r>
                    </a:p>
                  </a:txBody>
                  <a:tcPr/>
                </a:tc>
                <a:extLst>
                  <a:ext uri="{0D108BD9-81ED-4DB2-BD59-A6C34878D82A}">
                    <a16:rowId xmlns:a16="http://schemas.microsoft.com/office/drawing/2014/main" val="2073455630"/>
                  </a:ext>
                </a:extLst>
              </a:tr>
              <a:tr h="130542">
                <a:tc>
                  <a:txBody>
                    <a:bodyPr/>
                    <a:lstStyle/>
                    <a:p>
                      <a:pPr algn="ctr"/>
                      <a:r>
                        <a:rPr lang="fi-FI" b="1" dirty="0">
                          <a:solidFill>
                            <a:schemeClr val="accent2"/>
                          </a:solidFill>
                        </a:rPr>
                        <a:t>Mikkeli</a:t>
                      </a:r>
                    </a:p>
                  </a:txBody>
                  <a:tcPr/>
                </a:tc>
                <a:tc>
                  <a:txBody>
                    <a:bodyPr/>
                    <a:lstStyle/>
                    <a:p>
                      <a:pPr algn="ctr"/>
                      <a:r>
                        <a:rPr lang="fi-FI" b="1" dirty="0">
                          <a:solidFill>
                            <a:schemeClr val="accent2"/>
                          </a:solidFill>
                        </a:rPr>
                        <a:t>Etelä-Savo</a:t>
                      </a:r>
                    </a:p>
                  </a:txBody>
                  <a:tcPr/>
                </a:tc>
                <a:tc>
                  <a:txBody>
                    <a:bodyPr/>
                    <a:lstStyle/>
                    <a:p>
                      <a:pPr algn="ctr"/>
                      <a:r>
                        <a:rPr lang="fi-FI" b="1" dirty="0">
                          <a:solidFill>
                            <a:schemeClr val="accent2"/>
                          </a:solidFill>
                        </a:rPr>
                        <a:t>7.7</a:t>
                      </a:r>
                    </a:p>
                  </a:txBody>
                  <a:tcPr/>
                </a:tc>
                <a:tc>
                  <a:txBody>
                    <a:bodyPr/>
                    <a:lstStyle/>
                    <a:p>
                      <a:pPr algn="ctr"/>
                      <a:endParaRPr lang="fi-FI" b="0">
                        <a:solidFill>
                          <a:schemeClr val="tx1"/>
                        </a:solidFill>
                      </a:endParaRPr>
                    </a:p>
                  </a:txBody>
                  <a:tcPr/>
                </a:tc>
                <a:tc>
                  <a:txBody>
                    <a:bodyPr/>
                    <a:lstStyle/>
                    <a:p>
                      <a:pPr algn="ctr"/>
                      <a:endParaRPr lang="fi-FI" b="0">
                        <a:solidFill>
                          <a:schemeClr val="tx1"/>
                        </a:solidFill>
                      </a:endParaRPr>
                    </a:p>
                  </a:txBody>
                  <a:tcPr/>
                </a:tc>
                <a:tc>
                  <a:txBody>
                    <a:bodyPr/>
                    <a:lstStyle/>
                    <a:p>
                      <a:pPr algn="ctr"/>
                      <a:endParaRPr lang="fi-FI" b="0" dirty="0">
                        <a:solidFill>
                          <a:schemeClr val="tx1"/>
                        </a:solidFill>
                      </a:endParaRPr>
                    </a:p>
                  </a:txBody>
                  <a:tcPr/>
                </a:tc>
                <a:extLst>
                  <a:ext uri="{0D108BD9-81ED-4DB2-BD59-A6C34878D82A}">
                    <a16:rowId xmlns:a16="http://schemas.microsoft.com/office/drawing/2014/main" val="3877752094"/>
                  </a:ext>
                </a:extLst>
              </a:tr>
            </a:tbl>
          </a:graphicData>
        </a:graphic>
      </p:graphicFrame>
      <p:sp>
        <p:nvSpPr>
          <p:cNvPr id="3" name="Tekstiruutu 2">
            <a:extLst>
              <a:ext uri="{FF2B5EF4-FFF2-40B4-BE49-F238E27FC236}">
                <a16:creationId xmlns:a16="http://schemas.microsoft.com/office/drawing/2014/main" id="{8CED4D34-77AA-1AB9-8AD8-78A3CE8179B9}"/>
              </a:ext>
            </a:extLst>
          </p:cNvPr>
          <p:cNvSpPr txBox="1"/>
          <p:nvPr/>
        </p:nvSpPr>
        <p:spPr>
          <a:xfrm>
            <a:off x="379575" y="192081"/>
            <a:ext cx="11432848" cy="1015663"/>
          </a:xfrm>
          <a:prstGeom prst="rect">
            <a:avLst/>
          </a:prstGeom>
          <a:noFill/>
        </p:spPr>
        <p:txBody>
          <a:bodyPr wrap="square">
            <a:spAutoFit/>
          </a:bodyPr>
          <a:lstStyle/>
          <a:p>
            <a:r>
              <a:rPr lang="fi-FI" sz="2000" b="1" dirty="0">
                <a:solidFill>
                  <a:schemeClr val="bg1"/>
                </a:solidFill>
              </a:rPr>
              <a:t>Arvioi kriisityöstä saamaasi näkymää, minkä kouluarvosanan antaisit ihmisten avun saamiselle hyvinvointialueesi sote-palveluissa? Vastaa sen hyvinvointialueen osalta, missä kriisikeskuksesi sijaitsee</a:t>
            </a:r>
            <a:br>
              <a:rPr lang="fi-FI" sz="2000" b="1" dirty="0">
                <a:solidFill>
                  <a:schemeClr val="bg1"/>
                </a:solidFill>
              </a:rPr>
            </a:br>
            <a:endParaRPr lang="fi-FI" sz="2000" dirty="0">
              <a:solidFill>
                <a:schemeClr val="bg1"/>
              </a:solidFill>
            </a:endParaRPr>
          </a:p>
        </p:txBody>
      </p:sp>
    </p:spTree>
    <p:extLst>
      <p:ext uri="{BB962C8B-B14F-4D97-AF65-F5344CB8AC3E}">
        <p14:creationId xmlns:p14="http://schemas.microsoft.com/office/powerpoint/2010/main" val="7385675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D6222649-2B3E-5EBF-11DA-35043799A08A}"/>
              </a:ext>
            </a:extLst>
          </p:cNvPr>
          <p:cNvSpPr>
            <a:spLocks noGrp="1"/>
          </p:cNvSpPr>
          <p:nvPr>
            <p:ph type="title"/>
          </p:nvPr>
        </p:nvSpPr>
        <p:spPr>
          <a:xfrm>
            <a:off x="365760" y="249737"/>
            <a:ext cx="11587942" cy="999217"/>
          </a:xfrm>
        </p:spPr>
        <p:txBody>
          <a:bodyPr>
            <a:noAutofit/>
          </a:bodyPr>
          <a:lstStyle/>
          <a:p>
            <a:pPr>
              <a:lnSpc>
                <a:spcPct val="100000"/>
              </a:lnSpc>
            </a:pPr>
            <a:r>
              <a:rPr lang="fi-FI" sz="2400" b="1" dirty="0"/>
              <a:t>Arvioi kriisityöstä saamaasi näkymää, minkä kouluarvosanan antaisit ihmisten avun saamiselle hyvinvointialueesi mielenterveyspalveluissa? Vastaa sen hyvinvointialueen osalta, missä kriisikeskuksesi sijaitsee</a:t>
            </a:r>
            <a:br>
              <a:rPr lang="fi-FI" sz="2400" b="1" dirty="0"/>
            </a:br>
            <a:endParaRPr lang="fi-FI" sz="2400" dirty="0"/>
          </a:p>
        </p:txBody>
      </p:sp>
      <p:sp>
        <p:nvSpPr>
          <p:cNvPr id="4" name="Ellipsi 3">
            <a:extLst>
              <a:ext uri="{FF2B5EF4-FFF2-40B4-BE49-F238E27FC236}">
                <a16:creationId xmlns:a16="http://schemas.microsoft.com/office/drawing/2014/main" id="{B5D79BD3-95C6-0B2A-F763-CC5C997D91BF}"/>
              </a:ext>
            </a:extLst>
          </p:cNvPr>
          <p:cNvSpPr/>
          <p:nvPr/>
        </p:nvSpPr>
        <p:spPr>
          <a:xfrm>
            <a:off x="756160" y="2197060"/>
            <a:ext cx="2019993" cy="1995054"/>
          </a:xfrm>
          <a:prstGeom prst="ellipse">
            <a:avLst/>
          </a:prstGeom>
          <a:solidFill>
            <a:schemeClr val="accent1"/>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i-FI" dirty="0"/>
          </a:p>
        </p:txBody>
      </p:sp>
      <p:sp>
        <p:nvSpPr>
          <p:cNvPr id="5" name="Tekstiruutu 4">
            <a:extLst>
              <a:ext uri="{FF2B5EF4-FFF2-40B4-BE49-F238E27FC236}">
                <a16:creationId xmlns:a16="http://schemas.microsoft.com/office/drawing/2014/main" id="{54E63E86-DCEB-B872-1281-703396C94F2E}"/>
              </a:ext>
            </a:extLst>
          </p:cNvPr>
          <p:cNvSpPr txBox="1"/>
          <p:nvPr/>
        </p:nvSpPr>
        <p:spPr>
          <a:xfrm>
            <a:off x="664719" y="4273724"/>
            <a:ext cx="2202873" cy="707886"/>
          </a:xfrm>
          <a:prstGeom prst="rect">
            <a:avLst/>
          </a:prstGeom>
          <a:noFill/>
        </p:spPr>
        <p:txBody>
          <a:bodyPr wrap="square" rtlCol="0">
            <a:spAutoFit/>
          </a:bodyPr>
          <a:lstStyle/>
          <a:p>
            <a:pPr algn="ctr"/>
            <a:r>
              <a:rPr lang="fi-FI" sz="2000" dirty="0">
                <a:solidFill>
                  <a:schemeClr val="bg1"/>
                </a:solidFill>
              </a:rPr>
              <a:t>Kokonaiskeskiarvo</a:t>
            </a:r>
          </a:p>
          <a:p>
            <a:pPr algn="ctr"/>
            <a:r>
              <a:rPr lang="fi-FI" sz="2000" dirty="0">
                <a:solidFill>
                  <a:schemeClr val="bg1"/>
                </a:solidFill>
              </a:rPr>
              <a:t>N = 93</a:t>
            </a:r>
          </a:p>
        </p:txBody>
      </p:sp>
      <p:graphicFrame>
        <p:nvGraphicFramePr>
          <p:cNvPr id="15" name="Kaavio 14">
            <a:extLst>
              <a:ext uri="{FF2B5EF4-FFF2-40B4-BE49-F238E27FC236}">
                <a16:creationId xmlns:a16="http://schemas.microsoft.com/office/drawing/2014/main" id="{F27889E0-EABE-34A4-579B-4792BFF27D32}"/>
              </a:ext>
            </a:extLst>
          </p:cNvPr>
          <p:cNvGraphicFramePr/>
          <p:nvPr>
            <p:extLst>
              <p:ext uri="{D42A27DB-BD31-4B8C-83A1-F6EECF244321}">
                <p14:modId xmlns:p14="http://schemas.microsoft.com/office/powerpoint/2010/main" val="3782290005"/>
              </p:ext>
            </p:extLst>
          </p:nvPr>
        </p:nvGraphicFramePr>
        <p:xfrm>
          <a:off x="3494380" y="1869029"/>
          <a:ext cx="6439330" cy="4537550"/>
        </p:xfrm>
        <a:graphic>
          <a:graphicData uri="http://schemas.openxmlformats.org/drawingml/2006/chart">
            <c:chart xmlns:c="http://schemas.openxmlformats.org/drawingml/2006/chart" xmlns:r="http://schemas.openxmlformats.org/officeDocument/2006/relationships" r:id="rId2"/>
          </a:graphicData>
        </a:graphic>
      </p:graphicFrame>
      <p:sp>
        <p:nvSpPr>
          <p:cNvPr id="16" name="Tekstiruutu 15">
            <a:extLst>
              <a:ext uri="{FF2B5EF4-FFF2-40B4-BE49-F238E27FC236}">
                <a16:creationId xmlns:a16="http://schemas.microsoft.com/office/drawing/2014/main" id="{D563EC61-8C7E-41DB-3E63-E0ED95C0E613}"/>
              </a:ext>
            </a:extLst>
          </p:cNvPr>
          <p:cNvSpPr txBox="1"/>
          <p:nvPr/>
        </p:nvSpPr>
        <p:spPr>
          <a:xfrm>
            <a:off x="1274025" y="2760669"/>
            <a:ext cx="984265" cy="830997"/>
          </a:xfrm>
          <a:prstGeom prst="rect">
            <a:avLst/>
          </a:prstGeom>
          <a:noFill/>
        </p:spPr>
        <p:txBody>
          <a:bodyPr wrap="square" rtlCol="0">
            <a:spAutoFit/>
          </a:bodyPr>
          <a:lstStyle/>
          <a:p>
            <a:r>
              <a:rPr lang="fi-FI" sz="4800" b="1" dirty="0"/>
              <a:t>6.1</a:t>
            </a:r>
          </a:p>
        </p:txBody>
      </p:sp>
    </p:spTree>
    <p:extLst>
      <p:ext uri="{BB962C8B-B14F-4D97-AF65-F5344CB8AC3E}">
        <p14:creationId xmlns:p14="http://schemas.microsoft.com/office/powerpoint/2010/main" val="36414562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11" name="Taulukko 11">
            <a:extLst>
              <a:ext uri="{FF2B5EF4-FFF2-40B4-BE49-F238E27FC236}">
                <a16:creationId xmlns:a16="http://schemas.microsoft.com/office/drawing/2014/main" id="{FE4B3175-47D6-35FD-55C7-0C88E2021E22}"/>
              </a:ext>
            </a:extLst>
          </p:cNvPr>
          <p:cNvGraphicFramePr>
            <a:graphicFrameLocks noGrp="1"/>
          </p:cNvGraphicFramePr>
          <p:nvPr>
            <p:extLst>
              <p:ext uri="{D42A27DB-BD31-4B8C-83A1-F6EECF244321}">
                <p14:modId xmlns:p14="http://schemas.microsoft.com/office/powerpoint/2010/main" val="735835312"/>
              </p:ext>
            </p:extLst>
          </p:nvPr>
        </p:nvGraphicFramePr>
        <p:xfrm>
          <a:off x="538940" y="1182956"/>
          <a:ext cx="11114119" cy="5090160"/>
        </p:xfrm>
        <a:graphic>
          <a:graphicData uri="http://schemas.openxmlformats.org/drawingml/2006/table">
            <a:tbl>
              <a:tblPr firstRow="1" bandRow="1">
                <a:tableStyleId>{5C22544A-7EE6-4342-B048-85BDC9FD1C3A}</a:tableStyleId>
              </a:tblPr>
              <a:tblGrid>
                <a:gridCol w="1487980">
                  <a:extLst>
                    <a:ext uri="{9D8B030D-6E8A-4147-A177-3AD203B41FA5}">
                      <a16:colId xmlns:a16="http://schemas.microsoft.com/office/drawing/2014/main" val="1155273666"/>
                    </a:ext>
                  </a:extLst>
                </a:gridCol>
                <a:gridCol w="1928552">
                  <a:extLst>
                    <a:ext uri="{9D8B030D-6E8A-4147-A177-3AD203B41FA5}">
                      <a16:colId xmlns:a16="http://schemas.microsoft.com/office/drawing/2014/main" val="4038906247"/>
                    </a:ext>
                  </a:extLst>
                </a:gridCol>
                <a:gridCol w="2036620">
                  <a:extLst>
                    <a:ext uri="{9D8B030D-6E8A-4147-A177-3AD203B41FA5}">
                      <a16:colId xmlns:a16="http://schemas.microsoft.com/office/drawing/2014/main" val="2860029243"/>
                    </a:ext>
                  </a:extLst>
                </a:gridCol>
                <a:gridCol w="1554480">
                  <a:extLst>
                    <a:ext uri="{9D8B030D-6E8A-4147-A177-3AD203B41FA5}">
                      <a16:colId xmlns:a16="http://schemas.microsoft.com/office/drawing/2014/main" val="2531966819"/>
                    </a:ext>
                  </a:extLst>
                </a:gridCol>
                <a:gridCol w="2044931">
                  <a:extLst>
                    <a:ext uri="{9D8B030D-6E8A-4147-A177-3AD203B41FA5}">
                      <a16:colId xmlns:a16="http://schemas.microsoft.com/office/drawing/2014/main" val="3734284668"/>
                    </a:ext>
                  </a:extLst>
                </a:gridCol>
                <a:gridCol w="2061556">
                  <a:extLst>
                    <a:ext uri="{9D8B030D-6E8A-4147-A177-3AD203B41FA5}">
                      <a16:colId xmlns:a16="http://schemas.microsoft.com/office/drawing/2014/main" val="143428598"/>
                    </a:ext>
                  </a:extLst>
                </a:gridCol>
              </a:tblGrid>
              <a:tr h="370840">
                <a:tc>
                  <a:txBody>
                    <a:bodyPr/>
                    <a:lstStyle/>
                    <a:p>
                      <a:pPr algn="ctr"/>
                      <a:r>
                        <a:rPr lang="fi-FI" dirty="0"/>
                        <a:t>Kriisikeskus</a:t>
                      </a:r>
                    </a:p>
                  </a:txBody>
                  <a:tcPr>
                    <a:solidFill>
                      <a:schemeClr val="accent2"/>
                    </a:solidFill>
                  </a:tcPr>
                </a:tc>
                <a:tc>
                  <a:txBody>
                    <a:bodyPr/>
                    <a:lstStyle/>
                    <a:p>
                      <a:pPr algn="ctr"/>
                      <a:r>
                        <a:rPr lang="fi-FI" dirty="0"/>
                        <a:t>Hyvinvointialue</a:t>
                      </a:r>
                    </a:p>
                  </a:txBody>
                  <a:tcPr>
                    <a:solidFill>
                      <a:schemeClr val="accent2"/>
                    </a:solidFill>
                  </a:tcPr>
                </a:tc>
                <a:tc>
                  <a:txBody>
                    <a:bodyPr/>
                    <a:lstStyle/>
                    <a:p>
                      <a:pPr algn="ctr"/>
                      <a:r>
                        <a:rPr lang="fi-FI" dirty="0"/>
                        <a:t>Kokonaiskeskiarvo</a:t>
                      </a:r>
                    </a:p>
                  </a:txBody>
                  <a:tcPr>
                    <a:solidFill>
                      <a:schemeClr val="accent2"/>
                    </a:solidFill>
                  </a:tcPr>
                </a:tc>
                <a:tc>
                  <a:txBody>
                    <a:bodyPr/>
                    <a:lstStyle/>
                    <a:p>
                      <a:pPr algn="ctr"/>
                      <a:r>
                        <a:rPr lang="fi-FI" dirty="0"/>
                        <a:t>Kriisikeskus</a:t>
                      </a:r>
                    </a:p>
                  </a:txBody>
                  <a:tcPr>
                    <a:solidFill>
                      <a:schemeClr val="accent2"/>
                    </a:solidFill>
                  </a:tcPr>
                </a:tc>
                <a:tc>
                  <a:txBody>
                    <a:bodyPr/>
                    <a:lstStyle/>
                    <a:p>
                      <a:pPr algn="ctr"/>
                      <a:r>
                        <a:rPr lang="fi-FI" dirty="0"/>
                        <a:t>Hyvinvointialue</a:t>
                      </a:r>
                    </a:p>
                  </a:txBody>
                  <a:tcPr>
                    <a:solidFill>
                      <a:schemeClr val="accent2"/>
                    </a:solidFill>
                  </a:tcPr>
                </a:tc>
                <a:tc>
                  <a:txBody>
                    <a:bodyPr/>
                    <a:lstStyle/>
                    <a:p>
                      <a:pPr algn="ctr"/>
                      <a:r>
                        <a:rPr lang="fi-FI" dirty="0"/>
                        <a:t>Kokonaiskeskiarvo</a:t>
                      </a:r>
                    </a:p>
                  </a:txBody>
                  <a:tcPr>
                    <a:solidFill>
                      <a:schemeClr val="accent2"/>
                    </a:solidFill>
                  </a:tcPr>
                </a:tc>
                <a:extLst>
                  <a:ext uri="{0D108BD9-81ED-4DB2-BD59-A6C34878D82A}">
                    <a16:rowId xmlns:a16="http://schemas.microsoft.com/office/drawing/2014/main" val="2312024359"/>
                  </a:ext>
                </a:extLst>
              </a:tr>
              <a:tr h="370840">
                <a:tc>
                  <a:txBody>
                    <a:bodyPr/>
                    <a:lstStyle/>
                    <a:p>
                      <a:pPr algn="ctr"/>
                      <a:r>
                        <a:rPr lang="fi-FI" b="0" dirty="0">
                          <a:solidFill>
                            <a:schemeClr val="tx1"/>
                          </a:solidFill>
                        </a:rPr>
                        <a:t>Helsinki</a:t>
                      </a:r>
                    </a:p>
                  </a:txBody>
                  <a:tcPr/>
                </a:tc>
                <a:tc>
                  <a:txBody>
                    <a:bodyPr/>
                    <a:lstStyle/>
                    <a:p>
                      <a:pPr algn="ctr"/>
                      <a:endParaRPr lang="fi-FI" b="0" dirty="0">
                        <a:solidFill>
                          <a:schemeClr val="tx1"/>
                        </a:solidFill>
                      </a:endParaRPr>
                    </a:p>
                  </a:txBody>
                  <a:tcPr/>
                </a:tc>
                <a:tc>
                  <a:txBody>
                    <a:bodyPr/>
                    <a:lstStyle/>
                    <a:p>
                      <a:pPr algn="ctr"/>
                      <a:r>
                        <a:rPr lang="fi-FI" b="0" dirty="0">
                          <a:solidFill>
                            <a:schemeClr val="tx1"/>
                          </a:solidFill>
                        </a:rPr>
                        <a:t>6.1</a:t>
                      </a:r>
                    </a:p>
                  </a:txBody>
                  <a:tcPr/>
                </a:tc>
                <a:tc>
                  <a:txBody>
                    <a:bodyPr/>
                    <a:lstStyle/>
                    <a:p>
                      <a:pPr algn="ctr"/>
                      <a:r>
                        <a:rPr lang="fi-FI" b="0" dirty="0">
                          <a:solidFill>
                            <a:schemeClr val="tx1"/>
                          </a:solidFill>
                        </a:rPr>
                        <a:t>Oulu</a:t>
                      </a:r>
                    </a:p>
                  </a:txBody>
                  <a:tcPr/>
                </a:tc>
                <a:tc>
                  <a:txBody>
                    <a:bodyPr/>
                    <a:lstStyle/>
                    <a:p>
                      <a:pPr algn="ctr"/>
                      <a:r>
                        <a:rPr lang="fi-FI" b="0" dirty="0">
                          <a:solidFill>
                            <a:schemeClr val="tx1"/>
                          </a:solidFill>
                        </a:rPr>
                        <a:t>Pohjois-Pohjanmaa</a:t>
                      </a:r>
                    </a:p>
                  </a:txBody>
                  <a:tcPr/>
                </a:tc>
                <a:tc>
                  <a:txBody>
                    <a:bodyPr/>
                    <a:lstStyle/>
                    <a:p>
                      <a:pPr algn="ctr"/>
                      <a:r>
                        <a:rPr lang="fi-FI" b="0" dirty="0">
                          <a:solidFill>
                            <a:schemeClr val="tx1"/>
                          </a:solidFill>
                        </a:rPr>
                        <a:t>5.3</a:t>
                      </a:r>
                    </a:p>
                  </a:txBody>
                  <a:tcPr/>
                </a:tc>
                <a:extLst>
                  <a:ext uri="{0D108BD9-81ED-4DB2-BD59-A6C34878D82A}">
                    <a16:rowId xmlns:a16="http://schemas.microsoft.com/office/drawing/2014/main" val="1655826887"/>
                  </a:ext>
                </a:extLst>
              </a:tr>
              <a:tr h="370840">
                <a:tc>
                  <a:txBody>
                    <a:bodyPr/>
                    <a:lstStyle/>
                    <a:p>
                      <a:pPr algn="ctr"/>
                      <a:r>
                        <a:rPr lang="fi-FI" b="1" dirty="0">
                          <a:solidFill>
                            <a:srgbClr val="FF0000"/>
                          </a:solidFill>
                        </a:rPr>
                        <a:t>Sastamala</a:t>
                      </a:r>
                    </a:p>
                  </a:txBody>
                  <a:tcPr/>
                </a:tc>
                <a:tc>
                  <a:txBody>
                    <a:bodyPr/>
                    <a:lstStyle/>
                    <a:p>
                      <a:pPr algn="ctr"/>
                      <a:r>
                        <a:rPr lang="fi-FI" b="1" dirty="0">
                          <a:solidFill>
                            <a:srgbClr val="FF0000"/>
                          </a:solidFill>
                        </a:rPr>
                        <a:t>Pirkanmaa</a:t>
                      </a:r>
                    </a:p>
                  </a:txBody>
                  <a:tcPr/>
                </a:tc>
                <a:tc>
                  <a:txBody>
                    <a:bodyPr/>
                    <a:lstStyle/>
                    <a:p>
                      <a:pPr algn="ctr"/>
                      <a:r>
                        <a:rPr lang="fi-FI" b="1" dirty="0">
                          <a:solidFill>
                            <a:srgbClr val="FF0000"/>
                          </a:solidFill>
                        </a:rPr>
                        <a:t>5.0</a:t>
                      </a:r>
                    </a:p>
                  </a:txBody>
                  <a:tcPr/>
                </a:tc>
                <a:tc>
                  <a:txBody>
                    <a:bodyPr/>
                    <a:lstStyle/>
                    <a:p>
                      <a:pPr algn="ctr"/>
                      <a:r>
                        <a:rPr lang="fi-FI" b="0" dirty="0">
                          <a:solidFill>
                            <a:schemeClr val="tx1"/>
                          </a:solidFill>
                        </a:rPr>
                        <a:t>Rauma</a:t>
                      </a:r>
                    </a:p>
                  </a:txBody>
                  <a:tcPr/>
                </a:tc>
                <a:tc>
                  <a:txBody>
                    <a:bodyPr/>
                    <a:lstStyle/>
                    <a:p>
                      <a:pPr algn="ctr"/>
                      <a:r>
                        <a:rPr lang="fi-FI" b="0" dirty="0">
                          <a:solidFill>
                            <a:schemeClr val="tx1"/>
                          </a:solidFill>
                        </a:rPr>
                        <a:t>Satakunta</a:t>
                      </a:r>
                    </a:p>
                  </a:txBody>
                  <a:tcPr/>
                </a:tc>
                <a:tc>
                  <a:txBody>
                    <a:bodyPr/>
                    <a:lstStyle/>
                    <a:p>
                      <a:pPr algn="ctr"/>
                      <a:r>
                        <a:rPr lang="fi-FI" b="0" dirty="0">
                          <a:solidFill>
                            <a:schemeClr val="tx1"/>
                          </a:solidFill>
                        </a:rPr>
                        <a:t>6.0</a:t>
                      </a:r>
                    </a:p>
                  </a:txBody>
                  <a:tcPr/>
                </a:tc>
                <a:extLst>
                  <a:ext uri="{0D108BD9-81ED-4DB2-BD59-A6C34878D82A}">
                    <a16:rowId xmlns:a16="http://schemas.microsoft.com/office/drawing/2014/main" val="585350391"/>
                  </a:ext>
                </a:extLst>
              </a:tr>
              <a:tr h="370840">
                <a:tc>
                  <a:txBody>
                    <a:bodyPr/>
                    <a:lstStyle/>
                    <a:p>
                      <a:pPr algn="ctr"/>
                      <a:r>
                        <a:rPr lang="fi-FI" b="0" dirty="0">
                          <a:solidFill>
                            <a:schemeClr val="tx1"/>
                          </a:solidFill>
                        </a:rPr>
                        <a:t>Hyvinkää </a:t>
                      </a:r>
                    </a:p>
                  </a:txBody>
                  <a:tcPr/>
                </a:tc>
                <a:tc>
                  <a:txBody>
                    <a:bodyPr/>
                    <a:lstStyle/>
                    <a:p>
                      <a:pPr algn="ctr"/>
                      <a:r>
                        <a:rPr lang="fi-FI" b="0" dirty="0">
                          <a:solidFill>
                            <a:schemeClr val="tx1"/>
                          </a:solidFill>
                        </a:rPr>
                        <a:t>Keski-Uusimaa</a:t>
                      </a:r>
                    </a:p>
                  </a:txBody>
                  <a:tcPr/>
                </a:tc>
                <a:tc>
                  <a:txBody>
                    <a:bodyPr/>
                    <a:lstStyle/>
                    <a:p>
                      <a:pPr algn="ctr"/>
                      <a:r>
                        <a:rPr lang="fi-FI" b="0" dirty="0">
                          <a:solidFill>
                            <a:schemeClr val="tx1"/>
                          </a:solidFill>
                        </a:rPr>
                        <a:t>6.0</a:t>
                      </a:r>
                    </a:p>
                  </a:txBody>
                  <a:tcPr/>
                </a:tc>
                <a:tc>
                  <a:txBody>
                    <a:bodyPr/>
                    <a:lstStyle/>
                    <a:p>
                      <a:pPr algn="ctr"/>
                      <a:r>
                        <a:rPr lang="fi-FI" b="0" dirty="0">
                          <a:solidFill>
                            <a:schemeClr val="tx1"/>
                          </a:solidFill>
                        </a:rPr>
                        <a:t>Rovaniemi</a:t>
                      </a:r>
                    </a:p>
                  </a:txBody>
                  <a:tcPr/>
                </a:tc>
                <a:tc>
                  <a:txBody>
                    <a:bodyPr/>
                    <a:lstStyle/>
                    <a:p>
                      <a:pPr algn="ctr"/>
                      <a:r>
                        <a:rPr lang="fi-FI" b="0" dirty="0">
                          <a:solidFill>
                            <a:schemeClr val="tx1"/>
                          </a:solidFill>
                        </a:rPr>
                        <a:t>Lappi</a:t>
                      </a:r>
                    </a:p>
                  </a:txBody>
                  <a:tcPr/>
                </a:tc>
                <a:tc>
                  <a:txBody>
                    <a:bodyPr/>
                    <a:lstStyle/>
                    <a:p>
                      <a:pPr algn="ctr"/>
                      <a:r>
                        <a:rPr lang="fi-FI" b="0" dirty="0">
                          <a:solidFill>
                            <a:schemeClr val="tx1"/>
                          </a:solidFill>
                        </a:rPr>
                        <a:t>5.3</a:t>
                      </a:r>
                    </a:p>
                  </a:txBody>
                  <a:tcPr/>
                </a:tc>
                <a:extLst>
                  <a:ext uri="{0D108BD9-81ED-4DB2-BD59-A6C34878D82A}">
                    <a16:rowId xmlns:a16="http://schemas.microsoft.com/office/drawing/2014/main" val="2368746638"/>
                  </a:ext>
                </a:extLst>
              </a:tr>
              <a:tr h="370840">
                <a:tc>
                  <a:txBody>
                    <a:bodyPr/>
                    <a:lstStyle/>
                    <a:p>
                      <a:pPr algn="ctr"/>
                      <a:r>
                        <a:rPr lang="fi-FI" b="0" dirty="0">
                          <a:solidFill>
                            <a:schemeClr val="tx1"/>
                          </a:solidFill>
                        </a:rPr>
                        <a:t>Joensuu</a:t>
                      </a:r>
                    </a:p>
                  </a:txBody>
                  <a:tcPr/>
                </a:tc>
                <a:tc>
                  <a:txBody>
                    <a:bodyPr/>
                    <a:lstStyle/>
                    <a:p>
                      <a:pPr algn="ctr"/>
                      <a:r>
                        <a:rPr lang="fi-FI" b="0" dirty="0">
                          <a:solidFill>
                            <a:schemeClr val="tx1"/>
                          </a:solidFill>
                        </a:rPr>
                        <a:t>Pohjois-Karjala</a:t>
                      </a:r>
                    </a:p>
                  </a:txBody>
                  <a:tcPr/>
                </a:tc>
                <a:tc>
                  <a:txBody>
                    <a:bodyPr/>
                    <a:lstStyle/>
                    <a:p>
                      <a:pPr algn="ctr"/>
                      <a:r>
                        <a:rPr lang="fi-FI" b="0" dirty="0">
                          <a:solidFill>
                            <a:schemeClr val="tx1"/>
                          </a:solidFill>
                        </a:rPr>
                        <a:t>5.3</a:t>
                      </a:r>
                    </a:p>
                  </a:txBody>
                  <a:tcPr/>
                </a:tc>
                <a:tc>
                  <a:txBody>
                    <a:bodyPr/>
                    <a:lstStyle/>
                    <a:p>
                      <a:pPr algn="ctr"/>
                      <a:r>
                        <a:rPr lang="fi-FI" b="0" dirty="0">
                          <a:solidFill>
                            <a:schemeClr val="tx1"/>
                          </a:solidFill>
                        </a:rPr>
                        <a:t>Salo</a:t>
                      </a:r>
                    </a:p>
                  </a:txBody>
                  <a:tcPr/>
                </a:tc>
                <a:tc>
                  <a:txBody>
                    <a:bodyPr/>
                    <a:lstStyle/>
                    <a:p>
                      <a:pPr algn="ctr"/>
                      <a:r>
                        <a:rPr lang="fi-FI" b="0" dirty="0">
                          <a:solidFill>
                            <a:schemeClr val="tx1"/>
                          </a:solidFill>
                        </a:rPr>
                        <a:t>Varsinais-Suomi</a:t>
                      </a:r>
                    </a:p>
                  </a:txBody>
                  <a:tcPr/>
                </a:tc>
                <a:tc>
                  <a:txBody>
                    <a:bodyPr/>
                    <a:lstStyle/>
                    <a:p>
                      <a:pPr algn="ctr"/>
                      <a:r>
                        <a:rPr lang="fi-FI" b="0" dirty="0">
                          <a:solidFill>
                            <a:schemeClr val="tx1"/>
                          </a:solidFill>
                        </a:rPr>
                        <a:t>6.0</a:t>
                      </a:r>
                    </a:p>
                  </a:txBody>
                  <a:tcPr/>
                </a:tc>
                <a:extLst>
                  <a:ext uri="{0D108BD9-81ED-4DB2-BD59-A6C34878D82A}">
                    <a16:rowId xmlns:a16="http://schemas.microsoft.com/office/drawing/2014/main" val="2470500458"/>
                  </a:ext>
                </a:extLst>
              </a:tr>
              <a:tr h="370840">
                <a:tc>
                  <a:txBody>
                    <a:bodyPr/>
                    <a:lstStyle/>
                    <a:p>
                      <a:pPr algn="ctr"/>
                      <a:r>
                        <a:rPr lang="fi-FI" b="0" dirty="0">
                          <a:solidFill>
                            <a:schemeClr val="tx1"/>
                          </a:solidFill>
                        </a:rPr>
                        <a:t>Jyväskylä</a:t>
                      </a:r>
                    </a:p>
                  </a:txBody>
                  <a:tcPr/>
                </a:tc>
                <a:tc>
                  <a:txBody>
                    <a:bodyPr/>
                    <a:lstStyle/>
                    <a:p>
                      <a:pPr algn="ctr"/>
                      <a:r>
                        <a:rPr lang="fi-FI" b="0" dirty="0">
                          <a:solidFill>
                            <a:schemeClr val="tx1"/>
                          </a:solidFill>
                        </a:rPr>
                        <a:t>Keski-Suomi</a:t>
                      </a:r>
                    </a:p>
                  </a:txBody>
                  <a:tcPr/>
                </a:tc>
                <a:tc>
                  <a:txBody>
                    <a:bodyPr/>
                    <a:lstStyle/>
                    <a:p>
                      <a:pPr algn="ctr"/>
                      <a:r>
                        <a:rPr lang="fi-FI" b="0" dirty="0">
                          <a:solidFill>
                            <a:schemeClr val="tx1"/>
                          </a:solidFill>
                        </a:rPr>
                        <a:t>6.3</a:t>
                      </a:r>
                    </a:p>
                  </a:txBody>
                  <a:tcPr/>
                </a:tc>
                <a:tc>
                  <a:txBody>
                    <a:bodyPr/>
                    <a:lstStyle/>
                    <a:p>
                      <a:pPr algn="ctr"/>
                      <a:r>
                        <a:rPr lang="fi-FI" b="0" dirty="0">
                          <a:solidFill>
                            <a:schemeClr val="tx1"/>
                          </a:solidFill>
                        </a:rPr>
                        <a:t>Savonlinna</a:t>
                      </a:r>
                    </a:p>
                  </a:txBody>
                  <a:tcPr/>
                </a:tc>
                <a:tc>
                  <a:txBody>
                    <a:bodyPr/>
                    <a:lstStyle/>
                    <a:p>
                      <a:pPr algn="ctr"/>
                      <a:r>
                        <a:rPr lang="fi-FI" b="0" dirty="0">
                          <a:solidFill>
                            <a:schemeClr val="tx1"/>
                          </a:solidFill>
                        </a:rPr>
                        <a:t>Etelä-Savo</a:t>
                      </a:r>
                    </a:p>
                  </a:txBody>
                  <a:tcPr/>
                </a:tc>
                <a:tc>
                  <a:txBody>
                    <a:bodyPr/>
                    <a:lstStyle/>
                    <a:p>
                      <a:pPr algn="ctr"/>
                      <a:r>
                        <a:rPr lang="fi-FI" b="0" dirty="0">
                          <a:solidFill>
                            <a:schemeClr val="tx1"/>
                          </a:solidFill>
                        </a:rPr>
                        <a:t>6.5</a:t>
                      </a:r>
                    </a:p>
                  </a:txBody>
                  <a:tcPr/>
                </a:tc>
                <a:extLst>
                  <a:ext uri="{0D108BD9-81ED-4DB2-BD59-A6C34878D82A}">
                    <a16:rowId xmlns:a16="http://schemas.microsoft.com/office/drawing/2014/main" val="3082560292"/>
                  </a:ext>
                </a:extLst>
              </a:tr>
              <a:tr h="370840">
                <a:tc>
                  <a:txBody>
                    <a:bodyPr/>
                    <a:lstStyle/>
                    <a:p>
                      <a:pPr algn="ctr"/>
                      <a:r>
                        <a:rPr lang="fi-FI" b="0" dirty="0">
                          <a:solidFill>
                            <a:schemeClr val="tx1"/>
                          </a:solidFill>
                        </a:rPr>
                        <a:t>Kainuu</a:t>
                      </a:r>
                    </a:p>
                  </a:txBody>
                  <a:tcPr/>
                </a:tc>
                <a:tc>
                  <a:txBody>
                    <a:bodyPr/>
                    <a:lstStyle/>
                    <a:p>
                      <a:pPr algn="ctr"/>
                      <a:r>
                        <a:rPr lang="fi-FI" b="0" dirty="0">
                          <a:solidFill>
                            <a:schemeClr val="tx1"/>
                          </a:solidFill>
                        </a:rPr>
                        <a:t>Kainuu</a:t>
                      </a:r>
                    </a:p>
                  </a:txBody>
                  <a:tcPr/>
                </a:tc>
                <a:tc>
                  <a:txBody>
                    <a:bodyPr/>
                    <a:lstStyle/>
                    <a:p>
                      <a:pPr algn="ctr"/>
                      <a:r>
                        <a:rPr lang="fi-FI" b="0" dirty="0">
                          <a:solidFill>
                            <a:schemeClr val="tx1"/>
                          </a:solidFill>
                        </a:rPr>
                        <a:t>5.5</a:t>
                      </a:r>
                    </a:p>
                  </a:txBody>
                  <a:tcPr/>
                </a:tc>
                <a:tc>
                  <a:txBody>
                    <a:bodyPr/>
                    <a:lstStyle/>
                    <a:p>
                      <a:pPr algn="ctr"/>
                      <a:r>
                        <a:rPr lang="fi-FI" b="0" dirty="0">
                          <a:solidFill>
                            <a:schemeClr val="tx1"/>
                          </a:solidFill>
                        </a:rPr>
                        <a:t>Seinäjoki</a:t>
                      </a:r>
                    </a:p>
                  </a:txBody>
                  <a:tcPr/>
                </a:tc>
                <a:tc>
                  <a:txBody>
                    <a:bodyPr/>
                    <a:lstStyle/>
                    <a:p>
                      <a:pPr algn="ctr"/>
                      <a:r>
                        <a:rPr lang="fi-FI" b="0" dirty="0">
                          <a:solidFill>
                            <a:schemeClr val="tx1"/>
                          </a:solidFill>
                        </a:rPr>
                        <a:t>Etelä-Pohjanmaa</a:t>
                      </a:r>
                    </a:p>
                  </a:txBody>
                  <a:tcPr/>
                </a:tc>
                <a:tc>
                  <a:txBody>
                    <a:bodyPr/>
                    <a:lstStyle/>
                    <a:p>
                      <a:pPr algn="ctr"/>
                      <a:r>
                        <a:rPr lang="fi-FI" b="0" dirty="0">
                          <a:solidFill>
                            <a:schemeClr val="tx1"/>
                          </a:solidFill>
                        </a:rPr>
                        <a:t>6.4</a:t>
                      </a:r>
                    </a:p>
                  </a:txBody>
                  <a:tcPr/>
                </a:tc>
                <a:extLst>
                  <a:ext uri="{0D108BD9-81ED-4DB2-BD59-A6C34878D82A}">
                    <a16:rowId xmlns:a16="http://schemas.microsoft.com/office/drawing/2014/main" val="4162796045"/>
                  </a:ext>
                </a:extLst>
              </a:tr>
              <a:tr h="370840">
                <a:tc>
                  <a:txBody>
                    <a:bodyPr/>
                    <a:lstStyle/>
                    <a:p>
                      <a:pPr algn="ctr"/>
                      <a:r>
                        <a:rPr lang="fi-FI" b="0" dirty="0">
                          <a:solidFill>
                            <a:schemeClr val="tx1"/>
                          </a:solidFill>
                        </a:rPr>
                        <a:t>Kemi </a:t>
                      </a:r>
                    </a:p>
                  </a:txBody>
                  <a:tcPr/>
                </a:tc>
                <a:tc>
                  <a:txBody>
                    <a:bodyPr/>
                    <a:lstStyle/>
                    <a:p>
                      <a:pPr algn="ctr"/>
                      <a:r>
                        <a:rPr lang="fi-FI" b="0" dirty="0">
                          <a:solidFill>
                            <a:schemeClr val="tx1"/>
                          </a:solidFill>
                        </a:rPr>
                        <a:t>Lappi</a:t>
                      </a:r>
                    </a:p>
                  </a:txBody>
                  <a:tcPr/>
                </a:tc>
                <a:tc>
                  <a:txBody>
                    <a:bodyPr/>
                    <a:lstStyle/>
                    <a:p>
                      <a:pPr algn="ctr"/>
                      <a:r>
                        <a:rPr lang="fi-FI" b="0" dirty="0">
                          <a:solidFill>
                            <a:schemeClr val="tx1"/>
                          </a:solidFill>
                        </a:rPr>
                        <a:t>7.2</a:t>
                      </a:r>
                    </a:p>
                  </a:txBody>
                  <a:tcPr/>
                </a:tc>
                <a:tc>
                  <a:txBody>
                    <a:bodyPr/>
                    <a:lstStyle/>
                    <a:p>
                      <a:pPr algn="ctr"/>
                      <a:r>
                        <a:rPr lang="fi-FI" b="0" dirty="0">
                          <a:solidFill>
                            <a:schemeClr val="tx1"/>
                          </a:solidFill>
                        </a:rPr>
                        <a:t>Tampere</a:t>
                      </a:r>
                    </a:p>
                  </a:txBody>
                  <a:tcPr/>
                </a:tc>
                <a:tc>
                  <a:txBody>
                    <a:bodyPr/>
                    <a:lstStyle/>
                    <a:p>
                      <a:pPr algn="ctr"/>
                      <a:r>
                        <a:rPr lang="fi-FI" b="0" dirty="0">
                          <a:solidFill>
                            <a:schemeClr val="tx1"/>
                          </a:solidFill>
                        </a:rPr>
                        <a:t>Pirkanmaa</a:t>
                      </a:r>
                    </a:p>
                  </a:txBody>
                  <a:tcPr/>
                </a:tc>
                <a:tc>
                  <a:txBody>
                    <a:bodyPr/>
                    <a:lstStyle/>
                    <a:p>
                      <a:pPr algn="ctr"/>
                      <a:r>
                        <a:rPr lang="fi-FI" b="0" dirty="0">
                          <a:solidFill>
                            <a:schemeClr val="tx1"/>
                          </a:solidFill>
                        </a:rPr>
                        <a:t>5.3</a:t>
                      </a:r>
                    </a:p>
                  </a:txBody>
                  <a:tcPr/>
                </a:tc>
                <a:extLst>
                  <a:ext uri="{0D108BD9-81ED-4DB2-BD59-A6C34878D82A}">
                    <a16:rowId xmlns:a16="http://schemas.microsoft.com/office/drawing/2014/main" val="1552916133"/>
                  </a:ext>
                </a:extLst>
              </a:tr>
              <a:tr h="370840">
                <a:tc>
                  <a:txBody>
                    <a:bodyPr/>
                    <a:lstStyle/>
                    <a:p>
                      <a:pPr algn="ctr"/>
                      <a:r>
                        <a:rPr lang="fi-FI" b="1" dirty="0">
                          <a:solidFill>
                            <a:schemeClr val="accent2"/>
                          </a:solidFill>
                        </a:rPr>
                        <a:t>Kouvola</a:t>
                      </a:r>
                    </a:p>
                  </a:txBody>
                  <a:tcPr/>
                </a:tc>
                <a:tc>
                  <a:txBody>
                    <a:bodyPr/>
                    <a:lstStyle/>
                    <a:p>
                      <a:pPr algn="ctr"/>
                      <a:r>
                        <a:rPr lang="fi-FI" b="1" dirty="0">
                          <a:solidFill>
                            <a:schemeClr val="accent2"/>
                          </a:solidFill>
                        </a:rPr>
                        <a:t>Kymenlaakso</a:t>
                      </a:r>
                    </a:p>
                  </a:txBody>
                  <a:tcPr/>
                </a:tc>
                <a:tc>
                  <a:txBody>
                    <a:bodyPr/>
                    <a:lstStyle/>
                    <a:p>
                      <a:pPr algn="ctr"/>
                      <a:r>
                        <a:rPr lang="fi-FI" b="1" dirty="0">
                          <a:solidFill>
                            <a:schemeClr val="accent2"/>
                          </a:solidFill>
                        </a:rPr>
                        <a:t>8.0</a:t>
                      </a:r>
                    </a:p>
                  </a:txBody>
                  <a:tcPr/>
                </a:tc>
                <a:tc>
                  <a:txBody>
                    <a:bodyPr/>
                    <a:lstStyle/>
                    <a:p>
                      <a:pPr algn="ctr"/>
                      <a:r>
                        <a:rPr lang="fi-FI" b="0" dirty="0">
                          <a:solidFill>
                            <a:schemeClr val="tx1"/>
                          </a:solidFill>
                        </a:rPr>
                        <a:t>Turku</a:t>
                      </a:r>
                    </a:p>
                  </a:txBody>
                  <a:tcPr/>
                </a:tc>
                <a:tc>
                  <a:txBody>
                    <a:bodyPr/>
                    <a:lstStyle/>
                    <a:p>
                      <a:pPr algn="ctr"/>
                      <a:r>
                        <a:rPr lang="fi-FI" b="0" dirty="0">
                          <a:solidFill>
                            <a:schemeClr val="tx1"/>
                          </a:solidFill>
                        </a:rPr>
                        <a:t>Varsinais-Suomi</a:t>
                      </a:r>
                    </a:p>
                  </a:txBody>
                  <a:tcPr/>
                </a:tc>
                <a:tc>
                  <a:txBody>
                    <a:bodyPr/>
                    <a:lstStyle/>
                    <a:p>
                      <a:pPr algn="ctr"/>
                      <a:r>
                        <a:rPr lang="fi-FI" b="0" dirty="0">
                          <a:solidFill>
                            <a:schemeClr val="tx1"/>
                          </a:solidFill>
                        </a:rPr>
                        <a:t>6.0</a:t>
                      </a:r>
                    </a:p>
                  </a:txBody>
                  <a:tcPr/>
                </a:tc>
                <a:extLst>
                  <a:ext uri="{0D108BD9-81ED-4DB2-BD59-A6C34878D82A}">
                    <a16:rowId xmlns:a16="http://schemas.microsoft.com/office/drawing/2014/main" val="561812377"/>
                  </a:ext>
                </a:extLst>
              </a:tr>
              <a:tr h="370840">
                <a:tc>
                  <a:txBody>
                    <a:bodyPr/>
                    <a:lstStyle/>
                    <a:p>
                      <a:pPr algn="ctr"/>
                      <a:r>
                        <a:rPr lang="fi-FI" b="0" dirty="0">
                          <a:solidFill>
                            <a:schemeClr val="tx1"/>
                          </a:solidFill>
                        </a:rPr>
                        <a:t>Kuopio</a:t>
                      </a:r>
                    </a:p>
                  </a:txBody>
                  <a:tcPr/>
                </a:tc>
                <a:tc>
                  <a:txBody>
                    <a:bodyPr/>
                    <a:lstStyle/>
                    <a:p>
                      <a:pPr algn="ctr"/>
                      <a:r>
                        <a:rPr lang="fi-FI" b="0" dirty="0">
                          <a:solidFill>
                            <a:schemeClr val="tx1"/>
                          </a:solidFill>
                        </a:rPr>
                        <a:t>Pohjois-Savo</a:t>
                      </a:r>
                    </a:p>
                  </a:txBody>
                  <a:tcPr/>
                </a:tc>
                <a:tc>
                  <a:txBody>
                    <a:bodyPr/>
                    <a:lstStyle/>
                    <a:p>
                      <a:pPr algn="ctr"/>
                      <a:r>
                        <a:rPr lang="fi-FI" b="0" dirty="0">
                          <a:solidFill>
                            <a:schemeClr val="tx1"/>
                          </a:solidFill>
                        </a:rPr>
                        <a:t>5.8</a:t>
                      </a:r>
                    </a:p>
                  </a:txBody>
                  <a:tcPr/>
                </a:tc>
                <a:tc>
                  <a:txBody>
                    <a:bodyPr/>
                    <a:lstStyle/>
                    <a:p>
                      <a:pPr algn="ctr"/>
                      <a:r>
                        <a:rPr lang="fi-FI" b="0" dirty="0">
                          <a:solidFill>
                            <a:schemeClr val="tx1"/>
                          </a:solidFill>
                        </a:rPr>
                        <a:t>Vaasa</a:t>
                      </a:r>
                    </a:p>
                  </a:txBody>
                  <a:tcPr/>
                </a:tc>
                <a:tc>
                  <a:txBody>
                    <a:bodyPr/>
                    <a:lstStyle/>
                    <a:p>
                      <a:pPr algn="ctr"/>
                      <a:r>
                        <a:rPr lang="fi-FI" b="0" dirty="0">
                          <a:solidFill>
                            <a:schemeClr val="tx1"/>
                          </a:solidFill>
                        </a:rPr>
                        <a:t>Pohjanmaa</a:t>
                      </a:r>
                    </a:p>
                  </a:txBody>
                  <a:tcPr/>
                </a:tc>
                <a:tc>
                  <a:txBody>
                    <a:bodyPr/>
                    <a:lstStyle/>
                    <a:p>
                      <a:pPr algn="ctr"/>
                      <a:r>
                        <a:rPr lang="fi-FI" b="0" dirty="0">
                          <a:solidFill>
                            <a:schemeClr val="tx1"/>
                          </a:solidFill>
                        </a:rPr>
                        <a:t>7.3</a:t>
                      </a:r>
                    </a:p>
                  </a:txBody>
                  <a:tcPr/>
                </a:tc>
                <a:extLst>
                  <a:ext uri="{0D108BD9-81ED-4DB2-BD59-A6C34878D82A}">
                    <a16:rowId xmlns:a16="http://schemas.microsoft.com/office/drawing/2014/main" val="1852175898"/>
                  </a:ext>
                </a:extLst>
              </a:tr>
              <a:tr h="370840">
                <a:tc>
                  <a:txBody>
                    <a:bodyPr/>
                    <a:lstStyle/>
                    <a:p>
                      <a:pPr algn="ctr"/>
                      <a:r>
                        <a:rPr lang="fi-FI" b="0" dirty="0">
                          <a:solidFill>
                            <a:schemeClr val="tx1"/>
                          </a:solidFill>
                        </a:rPr>
                        <a:t>Lahti</a:t>
                      </a:r>
                    </a:p>
                  </a:txBody>
                  <a:tcPr/>
                </a:tc>
                <a:tc>
                  <a:txBody>
                    <a:bodyPr/>
                    <a:lstStyle/>
                    <a:p>
                      <a:pPr algn="ctr"/>
                      <a:r>
                        <a:rPr lang="fi-FI" b="0" dirty="0">
                          <a:solidFill>
                            <a:schemeClr val="tx1"/>
                          </a:solidFill>
                        </a:rPr>
                        <a:t>Päijät-Häme</a:t>
                      </a:r>
                    </a:p>
                  </a:txBody>
                  <a:tcPr/>
                </a:tc>
                <a:tc>
                  <a:txBody>
                    <a:bodyPr/>
                    <a:lstStyle/>
                    <a:p>
                      <a:pPr algn="ctr"/>
                      <a:r>
                        <a:rPr lang="fi-FI" b="0" dirty="0">
                          <a:solidFill>
                            <a:schemeClr val="tx1"/>
                          </a:solidFill>
                        </a:rPr>
                        <a:t>5.5</a:t>
                      </a:r>
                    </a:p>
                  </a:txBody>
                  <a:tcPr/>
                </a:tc>
                <a:tc>
                  <a:txBody>
                    <a:bodyPr/>
                    <a:lstStyle/>
                    <a:p>
                      <a:pPr algn="ctr"/>
                      <a:r>
                        <a:rPr lang="fi-FI" b="0" dirty="0">
                          <a:solidFill>
                            <a:schemeClr val="tx1"/>
                          </a:solidFill>
                        </a:rPr>
                        <a:t>Vihti</a:t>
                      </a:r>
                    </a:p>
                  </a:txBody>
                  <a:tcPr/>
                </a:tc>
                <a:tc>
                  <a:txBody>
                    <a:bodyPr/>
                    <a:lstStyle/>
                    <a:p>
                      <a:pPr algn="ctr"/>
                      <a:r>
                        <a:rPr lang="fi-FI" b="0" dirty="0">
                          <a:solidFill>
                            <a:schemeClr val="tx1"/>
                          </a:solidFill>
                        </a:rPr>
                        <a:t>Länsi-Uusimaa</a:t>
                      </a:r>
                    </a:p>
                  </a:txBody>
                  <a:tcPr/>
                </a:tc>
                <a:tc>
                  <a:txBody>
                    <a:bodyPr/>
                    <a:lstStyle/>
                    <a:p>
                      <a:pPr algn="ctr"/>
                      <a:r>
                        <a:rPr lang="fi-FI" b="0" dirty="0">
                          <a:solidFill>
                            <a:schemeClr val="tx1"/>
                          </a:solidFill>
                        </a:rPr>
                        <a:t>6.0</a:t>
                      </a:r>
                    </a:p>
                  </a:txBody>
                  <a:tcPr/>
                </a:tc>
                <a:extLst>
                  <a:ext uri="{0D108BD9-81ED-4DB2-BD59-A6C34878D82A}">
                    <a16:rowId xmlns:a16="http://schemas.microsoft.com/office/drawing/2014/main" val="1546644257"/>
                  </a:ext>
                </a:extLst>
              </a:tr>
              <a:tr h="370840">
                <a:tc>
                  <a:txBody>
                    <a:bodyPr/>
                    <a:lstStyle/>
                    <a:p>
                      <a:pPr algn="ctr"/>
                      <a:r>
                        <a:rPr lang="fi-FI" b="0" dirty="0">
                          <a:solidFill>
                            <a:schemeClr val="tx1"/>
                          </a:solidFill>
                        </a:rPr>
                        <a:t>Lappeenranta</a:t>
                      </a:r>
                    </a:p>
                  </a:txBody>
                  <a:tcPr/>
                </a:tc>
                <a:tc>
                  <a:txBody>
                    <a:bodyPr/>
                    <a:lstStyle/>
                    <a:p>
                      <a:pPr algn="ctr"/>
                      <a:r>
                        <a:rPr lang="fi-FI" b="0" dirty="0">
                          <a:solidFill>
                            <a:schemeClr val="tx1"/>
                          </a:solidFill>
                        </a:rPr>
                        <a:t>Etelä-Karjala</a:t>
                      </a:r>
                    </a:p>
                  </a:txBody>
                  <a:tcPr/>
                </a:tc>
                <a:tc>
                  <a:txBody>
                    <a:bodyPr/>
                    <a:lstStyle/>
                    <a:p>
                      <a:pPr algn="ctr"/>
                      <a:r>
                        <a:rPr lang="fi-FI" b="0" dirty="0">
                          <a:solidFill>
                            <a:schemeClr val="tx1"/>
                          </a:solidFill>
                        </a:rPr>
                        <a:t>6.5</a:t>
                      </a:r>
                    </a:p>
                  </a:txBody>
                  <a:tcPr/>
                </a:tc>
                <a:tc>
                  <a:txBody>
                    <a:bodyPr/>
                    <a:lstStyle/>
                    <a:p>
                      <a:pPr algn="ctr"/>
                      <a:r>
                        <a:rPr lang="fi-FI" b="0" dirty="0">
                          <a:solidFill>
                            <a:schemeClr val="tx1"/>
                          </a:solidFill>
                        </a:rPr>
                        <a:t>Itsemurhien ehkäisykeskus</a:t>
                      </a:r>
                    </a:p>
                  </a:txBody>
                  <a:tcPr/>
                </a:tc>
                <a:tc>
                  <a:txBody>
                    <a:bodyPr/>
                    <a:lstStyle/>
                    <a:p>
                      <a:pPr algn="ctr"/>
                      <a:endParaRPr lang="fi-FI" b="0" dirty="0">
                        <a:solidFill>
                          <a:schemeClr val="tx1"/>
                        </a:solidFill>
                      </a:endParaRPr>
                    </a:p>
                  </a:txBody>
                  <a:tcPr/>
                </a:tc>
                <a:tc>
                  <a:txBody>
                    <a:bodyPr/>
                    <a:lstStyle/>
                    <a:p>
                      <a:pPr algn="ctr"/>
                      <a:r>
                        <a:rPr lang="fi-FI" b="0" dirty="0">
                          <a:solidFill>
                            <a:schemeClr val="tx1"/>
                          </a:solidFill>
                        </a:rPr>
                        <a:t>7.3</a:t>
                      </a:r>
                    </a:p>
                  </a:txBody>
                  <a:tcPr/>
                </a:tc>
                <a:extLst>
                  <a:ext uri="{0D108BD9-81ED-4DB2-BD59-A6C34878D82A}">
                    <a16:rowId xmlns:a16="http://schemas.microsoft.com/office/drawing/2014/main" val="2073455630"/>
                  </a:ext>
                </a:extLst>
              </a:tr>
              <a:tr h="370840">
                <a:tc>
                  <a:txBody>
                    <a:bodyPr/>
                    <a:lstStyle/>
                    <a:p>
                      <a:pPr algn="ctr"/>
                      <a:r>
                        <a:rPr lang="fi-FI" b="0" dirty="0">
                          <a:solidFill>
                            <a:schemeClr val="tx1"/>
                          </a:solidFill>
                        </a:rPr>
                        <a:t>Mikkeli</a:t>
                      </a:r>
                    </a:p>
                  </a:txBody>
                  <a:tcPr/>
                </a:tc>
                <a:tc>
                  <a:txBody>
                    <a:bodyPr/>
                    <a:lstStyle/>
                    <a:p>
                      <a:pPr algn="ctr"/>
                      <a:r>
                        <a:rPr lang="fi-FI" b="0" dirty="0">
                          <a:solidFill>
                            <a:schemeClr val="tx1"/>
                          </a:solidFill>
                        </a:rPr>
                        <a:t>Etelä-Savo</a:t>
                      </a:r>
                    </a:p>
                  </a:txBody>
                  <a:tcPr/>
                </a:tc>
                <a:tc>
                  <a:txBody>
                    <a:bodyPr/>
                    <a:lstStyle/>
                    <a:p>
                      <a:pPr algn="ctr"/>
                      <a:r>
                        <a:rPr lang="fi-FI" b="0" dirty="0">
                          <a:solidFill>
                            <a:schemeClr val="tx1"/>
                          </a:solidFill>
                        </a:rPr>
                        <a:t>6.7</a:t>
                      </a:r>
                    </a:p>
                  </a:txBody>
                  <a:tcPr/>
                </a:tc>
                <a:tc>
                  <a:txBody>
                    <a:bodyPr/>
                    <a:lstStyle/>
                    <a:p>
                      <a:pPr algn="ctr"/>
                      <a:endParaRPr lang="fi-FI" b="0">
                        <a:solidFill>
                          <a:schemeClr val="tx1"/>
                        </a:solidFill>
                      </a:endParaRPr>
                    </a:p>
                  </a:txBody>
                  <a:tcPr/>
                </a:tc>
                <a:tc>
                  <a:txBody>
                    <a:bodyPr/>
                    <a:lstStyle/>
                    <a:p>
                      <a:pPr algn="ctr"/>
                      <a:endParaRPr lang="fi-FI" b="0">
                        <a:solidFill>
                          <a:schemeClr val="tx1"/>
                        </a:solidFill>
                      </a:endParaRPr>
                    </a:p>
                  </a:txBody>
                  <a:tcPr/>
                </a:tc>
                <a:tc>
                  <a:txBody>
                    <a:bodyPr/>
                    <a:lstStyle/>
                    <a:p>
                      <a:pPr algn="ctr"/>
                      <a:endParaRPr lang="fi-FI" b="0" dirty="0">
                        <a:solidFill>
                          <a:schemeClr val="tx1"/>
                        </a:solidFill>
                      </a:endParaRPr>
                    </a:p>
                  </a:txBody>
                  <a:tcPr/>
                </a:tc>
                <a:extLst>
                  <a:ext uri="{0D108BD9-81ED-4DB2-BD59-A6C34878D82A}">
                    <a16:rowId xmlns:a16="http://schemas.microsoft.com/office/drawing/2014/main" val="3877752094"/>
                  </a:ext>
                </a:extLst>
              </a:tr>
            </a:tbl>
          </a:graphicData>
        </a:graphic>
      </p:graphicFrame>
      <p:sp>
        <p:nvSpPr>
          <p:cNvPr id="3" name="Tekstiruutu 2">
            <a:extLst>
              <a:ext uri="{FF2B5EF4-FFF2-40B4-BE49-F238E27FC236}">
                <a16:creationId xmlns:a16="http://schemas.microsoft.com/office/drawing/2014/main" id="{808FD7C0-E72D-AF3F-4220-253A9811ABC8}"/>
              </a:ext>
            </a:extLst>
          </p:cNvPr>
          <p:cNvSpPr txBox="1"/>
          <p:nvPr/>
        </p:nvSpPr>
        <p:spPr>
          <a:xfrm>
            <a:off x="433068" y="150569"/>
            <a:ext cx="11325862" cy="1323439"/>
          </a:xfrm>
          <a:prstGeom prst="rect">
            <a:avLst/>
          </a:prstGeom>
          <a:noFill/>
        </p:spPr>
        <p:txBody>
          <a:bodyPr wrap="square">
            <a:spAutoFit/>
          </a:bodyPr>
          <a:lstStyle/>
          <a:p>
            <a:r>
              <a:rPr lang="fi-FI" sz="2000" b="1" dirty="0">
                <a:solidFill>
                  <a:schemeClr val="bg1"/>
                </a:solidFill>
              </a:rPr>
              <a:t>Arvioi kriisityöstä saamaasi näkymää, minkä kouluarvosanan antaisit ihmisten avun saamiselle hyvinvointialueesi mielenterveyspalveluissa? Vastaa sen hyvinvointialueen osalta, missä kriisikeskuksesi sijaitsee</a:t>
            </a:r>
            <a:br>
              <a:rPr lang="fi-FI" sz="2000" b="1" dirty="0">
                <a:solidFill>
                  <a:schemeClr val="bg1"/>
                </a:solidFill>
              </a:rPr>
            </a:br>
            <a:endParaRPr lang="fi-FI" sz="2000" dirty="0">
              <a:solidFill>
                <a:schemeClr val="bg1"/>
              </a:solidFill>
            </a:endParaRPr>
          </a:p>
        </p:txBody>
      </p:sp>
    </p:spTree>
    <p:extLst>
      <p:ext uri="{BB962C8B-B14F-4D97-AF65-F5344CB8AC3E}">
        <p14:creationId xmlns:p14="http://schemas.microsoft.com/office/powerpoint/2010/main" val="285075894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D6222649-2B3E-5EBF-11DA-35043799A08A}"/>
              </a:ext>
            </a:extLst>
          </p:cNvPr>
          <p:cNvSpPr>
            <a:spLocks noGrp="1"/>
          </p:cNvSpPr>
          <p:nvPr>
            <p:ph type="title"/>
          </p:nvPr>
        </p:nvSpPr>
        <p:spPr>
          <a:xfrm>
            <a:off x="365760" y="116096"/>
            <a:ext cx="11587942" cy="999217"/>
          </a:xfrm>
        </p:spPr>
        <p:txBody>
          <a:bodyPr>
            <a:noAutofit/>
          </a:bodyPr>
          <a:lstStyle/>
          <a:p>
            <a:pPr>
              <a:lnSpc>
                <a:spcPct val="100000"/>
              </a:lnSpc>
            </a:pPr>
            <a:r>
              <a:rPr lang="fi-FI" sz="2400" b="1" dirty="0"/>
              <a:t>Vastaa sen hyvinvointialueen osalta, missä kriisikeskuksesi sijaitsee. Arvioi kriisityöstä saamaasi näkymää, onko vuoden 2023 sote-uudistuksen jälkeen ihmisten pääsy sote-palveluihin…</a:t>
            </a:r>
            <a:br>
              <a:rPr lang="fi-FI" sz="2400" b="1" dirty="0"/>
            </a:br>
            <a:endParaRPr lang="fi-FI" sz="2400" dirty="0"/>
          </a:p>
        </p:txBody>
      </p:sp>
      <p:sp>
        <p:nvSpPr>
          <p:cNvPr id="4" name="Ellipsi 3">
            <a:extLst>
              <a:ext uri="{FF2B5EF4-FFF2-40B4-BE49-F238E27FC236}">
                <a16:creationId xmlns:a16="http://schemas.microsoft.com/office/drawing/2014/main" id="{B5D79BD3-95C6-0B2A-F763-CC5C997D91BF}"/>
              </a:ext>
            </a:extLst>
          </p:cNvPr>
          <p:cNvSpPr/>
          <p:nvPr/>
        </p:nvSpPr>
        <p:spPr>
          <a:xfrm>
            <a:off x="756160" y="2197060"/>
            <a:ext cx="2019993" cy="1995054"/>
          </a:xfrm>
          <a:prstGeom prst="ellipse">
            <a:avLst/>
          </a:prstGeom>
          <a:solidFill>
            <a:schemeClr val="accent1"/>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i-FI" dirty="0"/>
          </a:p>
        </p:txBody>
      </p:sp>
      <p:sp>
        <p:nvSpPr>
          <p:cNvPr id="5" name="Tekstiruutu 4">
            <a:extLst>
              <a:ext uri="{FF2B5EF4-FFF2-40B4-BE49-F238E27FC236}">
                <a16:creationId xmlns:a16="http://schemas.microsoft.com/office/drawing/2014/main" id="{54E63E86-DCEB-B872-1281-703396C94F2E}"/>
              </a:ext>
            </a:extLst>
          </p:cNvPr>
          <p:cNvSpPr txBox="1"/>
          <p:nvPr/>
        </p:nvSpPr>
        <p:spPr>
          <a:xfrm>
            <a:off x="664719" y="4273724"/>
            <a:ext cx="2202873" cy="707886"/>
          </a:xfrm>
          <a:prstGeom prst="rect">
            <a:avLst/>
          </a:prstGeom>
          <a:noFill/>
        </p:spPr>
        <p:txBody>
          <a:bodyPr wrap="square" rtlCol="0">
            <a:spAutoFit/>
          </a:bodyPr>
          <a:lstStyle/>
          <a:p>
            <a:pPr algn="ctr"/>
            <a:r>
              <a:rPr lang="fi-FI" sz="2000" dirty="0">
                <a:solidFill>
                  <a:schemeClr val="bg1"/>
                </a:solidFill>
              </a:rPr>
              <a:t>Kokonaiskeskiarvo</a:t>
            </a:r>
          </a:p>
          <a:p>
            <a:pPr algn="ctr"/>
            <a:r>
              <a:rPr lang="fi-FI" sz="2000" dirty="0">
                <a:solidFill>
                  <a:schemeClr val="bg1"/>
                </a:solidFill>
              </a:rPr>
              <a:t>N = 88</a:t>
            </a:r>
          </a:p>
        </p:txBody>
      </p:sp>
      <p:graphicFrame>
        <p:nvGraphicFramePr>
          <p:cNvPr id="15" name="Kaavio 14">
            <a:extLst>
              <a:ext uri="{FF2B5EF4-FFF2-40B4-BE49-F238E27FC236}">
                <a16:creationId xmlns:a16="http://schemas.microsoft.com/office/drawing/2014/main" id="{F27889E0-EABE-34A4-579B-4792BFF27D32}"/>
              </a:ext>
            </a:extLst>
          </p:cNvPr>
          <p:cNvGraphicFramePr/>
          <p:nvPr>
            <p:extLst>
              <p:ext uri="{D42A27DB-BD31-4B8C-83A1-F6EECF244321}">
                <p14:modId xmlns:p14="http://schemas.microsoft.com/office/powerpoint/2010/main" val="101156993"/>
              </p:ext>
            </p:extLst>
          </p:nvPr>
        </p:nvGraphicFramePr>
        <p:xfrm>
          <a:off x="3876766" y="1435432"/>
          <a:ext cx="6439330" cy="4537550"/>
        </p:xfrm>
        <a:graphic>
          <a:graphicData uri="http://schemas.openxmlformats.org/drawingml/2006/chart">
            <c:chart xmlns:c="http://schemas.openxmlformats.org/drawingml/2006/chart" xmlns:r="http://schemas.openxmlformats.org/officeDocument/2006/relationships" r:id="rId2"/>
          </a:graphicData>
        </a:graphic>
      </p:graphicFrame>
      <p:sp>
        <p:nvSpPr>
          <p:cNvPr id="16" name="Tekstiruutu 15">
            <a:extLst>
              <a:ext uri="{FF2B5EF4-FFF2-40B4-BE49-F238E27FC236}">
                <a16:creationId xmlns:a16="http://schemas.microsoft.com/office/drawing/2014/main" id="{D563EC61-8C7E-41DB-3E63-E0ED95C0E613}"/>
              </a:ext>
            </a:extLst>
          </p:cNvPr>
          <p:cNvSpPr txBox="1"/>
          <p:nvPr/>
        </p:nvSpPr>
        <p:spPr>
          <a:xfrm>
            <a:off x="1274025" y="2760669"/>
            <a:ext cx="984265" cy="830997"/>
          </a:xfrm>
          <a:prstGeom prst="rect">
            <a:avLst/>
          </a:prstGeom>
          <a:noFill/>
        </p:spPr>
        <p:txBody>
          <a:bodyPr wrap="square" rtlCol="0">
            <a:spAutoFit/>
          </a:bodyPr>
          <a:lstStyle/>
          <a:p>
            <a:r>
              <a:rPr lang="fi-FI" sz="4800" b="1" dirty="0"/>
              <a:t>2.2</a:t>
            </a:r>
          </a:p>
        </p:txBody>
      </p:sp>
      <p:sp>
        <p:nvSpPr>
          <p:cNvPr id="3" name="Tekstiruutu 2">
            <a:extLst>
              <a:ext uri="{FF2B5EF4-FFF2-40B4-BE49-F238E27FC236}">
                <a16:creationId xmlns:a16="http://schemas.microsoft.com/office/drawing/2014/main" id="{7C4738E4-1255-4FDF-16EE-48B5FC9177E9}"/>
              </a:ext>
            </a:extLst>
          </p:cNvPr>
          <p:cNvSpPr txBox="1"/>
          <p:nvPr/>
        </p:nvSpPr>
        <p:spPr>
          <a:xfrm>
            <a:off x="1537857" y="6024193"/>
            <a:ext cx="8778239" cy="523220"/>
          </a:xfrm>
          <a:prstGeom prst="rect">
            <a:avLst/>
          </a:prstGeom>
          <a:noFill/>
        </p:spPr>
        <p:txBody>
          <a:bodyPr wrap="square" rtlCol="0">
            <a:spAutoFit/>
          </a:bodyPr>
          <a:lstStyle/>
          <a:p>
            <a:r>
              <a:rPr lang="fi-FI" sz="1400" dirty="0">
                <a:solidFill>
                  <a:schemeClr val="bg1"/>
                </a:solidFill>
              </a:rPr>
              <a:t>Vastausasteikko: 1 = heikentynyt huomattavasti, 2 = heikentynyt jonkin verran, 3 = ei muutosta, 4 = parantunut jonkin verran, 5 = parantunut huomattavasti  </a:t>
            </a:r>
          </a:p>
        </p:txBody>
      </p:sp>
      <p:sp>
        <p:nvSpPr>
          <p:cNvPr id="6" name="Ellipsi 5">
            <a:extLst>
              <a:ext uri="{FF2B5EF4-FFF2-40B4-BE49-F238E27FC236}">
                <a16:creationId xmlns:a16="http://schemas.microsoft.com/office/drawing/2014/main" id="{658C67E6-BF05-0689-1F03-950850D8D3D7}"/>
              </a:ext>
            </a:extLst>
          </p:cNvPr>
          <p:cNvSpPr/>
          <p:nvPr/>
        </p:nvSpPr>
        <p:spPr>
          <a:xfrm>
            <a:off x="10582275" y="1695301"/>
            <a:ext cx="1011976" cy="999217"/>
          </a:xfrm>
          <a:prstGeom prst="ellipse">
            <a:avLst/>
          </a:prstGeom>
          <a:solidFill>
            <a:schemeClr val="accent3"/>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i-FI" dirty="0"/>
          </a:p>
        </p:txBody>
      </p:sp>
      <p:sp>
        <p:nvSpPr>
          <p:cNvPr id="7" name="Ellipsi 6">
            <a:extLst>
              <a:ext uri="{FF2B5EF4-FFF2-40B4-BE49-F238E27FC236}">
                <a16:creationId xmlns:a16="http://schemas.microsoft.com/office/drawing/2014/main" id="{695787F9-5474-ECDB-642A-28BF8EE9FF2D}"/>
              </a:ext>
            </a:extLst>
          </p:cNvPr>
          <p:cNvSpPr/>
          <p:nvPr/>
        </p:nvSpPr>
        <p:spPr>
          <a:xfrm>
            <a:off x="10582275" y="4362301"/>
            <a:ext cx="1011976" cy="999217"/>
          </a:xfrm>
          <a:prstGeom prst="ellipse">
            <a:avLst/>
          </a:prstGeom>
          <a:solidFill>
            <a:srgbClr val="FF0000"/>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i-FI" dirty="0"/>
          </a:p>
        </p:txBody>
      </p:sp>
      <p:sp>
        <p:nvSpPr>
          <p:cNvPr id="10" name="Tekstiruutu 9">
            <a:extLst>
              <a:ext uri="{FF2B5EF4-FFF2-40B4-BE49-F238E27FC236}">
                <a16:creationId xmlns:a16="http://schemas.microsoft.com/office/drawing/2014/main" id="{1FB35B05-ED91-7F2A-5C17-877262AB119F}"/>
              </a:ext>
            </a:extLst>
          </p:cNvPr>
          <p:cNvSpPr txBox="1"/>
          <p:nvPr/>
        </p:nvSpPr>
        <p:spPr>
          <a:xfrm>
            <a:off x="10756937" y="4665983"/>
            <a:ext cx="984265" cy="400110"/>
          </a:xfrm>
          <a:prstGeom prst="rect">
            <a:avLst/>
          </a:prstGeom>
          <a:noFill/>
        </p:spPr>
        <p:txBody>
          <a:bodyPr wrap="square" rtlCol="0">
            <a:spAutoFit/>
          </a:bodyPr>
          <a:lstStyle/>
          <a:p>
            <a:r>
              <a:rPr lang="fi-FI" sz="2000" b="1" dirty="0"/>
              <a:t>70 %</a:t>
            </a:r>
          </a:p>
        </p:txBody>
      </p:sp>
      <p:sp>
        <p:nvSpPr>
          <p:cNvPr id="11" name="Tekstiruutu 10">
            <a:extLst>
              <a:ext uri="{FF2B5EF4-FFF2-40B4-BE49-F238E27FC236}">
                <a16:creationId xmlns:a16="http://schemas.microsoft.com/office/drawing/2014/main" id="{9946A15D-4740-41BF-C5F8-9188263157F8}"/>
              </a:ext>
            </a:extLst>
          </p:cNvPr>
          <p:cNvSpPr txBox="1"/>
          <p:nvPr/>
        </p:nvSpPr>
        <p:spPr>
          <a:xfrm>
            <a:off x="10833137" y="1997005"/>
            <a:ext cx="984265" cy="400110"/>
          </a:xfrm>
          <a:prstGeom prst="rect">
            <a:avLst/>
          </a:prstGeom>
          <a:noFill/>
        </p:spPr>
        <p:txBody>
          <a:bodyPr wrap="square" rtlCol="0">
            <a:spAutoFit/>
          </a:bodyPr>
          <a:lstStyle/>
          <a:p>
            <a:r>
              <a:rPr lang="fi-FI" sz="2000" b="1" dirty="0"/>
              <a:t>4 %</a:t>
            </a:r>
          </a:p>
        </p:txBody>
      </p:sp>
      <p:sp>
        <p:nvSpPr>
          <p:cNvPr id="8" name="Tekstiruutu 7">
            <a:extLst>
              <a:ext uri="{FF2B5EF4-FFF2-40B4-BE49-F238E27FC236}">
                <a16:creationId xmlns:a16="http://schemas.microsoft.com/office/drawing/2014/main" id="{DF5F37FB-FE1F-0E20-5287-3BB92C7BFB21}"/>
              </a:ext>
            </a:extLst>
          </p:cNvPr>
          <p:cNvSpPr txBox="1"/>
          <p:nvPr/>
        </p:nvSpPr>
        <p:spPr>
          <a:xfrm>
            <a:off x="10823634" y="2638064"/>
            <a:ext cx="850870" cy="369332"/>
          </a:xfrm>
          <a:prstGeom prst="rect">
            <a:avLst/>
          </a:prstGeom>
          <a:noFill/>
        </p:spPr>
        <p:txBody>
          <a:bodyPr wrap="square" rtlCol="0">
            <a:spAutoFit/>
          </a:bodyPr>
          <a:lstStyle/>
          <a:p>
            <a:r>
              <a:rPr lang="fi-FI" dirty="0">
                <a:solidFill>
                  <a:schemeClr val="bg1"/>
                </a:solidFill>
              </a:rPr>
              <a:t>4+5</a:t>
            </a:r>
          </a:p>
        </p:txBody>
      </p:sp>
      <p:sp>
        <p:nvSpPr>
          <p:cNvPr id="9" name="Tekstiruutu 8">
            <a:extLst>
              <a:ext uri="{FF2B5EF4-FFF2-40B4-BE49-F238E27FC236}">
                <a16:creationId xmlns:a16="http://schemas.microsoft.com/office/drawing/2014/main" id="{AC9FB5AD-6787-63F2-797E-4AFA3CFA4A7A}"/>
              </a:ext>
            </a:extLst>
          </p:cNvPr>
          <p:cNvSpPr txBox="1"/>
          <p:nvPr/>
        </p:nvSpPr>
        <p:spPr>
          <a:xfrm>
            <a:off x="10815911" y="5322516"/>
            <a:ext cx="850870" cy="369332"/>
          </a:xfrm>
          <a:prstGeom prst="rect">
            <a:avLst/>
          </a:prstGeom>
          <a:noFill/>
        </p:spPr>
        <p:txBody>
          <a:bodyPr wrap="square" rtlCol="0">
            <a:spAutoFit/>
          </a:bodyPr>
          <a:lstStyle/>
          <a:p>
            <a:r>
              <a:rPr lang="fi-FI" dirty="0">
                <a:solidFill>
                  <a:schemeClr val="bg1"/>
                </a:solidFill>
              </a:rPr>
              <a:t>1+2</a:t>
            </a:r>
          </a:p>
        </p:txBody>
      </p:sp>
    </p:spTree>
    <p:extLst>
      <p:ext uri="{BB962C8B-B14F-4D97-AF65-F5344CB8AC3E}">
        <p14:creationId xmlns:p14="http://schemas.microsoft.com/office/powerpoint/2010/main" val="317258908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11" name="Taulukko 11">
            <a:extLst>
              <a:ext uri="{FF2B5EF4-FFF2-40B4-BE49-F238E27FC236}">
                <a16:creationId xmlns:a16="http://schemas.microsoft.com/office/drawing/2014/main" id="{FE4B3175-47D6-35FD-55C7-0C88E2021E22}"/>
              </a:ext>
            </a:extLst>
          </p:cNvPr>
          <p:cNvGraphicFramePr>
            <a:graphicFrameLocks noGrp="1"/>
          </p:cNvGraphicFramePr>
          <p:nvPr>
            <p:extLst>
              <p:ext uri="{D42A27DB-BD31-4B8C-83A1-F6EECF244321}">
                <p14:modId xmlns:p14="http://schemas.microsoft.com/office/powerpoint/2010/main" val="3922314023"/>
              </p:ext>
            </p:extLst>
          </p:nvPr>
        </p:nvGraphicFramePr>
        <p:xfrm>
          <a:off x="538940" y="976199"/>
          <a:ext cx="11114119" cy="5090160"/>
        </p:xfrm>
        <a:graphic>
          <a:graphicData uri="http://schemas.openxmlformats.org/drawingml/2006/table">
            <a:tbl>
              <a:tblPr firstRow="1" bandRow="1">
                <a:tableStyleId>{5C22544A-7EE6-4342-B048-85BDC9FD1C3A}</a:tableStyleId>
              </a:tblPr>
              <a:tblGrid>
                <a:gridCol w="1487980">
                  <a:extLst>
                    <a:ext uri="{9D8B030D-6E8A-4147-A177-3AD203B41FA5}">
                      <a16:colId xmlns:a16="http://schemas.microsoft.com/office/drawing/2014/main" val="1155273666"/>
                    </a:ext>
                  </a:extLst>
                </a:gridCol>
                <a:gridCol w="1928552">
                  <a:extLst>
                    <a:ext uri="{9D8B030D-6E8A-4147-A177-3AD203B41FA5}">
                      <a16:colId xmlns:a16="http://schemas.microsoft.com/office/drawing/2014/main" val="4038906247"/>
                    </a:ext>
                  </a:extLst>
                </a:gridCol>
                <a:gridCol w="2036620">
                  <a:extLst>
                    <a:ext uri="{9D8B030D-6E8A-4147-A177-3AD203B41FA5}">
                      <a16:colId xmlns:a16="http://schemas.microsoft.com/office/drawing/2014/main" val="2860029243"/>
                    </a:ext>
                  </a:extLst>
                </a:gridCol>
                <a:gridCol w="1554480">
                  <a:extLst>
                    <a:ext uri="{9D8B030D-6E8A-4147-A177-3AD203B41FA5}">
                      <a16:colId xmlns:a16="http://schemas.microsoft.com/office/drawing/2014/main" val="2531966819"/>
                    </a:ext>
                  </a:extLst>
                </a:gridCol>
                <a:gridCol w="2111433">
                  <a:extLst>
                    <a:ext uri="{9D8B030D-6E8A-4147-A177-3AD203B41FA5}">
                      <a16:colId xmlns:a16="http://schemas.microsoft.com/office/drawing/2014/main" val="3734284668"/>
                    </a:ext>
                  </a:extLst>
                </a:gridCol>
                <a:gridCol w="1995054">
                  <a:extLst>
                    <a:ext uri="{9D8B030D-6E8A-4147-A177-3AD203B41FA5}">
                      <a16:colId xmlns:a16="http://schemas.microsoft.com/office/drawing/2014/main" val="143428598"/>
                    </a:ext>
                  </a:extLst>
                </a:gridCol>
              </a:tblGrid>
              <a:tr h="370840">
                <a:tc>
                  <a:txBody>
                    <a:bodyPr/>
                    <a:lstStyle/>
                    <a:p>
                      <a:pPr algn="ctr"/>
                      <a:r>
                        <a:rPr lang="fi-FI" dirty="0"/>
                        <a:t>Kriisikeskus</a:t>
                      </a:r>
                    </a:p>
                  </a:txBody>
                  <a:tcPr>
                    <a:solidFill>
                      <a:schemeClr val="accent2"/>
                    </a:solidFill>
                  </a:tcPr>
                </a:tc>
                <a:tc>
                  <a:txBody>
                    <a:bodyPr/>
                    <a:lstStyle/>
                    <a:p>
                      <a:pPr algn="ctr"/>
                      <a:r>
                        <a:rPr lang="fi-FI" dirty="0"/>
                        <a:t>Hyvinvointialue</a:t>
                      </a:r>
                    </a:p>
                  </a:txBody>
                  <a:tcPr>
                    <a:solidFill>
                      <a:schemeClr val="accent2"/>
                    </a:solidFill>
                  </a:tcPr>
                </a:tc>
                <a:tc>
                  <a:txBody>
                    <a:bodyPr/>
                    <a:lstStyle/>
                    <a:p>
                      <a:pPr algn="ctr"/>
                      <a:r>
                        <a:rPr lang="fi-FI" dirty="0"/>
                        <a:t>Kokonaiskeskiarvo</a:t>
                      </a:r>
                    </a:p>
                  </a:txBody>
                  <a:tcPr>
                    <a:solidFill>
                      <a:schemeClr val="accent2"/>
                    </a:solidFill>
                  </a:tcPr>
                </a:tc>
                <a:tc>
                  <a:txBody>
                    <a:bodyPr/>
                    <a:lstStyle/>
                    <a:p>
                      <a:pPr algn="ctr"/>
                      <a:r>
                        <a:rPr lang="fi-FI" dirty="0"/>
                        <a:t>Kriisikeskus</a:t>
                      </a:r>
                    </a:p>
                  </a:txBody>
                  <a:tcPr>
                    <a:solidFill>
                      <a:schemeClr val="accent2"/>
                    </a:solidFill>
                  </a:tcPr>
                </a:tc>
                <a:tc>
                  <a:txBody>
                    <a:bodyPr/>
                    <a:lstStyle/>
                    <a:p>
                      <a:pPr algn="ctr"/>
                      <a:r>
                        <a:rPr lang="fi-FI" dirty="0"/>
                        <a:t>Hyvinvointialue</a:t>
                      </a:r>
                    </a:p>
                  </a:txBody>
                  <a:tcPr>
                    <a:solidFill>
                      <a:schemeClr val="accent2"/>
                    </a:solidFill>
                  </a:tcPr>
                </a:tc>
                <a:tc>
                  <a:txBody>
                    <a:bodyPr/>
                    <a:lstStyle/>
                    <a:p>
                      <a:pPr algn="ctr"/>
                      <a:r>
                        <a:rPr lang="fi-FI" dirty="0"/>
                        <a:t>Kokonaiskeskiarvo</a:t>
                      </a:r>
                    </a:p>
                  </a:txBody>
                  <a:tcPr>
                    <a:solidFill>
                      <a:schemeClr val="accent2"/>
                    </a:solidFill>
                  </a:tcPr>
                </a:tc>
                <a:extLst>
                  <a:ext uri="{0D108BD9-81ED-4DB2-BD59-A6C34878D82A}">
                    <a16:rowId xmlns:a16="http://schemas.microsoft.com/office/drawing/2014/main" val="2312024359"/>
                  </a:ext>
                </a:extLst>
              </a:tr>
              <a:tr h="370840">
                <a:tc>
                  <a:txBody>
                    <a:bodyPr/>
                    <a:lstStyle/>
                    <a:p>
                      <a:pPr algn="ctr"/>
                      <a:r>
                        <a:rPr lang="fi-FI" b="0" dirty="0">
                          <a:solidFill>
                            <a:schemeClr val="tx1"/>
                          </a:solidFill>
                        </a:rPr>
                        <a:t>Helsinki</a:t>
                      </a:r>
                    </a:p>
                  </a:txBody>
                  <a:tcPr/>
                </a:tc>
                <a:tc>
                  <a:txBody>
                    <a:bodyPr/>
                    <a:lstStyle/>
                    <a:p>
                      <a:pPr algn="ctr"/>
                      <a:endParaRPr lang="fi-FI" b="0" dirty="0">
                        <a:solidFill>
                          <a:schemeClr val="tx1"/>
                        </a:solidFill>
                      </a:endParaRPr>
                    </a:p>
                  </a:txBody>
                  <a:tcPr/>
                </a:tc>
                <a:tc>
                  <a:txBody>
                    <a:bodyPr/>
                    <a:lstStyle/>
                    <a:p>
                      <a:pPr algn="ctr"/>
                      <a:r>
                        <a:rPr lang="fi-FI" b="0" dirty="0">
                          <a:solidFill>
                            <a:schemeClr val="tx1"/>
                          </a:solidFill>
                        </a:rPr>
                        <a:t>2.4</a:t>
                      </a:r>
                    </a:p>
                  </a:txBody>
                  <a:tcPr/>
                </a:tc>
                <a:tc>
                  <a:txBody>
                    <a:bodyPr/>
                    <a:lstStyle/>
                    <a:p>
                      <a:pPr algn="ctr"/>
                      <a:r>
                        <a:rPr lang="fi-FI" b="0" dirty="0">
                          <a:solidFill>
                            <a:schemeClr val="tx1"/>
                          </a:solidFill>
                        </a:rPr>
                        <a:t>Oulu</a:t>
                      </a:r>
                    </a:p>
                  </a:txBody>
                  <a:tcPr/>
                </a:tc>
                <a:tc>
                  <a:txBody>
                    <a:bodyPr/>
                    <a:lstStyle/>
                    <a:p>
                      <a:pPr algn="ctr"/>
                      <a:r>
                        <a:rPr lang="fi-FI" b="0" dirty="0">
                          <a:solidFill>
                            <a:schemeClr val="tx1"/>
                          </a:solidFill>
                        </a:rPr>
                        <a:t>Pohjois-Pohjanmaa</a:t>
                      </a:r>
                    </a:p>
                  </a:txBody>
                  <a:tcPr/>
                </a:tc>
                <a:tc>
                  <a:txBody>
                    <a:bodyPr/>
                    <a:lstStyle/>
                    <a:p>
                      <a:pPr algn="ctr"/>
                      <a:r>
                        <a:rPr lang="fi-FI" b="0" dirty="0">
                          <a:solidFill>
                            <a:schemeClr val="tx1"/>
                          </a:solidFill>
                        </a:rPr>
                        <a:t>2.2</a:t>
                      </a:r>
                    </a:p>
                  </a:txBody>
                  <a:tcPr/>
                </a:tc>
                <a:extLst>
                  <a:ext uri="{0D108BD9-81ED-4DB2-BD59-A6C34878D82A}">
                    <a16:rowId xmlns:a16="http://schemas.microsoft.com/office/drawing/2014/main" val="1655826887"/>
                  </a:ext>
                </a:extLst>
              </a:tr>
              <a:tr h="370840">
                <a:tc>
                  <a:txBody>
                    <a:bodyPr/>
                    <a:lstStyle/>
                    <a:p>
                      <a:pPr algn="ctr"/>
                      <a:r>
                        <a:rPr lang="fi-FI" b="0" dirty="0">
                          <a:solidFill>
                            <a:schemeClr val="tx1"/>
                          </a:solidFill>
                        </a:rPr>
                        <a:t>Sastamala</a:t>
                      </a:r>
                    </a:p>
                  </a:txBody>
                  <a:tcPr/>
                </a:tc>
                <a:tc>
                  <a:txBody>
                    <a:bodyPr/>
                    <a:lstStyle/>
                    <a:p>
                      <a:pPr algn="ctr"/>
                      <a:r>
                        <a:rPr lang="fi-FI" b="0" dirty="0">
                          <a:solidFill>
                            <a:schemeClr val="tx1"/>
                          </a:solidFill>
                        </a:rPr>
                        <a:t>Pirkanmaa</a:t>
                      </a:r>
                    </a:p>
                  </a:txBody>
                  <a:tcPr/>
                </a:tc>
                <a:tc>
                  <a:txBody>
                    <a:bodyPr/>
                    <a:lstStyle/>
                    <a:p>
                      <a:pPr algn="ctr"/>
                      <a:r>
                        <a:rPr lang="fi-FI" b="0" dirty="0">
                          <a:solidFill>
                            <a:schemeClr val="tx1"/>
                          </a:solidFill>
                        </a:rPr>
                        <a:t>1.7</a:t>
                      </a:r>
                    </a:p>
                  </a:txBody>
                  <a:tcPr/>
                </a:tc>
                <a:tc>
                  <a:txBody>
                    <a:bodyPr/>
                    <a:lstStyle/>
                    <a:p>
                      <a:pPr algn="ctr"/>
                      <a:r>
                        <a:rPr lang="fi-FI" b="0" dirty="0">
                          <a:solidFill>
                            <a:schemeClr val="tx1"/>
                          </a:solidFill>
                        </a:rPr>
                        <a:t>Rauma</a:t>
                      </a:r>
                    </a:p>
                  </a:txBody>
                  <a:tcPr/>
                </a:tc>
                <a:tc>
                  <a:txBody>
                    <a:bodyPr/>
                    <a:lstStyle/>
                    <a:p>
                      <a:pPr algn="ctr"/>
                      <a:r>
                        <a:rPr lang="fi-FI" b="0" dirty="0">
                          <a:solidFill>
                            <a:schemeClr val="tx1"/>
                          </a:solidFill>
                        </a:rPr>
                        <a:t>Satakunta</a:t>
                      </a:r>
                    </a:p>
                  </a:txBody>
                  <a:tcPr/>
                </a:tc>
                <a:tc>
                  <a:txBody>
                    <a:bodyPr/>
                    <a:lstStyle/>
                    <a:p>
                      <a:pPr algn="ctr"/>
                      <a:r>
                        <a:rPr lang="fi-FI" b="0" dirty="0">
                          <a:solidFill>
                            <a:schemeClr val="tx1"/>
                          </a:solidFill>
                        </a:rPr>
                        <a:t>2.0</a:t>
                      </a:r>
                    </a:p>
                  </a:txBody>
                  <a:tcPr/>
                </a:tc>
                <a:extLst>
                  <a:ext uri="{0D108BD9-81ED-4DB2-BD59-A6C34878D82A}">
                    <a16:rowId xmlns:a16="http://schemas.microsoft.com/office/drawing/2014/main" val="585350391"/>
                  </a:ext>
                </a:extLst>
              </a:tr>
              <a:tr h="370840">
                <a:tc>
                  <a:txBody>
                    <a:bodyPr/>
                    <a:lstStyle/>
                    <a:p>
                      <a:pPr algn="ctr"/>
                      <a:r>
                        <a:rPr lang="fi-FI" b="0" dirty="0">
                          <a:solidFill>
                            <a:schemeClr val="tx1"/>
                          </a:solidFill>
                        </a:rPr>
                        <a:t>Hyvinkää </a:t>
                      </a:r>
                    </a:p>
                  </a:txBody>
                  <a:tcPr/>
                </a:tc>
                <a:tc>
                  <a:txBody>
                    <a:bodyPr/>
                    <a:lstStyle/>
                    <a:p>
                      <a:pPr algn="ctr"/>
                      <a:r>
                        <a:rPr lang="fi-FI" b="0" dirty="0">
                          <a:solidFill>
                            <a:schemeClr val="tx1"/>
                          </a:solidFill>
                        </a:rPr>
                        <a:t>Keski-Uusimaa</a:t>
                      </a:r>
                    </a:p>
                  </a:txBody>
                  <a:tcPr/>
                </a:tc>
                <a:tc>
                  <a:txBody>
                    <a:bodyPr/>
                    <a:lstStyle/>
                    <a:p>
                      <a:pPr algn="ctr"/>
                      <a:r>
                        <a:rPr lang="fi-FI" b="0" dirty="0">
                          <a:solidFill>
                            <a:schemeClr val="tx1"/>
                          </a:solidFill>
                        </a:rPr>
                        <a:t>2.0</a:t>
                      </a:r>
                    </a:p>
                  </a:txBody>
                  <a:tcPr/>
                </a:tc>
                <a:tc>
                  <a:txBody>
                    <a:bodyPr/>
                    <a:lstStyle/>
                    <a:p>
                      <a:pPr algn="ctr"/>
                      <a:r>
                        <a:rPr lang="fi-FI" b="1" dirty="0">
                          <a:solidFill>
                            <a:srgbClr val="FF0000"/>
                          </a:solidFill>
                        </a:rPr>
                        <a:t>Rovaniemi</a:t>
                      </a:r>
                    </a:p>
                  </a:txBody>
                  <a:tcPr/>
                </a:tc>
                <a:tc>
                  <a:txBody>
                    <a:bodyPr/>
                    <a:lstStyle/>
                    <a:p>
                      <a:pPr algn="ctr"/>
                      <a:r>
                        <a:rPr lang="fi-FI" b="1" dirty="0">
                          <a:solidFill>
                            <a:srgbClr val="FF0000"/>
                          </a:solidFill>
                        </a:rPr>
                        <a:t>Lappi</a:t>
                      </a:r>
                    </a:p>
                  </a:txBody>
                  <a:tcPr/>
                </a:tc>
                <a:tc>
                  <a:txBody>
                    <a:bodyPr/>
                    <a:lstStyle/>
                    <a:p>
                      <a:pPr algn="ctr"/>
                      <a:r>
                        <a:rPr lang="fi-FI" b="1" dirty="0">
                          <a:solidFill>
                            <a:srgbClr val="FF0000"/>
                          </a:solidFill>
                        </a:rPr>
                        <a:t>1.3</a:t>
                      </a:r>
                    </a:p>
                  </a:txBody>
                  <a:tcPr/>
                </a:tc>
                <a:extLst>
                  <a:ext uri="{0D108BD9-81ED-4DB2-BD59-A6C34878D82A}">
                    <a16:rowId xmlns:a16="http://schemas.microsoft.com/office/drawing/2014/main" val="2368746638"/>
                  </a:ext>
                </a:extLst>
              </a:tr>
              <a:tr h="370840">
                <a:tc>
                  <a:txBody>
                    <a:bodyPr/>
                    <a:lstStyle/>
                    <a:p>
                      <a:pPr algn="ctr"/>
                      <a:r>
                        <a:rPr lang="fi-FI" b="0" dirty="0">
                          <a:solidFill>
                            <a:schemeClr val="tx1"/>
                          </a:solidFill>
                        </a:rPr>
                        <a:t>Joensuu</a:t>
                      </a:r>
                    </a:p>
                  </a:txBody>
                  <a:tcPr/>
                </a:tc>
                <a:tc>
                  <a:txBody>
                    <a:bodyPr/>
                    <a:lstStyle/>
                    <a:p>
                      <a:pPr algn="ctr"/>
                      <a:r>
                        <a:rPr lang="fi-FI" b="0" dirty="0">
                          <a:solidFill>
                            <a:schemeClr val="tx1"/>
                          </a:solidFill>
                        </a:rPr>
                        <a:t>Pohjois-Karjala</a:t>
                      </a:r>
                    </a:p>
                  </a:txBody>
                  <a:tcPr/>
                </a:tc>
                <a:tc>
                  <a:txBody>
                    <a:bodyPr/>
                    <a:lstStyle/>
                    <a:p>
                      <a:pPr algn="ctr"/>
                      <a:r>
                        <a:rPr lang="fi-FI" b="0" dirty="0">
                          <a:solidFill>
                            <a:schemeClr val="tx1"/>
                          </a:solidFill>
                        </a:rPr>
                        <a:t>1.7</a:t>
                      </a:r>
                    </a:p>
                  </a:txBody>
                  <a:tcPr/>
                </a:tc>
                <a:tc>
                  <a:txBody>
                    <a:bodyPr/>
                    <a:lstStyle/>
                    <a:p>
                      <a:pPr algn="ctr"/>
                      <a:r>
                        <a:rPr lang="fi-FI" b="0" dirty="0">
                          <a:solidFill>
                            <a:schemeClr val="tx1"/>
                          </a:solidFill>
                        </a:rPr>
                        <a:t>Salo</a:t>
                      </a:r>
                    </a:p>
                  </a:txBody>
                  <a:tcPr/>
                </a:tc>
                <a:tc>
                  <a:txBody>
                    <a:bodyPr/>
                    <a:lstStyle/>
                    <a:p>
                      <a:pPr algn="ctr"/>
                      <a:r>
                        <a:rPr lang="fi-FI" b="0" dirty="0">
                          <a:solidFill>
                            <a:schemeClr val="tx1"/>
                          </a:solidFill>
                        </a:rPr>
                        <a:t>Varsinais-Suomi</a:t>
                      </a:r>
                    </a:p>
                  </a:txBody>
                  <a:tcPr/>
                </a:tc>
                <a:tc>
                  <a:txBody>
                    <a:bodyPr/>
                    <a:lstStyle/>
                    <a:p>
                      <a:pPr algn="ctr"/>
                      <a:r>
                        <a:rPr lang="fi-FI" b="0" dirty="0">
                          <a:solidFill>
                            <a:schemeClr val="tx1"/>
                          </a:solidFill>
                        </a:rPr>
                        <a:t>2.0</a:t>
                      </a:r>
                    </a:p>
                  </a:txBody>
                  <a:tcPr/>
                </a:tc>
                <a:extLst>
                  <a:ext uri="{0D108BD9-81ED-4DB2-BD59-A6C34878D82A}">
                    <a16:rowId xmlns:a16="http://schemas.microsoft.com/office/drawing/2014/main" val="2470500458"/>
                  </a:ext>
                </a:extLst>
              </a:tr>
              <a:tr h="370840">
                <a:tc>
                  <a:txBody>
                    <a:bodyPr/>
                    <a:lstStyle/>
                    <a:p>
                      <a:pPr algn="ctr"/>
                      <a:r>
                        <a:rPr lang="fi-FI" b="0" dirty="0">
                          <a:solidFill>
                            <a:schemeClr val="tx1"/>
                          </a:solidFill>
                        </a:rPr>
                        <a:t>Jyväskylä</a:t>
                      </a:r>
                    </a:p>
                  </a:txBody>
                  <a:tcPr/>
                </a:tc>
                <a:tc>
                  <a:txBody>
                    <a:bodyPr/>
                    <a:lstStyle/>
                    <a:p>
                      <a:pPr algn="ctr"/>
                      <a:r>
                        <a:rPr lang="fi-FI" b="0" dirty="0">
                          <a:solidFill>
                            <a:schemeClr val="tx1"/>
                          </a:solidFill>
                        </a:rPr>
                        <a:t>Keski-Suomi</a:t>
                      </a:r>
                    </a:p>
                  </a:txBody>
                  <a:tcPr/>
                </a:tc>
                <a:tc>
                  <a:txBody>
                    <a:bodyPr/>
                    <a:lstStyle/>
                    <a:p>
                      <a:pPr algn="ctr"/>
                      <a:r>
                        <a:rPr lang="fi-FI" b="0" dirty="0">
                          <a:solidFill>
                            <a:schemeClr val="tx1"/>
                          </a:solidFill>
                        </a:rPr>
                        <a:t>2.0</a:t>
                      </a:r>
                    </a:p>
                  </a:txBody>
                  <a:tcPr/>
                </a:tc>
                <a:tc>
                  <a:txBody>
                    <a:bodyPr/>
                    <a:lstStyle/>
                    <a:p>
                      <a:pPr algn="ctr"/>
                      <a:r>
                        <a:rPr lang="fi-FI" b="0" dirty="0">
                          <a:solidFill>
                            <a:schemeClr val="tx1"/>
                          </a:solidFill>
                        </a:rPr>
                        <a:t>Savonlinna</a:t>
                      </a:r>
                    </a:p>
                  </a:txBody>
                  <a:tcPr/>
                </a:tc>
                <a:tc>
                  <a:txBody>
                    <a:bodyPr/>
                    <a:lstStyle/>
                    <a:p>
                      <a:pPr algn="ctr"/>
                      <a:r>
                        <a:rPr lang="fi-FI" b="0" dirty="0">
                          <a:solidFill>
                            <a:schemeClr val="tx1"/>
                          </a:solidFill>
                        </a:rPr>
                        <a:t>Etelä-Savo</a:t>
                      </a:r>
                    </a:p>
                  </a:txBody>
                  <a:tcPr/>
                </a:tc>
                <a:tc>
                  <a:txBody>
                    <a:bodyPr/>
                    <a:lstStyle/>
                    <a:p>
                      <a:pPr algn="ctr"/>
                      <a:r>
                        <a:rPr lang="fi-FI" b="0" dirty="0">
                          <a:solidFill>
                            <a:schemeClr val="tx1"/>
                          </a:solidFill>
                        </a:rPr>
                        <a:t>2.0</a:t>
                      </a:r>
                    </a:p>
                  </a:txBody>
                  <a:tcPr/>
                </a:tc>
                <a:extLst>
                  <a:ext uri="{0D108BD9-81ED-4DB2-BD59-A6C34878D82A}">
                    <a16:rowId xmlns:a16="http://schemas.microsoft.com/office/drawing/2014/main" val="3082560292"/>
                  </a:ext>
                </a:extLst>
              </a:tr>
              <a:tr h="370840">
                <a:tc>
                  <a:txBody>
                    <a:bodyPr/>
                    <a:lstStyle/>
                    <a:p>
                      <a:pPr algn="ctr"/>
                      <a:r>
                        <a:rPr lang="fi-FI" b="0" dirty="0">
                          <a:solidFill>
                            <a:schemeClr val="tx1"/>
                          </a:solidFill>
                        </a:rPr>
                        <a:t>Kainuu</a:t>
                      </a:r>
                    </a:p>
                  </a:txBody>
                  <a:tcPr/>
                </a:tc>
                <a:tc>
                  <a:txBody>
                    <a:bodyPr/>
                    <a:lstStyle/>
                    <a:p>
                      <a:pPr algn="ctr"/>
                      <a:r>
                        <a:rPr lang="fi-FI" b="0" dirty="0">
                          <a:solidFill>
                            <a:schemeClr val="tx1"/>
                          </a:solidFill>
                        </a:rPr>
                        <a:t>Kainuu</a:t>
                      </a:r>
                    </a:p>
                  </a:txBody>
                  <a:tcPr/>
                </a:tc>
                <a:tc>
                  <a:txBody>
                    <a:bodyPr/>
                    <a:lstStyle/>
                    <a:p>
                      <a:pPr algn="ctr"/>
                      <a:r>
                        <a:rPr lang="fi-FI" b="0" dirty="0">
                          <a:solidFill>
                            <a:schemeClr val="tx1"/>
                          </a:solidFill>
                        </a:rPr>
                        <a:t>1.8</a:t>
                      </a:r>
                    </a:p>
                  </a:txBody>
                  <a:tcPr/>
                </a:tc>
                <a:tc>
                  <a:txBody>
                    <a:bodyPr/>
                    <a:lstStyle/>
                    <a:p>
                      <a:pPr algn="ctr"/>
                      <a:r>
                        <a:rPr lang="fi-FI" b="0" dirty="0">
                          <a:solidFill>
                            <a:schemeClr val="tx1"/>
                          </a:solidFill>
                        </a:rPr>
                        <a:t>Seinäjoki</a:t>
                      </a:r>
                    </a:p>
                  </a:txBody>
                  <a:tcPr/>
                </a:tc>
                <a:tc>
                  <a:txBody>
                    <a:bodyPr/>
                    <a:lstStyle/>
                    <a:p>
                      <a:pPr algn="ctr"/>
                      <a:r>
                        <a:rPr lang="fi-FI" b="0" dirty="0">
                          <a:solidFill>
                            <a:schemeClr val="tx1"/>
                          </a:solidFill>
                        </a:rPr>
                        <a:t>Etelä-Pohjanmaa</a:t>
                      </a:r>
                    </a:p>
                  </a:txBody>
                  <a:tcPr/>
                </a:tc>
                <a:tc>
                  <a:txBody>
                    <a:bodyPr/>
                    <a:lstStyle/>
                    <a:p>
                      <a:pPr algn="ctr"/>
                      <a:r>
                        <a:rPr lang="fi-FI" b="0" dirty="0">
                          <a:solidFill>
                            <a:schemeClr val="tx1"/>
                          </a:solidFill>
                        </a:rPr>
                        <a:t>1.8</a:t>
                      </a:r>
                    </a:p>
                  </a:txBody>
                  <a:tcPr/>
                </a:tc>
                <a:extLst>
                  <a:ext uri="{0D108BD9-81ED-4DB2-BD59-A6C34878D82A}">
                    <a16:rowId xmlns:a16="http://schemas.microsoft.com/office/drawing/2014/main" val="4162796045"/>
                  </a:ext>
                </a:extLst>
              </a:tr>
              <a:tr h="370840">
                <a:tc>
                  <a:txBody>
                    <a:bodyPr/>
                    <a:lstStyle/>
                    <a:p>
                      <a:pPr algn="ctr"/>
                      <a:r>
                        <a:rPr lang="fi-FI" b="0" dirty="0">
                          <a:solidFill>
                            <a:schemeClr val="tx1"/>
                          </a:solidFill>
                        </a:rPr>
                        <a:t>Kemi </a:t>
                      </a:r>
                    </a:p>
                  </a:txBody>
                  <a:tcPr/>
                </a:tc>
                <a:tc>
                  <a:txBody>
                    <a:bodyPr/>
                    <a:lstStyle/>
                    <a:p>
                      <a:pPr algn="ctr"/>
                      <a:r>
                        <a:rPr lang="fi-FI" b="0" dirty="0">
                          <a:solidFill>
                            <a:schemeClr val="tx1"/>
                          </a:solidFill>
                        </a:rPr>
                        <a:t>Lappi</a:t>
                      </a:r>
                    </a:p>
                  </a:txBody>
                  <a:tcPr/>
                </a:tc>
                <a:tc>
                  <a:txBody>
                    <a:bodyPr/>
                    <a:lstStyle/>
                    <a:p>
                      <a:pPr algn="ctr"/>
                      <a:r>
                        <a:rPr lang="fi-FI" b="0" dirty="0">
                          <a:solidFill>
                            <a:schemeClr val="tx1"/>
                          </a:solidFill>
                        </a:rPr>
                        <a:t>2.4</a:t>
                      </a:r>
                    </a:p>
                  </a:txBody>
                  <a:tcPr/>
                </a:tc>
                <a:tc>
                  <a:txBody>
                    <a:bodyPr/>
                    <a:lstStyle/>
                    <a:p>
                      <a:pPr algn="ctr"/>
                      <a:r>
                        <a:rPr lang="fi-FI" b="0" dirty="0">
                          <a:solidFill>
                            <a:schemeClr val="tx1"/>
                          </a:solidFill>
                        </a:rPr>
                        <a:t>Tampere</a:t>
                      </a:r>
                    </a:p>
                  </a:txBody>
                  <a:tcPr/>
                </a:tc>
                <a:tc>
                  <a:txBody>
                    <a:bodyPr/>
                    <a:lstStyle/>
                    <a:p>
                      <a:pPr algn="ctr"/>
                      <a:r>
                        <a:rPr lang="fi-FI" b="0" dirty="0">
                          <a:solidFill>
                            <a:schemeClr val="tx1"/>
                          </a:solidFill>
                        </a:rPr>
                        <a:t>Pirkanmaa</a:t>
                      </a:r>
                    </a:p>
                  </a:txBody>
                  <a:tcPr/>
                </a:tc>
                <a:tc>
                  <a:txBody>
                    <a:bodyPr/>
                    <a:lstStyle/>
                    <a:p>
                      <a:pPr algn="ctr"/>
                      <a:r>
                        <a:rPr lang="fi-FI" b="0" dirty="0">
                          <a:solidFill>
                            <a:schemeClr val="tx1"/>
                          </a:solidFill>
                        </a:rPr>
                        <a:t>2.5</a:t>
                      </a:r>
                    </a:p>
                  </a:txBody>
                  <a:tcPr/>
                </a:tc>
                <a:extLst>
                  <a:ext uri="{0D108BD9-81ED-4DB2-BD59-A6C34878D82A}">
                    <a16:rowId xmlns:a16="http://schemas.microsoft.com/office/drawing/2014/main" val="1552916133"/>
                  </a:ext>
                </a:extLst>
              </a:tr>
              <a:tr h="370840">
                <a:tc>
                  <a:txBody>
                    <a:bodyPr/>
                    <a:lstStyle/>
                    <a:p>
                      <a:pPr algn="ctr"/>
                      <a:r>
                        <a:rPr lang="fi-FI" b="0" dirty="0">
                          <a:solidFill>
                            <a:schemeClr val="tx1"/>
                          </a:solidFill>
                        </a:rPr>
                        <a:t>Kouvola</a:t>
                      </a:r>
                    </a:p>
                  </a:txBody>
                  <a:tcPr/>
                </a:tc>
                <a:tc>
                  <a:txBody>
                    <a:bodyPr/>
                    <a:lstStyle/>
                    <a:p>
                      <a:pPr algn="ctr"/>
                      <a:r>
                        <a:rPr lang="fi-FI" b="0" dirty="0">
                          <a:solidFill>
                            <a:schemeClr val="tx1"/>
                          </a:solidFill>
                        </a:rPr>
                        <a:t>Kymenlaakso</a:t>
                      </a:r>
                    </a:p>
                  </a:txBody>
                  <a:tcPr/>
                </a:tc>
                <a:tc>
                  <a:txBody>
                    <a:bodyPr/>
                    <a:lstStyle/>
                    <a:p>
                      <a:pPr algn="ctr"/>
                      <a:r>
                        <a:rPr lang="fi-FI" b="0" dirty="0">
                          <a:solidFill>
                            <a:schemeClr val="tx1"/>
                          </a:solidFill>
                        </a:rPr>
                        <a:t>3.0</a:t>
                      </a:r>
                    </a:p>
                  </a:txBody>
                  <a:tcPr/>
                </a:tc>
                <a:tc>
                  <a:txBody>
                    <a:bodyPr/>
                    <a:lstStyle/>
                    <a:p>
                      <a:pPr algn="ctr"/>
                      <a:r>
                        <a:rPr lang="fi-FI" b="0" dirty="0">
                          <a:solidFill>
                            <a:schemeClr val="tx1"/>
                          </a:solidFill>
                        </a:rPr>
                        <a:t>Turku</a:t>
                      </a:r>
                    </a:p>
                  </a:txBody>
                  <a:tcPr/>
                </a:tc>
                <a:tc>
                  <a:txBody>
                    <a:bodyPr/>
                    <a:lstStyle/>
                    <a:p>
                      <a:pPr algn="ctr"/>
                      <a:r>
                        <a:rPr lang="fi-FI" b="0" dirty="0">
                          <a:solidFill>
                            <a:schemeClr val="tx1"/>
                          </a:solidFill>
                        </a:rPr>
                        <a:t>Varsinais-Suomi</a:t>
                      </a:r>
                    </a:p>
                  </a:txBody>
                  <a:tcPr/>
                </a:tc>
                <a:tc>
                  <a:txBody>
                    <a:bodyPr/>
                    <a:lstStyle/>
                    <a:p>
                      <a:pPr algn="ctr"/>
                      <a:r>
                        <a:rPr lang="fi-FI" b="0" dirty="0">
                          <a:solidFill>
                            <a:schemeClr val="tx1"/>
                          </a:solidFill>
                        </a:rPr>
                        <a:t>2.4</a:t>
                      </a:r>
                    </a:p>
                  </a:txBody>
                  <a:tcPr/>
                </a:tc>
                <a:extLst>
                  <a:ext uri="{0D108BD9-81ED-4DB2-BD59-A6C34878D82A}">
                    <a16:rowId xmlns:a16="http://schemas.microsoft.com/office/drawing/2014/main" val="561812377"/>
                  </a:ext>
                </a:extLst>
              </a:tr>
              <a:tr h="370840">
                <a:tc>
                  <a:txBody>
                    <a:bodyPr/>
                    <a:lstStyle/>
                    <a:p>
                      <a:pPr algn="ctr"/>
                      <a:r>
                        <a:rPr lang="fi-FI" b="0" dirty="0">
                          <a:solidFill>
                            <a:schemeClr val="tx1"/>
                          </a:solidFill>
                        </a:rPr>
                        <a:t>Kuopio</a:t>
                      </a:r>
                    </a:p>
                  </a:txBody>
                  <a:tcPr/>
                </a:tc>
                <a:tc>
                  <a:txBody>
                    <a:bodyPr/>
                    <a:lstStyle/>
                    <a:p>
                      <a:pPr algn="ctr"/>
                      <a:r>
                        <a:rPr lang="fi-FI" b="0" dirty="0">
                          <a:solidFill>
                            <a:schemeClr val="tx1"/>
                          </a:solidFill>
                        </a:rPr>
                        <a:t>Pohjois-Savo</a:t>
                      </a:r>
                    </a:p>
                  </a:txBody>
                  <a:tcPr/>
                </a:tc>
                <a:tc>
                  <a:txBody>
                    <a:bodyPr/>
                    <a:lstStyle/>
                    <a:p>
                      <a:pPr algn="ctr"/>
                      <a:r>
                        <a:rPr lang="fi-FI" b="0" dirty="0">
                          <a:solidFill>
                            <a:schemeClr val="tx1"/>
                          </a:solidFill>
                        </a:rPr>
                        <a:t>2.0</a:t>
                      </a:r>
                    </a:p>
                  </a:txBody>
                  <a:tcPr/>
                </a:tc>
                <a:tc>
                  <a:txBody>
                    <a:bodyPr/>
                    <a:lstStyle/>
                    <a:p>
                      <a:pPr algn="ctr"/>
                      <a:r>
                        <a:rPr lang="fi-FI" b="1" dirty="0">
                          <a:solidFill>
                            <a:schemeClr val="accent2"/>
                          </a:solidFill>
                        </a:rPr>
                        <a:t>Vaasa</a:t>
                      </a:r>
                    </a:p>
                  </a:txBody>
                  <a:tcPr/>
                </a:tc>
                <a:tc>
                  <a:txBody>
                    <a:bodyPr/>
                    <a:lstStyle/>
                    <a:p>
                      <a:pPr algn="ctr"/>
                      <a:r>
                        <a:rPr lang="fi-FI" b="1" dirty="0">
                          <a:solidFill>
                            <a:schemeClr val="accent2"/>
                          </a:solidFill>
                        </a:rPr>
                        <a:t>Pohjanmaa</a:t>
                      </a:r>
                    </a:p>
                  </a:txBody>
                  <a:tcPr/>
                </a:tc>
                <a:tc>
                  <a:txBody>
                    <a:bodyPr/>
                    <a:lstStyle/>
                    <a:p>
                      <a:pPr algn="ctr"/>
                      <a:r>
                        <a:rPr lang="fi-FI" b="1" dirty="0">
                          <a:solidFill>
                            <a:schemeClr val="accent2"/>
                          </a:solidFill>
                        </a:rPr>
                        <a:t>3.3</a:t>
                      </a:r>
                    </a:p>
                  </a:txBody>
                  <a:tcPr/>
                </a:tc>
                <a:extLst>
                  <a:ext uri="{0D108BD9-81ED-4DB2-BD59-A6C34878D82A}">
                    <a16:rowId xmlns:a16="http://schemas.microsoft.com/office/drawing/2014/main" val="1852175898"/>
                  </a:ext>
                </a:extLst>
              </a:tr>
              <a:tr h="370840">
                <a:tc>
                  <a:txBody>
                    <a:bodyPr/>
                    <a:lstStyle/>
                    <a:p>
                      <a:pPr algn="ctr"/>
                      <a:r>
                        <a:rPr lang="fi-FI" b="0" dirty="0">
                          <a:solidFill>
                            <a:schemeClr val="tx1"/>
                          </a:solidFill>
                        </a:rPr>
                        <a:t>Lahti</a:t>
                      </a:r>
                    </a:p>
                  </a:txBody>
                  <a:tcPr/>
                </a:tc>
                <a:tc>
                  <a:txBody>
                    <a:bodyPr/>
                    <a:lstStyle/>
                    <a:p>
                      <a:pPr algn="ctr"/>
                      <a:r>
                        <a:rPr lang="fi-FI" b="0" dirty="0">
                          <a:solidFill>
                            <a:schemeClr val="tx1"/>
                          </a:solidFill>
                        </a:rPr>
                        <a:t>Päijät-Häme</a:t>
                      </a:r>
                    </a:p>
                  </a:txBody>
                  <a:tcPr/>
                </a:tc>
                <a:tc>
                  <a:txBody>
                    <a:bodyPr/>
                    <a:lstStyle/>
                    <a:p>
                      <a:pPr algn="ctr"/>
                      <a:r>
                        <a:rPr lang="fi-FI" b="0" dirty="0">
                          <a:solidFill>
                            <a:schemeClr val="tx1"/>
                          </a:solidFill>
                        </a:rPr>
                        <a:t>1.8</a:t>
                      </a:r>
                    </a:p>
                  </a:txBody>
                  <a:tcPr/>
                </a:tc>
                <a:tc>
                  <a:txBody>
                    <a:bodyPr/>
                    <a:lstStyle/>
                    <a:p>
                      <a:pPr algn="ctr"/>
                      <a:r>
                        <a:rPr lang="fi-FI" b="0" dirty="0">
                          <a:solidFill>
                            <a:schemeClr val="tx1"/>
                          </a:solidFill>
                        </a:rPr>
                        <a:t>Vihti</a:t>
                      </a:r>
                    </a:p>
                  </a:txBody>
                  <a:tcPr/>
                </a:tc>
                <a:tc>
                  <a:txBody>
                    <a:bodyPr/>
                    <a:lstStyle/>
                    <a:p>
                      <a:pPr algn="ctr"/>
                      <a:r>
                        <a:rPr lang="fi-FI" b="0" dirty="0">
                          <a:solidFill>
                            <a:schemeClr val="tx1"/>
                          </a:solidFill>
                        </a:rPr>
                        <a:t>Länsi-Uusimaa</a:t>
                      </a:r>
                    </a:p>
                  </a:txBody>
                  <a:tcPr/>
                </a:tc>
                <a:tc>
                  <a:txBody>
                    <a:bodyPr/>
                    <a:lstStyle/>
                    <a:p>
                      <a:pPr algn="ctr"/>
                      <a:r>
                        <a:rPr lang="fi-FI" b="0" dirty="0">
                          <a:solidFill>
                            <a:schemeClr val="tx1"/>
                          </a:solidFill>
                        </a:rPr>
                        <a:t>1.5</a:t>
                      </a:r>
                    </a:p>
                  </a:txBody>
                  <a:tcPr/>
                </a:tc>
                <a:extLst>
                  <a:ext uri="{0D108BD9-81ED-4DB2-BD59-A6C34878D82A}">
                    <a16:rowId xmlns:a16="http://schemas.microsoft.com/office/drawing/2014/main" val="1546644257"/>
                  </a:ext>
                </a:extLst>
              </a:tr>
              <a:tr h="370840">
                <a:tc>
                  <a:txBody>
                    <a:bodyPr/>
                    <a:lstStyle/>
                    <a:p>
                      <a:pPr algn="ctr"/>
                      <a:r>
                        <a:rPr lang="fi-FI" b="0" dirty="0">
                          <a:solidFill>
                            <a:schemeClr val="tx1"/>
                          </a:solidFill>
                        </a:rPr>
                        <a:t>Lappeenranta</a:t>
                      </a:r>
                    </a:p>
                  </a:txBody>
                  <a:tcPr/>
                </a:tc>
                <a:tc>
                  <a:txBody>
                    <a:bodyPr/>
                    <a:lstStyle/>
                    <a:p>
                      <a:pPr algn="ctr"/>
                      <a:r>
                        <a:rPr lang="fi-FI" b="0" dirty="0">
                          <a:solidFill>
                            <a:schemeClr val="tx1"/>
                          </a:solidFill>
                        </a:rPr>
                        <a:t>Etelä-Karjala</a:t>
                      </a:r>
                    </a:p>
                  </a:txBody>
                  <a:tcPr/>
                </a:tc>
                <a:tc>
                  <a:txBody>
                    <a:bodyPr/>
                    <a:lstStyle/>
                    <a:p>
                      <a:pPr algn="ctr"/>
                      <a:r>
                        <a:rPr lang="fi-FI" b="0" dirty="0">
                          <a:solidFill>
                            <a:schemeClr val="tx1"/>
                          </a:solidFill>
                        </a:rPr>
                        <a:t>2.4</a:t>
                      </a:r>
                    </a:p>
                  </a:txBody>
                  <a:tcPr/>
                </a:tc>
                <a:tc>
                  <a:txBody>
                    <a:bodyPr/>
                    <a:lstStyle/>
                    <a:p>
                      <a:pPr algn="ctr"/>
                      <a:r>
                        <a:rPr lang="fi-FI" b="0" dirty="0">
                          <a:solidFill>
                            <a:schemeClr val="tx1"/>
                          </a:solidFill>
                        </a:rPr>
                        <a:t>Itsemurhien ehkäisykeskus</a:t>
                      </a:r>
                    </a:p>
                  </a:txBody>
                  <a:tcPr/>
                </a:tc>
                <a:tc>
                  <a:txBody>
                    <a:bodyPr/>
                    <a:lstStyle/>
                    <a:p>
                      <a:pPr algn="ctr"/>
                      <a:endParaRPr lang="fi-FI" b="0" dirty="0">
                        <a:solidFill>
                          <a:schemeClr val="tx1"/>
                        </a:solidFill>
                      </a:endParaRPr>
                    </a:p>
                  </a:txBody>
                  <a:tcPr/>
                </a:tc>
                <a:tc>
                  <a:txBody>
                    <a:bodyPr/>
                    <a:lstStyle/>
                    <a:p>
                      <a:pPr algn="ctr"/>
                      <a:r>
                        <a:rPr lang="fi-FI" b="0" dirty="0">
                          <a:solidFill>
                            <a:schemeClr val="tx1"/>
                          </a:solidFill>
                        </a:rPr>
                        <a:t>3.0</a:t>
                      </a:r>
                    </a:p>
                  </a:txBody>
                  <a:tcPr/>
                </a:tc>
                <a:extLst>
                  <a:ext uri="{0D108BD9-81ED-4DB2-BD59-A6C34878D82A}">
                    <a16:rowId xmlns:a16="http://schemas.microsoft.com/office/drawing/2014/main" val="2073455630"/>
                  </a:ext>
                </a:extLst>
              </a:tr>
              <a:tr h="370840">
                <a:tc>
                  <a:txBody>
                    <a:bodyPr/>
                    <a:lstStyle/>
                    <a:p>
                      <a:pPr algn="ctr"/>
                      <a:r>
                        <a:rPr lang="fi-FI" b="1" dirty="0">
                          <a:solidFill>
                            <a:schemeClr val="accent2"/>
                          </a:solidFill>
                        </a:rPr>
                        <a:t>Mikkeli</a:t>
                      </a:r>
                    </a:p>
                  </a:txBody>
                  <a:tcPr/>
                </a:tc>
                <a:tc>
                  <a:txBody>
                    <a:bodyPr/>
                    <a:lstStyle/>
                    <a:p>
                      <a:pPr algn="ctr"/>
                      <a:r>
                        <a:rPr lang="fi-FI" b="1" dirty="0">
                          <a:solidFill>
                            <a:schemeClr val="accent2"/>
                          </a:solidFill>
                        </a:rPr>
                        <a:t>Etelä-Savo</a:t>
                      </a:r>
                    </a:p>
                  </a:txBody>
                  <a:tcPr/>
                </a:tc>
                <a:tc>
                  <a:txBody>
                    <a:bodyPr/>
                    <a:lstStyle/>
                    <a:p>
                      <a:pPr algn="ctr"/>
                      <a:r>
                        <a:rPr lang="fi-FI" b="1" dirty="0">
                          <a:solidFill>
                            <a:schemeClr val="accent2"/>
                          </a:solidFill>
                        </a:rPr>
                        <a:t>3.3</a:t>
                      </a:r>
                    </a:p>
                  </a:txBody>
                  <a:tcPr/>
                </a:tc>
                <a:tc>
                  <a:txBody>
                    <a:bodyPr/>
                    <a:lstStyle/>
                    <a:p>
                      <a:pPr algn="ctr"/>
                      <a:endParaRPr lang="fi-FI" b="0">
                        <a:solidFill>
                          <a:schemeClr val="tx1"/>
                        </a:solidFill>
                      </a:endParaRPr>
                    </a:p>
                  </a:txBody>
                  <a:tcPr/>
                </a:tc>
                <a:tc>
                  <a:txBody>
                    <a:bodyPr/>
                    <a:lstStyle/>
                    <a:p>
                      <a:pPr algn="ctr"/>
                      <a:endParaRPr lang="fi-FI" b="0">
                        <a:solidFill>
                          <a:schemeClr val="tx1"/>
                        </a:solidFill>
                      </a:endParaRPr>
                    </a:p>
                  </a:txBody>
                  <a:tcPr/>
                </a:tc>
                <a:tc>
                  <a:txBody>
                    <a:bodyPr/>
                    <a:lstStyle/>
                    <a:p>
                      <a:pPr algn="ctr"/>
                      <a:endParaRPr lang="fi-FI" b="0" dirty="0">
                        <a:solidFill>
                          <a:schemeClr val="tx1"/>
                        </a:solidFill>
                      </a:endParaRPr>
                    </a:p>
                  </a:txBody>
                  <a:tcPr/>
                </a:tc>
                <a:extLst>
                  <a:ext uri="{0D108BD9-81ED-4DB2-BD59-A6C34878D82A}">
                    <a16:rowId xmlns:a16="http://schemas.microsoft.com/office/drawing/2014/main" val="3877752094"/>
                  </a:ext>
                </a:extLst>
              </a:tr>
            </a:tbl>
          </a:graphicData>
        </a:graphic>
      </p:graphicFrame>
      <p:sp>
        <p:nvSpPr>
          <p:cNvPr id="3" name="Tekstiruutu 2">
            <a:extLst>
              <a:ext uri="{FF2B5EF4-FFF2-40B4-BE49-F238E27FC236}">
                <a16:creationId xmlns:a16="http://schemas.microsoft.com/office/drawing/2014/main" id="{D89CED6E-E8A0-4396-D05D-0903184688F2}"/>
              </a:ext>
            </a:extLst>
          </p:cNvPr>
          <p:cNvSpPr txBox="1"/>
          <p:nvPr/>
        </p:nvSpPr>
        <p:spPr>
          <a:xfrm>
            <a:off x="430744" y="166914"/>
            <a:ext cx="11497890" cy="1015663"/>
          </a:xfrm>
          <a:prstGeom prst="rect">
            <a:avLst/>
          </a:prstGeom>
          <a:noFill/>
        </p:spPr>
        <p:txBody>
          <a:bodyPr wrap="square">
            <a:spAutoFit/>
          </a:bodyPr>
          <a:lstStyle/>
          <a:p>
            <a:r>
              <a:rPr lang="fi-FI" sz="2000" b="1" dirty="0">
                <a:solidFill>
                  <a:schemeClr val="bg1"/>
                </a:solidFill>
              </a:rPr>
              <a:t>Vastaa sen hyvinvointialueen osalta, missä kriisikeskuksesi sijaitsee. Arvioi kriisityöstä saamaasi näkymää, onko vuoden 2023 sote-uudistuksen jälkeen ihmisten pääsy sote-palveluihin…</a:t>
            </a:r>
            <a:br>
              <a:rPr lang="fi-FI" sz="2000" b="1" dirty="0">
                <a:solidFill>
                  <a:schemeClr val="bg1"/>
                </a:solidFill>
              </a:rPr>
            </a:br>
            <a:endParaRPr lang="fi-FI" sz="2000" dirty="0">
              <a:solidFill>
                <a:schemeClr val="bg1"/>
              </a:solidFill>
            </a:endParaRPr>
          </a:p>
        </p:txBody>
      </p:sp>
      <p:sp>
        <p:nvSpPr>
          <p:cNvPr id="4" name="Tekstiruutu 3">
            <a:extLst>
              <a:ext uri="{FF2B5EF4-FFF2-40B4-BE49-F238E27FC236}">
                <a16:creationId xmlns:a16="http://schemas.microsoft.com/office/drawing/2014/main" id="{786F54D1-4E92-A4C7-CCC6-8B559DFFBF35}"/>
              </a:ext>
            </a:extLst>
          </p:cNvPr>
          <p:cNvSpPr txBox="1"/>
          <p:nvPr/>
        </p:nvSpPr>
        <p:spPr>
          <a:xfrm>
            <a:off x="430744" y="6143791"/>
            <a:ext cx="11497890" cy="307777"/>
          </a:xfrm>
          <a:prstGeom prst="rect">
            <a:avLst/>
          </a:prstGeom>
          <a:noFill/>
        </p:spPr>
        <p:txBody>
          <a:bodyPr wrap="square" rtlCol="0">
            <a:spAutoFit/>
          </a:bodyPr>
          <a:lstStyle/>
          <a:p>
            <a:r>
              <a:rPr lang="fi-FI" sz="1400" dirty="0">
                <a:solidFill>
                  <a:schemeClr val="bg1"/>
                </a:solidFill>
              </a:rPr>
              <a:t>Vastausasteikko: 1 = heikentynyt huomattavasti, 2 = heikentynyt jonkin verran, 3 = ei muutosta, 4 = parantunut jonkin verran, 5 = parantunut huomattavasti  </a:t>
            </a:r>
          </a:p>
        </p:txBody>
      </p:sp>
    </p:spTree>
    <p:extLst>
      <p:ext uri="{BB962C8B-B14F-4D97-AF65-F5344CB8AC3E}">
        <p14:creationId xmlns:p14="http://schemas.microsoft.com/office/powerpoint/2010/main" val="200423693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D6222649-2B3E-5EBF-11DA-35043799A08A}"/>
              </a:ext>
            </a:extLst>
          </p:cNvPr>
          <p:cNvSpPr>
            <a:spLocks noGrp="1"/>
          </p:cNvSpPr>
          <p:nvPr>
            <p:ph type="title"/>
          </p:nvPr>
        </p:nvSpPr>
        <p:spPr>
          <a:xfrm>
            <a:off x="365760" y="116096"/>
            <a:ext cx="11826240" cy="999217"/>
          </a:xfrm>
        </p:spPr>
        <p:txBody>
          <a:bodyPr>
            <a:noAutofit/>
          </a:bodyPr>
          <a:lstStyle/>
          <a:p>
            <a:pPr>
              <a:lnSpc>
                <a:spcPct val="100000"/>
              </a:lnSpc>
            </a:pPr>
            <a:r>
              <a:rPr lang="fi-FI" sz="2400" b="1" dirty="0"/>
              <a:t>Vastaa sen hyvinvointialueen osalta, missä kriisikeskuksesi sijaitsee. Arvioi kriisityöstä saamaasi näkymää, onko vuoden 2023 sote-uudistuksen jälkeen ihmisten pääsy mielenterveyspalveluihin hyvinvointialueellasi…</a:t>
            </a:r>
            <a:br>
              <a:rPr lang="fi-FI" sz="1400" b="1" dirty="0"/>
            </a:br>
            <a:endParaRPr lang="fi-FI" sz="2800" dirty="0"/>
          </a:p>
        </p:txBody>
      </p:sp>
      <p:sp>
        <p:nvSpPr>
          <p:cNvPr id="4" name="Ellipsi 3">
            <a:extLst>
              <a:ext uri="{FF2B5EF4-FFF2-40B4-BE49-F238E27FC236}">
                <a16:creationId xmlns:a16="http://schemas.microsoft.com/office/drawing/2014/main" id="{B5D79BD3-95C6-0B2A-F763-CC5C997D91BF}"/>
              </a:ext>
            </a:extLst>
          </p:cNvPr>
          <p:cNvSpPr/>
          <p:nvPr/>
        </p:nvSpPr>
        <p:spPr>
          <a:xfrm>
            <a:off x="756160" y="2197060"/>
            <a:ext cx="2019993" cy="1995054"/>
          </a:xfrm>
          <a:prstGeom prst="ellipse">
            <a:avLst/>
          </a:prstGeom>
          <a:solidFill>
            <a:schemeClr val="accent1"/>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i-FI" dirty="0"/>
          </a:p>
        </p:txBody>
      </p:sp>
      <p:sp>
        <p:nvSpPr>
          <p:cNvPr id="5" name="Tekstiruutu 4">
            <a:extLst>
              <a:ext uri="{FF2B5EF4-FFF2-40B4-BE49-F238E27FC236}">
                <a16:creationId xmlns:a16="http://schemas.microsoft.com/office/drawing/2014/main" id="{54E63E86-DCEB-B872-1281-703396C94F2E}"/>
              </a:ext>
            </a:extLst>
          </p:cNvPr>
          <p:cNvSpPr txBox="1"/>
          <p:nvPr/>
        </p:nvSpPr>
        <p:spPr>
          <a:xfrm>
            <a:off x="664719" y="4273724"/>
            <a:ext cx="2202873" cy="707886"/>
          </a:xfrm>
          <a:prstGeom prst="rect">
            <a:avLst/>
          </a:prstGeom>
          <a:noFill/>
        </p:spPr>
        <p:txBody>
          <a:bodyPr wrap="square" rtlCol="0">
            <a:spAutoFit/>
          </a:bodyPr>
          <a:lstStyle/>
          <a:p>
            <a:pPr algn="ctr"/>
            <a:r>
              <a:rPr lang="fi-FI" sz="2000" dirty="0">
                <a:solidFill>
                  <a:schemeClr val="bg1"/>
                </a:solidFill>
              </a:rPr>
              <a:t>Kokonaiskeskiarvo</a:t>
            </a:r>
          </a:p>
          <a:p>
            <a:pPr algn="ctr"/>
            <a:r>
              <a:rPr lang="fi-FI" sz="2000" dirty="0">
                <a:solidFill>
                  <a:schemeClr val="bg1"/>
                </a:solidFill>
              </a:rPr>
              <a:t>N = 88</a:t>
            </a:r>
          </a:p>
        </p:txBody>
      </p:sp>
      <p:graphicFrame>
        <p:nvGraphicFramePr>
          <p:cNvPr id="15" name="Kaavio 14">
            <a:extLst>
              <a:ext uri="{FF2B5EF4-FFF2-40B4-BE49-F238E27FC236}">
                <a16:creationId xmlns:a16="http://schemas.microsoft.com/office/drawing/2014/main" id="{F27889E0-EABE-34A4-579B-4792BFF27D32}"/>
              </a:ext>
            </a:extLst>
          </p:cNvPr>
          <p:cNvGraphicFramePr/>
          <p:nvPr>
            <p:extLst>
              <p:ext uri="{D42A27DB-BD31-4B8C-83A1-F6EECF244321}">
                <p14:modId xmlns:p14="http://schemas.microsoft.com/office/powerpoint/2010/main" val="2050135486"/>
              </p:ext>
            </p:extLst>
          </p:nvPr>
        </p:nvGraphicFramePr>
        <p:xfrm>
          <a:off x="3876766" y="1452057"/>
          <a:ext cx="6439330" cy="4537550"/>
        </p:xfrm>
        <a:graphic>
          <a:graphicData uri="http://schemas.openxmlformats.org/drawingml/2006/chart">
            <c:chart xmlns:c="http://schemas.openxmlformats.org/drawingml/2006/chart" xmlns:r="http://schemas.openxmlformats.org/officeDocument/2006/relationships" r:id="rId2"/>
          </a:graphicData>
        </a:graphic>
      </p:graphicFrame>
      <p:sp>
        <p:nvSpPr>
          <p:cNvPr id="16" name="Tekstiruutu 15">
            <a:extLst>
              <a:ext uri="{FF2B5EF4-FFF2-40B4-BE49-F238E27FC236}">
                <a16:creationId xmlns:a16="http://schemas.microsoft.com/office/drawing/2014/main" id="{D563EC61-8C7E-41DB-3E63-E0ED95C0E613}"/>
              </a:ext>
            </a:extLst>
          </p:cNvPr>
          <p:cNvSpPr txBox="1"/>
          <p:nvPr/>
        </p:nvSpPr>
        <p:spPr>
          <a:xfrm>
            <a:off x="1274025" y="2760669"/>
            <a:ext cx="984265" cy="830997"/>
          </a:xfrm>
          <a:prstGeom prst="rect">
            <a:avLst/>
          </a:prstGeom>
          <a:noFill/>
        </p:spPr>
        <p:txBody>
          <a:bodyPr wrap="square" rtlCol="0">
            <a:spAutoFit/>
          </a:bodyPr>
          <a:lstStyle/>
          <a:p>
            <a:r>
              <a:rPr lang="fi-FI" sz="4800" b="1" dirty="0"/>
              <a:t>2.3</a:t>
            </a:r>
          </a:p>
        </p:txBody>
      </p:sp>
      <p:sp>
        <p:nvSpPr>
          <p:cNvPr id="3" name="Tekstiruutu 2">
            <a:extLst>
              <a:ext uri="{FF2B5EF4-FFF2-40B4-BE49-F238E27FC236}">
                <a16:creationId xmlns:a16="http://schemas.microsoft.com/office/drawing/2014/main" id="{7C4738E4-1255-4FDF-16EE-48B5FC9177E9}"/>
              </a:ext>
            </a:extLst>
          </p:cNvPr>
          <p:cNvSpPr txBox="1"/>
          <p:nvPr/>
        </p:nvSpPr>
        <p:spPr>
          <a:xfrm>
            <a:off x="1537857" y="6024193"/>
            <a:ext cx="8778239" cy="523220"/>
          </a:xfrm>
          <a:prstGeom prst="rect">
            <a:avLst/>
          </a:prstGeom>
          <a:noFill/>
        </p:spPr>
        <p:txBody>
          <a:bodyPr wrap="square" rtlCol="0">
            <a:spAutoFit/>
          </a:bodyPr>
          <a:lstStyle/>
          <a:p>
            <a:r>
              <a:rPr lang="fi-FI" sz="1400" dirty="0">
                <a:solidFill>
                  <a:schemeClr val="bg1"/>
                </a:solidFill>
              </a:rPr>
              <a:t>Vastausasteikko: 1 = heikentynyt huomattavasti, 2 = heikentynyt jonkin verran, 3 = ei muutosta, 4 = parantunut jonkin verran, 5 = parantunut huomattavasti  </a:t>
            </a:r>
          </a:p>
        </p:txBody>
      </p:sp>
      <p:sp>
        <p:nvSpPr>
          <p:cNvPr id="6" name="Ellipsi 5">
            <a:extLst>
              <a:ext uri="{FF2B5EF4-FFF2-40B4-BE49-F238E27FC236}">
                <a16:creationId xmlns:a16="http://schemas.microsoft.com/office/drawing/2014/main" id="{CA4345A2-6EBF-EE5D-2A23-55E21A6EE813}"/>
              </a:ext>
            </a:extLst>
          </p:cNvPr>
          <p:cNvSpPr/>
          <p:nvPr/>
        </p:nvSpPr>
        <p:spPr>
          <a:xfrm>
            <a:off x="10582275" y="1695301"/>
            <a:ext cx="1011976" cy="999217"/>
          </a:xfrm>
          <a:prstGeom prst="ellipse">
            <a:avLst/>
          </a:prstGeom>
          <a:solidFill>
            <a:schemeClr val="accent3"/>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i-FI" dirty="0"/>
          </a:p>
        </p:txBody>
      </p:sp>
      <p:sp>
        <p:nvSpPr>
          <p:cNvPr id="7" name="Ellipsi 6">
            <a:extLst>
              <a:ext uri="{FF2B5EF4-FFF2-40B4-BE49-F238E27FC236}">
                <a16:creationId xmlns:a16="http://schemas.microsoft.com/office/drawing/2014/main" id="{79B23F1E-590A-3770-76F6-2405C29483E0}"/>
              </a:ext>
            </a:extLst>
          </p:cNvPr>
          <p:cNvSpPr/>
          <p:nvPr/>
        </p:nvSpPr>
        <p:spPr>
          <a:xfrm>
            <a:off x="10582275" y="4362301"/>
            <a:ext cx="1011976" cy="999217"/>
          </a:xfrm>
          <a:prstGeom prst="ellipse">
            <a:avLst/>
          </a:prstGeom>
          <a:solidFill>
            <a:srgbClr val="FF0000"/>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i-FI" dirty="0"/>
          </a:p>
        </p:txBody>
      </p:sp>
      <p:sp>
        <p:nvSpPr>
          <p:cNvPr id="8" name="Tekstiruutu 7">
            <a:extLst>
              <a:ext uri="{FF2B5EF4-FFF2-40B4-BE49-F238E27FC236}">
                <a16:creationId xmlns:a16="http://schemas.microsoft.com/office/drawing/2014/main" id="{1F1953AB-F88E-62A6-2A5B-83F1048E5445}"/>
              </a:ext>
            </a:extLst>
          </p:cNvPr>
          <p:cNvSpPr txBox="1"/>
          <p:nvPr/>
        </p:nvSpPr>
        <p:spPr>
          <a:xfrm>
            <a:off x="10796758" y="4664002"/>
            <a:ext cx="730523" cy="400110"/>
          </a:xfrm>
          <a:prstGeom prst="rect">
            <a:avLst/>
          </a:prstGeom>
          <a:noFill/>
        </p:spPr>
        <p:txBody>
          <a:bodyPr wrap="square" rtlCol="0">
            <a:spAutoFit/>
          </a:bodyPr>
          <a:lstStyle/>
          <a:p>
            <a:r>
              <a:rPr lang="fi-FI" sz="2000" b="1" dirty="0"/>
              <a:t>68 %</a:t>
            </a:r>
          </a:p>
        </p:txBody>
      </p:sp>
      <p:sp>
        <p:nvSpPr>
          <p:cNvPr id="9" name="Tekstiruutu 8">
            <a:extLst>
              <a:ext uri="{FF2B5EF4-FFF2-40B4-BE49-F238E27FC236}">
                <a16:creationId xmlns:a16="http://schemas.microsoft.com/office/drawing/2014/main" id="{A136E092-7EAE-AA00-2FC4-D4D58A34F1FD}"/>
              </a:ext>
            </a:extLst>
          </p:cNvPr>
          <p:cNvSpPr txBox="1"/>
          <p:nvPr/>
        </p:nvSpPr>
        <p:spPr>
          <a:xfrm>
            <a:off x="10833137" y="2003285"/>
            <a:ext cx="984265" cy="400110"/>
          </a:xfrm>
          <a:prstGeom prst="rect">
            <a:avLst/>
          </a:prstGeom>
          <a:noFill/>
        </p:spPr>
        <p:txBody>
          <a:bodyPr wrap="square" rtlCol="0">
            <a:spAutoFit/>
          </a:bodyPr>
          <a:lstStyle/>
          <a:p>
            <a:r>
              <a:rPr lang="fi-FI" sz="2000" b="1" dirty="0"/>
              <a:t>7 %</a:t>
            </a:r>
          </a:p>
        </p:txBody>
      </p:sp>
      <p:sp>
        <p:nvSpPr>
          <p:cNvPr id="10" name="Tekstiruutu 9">
            <a:extLst>
              <a:ext uri="{FF2B5EF4-FFF2-40B4-BE49-F238E27FC236}">
                <a16:creationId xmlns:a16="http://schemas.microsoft.com/office/drawing/2014/main" id="{D185E1D4-FB8B-44F2-8F34-B1CAD3660FED}"/>
              </a:ext>
            </a:extLst>
          </p:cNvPr>
          <p:cNvSpPr txBox="1"/>
          <p:nvPr/>
        </p:nvSpPr>
        <p:spPr>
          <a:xfrm>
            <a:off x="10839511" y="2655453"/>
            <a:ext cx="850870" cy="369332"/>
          </a:xfrm>
          <a:prstGeom prst="rect">
            <a:avLst/>
          </a:prstGeom>
          <a:noFill/>
        </p:spPr>
        <p:txBody>
          <a:bodyPr wrap="square" rtlCol="0">
            <a:spAutoFit/>
          </a:bodyPr>
          <a:lstStyle/>
          <a:p>
            <a:r>
              <a:rPr lang="fi-FI" dirty="0">
                <a:solidFill>
                  <a:schemeClr val="bg1"/>
                </a:solidFill>
              </a:rPr>
              <a:t>4+5</a:t>
            </a:r>
          </a:p>
        </p:txBody>
      </p:sp>
      <p:sp>
        <p:nvSpPr>
          <p:cNvPr id="11" name="Tekstiruutu 10">
            <a:extLst>
              <a:ext uri="{FF2B5EF4-FFF2-40B4-BE49-F238E27FC236}">
                <a16:creationId xmlns:a16="http://schemas.microsoft.com/office/drawing/2014/main" id="{9672EE6A-1F09-82CE-39F4-FD5454EE0E4E}"/>
              </a:ext>
            </a:extLst>
          </p:cNvPr>
          <p:cNvSpPr txBox="1"/>
          <p:nvPr/>
        </p:nvSpPr>
        <p:spPr>
          <a:xfrm>
            <a:off x="10796758" y="5325555"/>
            <a:ext cx="850870" cy="369332"/>
          </a:xfrm>
          <a:prstGeom prst="rect">
            <a:avLst/>
          </a:prstGeom>
          <a:noFill/>
        </p:spPr>
        <p:txBody>
          <a:bodyPr wrap="square" rtlCol="0">
            <a:spAutoFit/>
          </a:bodyPr>
          <a:lstStyle/>
          <a:p>
            <a:r>
              <a:rPr lang="fi-FI" dirty="0">
                <a:solidFill>
                  <a:schemeClr val="bg1"/>
                </a:solidFill>
              </a:rPr>
              <a:t>1+2</a:t>
            </a:r>
          </a:p>
        </p:txBody>
      </p:sp>
    </p:spTree>
    <p:extLst>
      <p:ext uri="{BB962C8B-B14F-4D97-AF65-F5344CB8AC3E}">
        <p14:creationId xmlns:p14="http://schemas.microsoft.com/office/powerpoint/2010/main" val="185907474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11" name="Taulukko 11">
            <a:extLst>
              <a:ext uri="{FF2B5EF4-FFF2-40B4-BE49-F238E27FC236}">
                <a16:creationId xmlns:a16="http://schemas.microsoft.com/office/drawing/2014/main" id="{FE4B3175-47D6-35FD-55C7-0C88E2021E22}"/>
              </a:ext>
            </a:extLst>
          </p:cNvPr>
          <p:cNvGraphicFramePr>
            <a:graphicFrameLocks noGrp="1"/>
          </p:cNvGraphicFramePr>
          <p:nvPr>
            <p:extLst>
              <p:ext uri="{D42A27DB-BD31-4B8C-83A1-F6EECF244321}">
                <p14:modId xmlns:p14="http://schemas.microsoft.com/office/powerpoint/2010/main" val="90205295"/>
              </p:ext>
            </p:extLst>
          </p:nvPr>
        </p:nvGraphicFramePr>
        <p:xfrm>
          <a:off x="476721" y="954938"/>
          <a:ext cx="11114119" cy="5090160"/>
        </p:xfrm>
        <a:graphic>
          <a:graphicData uri="http://schemas.openxmlformats.org/drawingml/2006/table">
            <a:tbl>
              <a:tblPr firstRow="1" bandRow="1">
                <a:tableStyleId>{5C22544A-7EE6-4342-B048-85BDC9FD1C3A}</a:tableStyleId>
              </a:tblPr>
              <a:tblGrid>
                <a:gridCol w="1487980">
                  <a:extLst>
                    <a:ext uri="{9D8B030D-6E8A-4147-A177-3AD203B41FA5}">
                      <a16:colId xmlns:a16="http://schemas.microsoft.com/office/drawing/2014/main" val="1155273666"/>
                    </a:ext>
                  </a:extLst>
                </a:gridCol>
                <a:gridCol w="1928552">
                  <a:extLst>
                    <a:ext uri="{9D8B030D-6E8A-4147-A177-3AD203B41FA5}">
                      <a16:colId xmlns:a16="http://schemas.microsoft.com/office/drawing/2014/main" val="4038906247"/>
                    </a:ext>
                  </a:extLst>
                </a:gridCol>
                <a:gridCol w="2036620">
                  <a:extLst>
                    <a:ext uri="{9D8B030D-6E8A-4147-A177-3AD203B41FA5}">
                      <a16:colId xmlns:a16="http://schemas.microsoft.com/office/drawing/2014/main" val="2860029243"/>
                    </a:ext>
                  </a:extLst>
                </a:gridCol>
                <a:gridCol w="1554480">
                  <a:extLst>
                    <a:ext uri="{9D8B030D-6E8A-4147-A177-3AD203B41FA5}">
                      <a16:colId xmlns:a16="http://schemas.microsoft.com/office/drawing/2014/main" val="2531966819"/>
                    </a:ext>
                  </a:extLst>
                </a:gridCol>
                <a:gridCol w="1970116">
                  <a:extLst>
                    <a:ext uri="{9D8B030D-6E8A-4147-A177-3AD203B41FA5}">
                      <a16:colId xmlns:a16="http://schemas.microsoft.com/office/drawing/2014/main" val="3734284668"/>
                    </a:ext>
                  </a:extLst>
                </a:gridCol>
                <a:gridCol w="2136371">
                  <a:extLst>
                    <a:ext uri="{9D8B030D-6E8A-4147-A177-3AD203B41FA5}">
                      <a16:colId xmlns:a16="http://schemas.microsoft.com/office/drawing/2014/main" val="143428598"/>
                    </a:ext>
                  </a:extLst>
                </a:gridCol>
              </a:tblGrid>
              <a:tr h="370840">
                <a:tc>
                  <a:txBody>
                    <a:bodyPr/>
                    <a:lstStyle/>
                    <a:p>
                      <a:pPr algn="ctr"/>
                      <a:r>
                        <a:rPr lang="fi-FI" dirty="0"/>
                        <a:t>Kriisikeskus</a:t>
                      </a:r>
                    </a:p>
                  </a:txBody>
                  <a:tcPr>
                    <a:solidFill>
                      <a:schemeClr val="accent2"/>
                    </a:solidFill>
                  </a:tcPr>
                </a:tc>
                <a:tc>
                  <a:txBody>
                    <a:bodyPr/>
                    <a:lstStyle/>
                    <a:p>
                      <a:pPr algn="ctr"/>
                      <a:r>
                        <a:rPr lang="fi-FI" dirty="0"/>
                        <a:t>Hyvinvointialue</a:t>
                      </a:r>
                    </a:p>
                  </a:txBody>
                  <a:tcPr>
                    <a:solidFill>
                      <a:schemeClr val="accent2"/>
                    </a:solidFill>
                  </a:tcPr>
                </a:tc>
                <a:tc>
                  <a:txBody>
                    <a:bodyPr/>
                    <a:lstStyle/>
                    <a:p>
                      <a:pPr algn="ctr"/>
                      <a:r>
                        <a:rPr lang="fi-FI" dirty="0"/>
                        <a:t>Kokonaiskeskiarvo</a:t>
                      </a:r>
                    </a:p>
                  </a:txBody>
                  <a:tcPr>
                    <a:solidFill>
                      <a:schemeClr val="accent2"/>
                    </a:solidFill>
                  </a:tcPr>
                </a:tc>
                <a:tc>
                  <a:txBody>
                    <a:bodyPr/>
                    <a:lstStyle/>
                    <a:p>
                      <a:pPr algn="ctr"/>
                      <a:r>
                        <a:rPr lang="fi-FI" dirty="0"/>
                        <a:t>Kriisikeskus</a:t>
                      </a:r>
                    </a:p>
                  </a:txBody>
                  <a:tcPr>
                    <a:solidFill>
                      <a:schemeClr val="accent2"/>
                    </a:solidFill>
                  </a:tcPr>
                </a:tc>
                <a:tc>
                  <a:txBody>
                    <a:bodyPr/>
                    <a:lstStyle/>
                    <a:p>
                      <a:pPr algn="ctr"/>
                      <a:r>
                        <a:rPr lang="fi-FI" dirty="0"/>
                        <a:t>Hyvinvointialue</a:t>
                      </a:r>
                    </a:p>
                  </a:txBody>
                  <a:tcPr>
                    <a:solidFill>
                      <a:schemeClr val="accent2"/>
                    </a:solidFill>
                  </a:tcPr>
                </a:tc>
                <a:tc>
                  <a:txBody>
                    <a:bodyPr/>
                    <a:lstStyle/>
                    <a:p>
                      <a:pPr algn="ctr"/>
                      <a:r>
                        <a:rPr lang="fi-FI" dirty="0"/>
                        <a:t>Kokonaiskeskiarvo</a:t>
                      </a:r>
                    </a:p>
                  </a:txBody>
                  <a:tcPr>
                    <a:solidFill>
                      <a:schemeClr val="accent2"/>
                    </a:solidFill>
                  </a:tcPr>
                </a:tc>
                <a:extLst>
                  <a:ext uri="{0D108BD9-81ED-4DB2-BD59-A6C34878D82A}">
                    <a16:rowId xmlns:a16="http://schemas.microsoft.com/office/drawing/2014/main" val="2312024359"/>
                  </a:ext>
                </a:extLst>
              </a:tr>
              <a:tr h="370840">
                <a:tc>
                  <a:txBody>
                    <a:bodyPr/>
                    <a:lstStyle/>
                    <a:p>
                      <a:pPr algn="ctr"/>
                      <a:r>
                        <a:rPr lang="fi-FI" b="0" dirty="0">
                          <a:solidFill>
                            <a:schemeClr val="tx1"/>
                          </a:solidFill>
                        </a:rPr>
                        <a:t>Helsinki</a:t>
                      </a:r>
                    </a:p>
                  </a:txBody>
                  <a:tcPr/>
                </a:tc>
                <a:tc>
                  <a:txBody>
                    <a:bodyPr/>
                    <a:lstStyle/>
                    <a:p>
                      <a:pPr algn="ctr"/>
                      <a:endParaRPr lang="fi-FI" b="0" dirty="0">
                        <a:solidFill>
                          <a:schemeClr val="tx1"/>
                        </a:solidFill>
                      </a:endParaRPr>
                    </a:p>
                  </a:txBody>
                  <a:tcPr/>
                </a:tc>
                <a:tc>
                  <a:txBody>
                    <a:bodyPr/>
                    <a:lstStyle/>
                    <a:p>
                      <a:pPr algn="ctr"/>
                      <a:r>
                        <a:rPr lang="fi-FI" b="0" dirty="0">
                          <a:solidFill>
                            <a:schemeClr val="tx1"/>
                          </a:solidFill>
                        </a:rPr>
                        <a:t>2.4</a:t>
                      </a:r>
                    </a:p>
                  </a:txBody>
                  <a:tcPr/>
                </a:tc>
                <a:tc>
                  <a:txBody>
                    <a:bodyPr/>
                    <a:lstStyle/>
                    <a:p>
                      <a:pPr algn="ctr"/>
                      <a:r>
                        <a:rPr lang="fi-FI" b="0" dirty="0">
                          <a:solidFill>
                            <a:schemeClr val="tx1"/>
                          </a:solidFill>
                        </a:rPr>
                        <a:t>Oulu</a:t>
                      </a:r>
                    </a:p>
                  </a:txBody>
                  <a:tcPr/>
                </a:tc>
                <a:tc>
                  <a:txBody>
                    <a:bodyPr/>
                    <a:lstStyle/>
                    <a:p>
                      <a:pPr algn="ctr"/>
                      <a:r>
                        <a:rPr lang="fi-FI" b="0" dirty="0">
                          <a:solidFill>
                            <a:schemeClr val="tx1"/>
                          </a:solidFill>
                        </a:rPr>
                        <a:t>Pohjois-Pohjanmaa</a:t>
                      </a:r>
                    </a:p>
                  </a:txBody>
                  <a:tcPr/>
                </a:tc>
                <a:tc>
                  <a:txBody>
                    <a:bodyPr/>
                    <a:lstStyle/>
                    <a:p>
                      <a:pPr algn="ctr"/>
                      <a:r>
                        <a:rPr lang="fi-FI" b="0" dirty="0">
                          <a:solidFill>
                            <a:schemeClr val="tx1"/>
                          </a:solidFill>
                        </a:rPr>
                        <a:t>2.3</a:t>
                      </a:r>
                    </a:p>
                  </a:txBody>
                  <a:tcPr/>
                </a:tc>
                <a:extLst>
                  <a:ext uri="{0D108BD9-81ED-4DB2-BD59-A6C34878D82A}">
                    <a16:rowId xmlns:a16="http://schemas.microsoft.com/office/drawing/2014/main" val="1655826887"/>
                  </a:ext>
                </a:extLst>
              </a:tr>
              <a:tr h="370840">
                <a:tc>
                  <a:txBody>
                    <a:bodyPr/>
                    <a:lstStyle/>
                    <a:p>
                      <a:pPr algn="ctr"/>
                      <a:r>
                        <a:rPr lang="fi-FI" b="0" dirty="0">
                          <a:solidFill>
                            <a:schemeClr val="tx1"/>
                          </a:solidFill>
                        </a:rPr>
                        <a:t>Sastamala</a:t>
                      </a:r>
                    </a:p>
                  </a:txBody>
                  <a:tcPr/>
                </a:tc>
                <a:tc>
                  <a:txBody>
                    <a:bodyPr/>
                    <a:lstStyle/>
                    <a:p>
                      <a:pPr algn="ctr"/>
                      <a:r>
                        <a:rPr lang="fi-FI" b="0" dirty="0">
                          <a:solidFill>
                            <a:schemeClr val="tx1"/>
                          </a:solidFill>
                        </a:rPr>
                        <a:t>Pirkanmaa</a:t>
                      </a:r>
                    </a:p>
                  </a:txBody>
                  <a:tcPr/>
                </a:tc>
                <a:tc>
                  <a:txBody>
                    <a:bodyPr/>
                    <a:lstStyle/>
                    <a:p>
                      <a:pPr algn="ctr"/>
                      <a:r>
                        <a:rPr lang="fi-FI" b="0" dirty="0">
                          <a:solidFill>
                            <a:schemeClr val="tx1"/>
                          </a:solidFill>
                        </a:rPr>
                        <a:t>1.7</a:t>
                      </a:r>
                    </a:p>
                  </a:txBody>
                  <a:tcPr/>
                </a:tc>
                <a:tc>
                  <a:txBody>
                    <a:bodyPr/>
                    <a:lstStyle/>
                    <a:p>
                      <a:pPr algn="ctr"/>
                      <a:r>
                        <a:rPr lang="fi-FI" b="0" dirty="0">
                          <a:solidFill>
                            <a:schemeClr val="tx1"/>
                          </a:solidFill>
                        </a:rPr>
                        <a:t>Rauma</a:t>
                      </a:r>
                    </a:p>
                  </a:txBody>
                  <a:tcPr/>
                </a:tc>
                <a:tc>
                  <a:txBody>
                    <a:bodyPr/>
                    <a:lstStyle/>
                    <a:p>
                      <a:pPr algn="ctr"/>
                      <a:r>
                        <a:rPr lang="fi-FI" b="0" dirty="0">
                          <a:solidFill>
                            <a:schemeClr val="tx1"/>
                          </a:solidFill>
                        </a:rPr>
                        <a:t>Satakunta</a:t>
                      </a:r>
                    </a:p>
                  </a:txBody>
                  <a:tcPr/>
                </a:tc>
                <a:tc>
                  <a:txBody>
                    <a:bodyPr/>
                    <a:lstStyle/>
                    <a:p>
                      <a:pPr algn="ctr"/>
                      <a:r>
                        <a:rPr lang="fi-FI" b="0" dirty="0">
                          <a:solidFill>
                            <a:schemeClr val="tx1"/>
                          </a:solidFill>
                        </a:rPr>
                        <a:t>2.0</a:t>
                      </a:r>
                    </a:p>
                  </a:txBody>
                  <a:tcPr/>
                </a:tc>
                <a:extLst>
                  <a:ext uri="{0D108BD9-81ED-4DB2-BD59-A6C34878D82A}">
                    <a16:rowId xmlns:a16="http://schemas.microsoft.com/office/drawing/2014/main" val="585350391"/>
                  </a:ext>
                </a:extLst>
              </a:tr>
              <a:tr h="370840">
                <a:tc>
                  <a:txBody>
                    <a:bodyPr/>
                    <a:lstStyle/>
                    <a:p>
                      <a:pPr algn="ctr"/>
                      <a:r>
                        <a:rPr lang="fi-FI" b="0" dirty="0">
                          <a:solidFill>
                            <a:schemeClr val="tx1"/>
                          </a:solidFill>
                        </a:rPr>
                        <a:t>Hyvinkää </a:t>
                      </a:r>
                    </a:p>
                  </a:txBody>
                  <a:tcPr/>
                </a:tc>
                <a:tc>
                  <a:txBody>
                    <a:bodyPr/>
                    <a:lstStyle/>
                    <a:p>
                      <a:pPr algn="ctr"/>
                      <a:r>
                        <a:rPr lang="fi-FI" b="0" dirty="0">
                          <a:solidFill>
                            <a:schemeClr val="tx1"/>
                          </a:solidFill>
                        </a:rPr>
                        <a:t>Keski-Uusimaa</a:t>
                      </a:r>
                    </a:p>
                  </a:txBody>
                  <a:tcPr/>
                </a:tc>
                <a:tc>
                  <a:txBody>
                    <a:bodyPr/>
                    <a:lstStyle/>
                    <a:p>
                      <a:pPr algn="ctr"/>
                      <a:r>
                        <a:rPr lang="fi-FI" b="0" dirty="0">
                          <a:solidFill>
                            <a:schemeClr val="tx1"/>
                          </a:solidFill>
                        </a:rPr>
                        <a:t>2.0</a:t>
                      </a:r>
                    </a:p>
                  </a:txBody>
                  <a:tcPr/>
                </a:tc>
                <a:tc>
                  <a:txBody>
                    <a:bodyPr/>
                    <a:lstStyle/>
                    <a:p>
                      <a:pPr algn="ctr"/>
                      <a:r>
                        <a:rPr lang="fi-FI" b="1" dirty="0">
                          <a:solidFill>
                            <a:srgbClr val="FF0000"/>
                          </a:solidFill>
                        </a:rPr>
                        <a:t>Rovaniemi</a:t>
                      </a:r>
                    </a:p>
                  </a:txBody>
                  <a:tcPr/>
                </a:tc>
                <a:tc>
                  <a:txBody>
                    <a:bodyPr/>
                    <a:lstStyle/>
                    <a:p>
                      <a:pPr algn="ctr"/>
                      <a:r>
                        <a:rPr lang="fi-FI" b="1" dirty="0">
                          <a:solidFill>
                            <a:srgbClr val="FF0000"/>
                          </a:solidFill>
                        </a:rPr>
                        <a:t>Lappi</a:t>
                      </a:r>
                    </a:p>
                  </a:txBody>
                  <a:tcPr/>
                </a:tc>
                <a:tc>
                  <a:txBody>
                    <a:bodyPr/>
                    <a:lstStyle/>
                    <a:p>
                      <a:pPr algn="ctr"/>
                      <a:r>
                        <a:rPr lang="fi-FI" b="1" dirty="0">
                          <a:solidFill>
                            <a:srgbClr val="FF0000"/>
                          </a:solidFill>
                        </a:rPr>
                        <a:t>1.3</a:t>
                      </a:r>
                    </a:p>
                  </a:txBody>
                  <a:tcPr/>
                </a:tc>
                <a:extLst>
                  <a:ext uri="{0D108BD9-81ED-4DB2-BD59-A6C34878D82A}">
                    <a16:rowId xmlns:a16="http://schemas.microsoft.com/office/drawing/2014/main" val="2368746638"/>
                  </a:ext>
                </a:extLst>
              </a:tr>
              <a:tr h="370840">
                <a:tc>
                  <a:txBody>
                    <a:bodyPr/>
                    <a:lstStyle/>
                    <a:p>
                      <a:pPr algn="ctr"/>
                      <a:r>
                        <a:rPr lang="fi-FI" b="0" dirty="0">
                          <a:solidFill>
                            <a:schemeClr val="tx1"/>
                          </a:solidFill>
                        </a:rPr>
                        <a:t>Joensuu</a:t>
                      </a:r>
                    </a:p>
                  </a:txBody>
                  <a:tcPr/>
                </a:tc>
                <a:tc>
                  <a:txBody>
                    <a:bodyPr/>
                    <a:lstStyle/>
                    <a:p>
                      <a:pPr algn="ctr"/>
                      <a:r>
                        <a:rPr lang="fi-FI" b="0" dirty="0">
                          <a:solidFill>
                            <a:schemeClr val="tx1"/>
                          </a:solidFill>
                        </a:rPr>
                        <a:t>Pohjois-Karjala</a:t>
                      </a:r>
                    </a:p>
                  </a:txBody>
                  <a:tcPr/>
                </a:tc>
                <a:tc>
                  <a:txBody>
                    <a:bodyPr/>
                    <a:lstStyle/>
                    <a:p>
                      <a:pPr algn="ctr"/>
                      <a:r>
                        <a:rPr lang="fi-FI" b="0" dirty="0">
                          <a:solidFill>
                            <a:schemeClr val="tx1"/>
                          </a:solidFill>
                        </a:rPr>
                        <a:t>1.7</a:t>
                      </a:r>
                    </a:p>
                  </a:txBody>
                  <a:tcPr/>
                </a:tc>
                <a:tc>
                  <a:txBody>
                    <a:bodyPr/>
                    <a:lstStyle/>
                    <a:p>
                      <a:pPr algn="ctr"/>
                      <a:r>
                        <a:rPr lang="fi-FI" b="0" dirty="0">
                          <a:solidFill>
                            <a:schemeClr val="tx1"/>
                          </a:solidFill>
                        </a:rPr>
                        <a:t>Salo</a:t>
                      </a:r>
                    </a:p>
                  </a:txBody>
                  <a:tcPr/>
                </a:tc>
                <a:tc>
                  <a:txBody>
                    <a:bodyPr/>
                    <a:lstStyle/>
                    <a:p>
                      <a:pPr algn="ctr"/>
                      <a:r>
                        <a:rPr lang="fi-FI" b="0" dirty="0">
                          <a:solidFill>
                            <a:schemeClr val="tx1"/>
                          </a:solidFill>
                        </a:rPr>
                        <a:t>Varsinais-Suomi</a:t>
                      </a:r>
                    </a:p>
                  </a:txBody>
                  <a:tcPr/>
                </a:tc>
                <a:tc>
                  <a:txBody>
                    <a:bodyPr/>
                    <a:lstStyle/>
                    <a:p>
                      <a:pPr algn="ctr"/>
                      <a:r>
                        <a:rPr lang="fi-FI" b="0" dirty="0">
                          <a:solidFill>
                            <a:schemeClr val="tx1"/>
                          </a:solidFill>
                        </a:rPr>
                        <a:t>2.0</a:t>
                      </a:r>
                    </a:p>
                  </a:txBody>
                  <a:tcPr/>
                </a:tc>
                <a:extLst>
                  <a:ext uri="{0D108BD9-81ED-4DB2-BD59-A6C34878D82A}">
                    <a16:rowId xmlns:a16="http://schemas.microsoft.com/office/drawing/2014/main" val="2470500458"/>
                  </a:ext>
                </a:extLst>
              </a:tr>
              <a:tr h="370840">
                <a:tc>
                  <a:txBody>
                    <a:bodyPr/>
                    <a:lstStyle/>
                    <a:p>
                      <a:pPr algn="ctr"/>
                      <a:r>
                        <a:rPr lang="fi-FI" b="0" dirty="0">
                          <a:solidFill>
                            <a:schemeClr val="tx1"/>
                          </a:solidFill>
                        </a:rPr>
                        <a:t>Jyväskylä</a:t>
                      </a:r>
                    </a:p>
                  </a:txBody>
                  <a:tcPr/>
                </a:tc>
                <a:tc>
                  <a:txBody>
                    <a:bodyPr/>
                    <a:lstStyle/>
                    <a:p>
                      <a:pPr algn="ctr"/>
                      <a:r>
                        <a:rPr lang="fi-FI" b="0" dirty="0">
                          <a:solidFill>
                            <a:schemeClr val="tx1"/>
                          </a:solidFill>
                        </a:rPr>
                        <a:t>Keski-Suomi</a:t>
                      </a:r>
                    </a:p>
                  </a:txBody>
                  <a:tcPr/>
                </a:tc>
                <a:tc>
                  <a:txBody>
                    <a:bodyPr/>
                    <a:lstStyle/>
                    <a:p>
                      <a:pPr algn="ctr"/>
                      <a:r>
                        <a:rPr lang="fi-FI" b="0" dirty="0">
                          <a:solidFill>
                            <a:schemeClr val="tx1"/>
                          </a:solidFill>
                        </a:rPr>
                        <a:t>1.8</a:t>
                      </a:r>
                    </a:p>
                  </a:txBody>
                  <a:tcPr/>
                </a:tc>
                <a:tc>
                  <a:txBody>
                    <a:bodyPr/>
                    <a:lstStyle/>
                    <a:p>
                      <a:pPr algn="ctr"/>
                      <a:r>
                        <a:rPr lang="fi-FI" b="0" dirty="0">
                          <a:solidFill>
                            <a:schemeClr val="tx1"/>
                          </a:solidFill>
                        </a:rPr>
                        <a:t>Savonlinna</a:t>
                      </a:r>
                    </a:p>
                  </a:txBody>
                  <a:tcPr/>
                </a:tc>
                <a:tc>
                  <a:txBody>
                    <a:bodyPr/>
                    <a:lstStyle/>
                    <a:p>
                      <a:pPr algn="ctr"/>
                      <a:r>
                        <a:rPr lang="fi-FI" b="0" dirty="0">
                          <a:solidFill>
                            <a:schemeClr val="tx1"/>
                          </a:solidFill>
                        </a:rPr>
                        <a:t>Etelä-Savo</a:t>
                      </a:r>
                    </a:p>
                  </a:txBody>
                  <a:tcPr/>
                </a:tc>
                <a:tc>
                  <a:txBody>
                    <a:bodyPr/>
                    <a:lstStyle/>
                    <a:p>
                      <a:pPr algn="ctr"/>
                      <a:r>
                        <a:rPr lang="fi-FI" b="0" dirty="0">
                          <a:solidFill>
                            <a:schemeClr val="tx1"/>
                          </a:solidFill>
                        </a:rPr>
                        <a:t>2.0</a:t>
                      </a:r>
                    </a:p>
                  </a:txBody>
                  <a:tcPr/>
                </a:tc>
                <a:extLst>
                  <a:ext uri="{0D108BD9-81ED-4DB2-BD59-A6C34878D82A}">
                    <a16:rowId xmlns:a16="http://schemas.microsoft.com/office/drawing/2014/main" val="3082560292"/>
                  </a:ext>
                </a:extLst>
              </a:tr>
              <a:tr h="370840">
                <a:tc>
                  <a:txBody>
                    <a:bodyPr/>
                    <a:lstStyle/>
                    <a:p>
                      <a:pPr algn="ctr"/>
                      <a:r>
                        <a:rPr lang="fi-FI" b="0" dirty="0">
                          <a:solidFill>
                            <a:schemeClr val="tx1"/>
                          </a:solidFill>
                        </a:rPr>
                        <a:t>Kainuu</a:t>
                      </a:r>
                    </a:p>
                  </a:txBody>
                  <a:tcPr/>
                </a:tc>
                <a:tc>
                  <a:txBody>
                    <a:bodyPr/>
                    <a:lstStyle/>
                    <a:p>
                      <a:pPr algn="ctr"/>
                      <a:r>
                        <a:rPr lang="fi-FI" b="0" dirty="0">
                          <a:solidFill>
                            <a:schemeClr val="tx1"/>
                          </a:solidFill>
                        </a:rPr>
                        <a:t>Kainuu</a:t>
                      </a:r>
                    </a:p>
                  </a:txBody>
                  <a:tcPr/>
                </a:tc>
                <a:tc>
                  <a:txBody>
                    <a:bodyPr/>
                    <a:lstStyle/>
                    <a:p>
                      <a:pPr algn="ctr"/>
                      <a:r>
                        <a:rPr lang="fi-FI" b="0" dirty="0">
                          <a:solidFill>
                            <a:schemeClr val="tx1"/>
                          </a:solidFill>
                        </a:rPr>
                        <a:t>2.3</a:t>
                      </a:r>
                    </a:p>
                  </a:txBody>
                  <a:tcPr/>
                </a:tc>
                <a:tc>
                  <a:txBody>
                    <a:bodyPr/>
                    <a:lstStyle/>
                    <a:p>
                      <a:pPr algn="ctr"/>
                      <a:r>
                        <a:rPr lang="fi-FI" b="0" dirty="0">
                          <a:solidFill>
                            <a:schemeClr val="tx1"/>
                          </a:solidFill>
                        </a:rPr>
                        <a:t>Seinäjoki</a:t>
                      </a:r>
                    </a:p>
                  </a:txBody>
                  <a:tcPr/>
                </a:tc>
                <a:tc>
                  <a:txBody>
                    <a:bodyPr/>
                    <a:lstStyle/>
                    <a:p>
                      <a:pPr algn="ctr"/>
                      <a:r>
                        <a:rPr lang="fi-FI" b="0" dirty="0">
                          <a:solidFill>
                            <a:schemeClr val="tx1"/>
                          </a:solidFill>
                        </a:rPr>
                        <a:t>Etelä-Pohjanmaa</a:t>
                      </a:r>
                    </a:p>
                  </a:txBody>
                  <a:tcPr/>
                </a:tc>
                <a:tc>
                  <a:txBody>
                    <a:bodyPr/>
                    <a:lstStyle/>
                    <a:p>
                      <a:pPr algn="ctr"/>
                      <a:r>
                        <a:rPr lang="fi-FI" b="0" dirty="0">
                          <a:solidFill>
                            <a:schemeClr val="tx1"/>
                          </a:solidFill>
                        </a:rPr>
                        <a:t>2.0</a:t>
                      </a:r>
                    </a:p>
                  </a:txBody>
                  <a:tcPr/>
                </a:tc>
                <a:extLst>
                  <a:ext uri="{0D108BD9-81ED-4DB2-BD59-A6C34878D82A}">
                    <a16:rowId xmlns:a16="http://schemas.microsoft.com/office/drawing/2014/main" val="4162796045"/>
                  </a:ext>
                </a:extLst>
              </a:tr>
              <a:tr h="370840">
                <a:tc>
                  <a:txBody>
                    <a:bodyPr/>
                    <a:lstStyle/>
                    <a:p>
                      <a:pPr algn="ctr"/>
                      <a:r>
                        <a:rPr lang="fi-FI" b="0" dirty="0">
                          <a:solidFill>
                            <a:schemeClr val="tx1"/>
                          </a:solidFill>
                        </a:rPr>
                        <a:t>Kemi </a:t>
                      </a:r>
                    </a:p>
                  </a:txBody>
                  <a:tcPr/>
                </a:tc>
                <a:tc>
                  <a:txBody>
                    <a:bodyPr/>
                    <a:lstStyle/>
                    <a:p>
                      <a:pPr algn="ctr"/>
                      <a:r>
                        <a:rPr lang="fi-FI" b="0" dirty="0">
                          <a:solidFill>
                            <a:schemeClr val="tx1"/>
                          </a:solidFill>
                        </a:rPr>
                        <a:t>Lappi</a:t>
                      </a:r>
                    </a:p>
                  </a:txBody>
                  <a:tcPr/>
                </a:tc>
                <a:tc>
                  <a:txBody>
                    <a:bodyPr/>
                    <a:lstStyle/>
                    <a:p>
                      <a:pPr algn="ctr"/>
                      <a:r>
                        <a:rPr lang="fi-FI" b="0" dirty="0">
                          <a:solidFill>
                            <a:schemeClr val="tx1"/>
                          </a:solidFill>
                        </a:rPr>
                        <a:t>2.3</a:t>
                      </a:r>
                    </a:p>
                  </a:txBody>
                  <a:tcPr/>
                </a:tc>
                <a:tc>
                  <a:txBody>
                    <a:bodyPr/>
                    <a:lstStyle/>
                    <a:p>
                      <a:pPr algn="ctr"/>
                      <a:r>
                        <a:rPr lang="fi-FI" b="0" dirty="0">
                          <a:solidFill>
                            <a:schemeClr val="tx1"/>
                          </a:solidFill>
                        </a:rPr>
                        <a:t>Tampere</a:t>
                      </a:r>
                    </a:p>
                  </a:txBody>
                  <a:tcPr/>
                </a:tc>
                <a:tc>
                  <a:txBody>
                    <a:bodyPr/>
                    <a:lstStyle/>
                    <a:p>
                      <a:pPr algn="ctr"/>
                      <a:r>
                        <a:rPr lang="fi-FI" b="0" dirty="0">
                          <a:solidFill>
                            <a:schemeClr val="tx1"/>
                          </a:solidFill>
                        </a:rPr>
                        <a:t>Pirkanmaa</a:t>
                      </a:r>
                    </a:p>
                  </a:txBody>
                  <a:tcPr/>
                </a:tc>
                <a:tc>
                  <a:txBody>
                    <a:bodyPr/>
                    <a:lstStyle/>
                    <a:p>
                      <a:pPr algn="ctr"/>
                      <a:r>
                        <a:rPr lang="fi-FI" b="0" dirty="0">
                          <a:solidFill>
                            <a:schemeClr val="tx1"/>
                          </a:solidFill>
                        </a:rPr>
                        <a:t>2.0</a:t>
                      </a:r>
                    </a:p>
                  </a:txBody>
                  <a:tcPr/>
                </a:tc>
                <a:extLst>
                  <a:ext uri="{0D108BD9-81ED-4DB2-BD59-A6C34878D82A}">
                    <a16:rowId xmlns:a16="http://schemas.microsoft.com/office/drawing/2014/main" val="1552916133"/>
                  </a:ext>
                </a:extLst>
              </a:tr>
              <a:tr h="370840">
                <a:tc>
                  <a:txBody>
                    <a:bodyPr/>
                    <a:lstStyle/>
                    <a:p>
                      <a:pPr algn="ctr"/>
                      <a:r>
                        <a:rPr lang="fi-FI" b="1" dirty="0">
                          <a:solidFill>
                            <a:schemeClr val="accent2"/>
                          </a:solidFill>
                        </a:rPr>
                        <a:t>Kouvola</a:t>
                      </a:r>
                    </a:p>
                  </a:txBody>
                  <a:tcPr/>
                </a:tc>
                <a:tc>
                  <a:txBody>
                    <a:bodyPr/>
                    <a:lstStyle/>
                    <a:p>
                      <a:pPr algn="ctr"/>
                      <a:r>
                        <a:rPr lang="fi-FI" b="1" dirty="0">
                          <a:solidFill>
                            <a:schemeClr val="accent2"/>
                          </a:solidFill>
                        </a:rPr>
                        <a:t>Kymenlaakso</a:t>
                      </a:r>
                    </a:p>
                  </a:txBody>
                  <a:tcPr/>
                </a:tc>
                <a:tc>
                  <a:txBody>
                    <a:bodyPr/>
                    <a:lstStyle/>
                    <a:p>
                      <a:pPr algn="ctr"/>
                      <a:r>
                        <a:rPr lang="fi-FI" b="1" dirty="0">
                          <a:solidFill>
                            <a:schemeClr val="accent2"/>
                          </a:solidFill>
                        </a:rPr>
                        <a:t>4.0</a:t>
                      </a:r>
                    </a:p>
                  </a:txBody>
                  <a:tcPr/>
                </a:tc>
                <a:tc>
                  <a:txBody>
                    <a:bodyPr/>
                    <a:lstStyle/>
                    <a:p>
                      <a:pPr algn="ctr"/>
                      <a:r>
                        <a:rPr lang="fi-FI" b="0" dirty="0">
                          <a:solidFill>
                            <a:schemeClr val="tx1"/>
                          </a:solidFill>
                        </a:rPr>
                        <a:t>Turku</a:t>
                      </a:r>
                    </a:p>
                  </a:txBody>
                  <a:tcPr/>
                </a:tc>
                <a:tc>
                  <a:txBody>
                    <a:bodyPr/>
                    <a:lstStyle/>
                    <a:p>
                      <a:pPr algn="ctr"/>
                      <a:r>
                        <a:rPr lang="fi-FI" b="0" dirty="0">
                          <a:solidFill>
                            <a:schemeClr val="tx1"/>
                          </a:solidFill>
                        </a:rPr>
                        <a:t>Varsinais-Suomi</a:t>
                      </a:r>
                    </a:p>
                  </a:txBody>
                  <a:tcPr/>
                </a:tc>
                <a:tc>
                  <a:txBody>
                    <a:bodyPr/>
                    <a:lstStyle/>
                    <a:p>
                      <a:pPr algn="ctr"/>
                      <a:r>
                        <a:rPr lang="fi-FI" b="0" dirty="0">
                          <a:solidFill>
                            <a:schemeClr val="tx1"/>
                          </a:solidFill>
                        </a:rPr>
                        <a:t>2.6</a:t>
                      </a:r>
                    </a:p>
                  </a:txBody>
                  <a:tcPr/>
                </a:tc>
                <a:extLst>
                  <a:ext uri="{0D108BD9-81ED-4DB2-BD59-A6C34878D82A}">
                    <a16:rowId xmlns:a16="http://schemas.microsoft.com/office/drawing/2014/main" val="561812377"/>
                  </a:ext>
                </a:extLst>
              </a:tr>
              <a:tr h="370840">
                <a:tc>
                  <a:txBody>
                    <a:bodyPr/>
                    <a:lstStyle/>
                    <a:p>
                      <a:pPr algn="ctr"/>
                      <a:r>
                        <a:rPr lang="fi-FI" b="0" dirty="0">
                          <a:solidFill>
                            <a:schemeClr val="tx1"/>
                          </a:solidFill>
                        </a:rPr>
                        <a:t>Kuopio</a:t>
                      </a:r>
                    </a:p>
                  </a:txBody>
                  <a:tcPr/>
                </a:tc>
                <a:tc>
                  <a:txBody>
                    <a:bodyPr/>
                    <a:lstStyle/>
                    <a:p>
                      <a:pPr algn="ctr"/>
                      <a:r>
                        <a:rPr lang="fi-FI" b="0" dirty="0">
                          <a:solidFill>
                            <a:schemeClr val="tx1"/>
                          </a:solidFill>
                        </a:rPr>
                        <a:t>Pohjois-Savo</a:t>
                      </a:r>
                    </a:p>
                  </a:txBody>
                  <a:tcPr/>
                </a:tc>
                <a:tc>
                  <a:txBody>
                    <a:bodyPr/>
                    <a:lstStyle/>
                    <a:p>
                      <a:pPr algn="ctr"/>
                      <a:r>
                        <a:rPr lang="fi-FI" b="0" dirty="0">
                          <a:solidFill>
                            <a:schemeClr val="tx1"/>
                          </a:solidFill>
                        </a:rPr>
                        <a:t>2.0</a:t>
                      </a:r>
                    </a:p>
                  </a:txBody>
                  <a:tcPr/>
                </a:tc>
                <a:tc>
                  <a:txBody>
                    <a:bodyPr/>
                    <a:lstStyle/>
                    <a:p>
                      <a:pPr algn="ctr"/>
                      <a:r>
                        <a:rPr lang="fi-FI" b="0" dirty="0">
                          <a:solidFill>
                            <a:schemeClr val="tx1"/>
                          </a:solidFill>
                        </a:rPr>
                        <a:t>Vaasa</a:t>
                      </a:r>
                    </a:p>
                  </a:txBody>
                  <a:tcPr/>
                </a:tc>
                <a:tc>
                  <a:txBody>
                    <a:bodyPr/>
                    <a:lstStyle/>
                    <a:p>
                      <a:pPr algn="ctr"/>
                      <a:r>
                        <a:rPr lang="fi-FI" b="0" dirty="0">
                          <a:solidFill>
                            <a:schemeClr val="tx1"/>
                          </a:solidFill>
                        </a:rPr>
                        <a:t>Pohjanmaa</a:t>
                      </a:r>
                    </a:p>
                  </a:txBody>
                  <a:tcPr/>
                </a:tc>
                <a:tc>
                  <a:txBody>
                    <a:bodyPr/>
                    <a:lstStyle/>
                    <a:p>
                      <a:pPr algn="ctr"/>
                      <a:r>
                        <a:rPr lang="fi-FI" b="0" dirty="0">
                          <a:solidFill>
                            <a:schemeClr val="tx1"/>
                          </a:solidFill>
                        </a:rPr>
                        <a:t>3.3</a:t>
                      </a:r>
                    </a:p>
                  </a:txBody>
                  <a:tcPr/>
                </a:tc>
                <a:extLst>
                  <a:ext uri="{0D108BD9-81ED-4DB2-BD59-A6C34878D82A}">
                    <a16:rowId xmlns:a16="http://schemas.microsoft.com/office/drawing/2014/main" val="1852175898"/>
                  </a:ext>
                </a:extLst>
              </a:tr>
              <a:tr h="370840">
                <a:tc>
                  <a:txBody>
                    <a:bodyPr/>
                    <a:lstStyle/>
                    <a:p>
                      <a:pPr algn="ctr"/>
                      <a:r>
                        <a:rPr lang="fi-FI" b="0" dirty="0">
                          <a:solidFill>
                            <a:schemeClr val="tx1"/>
                          </a:solidFill>
                        </a:rPr>
                        <a:t>Lahti</a:t>
                      </a:r>
                    </a:p>
                  </a:txBody>
                  <a:tcPr/>
                </a:tc>
                <a:tc>
                  <a:txBody>
                    <a:bodyPr/>
                    <a:lstStyle/>
                    <a:p>
                      <a:pPr algn="ctr"/>
                      <a:r>
                        <a:rPr lang="fi-FI" b="0" dirty="0">
                          <a:solidFill>
                            <a:schemeClr val="tx1"/>
                          </a:solidFill>
                        </a:rPr>
                        <a:t>Päijät-Häme</a:t>
                      </a:r>
                    </a:p>
                  </a:txBody>
                  <a:tcPr/>
                </a:tc>
                <a:tc>
                  <a:txBody>
                    <a:bodyPr/>
                    <a:lstStyle/>
                    <a:p>
                      <a:pPr algn="ctr"/>
                      <a:r>
                        <a:rPr lang="fi-FI" b="0" dirty="0">
                          <a:solidFill>
                            <a:schemeClr val="tx1"/>
                          </a:solidFill>
                        </a:rPr>
                        <a:t>1.8</a:t>
                      </a:r>
                    </a:p>
                  </a:txBody>
                  <a:tcPr/>
                </a:tc>
                <a:tc>
                  <a:txBody>
                    <a:bodyPr/>
                    <a:lstStyle/>
                    <a:p>
                      <a:pPr algn="ctr"/>
                      <a:r>
                        <a:rPr lang="fi-FI" b="0" dirty="0">
                          <a:solidFill>
                            <a:schemeClr val="tx1"/>
                          </a:solidFill>
                        </a:rPr>
                        <a:t>Vihti</a:t>
                      </a:r>
                    </a:p>
                  </a:txBody>
                  <a:tcPr/>
                </a:tc>
                <a:tc>
                  <a:txBody>
                    <a:bodyPr/>
                    <a:lstStyle/>
                    <a:p>
                      <a:pPr algn="ctr"/>
                      <a:r>
                        <a:rPr lang="fi-FI" b="0" dirty="0">
                          <a:solidFill>
                            <a:schemeClr val="tx1"/>
                          </a:solidFill>
                        </a:rPr>
                        <a:t>Länsi-Uusimaa</a:t>
                      </a:r>
                    </a:p>
                  </a:txBody>
                  <a:tcPr/>
                </a:tc>
                <a:tc>
                  <a:txBody>
                    <a:bodyPr/>
                    <a:lstStyle/>
                    <a:p>
                      <a:pPr algn="ctr"/>
                      <a:r>
                        <a:rPr lang="fi-FI" b="0" dirty="0">
                          <a:solidFill>
                            <a:schemeClr val="tx1"/>
                          </a:solidFill>
                        </a:rPr>
                        <a:t>2.0</a:t>
                      </a:r>
                    </a:p>
                  </a:txBody>
                  <a:tcPr/>
                </a:tc>
                <a:extLst>
                  <a:ext uri="{0D108BD9-81ED-4DB2-BD59-A6C34878D82A}">
                    <a16:rowId xmlns:a16="http://schemas.microsoft.com/office/drawing/2014/main" val="1546644257"/>
                  </a:ext>
                </a:extLst>
              </a:tr>
              <a:tr h="370840">
                <a:tc>
                  <a:txBody>
                    <a:bodyPr/>
                    <a:lstStyle/>
                    <a:p>
                      <a:pPr algn="ctr"/>
                      <a:r>
                        <a:rPr lang="fi-FI" b="0" dirty="0">
                          <a:solidFill>
                            <a:schemeClr val="tx1"/>
                          </a:solidFill>
                        </a:rPr>
                        <a:t>Lappeenranta</a:t>
                      </a:r>
                    </a:p>
                  </a:txBody>
                  <a:tcPr/>
                </a:tc>
                <a:tc>
                  <a:txBody>
                    <a:bodyPr/>
                    <a:lstStyle/>
                    <a:p>
                      <a:pPr algn="ctr"/>
                      <a:r>
                        <a:rPr lang="fi-FI" b="0" dirty="0">
                          <a:solidFill>
                            <a:schemeClr val="tx1"/>
                          </a:solidFill>
                        </a:rPr>
                        <a:t>Etelä-Karjala</a:t>
                      </a:r>
                    </a:p>
                  </a:txBody>
                  <a:tcPr/>
                </a:tc>
                <a:tc>
                  <a:txBody>
                    <a:bodyPr/>
                    <a:lstStyle/>
                    <a:p>
                      <a:pPr algn="ctr"/>
                      <a:r>
                        <a:rPr lang="fi-FI" b="0" dirty="0">
                          <a:solidFill>
                            <a:schemeClr val="tx1"/>
                          </a:solidFill>
                        </a:rPr>
                        <a:t>2.6</a:t>
                      </a:r>
                    </a:p>
                  </a:txBody>
                  <a:tcPr/>
                </a:tc>
                <a:tc>
                  <a:txBody>
                    <a:bodyPr/>
                    <a:lstStyle/>
                    <a:p>
                      <a:pPr algn="ctr"/>
                      <a:r>
                        <a:rPr lang="fi-FI" b="0" dirty="0">
                          <a:solidFill>
                            <a:schemeClr val="tx1"/>
                          </a:solidFill>
                        </a:rPr>
                        <a:t>Itsemurhien ehkäisykeskus</a:t>
                      </a:r>
                    </a:p>
                  </a:txBody>
                  <a:tcPr/>
                </a:tc>
                <a:tc>
                  <a:txBody>
                    <a:bodyPr/>
                    <a:lstStyle/>
                    <a:p>
                      <a:pPr algn="ctr"/>
                      <a:endParaRPr lang="fi-FI" b="0" dirty="0">
                        <a:solidFill>
                          <a:schemeClr val="tx1"/>
                        </a:solidFill>
                      </a:endParaRPr>
                    </a:p>
                  </a:txBody>
                  <a:tcPr/>
                </a:tc>
                <a:tc>
                  <a:txBody>
                    <a:bodyPr/>
                    <a:lstStyle/>
                    <a:p>
                      <a:pPr algn="ctr"/>
                      <a:r>
                        <a:rPr lang="fi-FI" b="0" dirty="0">
                          <a:solidFill>
                            <a:schemeClr val="tx1"/>
                          </a:solidFill>
                        </a:rPr>
                        <a:t>3.0</a:t>
                      </a:r>
                    </a:p>
                  </a:txBody>
                  <a:tcPr/>
                </a:tc>
                <a:extLst>
                  <a:ext uri="{0D108BD9-81ED-4DB2-BD59-A6C34878D82A}">
                    <a16:rowId xmlns:a16="http://schemas.microsoft.com/office/drawing/2014/main" val="2073455630"/>
                  </a:ext>
                </a:extLst>
              </a:tr>
              <a:tr h="370840">
                <a:tc>
                  <a:txBody>
                    <a:bodyPr/>
                    <a:lstStyle/>
                    <a:p>
                      <a:pPr algn="ctr"/>
                      <a:r>
                        <a:rPr lang="fi-FI" b="0" dirty="0">
                          <a:solidFill>
                            <a:schemeClr val="tx1"/>
                          </a:solidFill>
                        </a:rPr>
                        <a:t>Mikkeli</a:t>
                      </a:r>
                    </a:p>
                  </a:txBody>
                  <a:tcPr/>
                </a:tc>
                <a:tc>
                  <a:txBody>
                    <a:bodyPr/>
                    <a:lstStyle/>
                    <a:p>
                      <a:pPr algn="ctr"/>
                      <a:r>
                        <a:rPr lang="fi-FI" b="0" dirty="0">
                          <a:solidFill>
                            <a:schemeClr val="tx1"/>
                          </a:solidFill>
                        </a:rPr>
                        <a:t>Etelä-Savo</a:t>
                      </a:r>
                    </a:p>
                  </a:txBody>
                  <a:tcPr/>
                </a:tc>
                <a:tc>
                  <a:txBody>
                    <a:bodyPr/>
                    <a:lstStyle/>
                    <a:p>
                      <a:pPr algn="ctr"/>
                      <a:r>
                        <a:rPr lang="fi-FI" b="0" dirty="0">
                          <a:solidFill>
                            <a:schemeClr val="tx1"/>
                          </a:solidFill>
                        </a:rPr>
                        <a:t>3.0</a:t>
                      </a:r>
                    </a:p>
                  </a:txBody>
                  <a:tcPr/>
                </a:tc>
                <a:tc>
                  <a:txBody>
                    <a:bodyPr/>
                    <a:lstStyle/>
                    <a:p>
                      <a:pPr algn="ctr"/>
                      <a:endParaRPr lang="fi-FI" b="0">
                        <a:solidFill>
                          <a:schemeClr val="tx1"/>
                        </a:solidFill>
                      </a:endParaRPr>
                    </a:p>
                  </a:txBody>
                  <a:tcPr/>
                </a:tc>
                <a:tc>
                  <a:txBody>
                    <a:bodyPr/>
                    <a:lstStyle/>
                    <a:p>
                      <a:pPr algn="ctr"/>
                      <a:endParaRPr lang="fi-FI" b="0">
                        <a:solidFill>
                          <a:schemeClr val="tx1"/>
                        </a:solidFill>
                      </a:endParaRPr>
                    </a:p>
                  </a:txBody>
                  <a:tcPr/>
                </a:tc>
                <a:tc>
                  <a:txBody>
                    <a:bodyPr/>
                    <a:lstStyle/>
                    <a:p>
                      <a:pPr algn="ctr"/>
                      <a:endParaRPr lang="fi-FI" b="0" dirty="0">
                        <a:solidFill>
                          <a:schemeClr val="tx1"/>
                        </a:solidFill>
                      </a:endParaRPr>
                    </a:p>
                  </a:txBody>
                  <a:tcPr/>
                </a:tc>
                <a:extLst>
                  <a:ext uri="{0D108BD9-81ED-4DB2-BD59-A6C34878D82A}">
                    <a16:rowId xmlns:a16="http://schemas.microsoft.com/office/drawing/2014/main" val="3877752094"/>
                  </a:ext>
                </a:extLst>
              </a:tr>
            </a:tbl>
          </a:graphicData>
        </a:graphic>
      </p:graphicFrame>
      <p:sp>
        <p:nvSpPr>
          <p:cNvPr id="3" name="Tekstiruutu 2">
            <a:extLst>
              <a:ext uri="{FF2B5EF4-FFF2-40B4-BE49-F238E27FC236}">
                <a16:creationId xmlns:a16="http://schemas.microsoft.com/office/drawing/2014/main" id="{23A8F8C1-3BA7-619A-D943-1EDF96F10A4B}"/>
              </a:ext>
            </a:extLst>
          </p:cNvPr>
          <p:cNvSpPr txBox="1"/>
          <p:nvPr/>
        </p:nvSpPr>
        <p:spPr>
          <a:xfrm>
            <a:off x="312489" y="117446"/>
            <a:ext cx="11717324" cy="1015663"/>
          </a:xfrm>
          <a:prstGeom prst="rect">
            <a:avLst/>
          </a:prstGeom>
          <a:noFill/>
        </p:spPr>
        <p:txBody>
          <a:bodyPr wrap="square">
            <a:spAutoFit/>
          </a:bodyPr>
          <a:lstStyle/>
          <a:p>
            <a:r>
              <a:rPr lang="fi-FI" sz="2000" b="1" dirty="0">
                <a:solidFill>
                  <a:schemeClr val="bg1"/>
                </a:solidFill>
              </a:rPr>
              <a:t>Vastaa sen hyvinvointialueen osalta, missä kriisikeskuksesi sijaitsee. Arvioi kriisityöstä saamaasi näkymää, onko vuoden 2023 sote-uudistuksen jälkeen ihmisten pääsy mielenterveyspalveluihin hyvinvointialueellasi…</a:t>
            </a:r>
            <a:br>
              <a:rPr lang="fi-FI" sz="2000" b="1" dirty="0">
                <a:solidFill>
                  <a:schemeClr val="bg1"/>
                </a:solidFill>
              </a:rPr>
            </a:br>
            <a:endParaRPr lang="fi-FI" sz="2000" dirty="0">
              <a:solidFill>
                <a:schemeClr val="bg1"/>
              </a:solidFill>
            </a:endParaRPr>
          </a:p>
        </p:txBody>
      </p:sp>
      <p:sp>
        <p:nvSpPr>
          <p:cNvPr id="4" name="Tekstiruutu 3">
            <a:extLst>
              <a:ext uri="{FF2B5EF4-FFF2-40B4-BE49-F238E27FC236}">
                <a16:creationId xmlns:a16="http://schemas.microsoft.com/office/drawing/2014/main" id="{6074D90A-E79D-B039-891C-2FF06AFD15C5}"/>
              </a:ext>
            </a:extLst>
          </p:cNvPr>
          <p:cNvSpPr txBox="1"/>
          <p:nvPr/>
        </p:nvSpPr>
        <p:spPr>
          <a:xfrm>
            <a:off x="476721" y="6161499"/>
            <a:ext cx="11553092" cy="307777"/>
          </a:xfrm>
          <a:prstGeom prst="rect">
            <a:avLst/>
          </a:prstGeom>
          <a:noFill/>
        </p:spPr>
        <p:txBody>
          <a:bodyPr wrap="square" rtlCol="0">
            <a:spAutoFit/>
          </a:bodyPr>
          <a:lstStyle/>
          <a:p>
            <a:r>
              <a:rPr lang="fi-FI" sz="1400" dirty="0">
                <a:solidFill>
                  <a:schemeClr val="bg1"/>
                </a:solidFill>
              </a:rPr>
              <a:t>Vastausasteikko: 1 = heikentynyt huomattavasti, 2 = heikentynyt jonkin verran, 3 = ei muutosta, 4 = parantunut jonkin verran, 5 = parantunut huomattavasti  </a:t>
            </a:r>
          </a:p>
        </p:txBody>
      </p:sp>
    </p:spTree>
    <p:extLst>
      <p:ext uri="{BB962C8B-B14F-4D97-AF65-F5344CB8AC3E}">
        <p14:creationId xmlns:p14="http://schemas.microsoft.com/office/powerpoint/2010/main" val="99812012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1A47B554-8E2B-7167-8519-69D36ED77ABE}"/>
              </a:ext>
            </a:extLst>
          </p:cNvPr>
          <p:cNvSpPr>
            <a:spLocks noGrp="1"/>
          </p:cNvSpPr>
          <p:nvPr>
            <p:ph type="title"/>
          </p:nvPr>
        </p:nvSpPr>
        <p:spPr>
          <a:xfrm>
            <a:off x="346365" y="241425"/>
            <a:ext cx="11367455" cy="999217"/>
          </a:xfrm>
        </p:spPr>
        <p:txBody>
          <a:bodyPr>
            <a:noAutofit/>
          </a:bodyPr>
          <a:lstStyle/>
          <a:p>
            <a:pPr>
              <a:lnSpc>
                <a:spcPct val="100000"/>
              </a:lnSpc>
            </a:pPr>
            <a:r>
              <a:rPr lang="fi-FI" sz="2000" b="1" dirty="0"/>
              <a:t>Pohdi tekemääsi kriisityötä. Millaisia havaintoja olet tehnyt hyvinvointialueesi sote-palveluista viimeisen kuuden kuukauden aikana? Pohdi erityisesti mahdollisia muutoksia, ilmiöitä tai trendejä (N = 58) 1/2</a:t>
            </a:r>
            <a:br>
              <a:rPr lang="fi-FI" sz="2000" b="1" dirty="0"/>
            </a:br>
            <a:endParaRPr lang="fi-FI" sz="2000" dirty="0"/>
          </a:p>
        </p:txBody>
      </p:sp>
      <p:sp>
        <p:nvSpPr>
          <p:cNvPr id="3" name="Tekstin paikkamerkki 2">
            <a:extLst>
              <a:ext uri="{FF2B5EF4-FFF2-40B4-BE49-F238E27FC236}">
                <a16:creationId xmlns:a16="http://schemas.microsoft.com/office/drawing/2014/main" id="{BA5A3049-014E-A8F1-19F5-3EFE42333A60}"/>
              </a:ext>
            </a:extLst>
          </p:cNvPr>
          <p:cNvSpPr>
            <a:spLocks noGrp="1"/>
          </p:cNvSpPr>
          <p:nvPr>
            <p:ph type="body" sz="quarter" idx="11"/>
          </p:nvPr>
        </p:nvSpPr>
        <p:spPr>
          <a:xfrm>
            <a:off x="346365" y="1221841"/>
            <a:ext cx="11025446" cy="5135220"/>
          </a:xfrm>
        </p:spPr>
        <p:txBody>
          <a:bodyPr numCol="1">
            <a:noAutofit/>
          </a:bodyPr>
          <a:lstStyle/>
          <a:p>
            <a:pPr marL="0" indent="0">
              <a:buNone/>
            </a:pPr>
            <a:r>
              <a:rPr lang="fi-FI" sz="2000" b="1" dirty="0">
                <a:solidFill>
                  <a:schemeClr val="accent1"/>
                </a:solidFill>
              </a:rPr>
              <a:t>Palveluiden saatavuutta ja laatua kritisoidaan runsaasti</a:t>
            </a:r>
          </a:p>
          <a:p>
            <a:pPr marL="0" indent="0">
              <a:buNone/>
            </a:pPr>
            <a:r>
              <a:rPr lang="fi-FI" sz="2000" dirty="0"/>
              <a:t>Palveluiden kysyntä ja tarjonta ei kohtaa. Palveluissa on pitkät jonot ja asiakkaat joutuvat vaatimaan palveluja itselleen. Asiakkailla on huonoja kokemuksia takaisinsoittopalvelujen toimivuudesta. Palvelujen heikko saatavuus korostuu aiempaa enemmän nuorissa ja opiskelija-asiakkaissa. Asiakkaat kertovat vähättelystä ja poiskäännyttämisestä, päivystyksestä on haastavaa saada apua. Itsetuhoiset tai itsemurhaa yrittäneet saattavat jäädä ilman jatkohoitoa. Joidenkin asiakkaiden mukaan päivystyksestä avun hakeminen on turhaa. Osastohoitoon on vaikeaa päästä. Hyvinvointialueen palvelut ovat jäsentymättömät ja asiakkaille sekavat. Puhelin- ja etäajat ovat lisääntyneet. Positiivisia signaaleja esim. ryhmähoidoista julkisissa palveluissa. Joissain yksittäisissä vastauksissa korostuu avunsaannin alueellinen parantuminen. </a:t>
            </a:r>
          </a:p>
          <a:p>
            <a:pPr marL="0" indent="0">
              <a:buNone/>
            </a:pPr>
            <a:r>
              <a:rPr lang="fi-FI" sz="2000" b="1" dirty="0">
                <a:solidFill>
                  <a:schemeClr val="accent1"/>
                </a:solidFill>
              </a:rPr>
              <a:t>Kohtaamisen puute ja epäselvä ohjaus korostuvat vastauksissa</a:t>
            </a:r>
          </a:p>
          <a:p>
            <a:pPr marL="0" indent="0">
              <a:buNone/>
            </a:pPr>
            <a:r>
              <a:rPr lang="fi-FI" sz="2000" dirty="0"/>
              <a:t>Vastauksissa korostuu huomio siitä, ettei palveluissa ole aikaa kohdata asiakasta aidosti. Yhä useampi asiakas kokee ettei tule kuulluksi palveluissa. Asiakkaita ohjataan julkisista palveluista kriisikeskuksiin. itsetuhoiset asiakkaat eivät koe saavansa tarvitsemaansa apua. Kriisikeskuksiin ohjataan sellaisia asiakkaita, jotka tarvitsisivat kriisiavun sijaan psykiatrista hoitoa. Ihmisiä ”pompotellaan” luukulta toiselle ja hoidon eteneminen tai polku esim. psykoterapiaan on ihmisille epäselvä.</a:t>
            </a:r>
          </a:p>
        </p:txBody>
      </p:sp>
    </p:spTree>
    <p:extLst>
      <p:ext uri="{BB962C8B-B14F-4D97-AF65-F5344CB8AC3E}">
        <p14:creationId xmlns:p14="http://schemas.microsoft.com/office/powerpoint/2010/main" val="136217016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63CA86A0-42AC-90DE-6306-12469C504E9D}"/>
              </a:ext>
            </a:extLst>
          </p:cNvPr>
          <p:cNvSpPr>
            <a:spLocks noGrp="1"/>
          </p:cNvSpPr>
          <p:nvPr>
            <p:ph type="title"/>
          </p:nvPr>
        </p:nvSpPr>
        <p:spPr>
          <a:xfrm>
            <a:off x="412271" y="258050"/>
            <a:ext cx="11334205" cy="999217"/>
          </a:xfrm>
        </p:spPr>
        <p:txBody>
          <a:bodyPr>
            <a:noAutofit/>
          </a:bodyPr>
          <a:lstStyle/>
          <a:p>
            <a:pPr>
              <a:lnSpc>
                <a:spcPct val="100000"/>
              </a:lnSpc>
            </a:pPr>
            <a:r>
              <a:rPr kumimoji="0" lang="fi-FI" sz="2000" b="1" i="0" u="none" strike="noStrike" kern="1200" cap="none" spc="0" normalizeH="0" baseline="0" noProof="0" dirty="0">
                <a:ln>
                  <a:noFill/>
                </a:ln>
                <a:solidFill>
                  <a:srgbClr val="FFFFFF"/>
                </a:solidFill>
                <a:effectLst/>
                <a:uLnTx/>
                <a:uFillTx/>
                <a:latin typeface="Calibri" panose="020F0502020204030204"/>
                <a:ea typeface="+mj-ea"/>
                <a:cs typeface="Poppins" pitchFamily="2" charset="77"/>
              </a:rPr>
              <a:t>Pohdi tekemääsi kriisityötä. Millaisia havaintoja olet tehnyt hyvinvointialueesi sote-palveluista viimeisen kuuden kuukauden aikana? Pohdi erityisesti mahdollisia muutoksia, ilmiöitä tai trendejä (N = 58) 2/2</a:t>
            </a:r>
            <a:br>
              <a:rPr kumimoji="0" lang="fi-FI" sz="2000" b="1" i="0" u="none" strike="noStrike" kern="1200" cap="none" spc="0" normalizeH="0" baseline="0" noProof="0" dirty="0">
                <a:ln>
                  <a:noFill/>
                </a:ln>
                <a:solidFill>
                  <a:srgbClr val="FFFFFF"/>
                </a:solidFill>
                <a:effectLst/>
                <a:uLnTx/>
                <a:uFillTx/>
                <a:latin typeface="Calibri" panose="020F0502020204030204"/>
                <a:ea typeface="+mj-ea"/>
                <a:cs typeface="Poppins" pitchFamily="2" charset="77"/>
              </a:rPr>
            </a:br>
            <a:endParaRPr lang="fi-FI" sz="2000" dirty="0"/>
          </a:p>
        </p:txBody>
      </p:sp>
      <p:sp>
        <p:nvSpPr>
          <p:cNvPr id="3" name="Tekstin paikkamerkki 2">
            <a:extLst>
              <a:ext uri="{FF2B5EF4-FFF2-40B4-BE49-F238E27FC236}">
                <a16:creationId xmlns:a16="http://schemas.microsoft.com/office/drawing/2014/main" id="{9622B322-27F3-F764-9E5F-29B04D5F8DAA}"/>
              </a:ext>
            </a:extLst>
          </p:cNvPr>
          <p:cNvSpPr>
            <a:spLocks noGrp="1"/>
          </p:cNvSpPr>
          <p:nvPr>
            <p:ph type="body" sz="quarter" idx="11"/>
          </p:nvPr>
        </p:nvSpPr>
        <p:spPr>
          <a:xfrm>
            <a:off x="428897" y="1257267"/>
            <a:ext cx="11009416" cy="5060406"/>
          </a:xfrm>
        </p:spPr>
        <p:txBody>
          <a:bodyPr>
            <a:normAutofit fontScale="92500"/>
          </a:bodyPr>
          <a:lstStyle/>
          <a:p>
            <a:pPr marL="0" indent="0">
              <a:buNone/>
            </a:pPr>
            <a:r>
              <a:rPr lang="fi-FI" sz="2200" b="1" dirty="0">
                <a:solidFill>
                  <a:schemeClr val="accent1"/>
                </a:solidFill>
              </a:rPr>
              <a:t>Sote-uudistus sekä sen tuomat muutokset aiheuttavat epävarmuutta </a:t>
            </a:r>
          </a:p>
          <a:p>
            <a:pPr marL="0" indent="0">
              <a:buNone/>
            </a:pPr>
            <a:r>
              <a:rPr lang="fi-FI" sz="2200" dirty="0"/>
              <a:t>Asiakkaat ovat huolissaan palveluiden heikkenemisestä ja kantokyvystä. Sähköinen ajanvaraus ja digikanavat ovat lisääntyneet – tämä nähdään positiivisena sekä negatiivisena asiana. Palveluihin pääsemisen kriteerejä on tiukennettu </a:t>
            </a:r>
            <a:r>
              <a:rPr lang="fi-FI" sz="2200" dirty="0" err="1"/>
              <a:t>hvalueilla</a:t>
            </a:r>
            <a:r>
              <a:rPr lang="fi-FI" sz="2200" dirty="0"/>
              <a:t> ja tämä aiheuttaa asiakkaissa huolta.</a:t>
            </a:r>
            <a:endParaRPr lang="fi-FI" sz="2200" b="1" dirty="0">
              <a:solidFill>
                <a:schemeClr val="accent1"/>
              </a:solidFill>
            </a:endParaRPr>
          </a:p>
          <a:p>
            <a:pPr marL="0" indent="0">
              <a:buNone/>
            </a:pPr>
            <a:r>
              <a:rPr lang="fi-FI" sz="2200" b="1" dirty="0">
                <a:solidFill>
                  <a:schemeClr val="accent1"/>
                </a:solidFill>
              </a:rPr>
              <a:t>Ennaltaehkäiseviä matalan kynnyksen palveluja on tarjolla heikosti</a:t>
            </a:r>
          </a:p>
          <a:p>
            <a:pPr marL="0" indent="0">
              <a:buNone/>
            </a:pPr>
            <a:r>
              <a:rPr lang="fi-FI" sz="2200" dirty="0"/>
              <a:t>Kriisityössä kannatellaan asiakkaita julkisten palvelujen pitkien tapaamisvälien välillä. Asiakkaina on ihmisiä, jotka ovat samanaikaisesti järjestöjen sekä sote-palvelujen piirissä. Ennaltaehkäisevä työ on julkisissa palveluissa heikentynyt ja ihmisten tilanteiden täytyy olla entistä </a:t>
            </a:r>
            <a:r>
              <a:rPr lang="fi-FI" sz="2200" dirty="0" err="1"/>
              <a:t>vakavempia</a:t>
            </a:r>
            <a:r>
              <a:rPr lang="fi-FI" sz="2200" dirty="0"/>
              <a:t>, jotta heille annetaan aikoja. Kriisikeskuksen tarjoama apu on muuttunut täydentävästä palvelusta korvaavaksi palveluksi.</a:t>
            </a:r>
          </a:p>
          <a:p>
            <a:pPr marL="0" indent="0">
              <a:buNone/>
            </a:pPr>
            <a:r>
              <a:rPr lang="fi-FI" sz="2200" b="1" dirty="0">
                <a:solidFill>
                  <a:schemeClr val="accent1"/>
                </a:solidFill>
              </a:rPr>
              <a:t>Julkisten palvelujen niukat resurssit ovat näkyneet asiakkaille</a:t>
            </a:r>
          </a:p>
          <a:p>
            <a:pPr marL="0" indent="0">
              <a:buNone/>
            </a:pPr>
            <a:r>
              <a:rPr lang="fi-FI" sz="2200" dirty="0"/>
              <a:t>Resurssien vähäisyys palveluissa korostuu asiakkaiden puheissa. Henkilökunnan puute, sosiaalityön sekä mielenterveyspalvelujen heikko resurssitilanne korostuu asiakkaiden puheissa. Asiakkaat kertovat työntekijöiden suuresta vaihtuvuudesta julkisissa palveluissa.</a:t>
            </a:r>
          </a:p>
          <a:p>
            <a:endParaRPr lang="fi-FI" dirty="0"/>
          </a:p>
        </p:txBody>
      </p:sp>
    </p:spTree>
    <p:extLst>
      <p:ext uri="{BB962C8B-B14F-4D97-AF65-F5344CB8AC3E}">
        <p14:creationId xmlns:p14="http://schemas.microsoft.com/office/powerpoint/2010/main" val="31678259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CFF25EE0-CC22-709C-AD63-596287E8B769}"/>
              </a:ext>
            </a:extLst>
          </p:cNvPr>
          <p:cNvSpPr>
            <a:spLocks noGrp="1"/>
          </p:cNvSpPr>
          <p:nvPr>
            <p:ph type="title"/>
          </p:nvPr>
        </p:nvSpPr>
        <p:spPr/>
        <p:txBody>
          <a:bodyPr>
            <a:normAutofit fontScale="90000"/>
          </a:bodyPr>
          <a:lstStyle/>
          <a:p>
            <a:r>
              <a:rPr lang="fi-FI" dirty="0"/>
              <a:t>Kyseessä oli MIELI ry:n ensimmäinen kriisikeskusbarometri </a:t>
            </a:r>
          </a:p>
        </p:txBody>
      </p:sp>
      <p:sp>
        <p:nvSpPr>
          <p:cNvPr id="3" name="Tekstin paikkamerkki 2">
            <a:extLst>
              <a:ext uri="{FF2B5EF4-FFF2-40B4-BE49-F238E27FC236}">
                <a16:creationId xmlns:a16="http://schemas.microsoft.com/office/drawing/2014/main" id="{B541937B-F2EB-CA8B-EEA4-A3E27647C86F}"/>
              </a:ext>
            </a:extLst>
          </p:cNvPr>
          <p:cNvSpPr>
            <a:spLocks noGrp="1"/>
          </p:cNvSpPr>
          <p:nvPr>
            <p:ph type="body" sz="quarter" idx="11"/>
          </p:nvPr>
        </p:nvSpPr>
        <p:spPr>
          <a:xfrm>
            <a:off x="735874" y="1721285"/>
            <a:ext cx="10782209" cy="4322068"/>
          </a:xfrm>
        </p:spPr>
        <p:txBody>
          <a:bodyPr numCol="2">
            <a:normAutofit fontScale="92500"/>
          </a:bodyPr>
          <a:lstStyle/>
          <a:p>
            <a:r>
              <a:rPr lang="fi-FI" dirty="0">
                <a:latin typeface="+mn-lt"/>
              </a:rPr>
              <a:t>Toteutettiin verkkokyselynä aikavälillä 10.4.2024 - 24.4.2024.</a:t>
            </a:r>
          </a:p>
          <a:p>
            <a:r>
              <a:rPr lang="fi-FI" dirty="0">
                <a:latin typeface="+mn-lt"/>
              </a:rPr>
              <a:t>Kysely lähetettiin kaikille kriisikeskusverkoston työntekijöille, kriisikeskusjohtajille sekä Itsemurhien ehkäisykeskuksen työntekijöille. </a:t>
            </a:r>
          </a:p>
          <a:p>
            <a:r>
              <a:rPr lang="fi-FI" dirty="0">
                <a:latin typeface="+mn-lt"/>
              </a:rPr>
              <a:t>Tavoitteena oli kartoittaa </a:t>
            </a:r>
            <a:r>
              <a:rPr lang="fi-FI" dirty="0" err="1">
                <a:latin typeface="+mn-lt"/>
              </a:rPr>
              <a:t>kriisikeskuverkoston</a:t>
            </a:r>
            <a:r>
              <a:rPr lang="fi-FI" dirty="0">
                <a:latin typeface="+mn-lt"/>
              </a:rPr>
              <a:t> työntekijöiden sekä johtajien havaintoja ja huomioita kriisityöstä. Tuloksia hyödynnetään MIELI ry:n kehittämis-, viestintä- ja vaikuttamistyössä ja sen avulla ylläpidetään valtakunnallista kriisityön tilannekuvaa. Lisäksi kyselyllä kerätään tietoa hyvinvointialueiden toiminnasta. Kyselyn avulla muodostetaan asiakastilastoja ja kriisityön palautemittareita yksityiskohtaisempi kokonaiskuva MIELI-yhteisön tekemästä työstä. Kerätty tieto auttaa kriisikeskuksia alueellisessa kehittämistyössä. </a:t>
            </a:r>
          </a:p>
          <a:p>
            <a:r>
              <a:rPr lang="fi-FI" dirty="0">
                <a:latin typeface="+mn-lt"/>
              </a:rPr>
              <a:t>Kriisikeskusbarometri pyritään toteuttamaan jatkossa muutaman kerran vuodessa. </a:t>
            </a:r>
          </a:p>
        </p:txBody>
      </p:sp>
    </p:spTree>
    <p:extLst>
      <p:ext uri="{BB962C8B-B14F-4D97-AF65-F5344CB8AC3E}">
        <p14:creationId xmlns:p14="http://schemas.microsoft.com/office/powerpoint/2010/main" val="326444573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0050049A-42AD-4BCF-BEF3-B48DA146A664}"/>
              </a:ext>
            </a:extLst>
          </p:cNvPr>
          <p:cNvSpPr>
            <a:spLocks noGrp="1"/>
          </p:cNvSpPr>
          <p:nvPr>
            <p:ph type="ctrTitle"/>
          </p:nvPr>
        </p:nvSpPr>
        <p:spPr/>
        <p:txBody>
          <a:bodyPr/>
          <a:lstStyle/>
          <a:p>
            <a:r>
              <a:rPr lang="fi-FI" dirty="0"/>
              <a:t>Kriisikeskusjohtajille suunnatut kysymykset</a:t>
            </a:r>
          </a:p>
        </p:txBody>
      </p:sp>
    </p:spTree>
    <p:extLst>
      <p:ext uri="{BB962C8B-B14F-4D97-AF65-F5344CB8AC3E}">
        <p14:creationId xmlns:p14="http://schemas.microsoft.com/office/powerpoint/2010/main" val="351570456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D6222649-2B3E-5EBF-11DA-35043799A08A}"/>
              </a:ext>
            </a:extLst>
          </p:cNvPr>
          <p:cNvSpPr>
            <a:spLocks noGrp="1"/>
          </p:cNvSpPr>
          <p:nvPr>
            <p:ph type="title"/>
          </p:nvPr>
        </p:nvSpPr>
        <p:spPr>
          <a:xfrm>
            <a:off x="365760" y="249737"/>
            <a:ext cx="11587942" cy="999217"/>
          </a:xfrm>
        </p:spPr>
        <p:txBody>
          <a:bodyPr>
            <a:noAutofit/>
          </a:bodyPr>
          <a:lstStyle/>
          <a:p>
            <a:pPr>
              <a:lnSpc>
                <a:spcPct val="100000"/>
              </a:lnSpc>
            </a:pPr>
            <a:r>
              <a:rPr lang="fi-FI" sz="2400" b="1" dirty="0"/>
              <a:t>Minkä kouluarvosanan antaisit kriisikeskuksesi ja hyvinvointialueesi väliselle yhteistyölle tällä hetkellä?</a:t>
            </a:r>
            <a:br>
              <a:rPr lang="fi-FI" sz="2400" b="1" dirty="0"/>
            </a:br>
            <a:endParaRPr lang="fi-FI" sz="2400" dirty="0"/>
          </a:p>
        </p:txBody>
      </p:sp>
      <p:sp>
        <p:nvSpPr>
          <p:cNvPr id="4" name="Ellipsi 3">
            <a:extLst>
              <a:ext uri="{FF2B5EF4-FFF2-40B4-BE49-F238E27FC236}">
                <a16:creationId xmlns:a16="http://schemas.microsoft.com/office/drawing/2014/main" id="{B5D79BD3-95C6-0B2A-F763-CC5C997D91BF}"/>
              </a:ext>
            </a:extLst>
          </p:cNvPr>
          <p:cNvSpPr/>
          <p:nvPr/>
        </p:nvSpPr>
        <p:spPr>
          <a:xfrm>
            <a:off x="756160" y="2197060"/>
            <a:ext cx="2019993" cy="1995054"/>
          </a:xfrm>
          <a:prstGeom prst="ellipse">
            <a:avLst/>
          </a:prstGeom>
          <a:solidFill>
            <a:schemeClr val="accent1"/>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i-FI" dirty="0"/>
          </a:p>
        </p:txBody>
      </p:sp>
      <p:sp>
        <p:nvSpPr>
          <p:cNvPr id="5" name="Tekstiruutu 4">
            <a:extLst>
              <a:ext uri="{FF2B5EF4-FFF2-40B4-BE49-F238E27FC236}">
                <a16:creationId xmlns:a16="http://schemas.microsoft.com/office/drawing/2014/main" id="{54E63E86-DCEB-B872-1281-703396C94F2E}"/>
              </a:ext>
            </a:extLst>
          </p:cNvPr>
          <p:cNvSpPr txBox="1"/>
          <p:nvPr/>
        </p:nvSpPr>
        <p:spPr>
          <a:xfrm>
            <a:off x="664719" y="4273724"/>
            <a:ext cx="2202873" cy="707886"/>
          </a:xfrm>
          <a:prstGeom prst="rect">
            <a:avLst/>
          </a:prstGeom>
          <a:noFill/>
        </p:spPr>
        <p:txBody>
          <a:bodyPr wrap="square" rtlCol="0">
            <a:spAutoFit/>
          </a:bodyPr>
          <a:lstStyle/>
          <a:p>
            <a:pPr algn="ctr"/>
            <a:r>
              <a:rPr lang="fi-FI" sz="2000" dirty="0">
                <a:solidFill>
                  <a:schemeClr val="bg1"/>
                </a:solidFill>
              </a:rPr>
              <a:t>Kokonaiskeskiarvo</a:t>
            </a:r>
          </a:p>
          <a:p>
            <a:pPr algn="ctr"/>
            <a:r>
              <a:rPr lang="fi-FI" sz="2000" dirty="0">
                <a:solidFill>
                  <a:schemeClr val="bg1"/>
                </a:solidFill>
              </a:rPr>
              <a:t>N = 18</a:t>
            </a:r>
          </a:p>
        </p:txBody>
      </p:sp>
      <p:graphicFrame>
        <p:nvGraphicFramePr>
          <p:cNvPr id="15" name="Kaavio 14">
            <a:extLst>
              <a:ext uri="{FF2B5EF4-FFF2-40B4-BE49-F238E27FC236}">
                <a16:creationId xmlns:a16="http://schemas.microsoft.com/office/drawing/2014/main" id="{F27889E0-EABE-34A4-579B-4792BFF27D32}"/>
              </a:ext>
            </a:extLst>
          </p:cNvPr>
          <p:cNvGraphicFramePr/>
          <p:nvPr>
            <p:extLst>
              <p:ext uri="{D42A27DB-BD31-4B8C-83A1-F6EECF244321}">
                <p14:modId xmlns:p14="http://schemas.microsoft.com/office/powerpoint/2010/main" val="78117251"/>
              </p:ext>
            </p:extLst>
          </p:nvPr>
        </p:nvGraphicFramePr>
        <p:xfrm>
          <a:off x="3494380" y="1869029"/>
          <a:ext cx="6439330" cy="4537550"/>
        </p:xfrm>
        <a:graphic>
          <a:graphicData uri="http://schemas.openxmlformats.org/drawingml/2006/chart">
            <c:chart xmlns:c="http://schemas.openxmlformats.org/drawingml/2006/chart" xmlns:r="http://schemas.openxmlformats.org/officeDocument/2006/relationships" r:id="rId2"/>
          </a:graphicData>
        </a:graphic>
      </p:graphicFrame>
      <p:sp>
        <p:nvSpPr>
          <p:cNvPr id="16" name="Tekstiruutu 15">
            <a:extLst>
              <a:ext uri="{FF2B5EF4-FFF2-40B4-BE49-F238E27FC236}">
                <a16:creationId xmlns:a16="http://schemas.microsoft.com/office/drawing/2014/main" id="{D563EC61-8C7E-41DB-3E63-E0ED95C0E613}"/>
              </a:ext>
            </a:extLst>
          </p:cNvPr>
          <p:cNvSpPr txBox="1"/>
          <p:nvPr/>
        </p:nvSpPr>
        <p:spPr>
          <a:xfrm>
            <a:off x="1274025" y="2760669"/>
            <a:ext cx="984265" cy="830997"/>
          </a:xfrm>
          <a:prstGeom prst="rect">
            <a:avLst/>
          </a:prstGeom>
          <a:noFill/>
        </p:spPr>
        <p:txBody>
          <a:bodyPr wrap="square" rtlCol="0">
            <a:spAutoFit/>
          </a:bodyPr>
          <a:lstStyle/>
          <a:p>
            <a:r>
              <a:rPr lang="fi-FI" sz="4800" b="1" dirty="0"/>
              <a:t>7.6</a:t>
            </a:r>
          </a:p>
        </p:txBody>
      </p:sp>
    </p:spTree>
    <p:extLst>
      <p:ext uri="{BB962C8B-B14F-4D97-AF65-F5344CB8AC3E}">
        <p14:creationId xmlns:p14="http://schemas.microsoft.com/office/powerpoint/2010/main" val="313472020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11" name="Taulukko 11">
            <a:extLst>
              <a:ext uri="{FF2B5EF4-FFF2-40B4-BE49-F238E27FC236}">
                <a16:creationId xmlns:a16="http://schemas.microsoft.com/office/drawing/2014/main" id="{FE4B3175-47D6-35FD-55C7-0C88E2021E22}"/>
              </a:ext>
            </a:extLst>
          </p:cNvPr>
          <p:cNvGraphicFramePr>
            <a:graphicFrameLocks noGrp="1"/>
          </p:cNvGraphicFramePr>
          <p:nvPr>
            <p:extLst>
              <p:ext uri="{D42A27DB-BD31-4B8C-83A1-F6EECF244321}">
                <p14:modId xmlns:p14="http://schemas.microsoft.com/office/powerpoint/2010/main" val="1262829612"/>
              </p:ext>
            </p:extLst>
          </p:nvPr>
        </p:nvGraphicFramePr>
        <p:xfrm>
          <a:off x="465510" y="1332443"/>
          <a:ext cx="11114119" cy="5090160"/>
        </p:xfrm>
        <a:graphic>
          <a:graphicData uri="http://schemas.openxmlformats.org/drawingml/2006/table">
            <a:tbl>
              <a:tblPr firstRow="1" bandRow="1">
                <a:tableStyleId>{5C22544A-7EE6-4342-B048-85BDC9FD1C3A}</a:tableStyleId>
              </a:tblPr>
              <a:tblGrid>
                <a:gridCol w="1487980">
                  <a:extLst>
                    <a:ext uri="{9D8B030D-6E8A-4147-A177-3AD203B41FA5}">
                      <a16:colId xmlns:a16="http://schemas.microsoft.com/office/drawing/2014/main" val="1155273666"/>
                    </a:ext>
                  </a:extLst>
                </a:gridCol>
                <a:gridCol w="1928552">
                  <a:extLst>
                    <a:ext uri="{9D8B030D-6E8A-4147-A177-3AD203B41FA5}">
                      <a16:colId xmlns:a16="http://schemas.microsoft.com/office/drawing/2014/main" val="4038906247"/>
                    </a:ext>
                  </a:extLst>
                </a:gridCol>
                <a:gridCol w="2036620">
                  <a:extLst>
                    <a:ext uri="{9D8B030D-6E8A-4147-A177-3AD203B41FA5}">
                      <a16:colId xmlns:a16="http://schemas.microsoft.com/office/drawing/2014/main" val="2860029243"/>
                    </a:ext>
                  </a:extLst>
                </a:gridCol>
                <a:gridCol w="1554480">
                  <a:extLst>
                    <a:ext uri="{9D8B030D-6E8A-4147-A177-3AD203B41FA5}">
                      <a16:colId xmlns:a16="http://schemas.microsoft.com/office/drawing/2014/main" val="2531966819"/>
                    </a:ext>
                  </a:extLst>
                </a:gridCol>
                <a:gridCol w="2061556">
                  <a:extLst>
                    <a:ext uri="{9D8B030D-6E8A-4147-A177-3AD203B41FA5}">
                      <a16:colId xmlns:a16="http://schemas.microsoft.com/office/drawing/2014/main" val="3734284668"/>
                    </a:ext>
                  </a:extLst>
                </a:gridCol>
                <a:gridCol w="2044931">
                  <a:extLst>
                    <a:ext uri="{9D8B030D-6E8A-4147-A177-3AD203B41FA5}">
                      <a16:colId xmlns:a16="http://schemas.microsoft.com/office/drawing/2014/main" val="143428598"/>
                    </a:ext>
                  </a:extLst>
                </a:gridCol>
              </a:tblGrid>
              <a:tr h="370840">
                <a:tc>
                  <a:txBody>
                    <a:bodyPr/>
                    <a:lstStyle/>
                    <a:p>
                      <a:pPr algn="ctr"/>
                      <a:r>
                        <a:rPr lang="fi-FI" dirty="0"/>
                        <a:t>Kriisikeskus</a:t>
                      </a:r>
                    </a:p>
                  </a:txBody>
                  <a:tcPr>
                    <a:solidFill>
                      <a:schemeClr val="accent2"/>
                    </a:solidFill>
                  </a:tcPr>
                </a:tc>
                <a:tc>
                  <a:txBody>
                    <a:bodyPr/>
                    <a:lstStyle/>
                    <a:p>
                      <a:pPr algn="ctr"/>
                      <a:r>
                        <a:rPr lang="fi-FI" dirty="0"/>
                        <a:t>Hyvinvointialue</a:t>
                      </a:r>
                    </a:p>
                  </a:txBody>
                  <a:tcPr>
                    <a:solidFill>
                      <a:schemeClr val="accent2"/>
                    </a:solidFill>
                  </a:tcPr>
                </a:tc>
                <a:tc>
                  <a:txBody>
                    <a:bodyPr/>
                    <a:lstStyle/>
                    <a:p>
                      <a:pPr algn="ctr"/>
                      <a:r>
                        <a:rPr lang="fi-FI" dirty="0"/>
                        <a:t>Arvosana</a:t>
                      </a:r>
                    </a:p>
                  </a:txBody>
                  <a:tcPr>
                    <a:solidFill>
                      <a:schemeClr val="accent2"/>
                    </a:solidFill>
                  </a:tcPr>
                </a:tc>
                <a:tc>
                  <a:txBody>
                    <a:bodyPr/>
                    <a:lstStyle/>
                    <a:p>
                      <a:pPr algn="ctr"/>
                      <a:r>
                        <a:rPr lang="fi-FI" dirty="0"/>
                        <a:t>Kriisikeskus</a:t>
                      </a:r>
                    </a:p>
                  </a:txBody>
                  <a:tcPr>
                    <a:solidFill>
                      <a:schemeClr val="accent2"/>
                    </a:solidFill>
                  </a:tcPr>
                </a:tc>
                <a:tc>
                  <a:txBody>
                    <a:bodyPr/>
                    <a:lstStyle/>
                    <a:p>
                      <a:pPr algn="ctr"/>
                      <a:r>
                        <a:rPr lang="fi-FI" dirty="0"/>
                        <a:t>Hyvinvointialue</a:t>
                      </a:r>
                    </a:p>
                  </a:txBody>
                  <a:tcPr>
                    <a:solidFill>
                      <a:schemeClr val="accent2"/>
                    </a:solidFill>
                  </a:tcPr>
                </a:tc>
                <a:tc>
                  <a:txBody>
                    <a:bodyPr/>
                    <a:lstStyle/>
                    <a:p>
                      <a:pPr algn="ctr"/>
                      <a:r>
                        <a:rPr lang="fi-FI" dirty="0"/>
                        <a:t>Arvosana</a:t>
                      </a:r>
                    </a:p>
                  </a:txBody>
                  <a:tcPr>
                    <a:solidFill>
                      <a:schemeClr val="accent2"/>
                    </a:solidFill>
                  </a:tcPr>
                </a:tc>
                <a:extLst>
                  <a:ext uri="{0D108BD9-81ED-4DB2-BD59-A6C34878D82A}">
                    <a16:rowId xmlns:a16="http://schemas.microsoft.com/office/drawing/2014/main" val="2312024359"/>
                  </a:ext>
                </a:extLst>
              </a:tr>
              <a:tr h="370840">
                <a:tc>
                  <a:txBody>
                    <a:bodyPr/>
                    <a:lstStyle/>
                    <a:p>
                      <a:pPr algn="ctr"/>
                      <a:r>
                        <a:rPr lang="fi-FI" b="0" dirty="0">
                          <a:solidFill>
                            <a:schemeClr val="tx1"/>
                          </a:solidFill>
                        </a:rPr>
                        <a:t>Helsinki</a:t>
                      </a:r>
                    </a:p>
                  </a:txBody>
                  <a:tcPr/>
                </a:tc>
                <a:tc>
                  <a:txBody>
                    <a:bodyPr/>
                    <a:lstStyle/>
                    <a:p>
                      <a:pPr algn="ctr"/>
                      <a:endParaRPr lang="fi-FI" b="0" dirty="0">
                        <a:solidFill>
                          <a:schemeClr val="tx1"/>
                        </a:solidFill>
                      </a:endParaRPr>
                    </a:p>
                  </a:txBody>
                  <a:tcPr/>
                </a:tc>
                <a:tc>
                  <a:txBody>
                    <a:bodyPr/>
                    <a:lstStyle/>
                    <a:p>
                      <a:pPr algn="ctr"/>
                      <a:r>
                        <a:rPr lang="fi-FI" b="0" dirty="0">
                          <a:solidFill>
                            <a:schemeClr val="tx1"/>
                          </a:solidFill>
                        </a:rPr>
                        <a:t>7</a:t>
                      </a:r>
                    </a:p>
                  </a:txBody>
                  <a:tcPr/>
                </a:tc>
                <a:tc>
                  <a:txBody>
                    <a:bodyPr/>
                    <a:lstStyle/>
                    <a:p>
                      <a:pPr algn="ctr"/>
                      <a:r>
                        <a:rPr lang="fi-FI" b="1" dirty="0">
                          <a:solidFill>
                            <a:schemeClr val="accent2"/>
                          </a:solidFill>
                        </a:rPr>
                        <a:t>Oulu</a:t>
                      </a:r>
                    </a:p>
                  </a:txBody>
                  <a:tcPr/>
                </a:tc>
                <a:tc>
                  <a:txBody>
                    <a:bodyPr/>
                    <a:lstStyle/>
                    <a:p>
                      <a:pPr algn="ctr"/>
                      <a:r>
                        <a:rPr lang="fi-FI" b="1" dirty="0">
                          <a:solidFill>
                            <a:schemeClr val="accent2"/>
                          </a:solidFill>
                        </a:rPr>
                        <a:t>Pohjois-Pohjanmaa</a:t>
                      </a:r>
                    </a:p>
                  </a:txBody>
                  <a:tcPr/>
                </a:tc>
                <a:tc>
                  <a:txBody>
                    <a:bodyPr/>
                    <a:lstStyle/>
                    <a:p>
                      <a:pPr algn="ctr"/>
                      <a:r>
                        <a:rPr lang="fi-FI" b="1" dirty="0">
                          <a:solidFill>
                            <a:schemeClr val="accent2"/>
                          </a:solidFill>
                        </a:rPr>
                        <a:t>9</a:t>
                      </a:r>
                    </a:p>
                  </a:txBody>
                  <a:tcPr/>
                </a:tc>
                <a:extLst>
                  <a:ext uri="{0D108BD9-81ED-4DB2-BD59-A6C34878D82A}">
                    <a16:rowId xmlns:a16="http://schemas.microsoft.com/office/drawing/2014/main" val="1655826887"/>
                  </a:ext>
                </a:extLst>
              </a:tr>
              <a:tr h="370840">
                <a:tc>
                  <a:txBody>
                    <a:bodyPr/>
                    <a:lstStyle/>
                    <a:p>
                      <a:pPr algn="ctr"/>
                      <a:r>
                        <a:rPr lang="fi-FI" b="0" dirty="0">
                          <a:solidFill>
                            <a:schemeClr val="tx1"/>
                          </a:solidFill>
                        </a:rPr>
                        <a:t>Sastamala</a:t>
                      </a:r>
                    </a:p>
                  </a:txBody>
                  <a:tcPr/>
                </a:tc>
                <a:tc>
                  <a:txBody>
                    <a:bodyPr/>
                    <a:lstStyle/>
                    <a:p>
                      <a:pPr algn="ctr"/>
                      <a:r>
                        <a:rPr lang="fi-FI" b="0" dirty="0">
                          <a:solidFill>
                            <a:schemeClr val="tx1"/>
                          </a:solidFill>
                        </a:rPr>
                        <a:t>Pirkanmaa</a:t>
                      </a:r>
                    </a:p>
                  </a:txBody>
                  <a:tcPr/>
                </a:tc>
                <a:tc>
                  <a:txBody>
                    <a:bodyPr/>
                    <a:lstStyle/>
                    <a:p>
                      <a:pPr algn="ctr"/>
                      <a:r>
                        <a:rPr lang="fi-FI" b="0" dirty="0">
                          <a:solidFill>
                            <a:schemeClr val="tx1"/>
                          </a:solidFill>
                        </a:rPr>
                        <a:t>8</a:t>
                      </a:r>
                    </a:p>
                  </a:txBody>
                  <a:tcPr/>
                </a:tc>
                <a:tc>
                  <a:txBody>
                    <a:bodyPr/>
                    <a:lstStyle/>
                    <a:p>
                      <a:pPr algn="ctr"/>
                      <a:r>
                        <a:rPr lang="fi-FI" b="0" dirty="0">
                          <a:solidFill>
                            <a:schemeClr val="tx1"/>
                          </a:solidFill>
                        </a:rPr>
                        <a:t>Rauma</a:t>
                      </a:r>
                    </a:p>
                  </a:txBody>
                  <a:tcPr/>
                </a:tc>
                <a:tc>
                  <a:txBody>
                    <a:bodyPr/>
                    <a:lstStyle/>
                    <a:p>
                      <a:pPr algn="ctr"/>
                      <a:r>
                        <a:rPr lang="fi-FI" b="0" dirty="0">
                          <a:solidFill>
                            <a:schemeClr val="tx1"/>
                          </a:solidFill>
                        </a:rPr>
                        <a:t>Satakunta</a:t>
                      </a:r>
                    </a:p>
                  </a:txBody>
                  <a:tcPr/>
                </a:tc>
                <a:tc>
                  <a:txBody>
                    <a:bodyPr/>
                    <a:lstStyle/>
                    <a:p>
                      <a:pPr algn="ctr"/>
                      <a:r>
                        <a:rPr lang="fi-FI" b="0" dirty="0">
                          <a:solidFill>
                            <a:schemeClr val="tx1"/>
                          </a:solidFill>
                        </a:rPr>
                        <a:t>7</a:t>
                      </a:r>
                    </a:p>
                  </a:txBody>
                  <a:tcPr/>
                </a:tc>
                <a:extLst>
                  <a:ext uri="{0D108BD9-81ED-4DB2-BD59-A6C34878D82A}">
                    <a16:rowId xmlns:a16="http://schemas.microsoft.com/office/drawing/2014/main" val="585350391"/>
                  </a:ext>
                </a:extLst>
              </a:tr>
              <a:tr h="370840">
                <a:tc>
                  <a:txBody>
                    <a:bodyPr/>
                    <a:lstStyle/>
                    <a:p>
                      <a:pPr algn="ctr"/>
                      <a:r>
                        <a:rPr lang="fi-FI" b="0" dirty="0">
                          <a:solidFill>
                            <a:schemeClr val="tx1"/>
                          </a:solidFill>
                        </a:rPr>
                        <a:t>Hyvinkää </a:t>
                      </a:r>
                    </a:p>
                  </a:txBody>
                  <a:tcPr/>
                </a:tc>
                <a:tc>
                  <a:txBody>
                    <a:bodyPr/>
                    <a:lstStyle/>
                    <a:p>
                      <a:pPr algn="ctr"/>
                      <a:r>
                        <a:rPr lang="fi-FI" b="0" dirty="0">
                          <a:solidFill>
                            <a:schemeClr val="tx1"/>
                          </a:solidFill>
                        </a:rPr>
                        <a:t>Keski-Uusimaa</a:t>
                      </a:r>
                    </a:p>
                  </a:txBody>
                  <a:tcPr/>
                </a:tc>
                <a:tc>
                  <a:txBody>
                    <a:bodyPr/>
                    <a:lstStyle/>
                    <a:p>
                      <a:pPr algn="ctr"/>
                      <a:endParaRPr lang="fi-FI" b="0" dirty="0">
                        <a:solidFill>
                          <a:schemeClr val="tx1"/>
                        </a:solidFill>
                      </a:endParaRPr>
                    </a:p>
                  </a:txBody>
                  <a:tcPr/>
                </a:tc>
                <a:tc>
                  <a:txBody>
                    <a:bodyPr/>
                    <a:lstStyle/>
                    <a:p>
                      <a:pPr algn="ctr"/>
                      <a:r>
                        <a:rPr lang="fi-FI" b="0" dirty="0">
                          <a:solidFill>
                            <a:schemeClr val="tx1"/>
                          </a:solidFill>
                        </a:rPr>
                        <a:t>Rovaniemi</a:t>
                      </a:r>
                    </a:p>
                  </a:txBody>
                  <a:tcPr/>
                </a:tc>
                <a:tc>
                  <a:txBody>
                    <a:bodyPr/>
                    <a:lstStyle/>
                    <a:p>
                      <a:pPr algn="ctr"/>
                      <a:r>
                        <a:rPr lang="fi-FI" b="0" dirty="0">
                          <a:solidFill>
                            <a:schemeClr val="tx1"/>
                          </a:solidFill>
                        </a:rPr>
                        <a:t>Lappi</a:t>
                      </a:r>
                    </a:p>
                  </a:txBody>
                  <a:tcPr/>
                </a:tc>
                <a:tc>
                  <a:txBody>
                    <a:bodyPr/>
                    <a:lstStyle/>
                    <a:p>
                      <a:pPr algn="ctr"/>
                      <a:endParaRPr lang="fi-FI" b="0" dirty="0">
                        <a:solidFill>
                          <a:schemeClr val="tx1"/>
                        </a:solidFill>
                      </a:endParaRPr>
                    </a:p>
                  </a:txBody>
                  <a:tcPr/>
                </a:tc>
                <a:extLst>
                  <a:ext uri="{0D108BD9-81ED-4DB2-BD59-A6C34878D82A}">
                    <a16:rowId xmlns:a16="http://schemas.microsoft.com/office/drawing/2014/main" val="2368746638"/>
                  </a:ext>
                </a:extLst>
              </a:tr>
              <a:tr h="370840">
                <a:tc>
                  <a:txBody>
                    <a:bodyPr/>
                    <a:lstStyle/>
                    <a:p>
                      <a:pPr algn="ctr"/>
                      <a:r>
                        <a:rPr lang="fi-FI" b="0" dirty="0">
                          <a:solidFill>
                            <a:schemeClr val="tx1"/>
                          </a:solidFill>
                        </a:rPr>
                        <a:t>Joensuu</a:t>
                      </a:r>
                    </a:p>
                  </a:txBody>
                  <a:tcPr/>
                </a:tc>
                <a:tc>
                  <a:txBody>
                    <a:bodyPr/>
                    <a:lstStyle/>
                    <a:p>
                      <a:pPr algn="ctr"/>
                      <a:r>
                        <a:rPr lang="fi-FI" b="0" dirty="0">
                          <a:solidFill>
                            <a:schemeClr val="tx1"/>
                          </a:solidFill>
                        </a:rPr>
                        <a:t>Pohjois-Karjala</a:t>
                      </a:r>
                    </a:p>
                  </a:txBody>
                  <a:tcPr/>
                </a:tc>
                <a:tc>
                  <a:txBody>
                    <a:bodyPr/>
                    <a:lstStyle/>
                    <a:p>
                      <a:pPr algn="ctr"/>
                      <a:r>
                        <a:rPr lang="fi-FI" b="0" dirty="0">
                          <a:solidFill>
                            <a:schemeClr val="tx1"/>
                          </a:solidFill>
                        </a:rPr>
                        <a:t>8</a:t>
                      </a:r>
                    </a:p>
                  </a:txBody>
                  <a:tcPr/>
                </a:tc>
                <a:tc>
                  <a:txBody>
                    <a:bodyPr/>
                    <a:lstStyle/>
                    <a:p>
                      <a:pPr algn="ctr"/>
                      <a:r>
                        <a:rPr lang="fi-FI" b="0" dirty="0">
                          <a:solidFill>
                            <a:schemeClr val="tx1"/>
                          </a:solidFill>
                        </a:rPr>
                        <a:t>Salo</a:t>
                      </a:r>
                    </a:p>
                  </a:txBody>
                  <a:tcPr/>
                </a:tc>
                <a:tc>
                  <a:txBody>
                    <a:bodyPr/>
                    <a:lstStyle/>
                    <a:p>
                      <a:pPr algn="ctr"/>
                      <a:r>
                        <a:rPr lang="fi-FI" b="0" dirty="0">
                          <a:solidFill>
                            <a:schemeClr val="tx1"/>
                          </a:solidFill>
                        </a:rPr>
                        <a:t>Varsinais-Suomi</a:t>
                      </a:r>
                    </a:p>
                  </a:txBody>
                  <a:tcPr/>
                </a:tc>
                <a:tc>
                  <a:txBody>
                    <a:bodyPr/>
                    <a:lstStyle/>
                    <a:p>
                      <a:pPr algn="ctr"/>
                      <a:r>
                        <a:rPr lang="fi-FI" b="0" dirty="0">
                          <a:solidFill>
                            <a:schemeClr val="tx1"/>
                          </a:solidFill>
                        </a:rPr>
                        <a:t>6</a:t>
                      </a:r>
                    </a:p>
                  </a:txBody>
                  <a:tcPr/>
                </a:tc>
                <a:extLst>
                  <a:ext uri="{0D108BD9-81ED-4DB2-BD59-A6C34878D82A}">
                    <a16:rowId xmlns:a16="http://schemas.microsoft.com/office/drawing/2014/main" val="2470500458"/>
                  </a:ext>
                </a:extLst>
              </a:tr>
              <a:tr h="370840">
                <a:tc>
                  <a:txBody>
                    <a:bodyPr/>
                    <a:lstStyle/>
                    <a:p>
                      <a:pPr algn="ctr"/>
                      <a:r>
                        <a:rPr lang="fi-FI" b="0" dirty="0">
                          <a:solidFill>
                            <a:schemeClr val="tx1"/>
                          </a:solidFill>
                        </a:rPr>
                        <a:t>Jyväskylä</a:t>
                      </a:r>
                    </a:p>
                  </a:txBody>
                  <a:tcPr/>
                </a:tc>
                <a:tc>
                  <a:txBody>
                    <a:bodyPr/>
                    <a:lstStyle/>
                    <a:p>
                      <a:pPr algn="ctr"/>
                      <a:r>
                        <a:rPr lang="fi-FI" b="0" dirty="0">
                          <a:solidFill>
                            <a:schemeClr val="tx1"/>
                          </a:solidFill>
                        </a:rPr>
                        <a:t>Keski-Suomi</a:t>
                      </a:r>
                    </a:p>
                  </a:txBody>
                  <a:tcPr/>
                </a:tc>
                <a:tc>
                  <a:txBody>
                    <a:bodyPr/>
                    <a:lstStyle/>
                    <a:p>
                      <a:pPr algn="ctr"/>
                      <a:r>
                        <a:rPr lang="fi-FI" b="0" dirty="0">
                          <a:solidFill>
                            <a:schemeClr val="tx1"/>
                          </a:solidFill>
                        </a:rPr>
                        <a:t>8</a:t>
                      </a:r>
                    </a:p>
                  </a:txBody>
                  <a:tcPr/>
                </a:tc>
                <a:tc>
                  <a:txBody>
                    <a:bodyPr/>
                    <a:lstStyle/>
                    <a:p>
                      <a:pPr algn="ctr"/>
                      <a:r>
                        <a:rPr lang="fi-FI" b="0" dirty="0">
                          <a:solidFill>
                            <a:schemeClr val="tx1"/>
                          </a:solidFill>
                        </a:rPr>
                        <a:t>Savonlinna</a:t>
                      </a:r>
                    </a:p>
                  </a:txBody>
                  <a:tcPr/>
                </a:tc>
                <a:tc>
                  <a:txBody>
                    <a:bodyPr/>
                    <a:lstStyle/>
                    <a:p>
                      <a:pPr algn="ctr"/>
                      <a:r>
                        <a:rPr lang="fi-FI" b="0" dirty="0">
                          <a:solidFill>
                            <a:schemeClr val="tx1"/>
                          </a:solidFill>
                        </a:rPr>
                        <a:t>Etelä-Savo</a:t>
                      </a:r>
                    </a:p>
                  </a:txBody>
                  <a:tcPr/>
                </a:tc>
                <a:tc>
                  <a:txBody>
                    <a:bodyPr/>
                    <a:lstStyle/>
                    <a:p>
                      <a:pPr algn="ctr"/>
                      <a:r>
                        <a:rPr lang="fi-FI" b="0" dirty="0">
                          <a:solidFill>
                            <a:schemeClr val="tx1"/>
                          </a:solidFill>
                        </a:rPr>
                        <a:t>8</a:t>
                      </a:r>
                    </a:p>
                  </a:txBody>
                  <a:tcPr/>
                </a:tc>
                <a:extLst>
                  <a:ext uri="{0D108BD9-81ED-4DB2-BD59-A6C34878D82A}">
                    <a16:rowId xmlns:a16="http://schemas.microsoft.com/office/drawing/2014/main" val="3082560292"/>
                  </a:ext>
                </a:extLst>
              </a:tr>
              <a:tr h="370840">
                <a:tc>
                  <a:txBody>
                    <a:bodyPr/>
                    <a:lstStyle/>
                    <a:p>
                      <a:pPr algn="ctr"/>
                      <a:r>
                        <a:rPr lang="fi-FI" b="0" dirty="0">
                          <a:solidFill>
                            <a:schemeClr val="tx1"/>
                          </a:solidFill>
                        </a:rPr>
                        <a:t>Kainuu</a:t>
                      </a:r>
                    </a:p>
                  </a:txBody>
                  <a:tcPr/>
                </a:tc>
                <a:tc>
                  <a:txBody>
                    <a:bodyPr/>
                    <a:lstStyle/>
                    <a:p>
                      <a:pPr algn="ctr"/>
                      <a:r>
                        <a:rPr lang="fi-FI" b="0" dirty="0">
                          <a:solidFill>
                            <a:schemeClr val="tx1"/>
                          </a:solidFill>
                        </a:rPr>
                        <a:t>Kainuu</a:t>
                      </a:r>
                    </a:p>
                  </a:txBody>
                  <a:tcPr/>
                </a:tc>
                <a:tc>
                  <a:txBody>
                    <a:bodyPr/>
                    <a:lstStyle/>
                    <a:p>
                      <a:pPr algn="ctr"/>
                      <a:r>
                        <a:rPr lang="fi-FI" b="0" dirty="0">
                          <a:solidFill>
                            <a:schemeClr val="tx1"/>
                          </a:solidFill>
                        </a:rPr>
                        <a:t>7</a:t>
                      </a:r>
                    </a:p>
                  </a:txBody>
                  <a:tcPr/>
                </a:tc>
                <a:tc>
                  <a:txBody>
                    <a:bodyPr/>
                    <a:lstStyle/>
                    <a:p>
                      <a:pPr algn="ctr"/>
                      <a:r>
                        <a:rPr lang="fi-FI" b="0" dirty="0">
                          <a:solidFill>
                            <a:schemeClr val="tx1"/>
                          </a:solidFill>
                        </a:rPr>
                        <a:t>Seinäjoki</a:t>
                      </a:r>
                    </a:p>
                  </a:txBody>
                  <a:tcPr/>
                </a:tc>
                <a:tc>
                  <a:txBody>
                    <a:bodyPr/>
                    <a:lstStyle/>
                    <a:p>
                      <a:pPr algn="ctr"/>
                      <a:r>
                        <a:rPr lang="fi-FI" b="0" dirty="0">
                          <a:solidFill>
                            <a:schemeClr val="tx1"/>
                          </a:solidFill>
                        </a:rPr>
                        <a:t>Etelä-Pohjanmaa</a:t>
                      </a:r>
                    </a:p>
                  </a:txBody>
                  <a:tcPr/>
                </a:tc>
                <a:tc>
                  <a:txBody>
                    <a:bodyPr/>
                    <a:lstStyle/>
                    <a:p>
                      <a:pPr algn="ctr"/>
                      <a:r>
                        <a:rPr lang="fi-FI" b="0" dirty="0">
                          <a:solidFill>
                            <a:schemeClr val="tx1"/>
                          </a:solidFill>
                        </a:rPr>
                        <a:t>8</a:t>
                      </a:r>
                    </a:p>
                  </a:txBody>
                  <a:tcPr/>
                </a:tc>
                <a:extLst>
                  <a:ext uri="{0D108BD9-81ED-4DB2-BD59-A6C34878D82A}">
                    <a16:rowId xmlns:a16="http://schemas.microsoft.com/office/drawing/2014/main" val="4162796045"/>
                  </a:ext>
                </a:extLst>
              </a:tr>
              <a:tr h="370840">
                <a:tc>
                  <a:txBody>
                    <a:bodyPr/>
                    <a:lstStyle/>
                    <a:p>
                      <a:pPr algn="ctr"/>
                      <a:r>
                        <a:rPr lang="fi-FI" b="0" dirty="0">
                          <a:solidFill>
                            <a:schemeClr val="tx1"/>
                          </a:solidFill>
                        </a:rPr>
                        <a:t>Kemi </a:t>
                      </a:r>
                    </a:p>
                  </a:txBody>
                  <a:tcPr/>
                </a:tc>
                <a:tc>
                  <a:txBody>
                    <a:bodyPr/>
                    <a:lstStyle/>
                    <a:p>
                      <a:pPr algn="ctr"/>
                      <a:r>
                        <a:rPr lang="fi-FI" b="0" dirty="0">
                          <a:solidFill>
                            <a:schemeClr val="tx1"/>
                          </a:solidFill>
                        </a:rPr>
                        <a:t>Lappi</a:t>
                      </a:r>
                    </a:p>
                  </a:txBody>
                  <a:tcPr/>
                </a:tc>
                <a:tc>
                  <a:txBody>
                    <a:bodyPr/>
                    <a:lstStyle/>
                    <a:p>
                      <a:pPr algn="ctr"/>
                      <a:r>
                        <a:rPr lang="fi-FI" b="0" dirty="0">
                          <a:solidFill>
                            <a:schemeClr val="tx1"/>
                          </a:solidFill>
                        </a:rPr>
                        <a:t>8</a:t>
                      </a:r>
                    </a:p>
                  </a:txBody>
                  <a:tcPr/>
                </a:tc>
                <a:tc>
                  <a:txBody>
                    <a:bodyPr/>
                    <a:lstStyle/>
                    <a:p>
                      <a:pPr algn="ctr"/>
                      <a:r>
                        <a:rPr lang="fi-FI" b="0" dirty="0">
                          <a:solidFill>
                            <a:schemeClr val="tx1"/>
                          </a:solidFill>
                        </a:rPr>
                        <a:t>Tampere</a:t>
                      </a:r>
                    </a:p>
                  </a:txBody>
                  <a:tcPr/>
                </a:tc>
                <a:tc>
                  <a:txBody>
                    <a:bodyPr/>
                    <a:lstStyle/>
                    <a:p>
                      <a:pPr algn="ctr"/>
                      <a:r>
                        <a:rPr lang="fi-FI" b="0" dirty="0">
                          <a:solidFill>
                            <a:schemeClr val="tx1"/>
                          </a:solidFill>
                        </a:rPr>
                        <a:t>Pirkanmaa</a:t>
                      </a:r>
                    </a:p>
                  </a:txBody>
                  <a:tcPr/>
                </a:tc>
                <a:tc>
                  <a:txBody>
                    <a:bodyPr/>
                    <a:lstStyle/>
                    <a:p>
                      <a:pPr algn="ctr"/>
                      <a:endParaRPr lang="fi-FI" b="0" dirty="0">
                        <a:solidFill>
                          <a:schemeClr val="tx1"/>
                        </a:solidFill>
                      </a:endParaRPr>
                    </a:p>
                  </a:txBody>
                  <a:tcPr/>
                </a:tc>
                <a:extLst>
                  <a:ext uri="{0D108BD9-81ED-4DB2-BD59-A6C34878D82A}">
                    <a16:rowId xmlns:a16="http://schemas.microsoft.com/office/drawing/2014/main" val="1552916133"/>
                  </a:ext>
                </a:extLst>
              </a:tr>
              <a:tr h="370840">
                <a:tc>
                  <a:txBody>
                    <a:bodyPr/>
                    <a:lstStyle/>
                    <a:p>
                      <a:pPr algn="ctr"/>
                      <a:r>
                        <a:rPr lang="fi-FI" b="0" dirty="0">
                          <a:solidFill>
                            <a:schemeClr val="tx1"/>
                          </a:solidFill>
                        </a:rPr>
                        <a:t>Kouvola</a:t>
                      </a:r>
                    </a:p>
                  </a:txBody>
                  <a:tcPr/>
                </a:tc>
                <a:tc>
                  <a:txBody>
                    <a:bodyPr/>
                    <a:lstStyle/>
                    <a:p>
                      <a:pPr algn="ctr"/>
                      <a:r>
                        <a:rPr lang="fi-FI" b="0" dirty="0">
                          <a:solidFill>
                            <a:schemeClr val="tx1"/>
                          </a:solidFill>
                        </a:rPr>
                        <a:t>Kymenlaakso</a:t>
                      </a:r>
                    </a:p>
                  </a:txBody>
                  <a:tcPr/>
                </a:tc>
                <a:tc>
                  <a:txBody>
                    <a:bodyPr/>
                    <a:lstStyle/>
                    <a:p>
                      <a:pPr algn="ctr"/>
                      <a:endParaRPr lang="fi-FI" b="0" dirty="0">
                        <a:solidFill>
                          <a:schemeClr val="tx1"/>
                        </a:solidFill>
                      </a:endParaRPr>
                    </a:p>
                  </a:txBody>
                  <a:tcPr/>
                </a:tc>
                <a:tc>
                  <a:txBody>
                    <a:bodyPr/>
                    <a:lstStyle/>
                    <a:p>
                      <a:pPr algn="ctr"/>
                      <a:r>
                        <a:rPr lang="fi-FI" b="1" dirty="0">
                          <a:solidFill>
                            <a:srgbClr val="FF0000"/>
                          </a:solidFill>
                        </a:rPr>
                        <a:t>Turku</a:t>
                      </a:r>
                    </a:p>
                  </a:txBody>
                  <a:tcPr/>
                </a:tc>
                <a:tc>
                  <a:txBody>
                    <a:bodyPr/>
                    <a:lstStyle/>
                    <a:p>
                      <a:pPr algn="ctr"/>
                      <a:r>
                        <a:rPr lang="fi-FI" b="1" dirty="0">
                          <a:solidFill>
                            <a:srgbClr val="FF0000"/>
                          </a:solidFill>
                        </a:rPr>
                        <a:t>Varsinais-Suomi</a:t>
                      </a:r>
                    </a:p>
                  </a:txBody>
                  <a:tcPr/>
                </a:tc>
                <a:tc>
                  <a:txBody>
                    <a:bodyPr/>
                    <a:lstStyle/>
                    <a:p>
                      <a:pPr algn="ctr"/>
                      <a:r>
                        <a:rPr lang="fi-FI" b="1" dirty="0">
                          <a:solidFill>
                            <a:srgbClr val="FF0000"/>
                          </a:solidFill>
                        </a:rPr>
                        <a:t>5</a:t>
                      </a:r>
                    </a:p>
                  </a:txBody>
                  <a:tcPr/>
                </a:tc>
                <a:extLst>
                  <a:ext uri="{0D108BD9-81ED-4DB2-BD59-A6C34878D82A}">
                    <a16:rowId xmlns:a16="http://schemas.microsoft.com/office/drawing/2014/main" val="561812377"/>
                  </a:ext>
                </a:extLst>
              </a:tr>
              <a:tr h="370840">
                <a:tc>
                  <a:txBody>
                    <a:bodyPr/>
                    <a:lstStyle/>
                    <a:p>
                      <a:pPr algn="ctr"/>
                      <a:r>
                        <a:rPr lang="fi-FI" b="0" dirty="0">
                          <a:solidFill>
                            <a:schemeClr val="tx1"/>
                          </a:solidFill>
                        </a:rPr>
                        <a:t>Kuopio</a:t>
                      </a:r>
                    </a:p>
                  </a:txBody>
                  <a:tcPr/>
                </a:tc>
                <a:tc>
                  <a:txBody>
                    <a:bodyPr/>
                    <a:lstStyle/>
                    <a:p>
                      <a:pPr algn="ctr"/>
                      <a:r>
                        <a:rPr lang="fi-FI" b="0" dirty="0">
                          <a:solidFill>
                            <a:schemeClr val="tx1"/>
                          </a:solidFill>
                        </a:rPr>
                        <a:t>Pohjois-Savo</a:t>
                      </a:r>
                    </a:p>
                  </a:txBody>
                  <a:tcPr/>
                </a:tc>
                <a:tc>
                  <a:txBody>
                    <a:bodyPr/>
                    <a:lstStyle/>
                    <a:p>
                      <a:pPr algn="ctr"/>
                      <a:r>
                        <a:rPr lang="fi-FI" b="0" dirty="0">
                          <a:solidFill>
                            <a:schemeClr val="tx1"/>
                          </a:solidFill>
                        </a:rPr>
                        <a:t>8</a:t>
                      </a:r>
                    </a:p>
                  </a:txBody>
                  <a:tcPr/>
                </a:tc>
                <a:tc>
                  <a:txBody>
                    <a:bodyPr/>
                    <a:lstStyle/>
                    <a:p>
                      <a:pPr algn="ctr"/>
                      <a:r>
                        <a:rPr lang="fi-FI" b="0" dirty="0">
                          <a:solidFill>
                            <a:schemeClr val="tx1"/>
                          </a:solidFill>
                        </a:rPr>
                        <a:t>Vaasa</a:t>
                      </a:r>
                    </a:p>
                  </a:txBody>
                  <a:tcPr/>
                </a:tc>
                <a:tc>
                  <a:txBody>
                    <a:bodyPr/>
                    <a:lstStyle/>
                    <a:p>
                      <a:pPr algn="ctr"/>
                      <a:r>
                        <a:rPr lang="fi-FI" b="0" dirty="0">
                          <a:solidFill>
                            <a:schemeClr val="tx1"/>
                          </a:solidFill>
                        </a:rPr>
                        <a:t>Pohjanmaa</a:t>
                      </a:r>
                    </a:p>
                  </a:txBody>
                  <a:tcPr/>
                </a:tc>
                <a:tc>
                  <a:txBody>
                    <a:bodyPr/>
                    <a:lstStyle/>
                    <a:p>
                      <a:pPr algn="ctr"/>
                      <a:r>
                        <a:rPr lang="fi-FI" b="0" dirty="0">
                          <a:solidFill>
                            <a:schemeClr val="tx1"/>
                          </a:solidFill>
                        </a:rPr>
                        <a:t>8</a:t>
                      </a:r>
                    </a:p>
                  </a:txBody>
                  <a:tcPr/>
                </a:tc>
                <a:extLst>
                  <a:ext uri="{0D108BD9-81ED-4DB2-BD59-A6C34878D82A}">
                    <a16:rowId xmlns:a16="http://schemas.microsoft.com/office/drawing/2014/main" val="1852175898"/>
                  </a:ext>
                </a:extLst>
              </a:tr>
              <a:tr h="370840">
                <a:tc>
                  <a:txBody>
                    <a:bodyPr/>
                    <a:lstStyle/>
                    <a:p>
                      <a:pPr algn="ctr"/>
                      <a:r>
                        <a:rPr lang="fi-FI" b="0" dirty="0">
                          <a:solidFill>
                            <a:schemeClr val="tx1"/>
                          </a:solidFill>
                        </a:rPr>
                        <a:t>Lahti</a:t>
                      </a:r>
                    </a:p>
                  </a:txBody>
                  <a:tcPr/>
                </a:tc>
                <a:tc>
                  <a:txBody>
                    <a:bodyPr/>
                    <a:lstStyle/>
                    <a:p>
                      <a:pPr algn="ctr"/>
                      <a:r>
                        <a:rPr lang="fi-FI" b="0" dirty="0">
                          <a:solidFill>
                            <a:schemeClr val="tx1"/>
                          </a:solidFill>
                        </a:rPr>
                        <a:t>Päijät-Häme</a:t>
                      </a:r>
                    </a:p>
                  </a:txBody>
                  <a:tcPr/>
                </a:tc>
                <a:tc>
                  <a:txBody>
                    <a:bodyPr/>
                    <a:lstStyle/>
                    <a:p>
                      <a:pPr algn="ctr"/>
                      <a:r>
                        <a:rPr lang="fi-FI" b="0" dirty="0">
                          <a:solidFill>
                            <a:schemeClr val="tx1"/>
                          </a:solidFill>
                        </a:rPr>
                        <a:t>8</a:t>
                      </a:r>
                    </a:p>
                  </a:txBody>
                  <a:tcPr/>
                </a:tc>
                <a:tc>
                  <a:txBody>
                    <a:bodyPr/>
                    <a:lstStyle/>
                    <a:p>
                      <a:pPr algn="ctr"/>
                      <a:r>
                        <a:rPr lang="fi-FI" b="0" dirty="0">
                          <a:solidFill>
                            <a:schemeClr val="tx1"/>
                          </a:solidFill>
                        </a:rPr>
                        <a:t>Vihti</a:t>
                      </a:r>
                    </a:p>
                  </a:txBody>
                  <a:tcPr/>
                </a:tc>
                <a:tc>
                  <a:txBody>
                    <a:bodyPr/>
                    <a:lstStyle/>
                    <a:p>
                      <a:pPr algn="ctr"/>
                      <a:r>
                        <a:rPr lang="fi-FI" b="0" dirty="0">
                          <a:solidFill>
                            <a:schemeClr val="tx1"/>
                          </a:solidFill>
                        </a:rPr>
                        <a:t>Länsi-Uusimaa</a:t>
                      </a:r>
                    </a:p>
                  </a:txBody>
                  <a:tcPr/>
                </a:tc>
                <a:tc>
                  <a:txBody>
                    <a:bodyPr/>
                    <a:lstStyle/>
                    <a:p>
                      <a:pPr algn="ctr"/>
                      <a:r>
                        <a:rPr lang="fi-FI" b="0" dirty="0">
                          <a:solidFill>
                            <a:schemeClr val="tx1"/>
                          </a:solidFill>
                        </a:rPr>
                        <a:t>8</a:t>
                      </a:r>
                    </a:p>
                  </a:txBody>
                  <a:tcPr/>
                </a:tc>
                <a:extLst>
                  <a:ext uri="{0D108BD9-81ED-4DB2-BD59-A6C34878D82A}">
                    <a16:rowId xmlns:a16="http://schemas.microsoft.com/office/drawing/2014/main" val="1546644257"/>
                  </a:ext>
                </a:extLst>
              </a:tr>
              <a:tr h="370840">
                <a:tc>
                  <a:txBody>
                    <a:bodyPr/>
                    <a:lstStyle/>
                    <a:p>
                      <a:pPr algn="ctr"/>
                      <a:r>
                        <a:rPr lang="fi-FI" b="0" dirty="0">
                          <a:solidFill>
                            <a:schemeClr val="tx1"/>
                          </a:solidFill>
                        </a:rPr>
                        <a:t>Lappeenranta</a:t>
                      </a:r>
                    </a:p>
                  </a:txBody>
                  <a:tcPr/>
                </a:tc>
                <a:tc>
                  <a:txBody>
                    <a:bodyPr/>
                    <a:lstStyle/>
                    <a:p>
                      <a:pPr algn="ctr"/>
                      <a:r>
                        <a:rPr lang="fi-FI" b="0" dirty="0">
                          <a:solidFill>
                            <a:schemeClr val="tx1"/>
                          </a:solidFill>
                        </a:rPr>
                        <a:t>Etelä-Karjala</a:t>
                      </a:r>
                    </a:p>
                  </a:txBody>
                  <a:tcPr/>
                </a:tc>
                <a:tc>
                  <a:txBody>
                    <a:bodyPr/>
                    <a:lstStyle/>
                    <a:p>
                      <a:pPr algn="ctr"/>
                      <a:r>
                        <a:rPr lang="fi-FI" b="0" dirty="0">
                          <a:solidFill>
                            <a:schemeClr val="tx1"/>
                          </a:solidFill>
                        </a:rPr>
                        <a:t>8</a:t>
                      </a:r>
                    </a:p>
                  </a:txBody>
                  <a:tcPr/>
                </a:tc>
                <a:tc>
                  <a:txBody>
                    <a:bodyPr/>
                    <a:lstStyle/>
                    <a:p>
                      <a:pPr algn="ctr"/>
                      <a:r>
                        <a:rPr lang="fi-FI" b="0" dirty="0">
                          <a:solidFill>
                            <a:schemeClr val="tx1"/>
                          </a:solidFill>
                        </a:rPr>
                        <a:t>Itsemurhien ehkäisykeskus</a:t>
                      </a:r>
                    </a:p>
                  </a:txBody>
                  <a:tcPr/>
                </a:tc>
                <a:tc>
                  <a:txBody>
                    <a:bodyPr/>
                    <a:lstStyle/>
                    <a:p>
                      <a:pPr algn="ctr"/>
                      <a:endParaRPr lang="fi-FI" b="0" dirty="0">
                        <a:solidFill>
                          <a:schemeClr val="tx1"/>
                        </a:solidFill>
                      </a:endParaRPr>
                    </a:p>
                  </a:txBody>
                  <a:tcPr/>
                </a:tc>
                <a:tc>
                  <a:txBody>
                    <a:bodyPr/>
                    <a:lstStyle/>
                    <a:p>
                      <a:pPr algn="ctr"/>
                      <a:endParaRPr lang="fi-FI" b="0" dirty="0">
                        <a:solidFill>
                          <a:schemeClr val="tx1"/>
                        </a:solidFill>
                      </a:endParaRPr>
                    </a:p>
                  </a:txBody>
                  <a:tcPr/>
                </a:tc>
                <a:extLst>
                  <a:ext uri="{0D108BD9-81ED-4DB2-BD59-A6C34878D82A}">
                    <a16:rowId xmlns:a16="http://schemas.microsoft.com/office/drawing/2014/main" val="2073455630"/>
                  </a:ext>
                </a:extLst>
              </a:tr>
              <a:tr h="370840">
                <a:tc>
                  <a:txBody>
                    <a:bodyPr/>
                    <a:lstStyle/>
                    <a:p>
                      <a:pPr algn="ctr"/>
                      <a:r>
                        <a:rPr lang="fi-FI" b="0" dirty="0">
                          <a:solidFill>
                            <a:schemeClr val="tx1"/>
                          </a:solidFill>
                        </a:rPr>
                        <a:t>Mikkeli</a:t>
                      </a:r>
                    </a:p>
                  </a:txBody>
                  <a:tcPr/>
                </a:tc>
                <a:tc>
                  <a:txBody>
                    <a:bodyPr/>
                    <a:lstStyle/>
                    <a:p>
                      <a:pPr algn="ctr"/>
                      <a:r>
                        <a:rPr lang="fi-FI" b="0" dirty="0">
                          <a:solidFill>
                            <a:schemeClr val="tx1"/>
                          </a:solidFill>
                        </a:rPr>
                        <a:t>Etelä-Savo</a:t>
                      </a:r>
                    </a:p>
                  </a:txBody>
                  <a:tcPr/>
                </a:tc>
                <a:tc>
                  <a:txBody>
                    <a:bodyPr/>
                    <a:lstStyle/>
                    <a:p>
                      <a:pPr algn="ctr"/>
                      <a:r>
                        <a:rPr lang="fi-FI" b="0" dirty="0">
                          <a:solidFill>
                            <a:schemeClr val="tx1"/>
                          </a:solidFill>
                        </a:rPr>
                        <a:t>7</a:t>
                      </a:r>
                    </a:p>
                  </a:txBody>
                  <a:tcPr/>
                </a:tc>
                <a:tc>
                  <a:txBody>
                    <a:bodyPr/>
                    <a:lstStyle/>
                    <a:p>
                      <a:pPr algn="ctr"/>
                      <a:endParaRPr lang="fi-FI" b="0">
                        <a:solidFill>
                          <a:schemeClr val="tx1"/>
                        </a:solidFill>
                      </a:endParaRPr>
                    </a:p>
                  </a:txBody>
                  <a:tcPr/>
                </a:tc>
                <a:tc>
                  <a:txBody>
                    <a:bodyPr/>
                    <a:lstStyle/>
                    <a:p>
                      <a:pPr algn="ctr"/>
                      <a:endParaRPr lang="fi-FI" b="0" dirty="0">
                        <a:solidFill>
                          <a:schemeClr val="tx1"/>
                        </a:solidFill>
                      </a:endParaRPr>
                    </a:p>
                  </a:txBody>
                  <a:tcPr/>
                </a:tc>
                <a:tc>
                  <a:txBody>
                    <a:bodyPr/>
                    <a:lstStyle/>
                    <a:p>
                      <a:pPr algn="ctr"/>
                      <a:endParaRPr lang="fi-FI" b="0" dirty="0">
                        <a:solidFill>
                          <a:schemeClr val="tx1"/>
                        </a:solidFill>
                      </a:endParaRPr>
                    </a:p>
                  </a:txBody>
                  <a:tcPr/>
                </a:tc>
                <a:extLst>
                  <a:ext uri="{0D108BD9-81ED-4DB2-BD59-A6C34878D82A}">
                    <a16:rowId xmlns:a16="http://schemas.microsoft.com/office/drawing/2014/main" val="3877752094"/>
                  </a:ext>
                </a:extLst>
              </a:tr>
            </a:tbl>
          </a:graphicData>
        </a:graphic>
      </p:graphicFrame>
      <p:sp>
        <p:nvSpPr>
          <p:cNvPr id="5" name="Tekstiruutu 4">
            <a:extLst>
              <a:ext uri="{FF2B5EF4-FFF2-40B4-BE49-F238E27FC236}">
                <a16:creationId xmlns:a16="http://schemas.microsoft.com/office/drawing/2014/main" id="{FF1CA900-DFB2-C63D-2BC3-FC3FE64E1909}"/>
              </a:ext>
            </a:extLst>
          </p:cNvPr>
          <p:cNvSpPr txBox="1"/>
          <p:nvPr/>
        </p:nvSpPr>
        <p:spPr>
          <a:xfrm>
            <a:off x="465510" y="224447"/>
            <a:ext cx="10800905" cy="1107996"/>
          </a:xfrm>
          <a:prstGeom prst="rect">
            <a:avLst/>
          </a:prstGeom>
          <a:noFill/>
        </p:spPr>
        <p:txBody>
          <a:bodyPr wrap="square">
            <a:spAutoFit/>
          </a:bodyPr>
          <a:lstStyle/>
          <a:p>
            <a:r>
              <a:rPr kumimoji="0" lang="fi-FI" sz="2400" b="1" i="0" u="none" strike="noStrike" kern="1200" cap="none" spc="0" normalizeH="0" baseline="0" noProof="0" dirty="0">
                <a:ln>
                  <a:noFill/>
                </a:ln>
                <a:solidFill>
                  <a:srgbClr val="FFFFFF"/>
                </a:solidFill>
                <a:effectLst/>
                <a:uLnTx/>
                <a:uFillTx/>
                <a:latin typeface="Calibri" panose="020F0502020204030204"/>
                <a:ea typeface="+mj-ea"/>
                <a:cs typeface="Poppins" pitchFamily="2" charset="77"/>
              </a:rPr>
              <a:t>Minkä kouluarvosanan antaisit kriisikeskuksesi ja hyvinvointialueesi väliselle yhteistyölle tällä hetkellä?</a:t>
            </a:r>
            <a:br>
              <a:rPr kumimoji="0" lang="fi-FI" sz="2400" b="1" i="0" u="none" strike="noStrike" kern="1200" cap="none" spc="0" normalizeH="0" baseline="0" noProof="0" dirty="0">
                <a:ln>
                  <a:noFill/>
                </a:ln>
                <a:solidFill>
                  <a:srgbClr val="FFFFFF"/>
                </a:solidFill>
                <a:effectLst/>
                <a:uLnTx/>
                <a:uFillTx/>
                <a:latin typeface="Calibri" panose="020F0502020204030204"/>
                <a:ea typeface="+mj-ea"/>
                <a:cs typeface="Poppins" pitchFamily="2" charset="77"/>
              </a:rPr>
            </a:br>
            <a:endParaRPr lang="fi-FI" dirty="0"/>
          </a:p>
        </p:txBody>
      </p:sp>
    </p:spTree>
    <p:extLst>
      <p:ext uri="{BB962C8B-B14F-4D97-AF65-F5344CB8AC3E}">
        <p14:creationId xmlns:p14="http://schemas.microsoft.com/office/powerpoint/2010/main" val="182100672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D6222649-2B3E-5EBF-11DA-35043799A08A}"/>
              </a:ext>
            </a:extLst>
          </p:cNvPr>
          <p:cNvSpPr>
            <a:spLocks noGrp="1"/>
          </p:cNvSpPr>
          <p:nvPr>
            <p:ph type="title"/>
          </p:nvPr>
        </p:nvSpPr>
        <p:spPr>
          <a:xfrm>
            <a:off x="365760" y="116096"/>
            <a:ext cx="11826240" cy="999217"/>
          </a:xfrm>
        </p:spPr>
        <p:txBody>
          <a:bodyPr>
            <a:noAutofit/>
          </a:bodyPr>
          <a:lstStyle/>
          <a:p>
            <a:pPr>
              <a:lnSpc>
                <a:spcPct val="100000"/>
              </a:lnSpc>
            </a:pPr>
            <a:r>
              <a:rPr lang="fi-FI" sz="2400" b="1" dirty="0"/>
              <a:t>Arvioi väitettä: Johtamallani kriisikeskuksella on hyvinvointialueen kanssa käynnissä palvelupolkujen tai toimintatapojen kehitystyö, mikä näkyy tai tulee näkymään konkreettisesti asukkaiden palveluissa</a:t>
            </a:r>
            <a:br>
              <a:rPr lang="fi-FI" sz="1200" b="1" dirty="0"/>
            </a:br>
            <a:endParaRPr lang="fi-FI" sz="2400" dirty="0"/>
          </a:p>
        </p:txBody>
      </p:sp>
      <p:sp>
        <p:nvSpPr>
          <p:cNvPr id="4" name="Ellipsi 3">
            <a:extLst>
              <a:ext uri="{FF2B5EF4-FFF2-40B4-BE49-F238E27FC236}">
                <a16:creationId xmlns:a16="http://schemas.microsoft.com/office/drawing/2014/main" id="{B5D79BD3-95C6-0B2A-F763-CC5C997D91BF}"/>
              </a:ext>
            </a:extLst>
          </p:cNvPr>
          <p:cNvSpPr/>
          <p:nvPr/>
        </p:nvSpPr>
        <p:spPr>
          <a:xfrm>
            <a:off x="756160" y="2197060"/>
            <a:ext cx="2019993" cy="1995054"/>
          </a:xfrm>
          <a:prstGeom prst="ellipse">
            <a:avLst/>
          </a:prstGeom>
          <a:solidFill>
            <a:schemeClr val="accent1"/>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i-FI" dirty="0"/>
          </a:p>
        </p:txBody>
      </p:sp>
      <p:sp>
        <p:nvSpPr>
          <p:cNvPr id="5" name="Tekstiruutu 4">
            <a:extLst>
              <a:ext uri="{FF2B5EF4-FFF2-40B4-BE49-F238E27FC236}">
                <a16:creationId xmlns:a16="http://schemas.microsoft.com/office/drawing/2014/main" id="{54E63E86-DCEB-B872-1281-703396C94F2E}"/>
              </a:ext>
            </a:extLst>
          </p:cNvPr>
          <p:cNvSpPr txBox="1"/>
          <p:nvPr/>
        </p:nvSpPr>
        <p:spPr>
          <a:xfrm>
            <a:off x="664719" y="4273724"/>
            <a:ext cx="2202873" cy="707886"/>
          </a:xfrm>
          <a:prstGeom prst="rect">
            <a:avLst/>
          </a:prstGeom>
          <a:noFill/>
        </p:spPr>
        <p:txBody>
          <a:bodyPr wrap="square" rtlCol="0">
            <a:spAutoFit/>
          </a:bodyPr>
          <a:lstStyle/>
          <a:p>
            <a:pPr algn="ctr"/>
            <a:r>
              <a:rPr lang="fi-FI" sz="2000" dirty="0">
                <a:solidFill>
                  <a:schemeClr val="bg1"/>
                </a:solidFill>
              </a:rPr>
              <a:t>Kokonaiskeskiarvo</a:t>
            </a:r>
          </a:p>
          <a:p>
            <a:pPr algn="ctr"/>
            <a:r>
              <a:rPr lang="fi-FI" sz="2000" dirty="0">
                <a:solidFill>
                  <a:schemeClr val="bg1"/>
                </a:solidFill>
              </a:rPr>
              <a:t>N = 19</a:t>
            </a:r>
          </a:p>
        </p:txBody>
      </p:sp>
      <p:graphicFrame>
        <p:nvGraphicFramePr>
          <p:cNvPr id="15" name="Kaavio 14">
            <a:extLst>
              <a:ext uri="{FF2B5EF4-FFF2-40B4-BE49-F238E27FC236}">
                <a16:creationId xmlns:a16="http://schemas.microsoft.com/office/drawing/2014/main" id="{F27889E0-EABE-34A4-579B-4792BFF27D32}"/>
              </a:ext>
            </a:extLst>
          </p:cNvPr>
          <p:cNvGraphicFramePr/>
          <p:nvPr>
            <p:extLst>
              <p:ext uri="{D42A27DB-BD31-4B8C-83A1-F6EECF244321}">
                <p14:modId xmlns:p14="http://schemas.microsoft.com/office/powerpoint/2010/main" val="1635028106"/>
              </p:ext>
            </p:extLst>
          </p:nvPr>
        </p:nvGraphicFramePr>
        <p:xfrm>
          <a:off x="3876766" y="1452057"/>
          <a:ext cx="6439330" cy="4537550"/>
        </p:xfrm>
        <a:graphic>
          <a:graphicData uri="http://schemas.openxmlformats.org/drawingml/2006/chart">
            <c:chart xmlns:c="http://schemas.openxmlformats.org/drawingml/2006/chart" xmlns:r="http://schemas.openxmlformats.org/officeDocument/2006/relationships" r:id="rId2"/>
          </a:graphicData>
        </a:graphic>
      </p:graphicFrame>
      <p:sp>
        <p:nvSpPr>
          <p:cNvPr id="16" name="Tekstiruutu 15">
            <a:extLst>
              <a:ext uri="{FF2B5EF4-FFF2-40B4-BE49-F238E27FC236}">
                <a16:creationId xmlns:a16="http://schemas.microsoft.com/office/drawing/2014/main" id="{D563EC61-8C7E-41DB-3E63-E0ED95C0E613}"/>
              </a:ext>
            </a:extLst>
          </p:cNvPr>
          <p:cNvSpPr txBox="1"/>
          <p:nvPr/>
        </p:nvSpPr>
        <p:spPr>
          <a:xfrm>
            <a:off x="1274025" y="2760669"/>
            <a:ext cx="984265" cy="830997"/>
          </a:xfrm>
          <a:prstGeom prst="rect">
            <a:avLst/>
          </a:prstGeom>
          <a:noFill/>
        </p:spPr>
        <p:txBody>
          <a:bodyPr wrap="square" rtlCol="0">
            <a:spAutoFit/>
          </a:bodyPr>
          <a:lstStyle/>
          <a:p>
            <a:r>
              <a:rPr lang="fi-FI" sz="4800" b="1" dirty="0"/>
              <a:t>3.4</a:t>
            </a:r>
          </a:p>
        </p:txBody>
      </p:sp>
      <p:sp>
        <p:nvSpPr>
          <p:cNvPr id="3" name="Tekstiruutu 2">
            <a:extLst>
              <a:ext uri="{FF2B5EF4-FFF2-40B4-BE49-F238E27FC236}">
                <a16:creationId xmlns:a16="http://schemas.microsoft.com/office/drawing/2014/main" id="{7C4738E4-1255-4FDF-16EE-48B5FC9177E9}"/>
              </a:ext>
            </a:extLst>
          </p:cNvPr>
          <p:cNvSpPr txBox="1"/>
          <p:nvPr/>
        </p:nvSpPr>
        <p:spPr>
          <a:xfrm>
            <a:off x="1537857" y="6024193"/>
            <a:ext cx="8778239" cy="523220"/>
          </a:xfrm>
          <a:prstGeom prst="rect">
            <a:avLst/>
          </a:prstGeom>
          <a:noFill/>
        </p:spPr>
        <p:txBody>
          <a:bodyPr wrap="square" rtlCol="0">
            <a:spAutoFit/>
          </a:bodyPr>
          <a:lstStyle/>
          <a:p>
            <a:r>
              <a:rPr lang="fi-FI" sz="1400" dirty="0">
                <a:solidFill>
                  <a:schemeClr val="bg1"/>
                </a:solidFill>
              </a:rPr>
              <a:t>Vastausasteikko: 1 = täysin eri mieltä, 2 = jokseenkin eri mieltä, 3 = ei samaa eikä eri mieltä, 4 = jokseenkin samaa mieltä, 5 = täysin samaa mieltä</a:t>
            </a:r>
          </a:p>
        </p:txBody>
      </p:sp>
      <p:sp>
        <p:nvSpPr>
          <p:cNvPr id="6" name="Ellipsi 5">
            <a:extLst>
              <a:ext uri="{FF2B5EF4-FFF2-40B4-BE49-F238E27FC236}">
                <a16:creationId xmlns:a16="http://schemas.microsoft.com/office/drawing/2014/main" id="{655DF7F1-71BF-B775-7C4E-1429484E2985}"/>
              </a:ext>
            </a:extLst>
          </p:cNvPr>
          <p:cNvSpPr/>
          <p:nvPr/>
        </p:nvSpPr>
        <p:spPr>
          <a:xfrm>
            <a:off x="10582275" y="1695301"/>
            <a:ext cx="1011976" cy="999217"/>
          </a:xfrm>
          <a:prstGeom prst="ellipse">
            <a:avLst/>
          </a:prstGeom>
          <a:solidFill>
            <a:schemeClr val="accent3"/>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i-FI" dirty="0"/>
          </a:p>
        </p:txBody>
      </p:sp>
      <p:sp>
        <p:nvSpPr>
          <p:cNvPr id="7" name="Ellipsi 6">
            <a:extLst>
              <a:ext uri="{FF2B5EF4-FFF2-40B4-BE49-F238E27FC236}">
                <a16:creationId xmlns:a16="http://schemas.microsoft.com/office/drawing/2014/main" id="{A5CC8811-2CDB-2681-4D31-312EA42D3A12}"/>
              </a:ext>
            </a:extLst>
          </p:cNvPr>
          <p:cNvSpPr/>
          <p:nvPr/>
        </p:nvSpPr>
        <p:spPr>
          <a:xfrm>
            <a:off x="10582275" y="4362301"/>
            <a:ext cx="1011976" cy="999217"/>
          </a:xfrm>
          <a:prstGeom prst="ellipse">
            <a:avLst/>
          </a:prstGeom>
          <a:solidFill>
            <a:srgbClr val="FF0000"/>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i-FI" dirty="0"/>
          </a:p>
        </p:txBody>
      </p:sp>
      <p:sp>
        <p:nvSpPr>
          <p:cNvPr id="8" name="Tekstiruutu 7">
            <a:extLst>
              <a:ext uri="{FF2B5EF4-FFF2-40B4-BE49-F238E27FC236}">
                <a16:creationId xmlns:a16="http://schemas.microsoft.com/office/drawing/2014/main" id="{26513871-CC1C-4413-DF2A-A65D8908D499}"/>
              </a:ext>
            </a:extLst>
          </p:cNvPr>
          <p:cNvSpPr txBox="1"/>
          <p:nvPr/>
        </p:nvSpPr>
        <p:spPr>
          <a:xfrm>
            <a:off x="10788636" y="4661854"/>
            <a:ext cx="685844" cy="400110"/>
          </a:xfrm>
          <a:prstGeom prst="rect">
            <a:avLst/>
          </a:prstGeom>
          <a:noFill/>
        </p:spPr>
        <p:txBody>
          <a:bodyPr wrap="square" rtlCol="0">
            <a:spAutoFit/>
          </a:bodyPr>
          <a:lstStyle/>
          <a:p>
            <a:r>
              <a:rPr lang="fi-FI" sz="2000" b="1" dirty="0"/>
              <a:t>26 %</a:t>
            </a:r>
          </a:p>
        </p:txBody>
      </p:sp>
      <p:sp>
        <p:nvSpPr>
          <p:cNvPr id="9" name="Tekstiruutu 8">
            <a:extLst>
              <a:ext uri="{FF2B5EF4-FFF2-40B4-BE49-F238E27FC236}">
                <a16:creationId xmlns:a16="http://schemas.microsoft.com/office/drawing/2014/main" id="{CC0A242F-ABAA-3F03-2082-E7742FBB4A94}"/>
              </a:ext>
            </a:extLst>
          </p:cNvPr>
          <p:cNvSpPr txBox="1"/>
          <p:nvPr/>
        </p:nvSpPr>
        <p:spPr>
          <a:xfrm>
            <a:off x="10788636" y="1998983"/>
            <a:ext cx="685844" cy="400110"/>
          </a:xfrm>
          <a:prstGeom prst="rect">
            <a:avLst/>
          </a:prstGeom>
          <a:noFill/>
        </p:spPr>
        <p:txBody>
          <a:bodyPr wrap="square" rtlCol="0">
            <a:spAutoFit/>
          </a:bodyPr>
          <a:lstStyle/>
          <a:p>
            <a:r>
              <a:rPr lang="fi-FI" sz="2000" b="1" dirty="0"/>
              <a:t>53 %</a:t>
            </a:r>
          </a:p>
        </p:txBody>
      </p:sp>
      <p:sp>
        <p:nvSpPr>
          <p:cNvPr id="10" name="Tekstiruutu 9">
            <a:extLst>
              <a:ext uri="{FF2B5EF4-FFF2-40B4-BE49-F238E27FC236}">
                <a16:creationId xmlns:a16="http://schemas.microsoft.com/office/drawing/2014/main" id="{D25D310B-E05B-96D7-6E2F-E25F8F014313}"/>
              </a:ext>
            </a:extLst>
          </p:cNvPr>
          <p:cNvSpPr txBox="1"/>
          <p:nvPr/>
        </p:nvSpPr>
        <p:spPr>
          <a:xfrm>
            <a:off x="10829083" y="2657565"/>
            <a:ext cx="850870" cy="369332"/>
          </a:xfrm>
          <a:prstGeom prst="rect">
            <a:avLst/>
          </a:prstGeom>
          <a:noFill/>
        </p:spPr>
        <p:txBody>
          <a:bodyPr wrap="square" rtlCol="0">
            <a:spAutoFit/>
          </a:bodyPr>
          <a:lstStyle/>
          <a:p>
            <a:r>
              <a:rPr lang="fi-FI" dirty="0">
                <a:solidFill>
                  <a:schemeClr val="bg1"/>
                </a:solidFill>
              </a:rPr>
              <a:t>4+5</a:t>
            </a:r>
          </a:p>
        </p:txBody>
      </p:sp>
      <p:sp>
        <p:nvSpPr>
          <p:cNvPr id="11" name="Tekstiruutu 10">
            <a:extLst>
              <a:ext uri="{FF2B5EF4-FFF2-40B4-BE49-F238E27FC236}">
                <a16:creationId xmlns:a16="http://schemas.microsoft.com/office/drawing/2014/main" id="{D52E3727-3A0F-9402-A4B0-24B8F8477585}"/>
              </a:ext>
            </a:extLst>
          </p:cNvPr>
          <p:cNvSpPr txBox="1"/>
          <p:nvPr/>
        </p:nvSpPr>
        <p:spPr>
          <a:xfrm>
            <a:off x="10829083" y="5291739"/>
            <a:ext cx="850870" cy="369332"/>
          </a:xfrm>
          <a:prstGeom prst="rect">
            <a:avLst/>
          </a:prstGeom>
          <a:noFill/>
        </p:spPr>
        <p:txBody>
          <a:bodyPr wrap="square" rtlCol="0">
            <a:spAutoFit/>
          </a:bodyPr>
          <a:lstStyle/>
          <a:p>
            <a:r>
              <a:rPr lang="fi-FI" dirty="0">
                <a:solidFill>
                  <a:schemeClr val="bg1"/>
                </a:solidFill>
              </a:rPr>
              <a:t>1+2</a:t>
            </a:r>
          </a:p>
        </p:txBody>
      </p:sp>
    </p:spTree>
    <p:extLst>
      <p:ext uri="{BB962C8B-B14F-4D97-AF65-F5344CB8AC3E}">
        <p14:creationId xmlns:p14="http://schemas.microsoft.com/office/powerpoint/2010/main" val="227967592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11" name="Taulukko 11">
            <a:extLst>
              <a:ext uri="{FF2B5EF4-FFF2-40B4-BE49-F238E27FC236}">
                <a16:creationId xmlns:a16="http://schemas.microsoft.com/office/drawing/2014/main" id="{FE4B3175-47D6-35FD-55C7-0C88E2021E22}"/>
              </a:ext>
            </a:extLst>
          </p:cNvPr>
          <p:cNvGraphicFramePr>
            <a:graphicFrameLocks noGrp="1"/>
          </p:cNvGraphicFramePr>
          <p:nvPr>
            <p:extLst>
              <p:ext uri="{D42A27DB-BD31-4B8C-83A1-F6EECF244321}">
                <p14:modId xmlns:p14="http://schemas.microsoft.com/office/powerpoint/2010/main" val="3394051729"/>
              </p:ext>
            </p:extLst>
          </p:nvPr>
        </p:nvGraphicFramePr>
        <p:xfrm>
          <a:off x="422344" y="1081840"/>
          <a:ext cx="11114119" cy="5090160"/>
        </p:xfrm>
        <a:graphic>
          <a:graphicData uri="http://schemas.openxmlformats.org/drawingml/2006/table">
            <a:tbl>
              <a:tblPr firstRow="1" bandRow="1">
                <a:tableStyleId>{5C22544A-7EE6-4342-B048-85BDC9FD1C3A}</a:tableStyleId>
              </a:tblPr>
              <a:tblGrid>
                <a:gridCol w="1487980">
                  <a:extLst>
                    <a:ext uri="{9D8B030D-6E8A-4147-A177-3AD203B41FA5}">
                      <a16:colId xmlns:a16="http://schemas.microsoft.com/office/drawing/2014/main" val="1155273666"/>
                    </a:ext>
                  </a:extLst>
                </a:gridCol>
                <a:gridCol w="1828801">
                  <a:extLst>
                    <a:ext uri="{9D8B030D-6E8A-4147-A177-3AD203B41FA5}">
                      <a16:colId xmlns:a16="http://schemas.microsoft.com/office/drawing/2014/main" val="4038906247"/>
                    </a:ext>
                  </a:extLst>
                </a:gridCol>
                <a:gridCol w="2136371">
                  <a:extLst>
                    <a:ext uri="{9D8B030D-6E8A-4147-A177-3AD203B41FA5}">
                      <a16:colId xmlns:a16="http://schemas.microsoft.com/office/drawing/2014/main" val="2860029243"/>
                    </a:ext>
                  </a:extLst>
                </a:gridCol>
                <a:gridCol w="1554480">
                  <a:extLst>
                    <a:ext uri="{9D8B030D-6E8A-4147-A177-3AD203B41FA5}">
                      <a16:colId xmlns:a16="http://schemas.microsoft.com/office/drawing/2014/main" val="2531966819"/>
                    </a:ext>
                  </a:extLst>
                </a:gridCol>
                <a:gridCol w="2161309">
                  <a:extLst>
                    <a:ext uri="{9D8B030D-6E8A-4147-A177-3AD203B41FA5}">
                      <a16:colId xmlns:a16="http://schemas.microsoft.com/office/drawing/2014/main" val="3734284668"/>
                    </a:ext>
                  </a:extLst>
                </a:gridCol>
                <a:gridCol w="1945178">
                  <a:extLst>
                    <a:ext uri="{9D8B030D-6E8A-4147-A177-3AD203B41FA5}">
                      <a16:colId xmlns:a16="http://schemas.microsoft.com/office/drawing/2014/main" val="143428598"/>
                    </a:ext>
                  </a:extLst>
                </a:gridCol>
              </a:tblGrid>
              <a:tr h="370840">
                <a:tc>
                  <a:txBody>
                    <a:bodyPr/>
                    <a:lstStyle/>
                    <a:p>
                      <a:pPr algn="ctr"/>
                      <a:r>
                        <a:rPr lang="fi-FI" dirty="0"/>
                        <a:t>Kriisikeskus</a:t>
                      </a:r>
                    </a:p>
                  </a:txBody>
                  <a:tcPr>
                    <a:solidFill>
                      <a:schemeClr val="accent2"/>
                    </a:solidFill>
                  </a:tcPr>
                </a:tc>
                <a:tc>
                  <a:txBody>
                    <a:bodyPr/>
                    <a:lstStyle/>
                    <a:p>
                      <a:pPr algn="ctr"/>
                      <a:r>
                        <a:rPr lang="fi-FI" dirty="0"/>
                        <a:t>Hyvinvointialue</a:t>
                      </a:r>
                    </a:p>
                  </a:txBody>
                  <a:tcPr>
                    <a:solidFill>
                      <a:schemeClr val="accent2"/>
                    </a:solidFill>
                  </a:tcPr>
                </a:tc>
                <a:tc>
                  <a:txBody>
                    <a:bodyPr/>
                    <a:lstStyle/>
                    <a:p>
                      <a:pPr algn="ctr"/>
                      <a:r>
                        <a:rPr lang="fi-FI" dirty="0"/>
                        <a:t>Arvosana</a:t>
                      </a:r>
                    </a:p>
                  </a:txBody>
                  <a:tcPr>
                    <a:solidFill>
                      <a:schemeClr val="accent2"/>
                    </a:solidFill>
                  </a:tcPr>
                </a:tc>
                <a:tc>
                  <a:txBody>
                    <a:bodyPr/>
                    <a:lstStyle/>
                    <a:p>
                      <a:pPr algn="ctr"/>
                      <a:r>
                        <a:rPr lang="fi-FI" dirty="0"/>
                        <a:t>Kriisikeskus</a:t>
                      </a:r>
                    </a:p>
                  </a:txBody>
                  <a:tcPr>
                    <a:solidFill>
                      <a:schemeClr val="accent2"/>
                    </a:solidFill>
                  </a:tcPr>
                </a:tc>
                <a:tc>
                  <a:txBody>
                    <a:bodyPr/>
                    <a:lstStyle/>
                    <a:p>
                      <a:pPr algn="ctr"/>
                      <a:r>
                        <a:rPr lang="fi-FI" dirty="0"/>
                        <a:t>Hyvinvointialue</a:t>
                      </a:r>
                    </a:p>
                  </a:txBody>
                  <a:tcPr>
                    <a:solidFill>
                      <a:schemeClr val="accent2"/>
                    </a:solidFill>
                  </a:tcPr>
                </a:tc>
                <a:tc>
                  <a:txBody>
                    <a:bodyPr/>
                    <a:lstStyle/>
                    <a:p>
                      <a:pPr algn="ctr"/>
                      <a:r>
                        <a:rPr lang="fi-FI" dirty="0"/>
                        <a:t>Arvosana</a:t>
                      </a:r>
                    </a:p>
                  </a:txBody>
                  <a:tcPr>
                    <a:solidFill>
                      <a:schemeClr val="accent2"/>
                    </a:solidFill>
                  </a:tcPr>
                </a:tc>
                <a:extLst>
                  <a:ext uri="{0D108BD9-81ED-4DB2-BD59-A6C34878D82A}">
                    <a16:rowId xmlns:a16="http://schemas.microsoft.com/office/drawing/2014/main" val="2312024359"/>
                  </a:ext>
                </a:extLst>
              </a:tr>
              <a:tr h="370840">
                <a:tc>
                  <a:txBody>
                    <a:bodyPr/>
                    <a:lstStyle/>
                    <a:p>
                      <a:pPr algn="ctr"/>
                      <a:r>
                        <a:rPr lang="fi-FI" b="0" dirty="0">
                          <a:solidFill>
                            <a:schemeClr val="tx1"/>
                          </a:solidFill>
                        </a:rPr>
                        <a:t>Helsinki</a:t>
                      </a:r>
                    </a:p>
                  </a:txBody>
                  <a:tcPr/>
                </a:tc>
                <a:tc>
                  <a:txBody>
                    <a:bodyPr/>
                    <a:lstStyle/>
                    <a:p>
                      <a:pPr algn="ctr"/>
                      <a:endParaRPr lang="fi-FI" b="0" dirty="0">
                        <a:solidFill>
                          <a:schemeClr val="tx1"/>
                        </a:solidFill>
                      </a:endParaRPr>
                    </a:p>
                  </a:txBody>
                  <a:tcPr/>
                </a:tc>
                <a:tc>
                  <a:txBody>
                    <a:bodyPr/>
                    <a:lstStyle/>
                    <a:p>
                      <a:pPr algn="ctr"/>
                      <a:r>
                        <a:rPr lang="fi-FI" b="0" dirty="0">
                          <a:solidFill>
                            <a:schemeClr val="tx1"/>
                          </a:solidFill>
                        </a:rPr>
                        <a:t>3</a:t>
                      </a:r>
                    </a:p>
                  </a:txBody>
                  <a:tcPr/>
                </a:tc>
                <a:tc>
                  <a:txBody>
                    <a:bodyPr/>
                    <a:lstStyle/>
                    <a:p>
                      <a:pPr algn="ctr"/>
                      <a:r>
                        <a:rPr lang="fi-FI" b="0" dirty="0">
                          <a:solidFill>
                            <a:schemeClr val="tx1"/>
                          </a:solidFill>
                        </a:rPr>
                        <a:t>Oulu</a:t>
                      </a:r>
                    </a:p>
                  </a:txBody>
                  <a:tcPr/>
                </a:tc>
                <a:tc>
                  <a:txBody>
                    <a:bodyPr/>
                    <a:lstStyle/>
                    <a:p>
                      <a:pPr algn="ctr"/>
                      <a:r>
                        <a:rPr lang="fi-FI" b="0" dirty="0">
                          <a:solidFill>
                            <a:schemeClr val="tx1"/>
                          </a:solidFill>
                        </a:rPr>
                        <a:t>Pohjois-Pohjanmaa</a:t>
                      </a:r>
                    </a:p>
                  </a:txBody>
                  <a:tcPr/>
                </a:tc>
                <a:tc>
                  <a:txBody>
                    <a:bodyPr/>
                    <a:lstStyle/>
                    <a:p>
                      <a:pPr algn="ctr"/>
                      <a:r>
                        <a:rPr lang="fi-FI" b="0" dirty="0">
                          <a:solidFill>
                            <a:schemeClr val="tx1"/>
                          </a:solidFill>
                        </a:rPr>
                        <a:t>4</a:t>
                      </a:r>
                    </a:p>
                  </a:txBody>
                  <a:tcPr/>
                </a:tc>
                <a:extLst>
                  <a:ext uri="{0D108BD9-81ED-4DB2-BD59-A6C34878D82A}">
                    <a16:rowId xmlns:a16="http://schemas.microsoft.com/office/drawing/2014/main" val="1655826887"/>
                  </a:ext>
                </a:extLst>
              </a:tr>
              <a:tr h="370840">
                <a:tc>
                  <a:txBody>
                    <a:bodyPr/>
                    <a:lstStyle/>
                    <a:p>
                      <a:pPr algn="ctr"/>
                      <a:r>
                        <a:rPr lang="fi-FI" b="0" dirty="0">
                          <a:solidFill>
                            <a:schemeClr val="tx1"/>
                          </a:solidFill>
                        </a:rPr>
                        <a:t>Sastamala</a:t>
                      </a:r>
                    </a:p>
                  </a:txBody>
                  <a:tcPr/>
                </a:tc>
                <a:tc>
                  <a:txBody>
                    <a:bodyPr/>
                    <a:lstStyle/>
                    <a:p>
                      <a:pPr algn="ctr"/>
                      <a:r>
                        <a:rPr lang="fi-FI" b="0" dirty="0">
                          <a:solidFill>
                            <a:schemeClr val="tx1"/>
                          </a:solidFill>
                        </a:rPr>
                        <a:t>Pirkanmaa</a:t>
                      </a:r>
                    </a:p>
                  </a:txBody>
                  <a:tcPr/>
                </a:tc>
                <a:tc>
                  <a:txBody>
                    <a:bodyPr/>
                    <a:lstStyle/>
                    <a:p>
                      <a:pPr algn="ctr"/>
                      <a:r>
                        <a:rPr lang="fi-FI" b="0" dirty="0">
                          <a:solidFill>
                            <a:schemeClr val="tx1"/>
                          </a:solidFill>
                        </a:rPr>
                        <a:t>3</a:t>
                      </a:r>
                    </a:p>
                  </a:txBody>
                  <a:tcPr/>
                </a:tc>
                <a:tc>
                  <a:txBody>
                    <a:bodyPr/>
                    <a:lstStyle/>
                    <a:p>
                      <a:pPr algn="ctr"/>
                      <a:r>
                        <a:rPr lang="fi-FI" b="1" dirty="0">
                          <a:solidFill>
                            <a:srgbClr val="FF0000"/>
                          </a:solidFill>
                        </a:rPr>
                        <a:t>Rauma</a:t>
                      </a:r>
                    </a:p>
                  </a:txBody>
                  <a:tcPr/>
                </a:tc>
                <a:tc>
                  <a:txBody>
                    <a:bodyPr/>
                    <a:lstStyle/>
                    <a:p>
                      <a:pPr algn="ctr"/>
                      <a:r>
                        <a:rPr lang="fi-FI" b="1" dirty="0">
                          <a:solidFill>
                            <a:srgbClr val="FF0000"/>
                          </a:solidFill>
                        </a:rPr>
                        <a:t>Satakunta</a:t>
                      </a:r>
                    </a:p>
                  </a:txBody>
                  <a:tcPr/>
                </a:tc>
                <a:tc>
                  <a:txBody>
                    <a:bodyPr/>
                    <a:lstStyle/>
                    <a:p>
                      <a:pPr algn="ctr"/>
                      <a:r>
                        <a:rPr lang="fi-FI" b="1" dirty="0">
                          <a:solidFill>
                            <a:srgbClr val="FF0000"/>
                          </a:solidFill>
                        </a:rPr>
                        <a:t>2</a:t>
                      </a:r>
                    </a:p>
                  </a:txBody>
                  <a:tcPr/>
                </a:tc>
                <a:extLst>
                  <a:ext uri="{0D108BD9-81ED-4DB2-BD59-A6C34878D82A}">
                    <a16:rowId xmlns:a16="http://schemas.microsoft.com/office/drawing/2014/main" val="585350391"/>
                  </a:ext>
                </a:extLst>
              </a:tr>
              <a:tr h="370840">
                <a:tc>
                  <a:txBody>
                    <a:bodyPr/>
                    <a:lstStyle/>
                    <a:p>
                      <a:pPr algn="ctr"/>
                      <a:r>
                        <a:rPr lang="fi-FI" b="0" dirty="0">
                          <a:solidFill>
                            <a:schemeClr val="tx1"/>
                          </a:solidFill>
                        </a:rPr>
                        <a:t>Hyvinkää </a:t>
                      </a:r>
                    </a:p>
                  </a:txBody>
                  <a:tcPr/>
                </a:tc>
                <a:tc>
                  <a:txBody>
                    <a:bodyPr/>
                    <a:lstStyle/>
                    <a:p>
                      <a:pPr algn="ctr"/>
                      <a:r>
                        <a:rPr lang="fi-FI" b="0" dirty="0">
                          <a:solidFill>
                            <a:schemeClr val="tx1"/>
                          </a:solidFill>
                        </a:rPr>
                        <a:t>Keski-Uusimaa</a:t>
                      </a:r>
                    </a:p>
                  </a:txBody>
                  <a:tcPr/>
                </a:tc>
                <a:tc>
                  <a:txBody>
                    <a:bodyPr/>
                    <a:lstStyle/>
                    <a:p>
                      <a:pPr algn="ctr"/>
                      <a:endParaRPr lang="fi-FI" b="0" dirty="0">
                        <a:solidFill>
                          <a:schemeClr val="tx1"/>
                        </a:solidFill>
                      </a:endParaRPr>
                    </a:p>
                  </a:txBody>
                  <a:tcPr/>
                </a:tc>
                <a:tc>
                  <a:txBody>
                    <a:bodyPr/>
                    <a:lstStyle/>
                    <a:p>
                      <a:pPr algn="ctr"/>
                      <a:r>
                        <a:rPr lang="fi-FI" b="0" dirty="0">
                          <a:solidFill>
                            <a:schemeClr val="tx1"/>
                          </a:solidFill>
                        </a:rPr>
                        <a:t>Rovaniemi</a:t>
                      </a:r>
                    </a:p>
                  </a:txBody>
                  <a:tcPr/>
                </a:tc>
                <a:tc>
                  <a:txBody>
                    <a:bodyPr/>
                    <a:lstStyle/>
                    <a:p>
                      <a:pPr algn="ctr"/>
                      <a:r>
                        <a:rPr lang="fi-FI" b="0" dirty="0">
                          <a:solidFill>
                            <a:schemeClr val="tx1"/>
                          </a:solidFill>
                        </a:rPr>
                        <a:t>Lappi</a:t>
                      </a:r>
                    </a:p>
                  </a:txBody>
                  <a:tcPr/>
                </a:tc>
                <a:tc>
                  <a:txBody>
                    <a:bodyPr/>
                    <a:lstStyle/>
                    <a:p>
                      <a:pPr algn="ctr"/>
                      <a:endParaRPr lang="fi-FI" b="0" dirty="0">
                        <a:solidFill>
                          <a:schemeClr val="tx1"/>
                        </a:solidFill>
                      </a:endParaRPr>
                    </a:p>
                  </a:txBody>
                  <a:tcPr/>
                </a:tc>
                <a:extLst>
                  <a:ext uri="{0D108BD9-81ED-4DB2-BD59-A6C34878D82A}">
                    <a16:rowId xmlns:a16="http://schemas.microsoft.com/office/drawing/2014/main" val="2368746638"/>
                  </a:ext>
                </a:extLst>
              </a:tr>
              <a:tr h="370840">
                <a:tc>
                  <a:txBody>
                    <a:bodyPr/>
                    <a:lstStyle/>
                    <a:p>
                      <a:pPr algn="ctr"/>
                      <a:r>
                        <a:rPr lang="fi-FI" b="1" dirty="0">
                          <a:solidFill>
                            <a:schemeClr val="accent2"/>
                          </a:solidFill>
                        </a:rPr>
                        <a:t>Joensuu</a:t>
                      </a:r>
                    </a:p>
                  </a:txBody>
                  <a:tcPr/>
                </a:tc>
                <a:tc>
                  <a:txBody>
                    <a:bodyPr/>
                    <a:lstStyle/>
                    <a:p>
                      <a:pPr algn="ctr"/>
                      <a:r>
                        <a:rPr lang="fi-FI" b="1" dirty="0">
                          <a:solidFill>
                            <a:schemeClr val="accent2"/>
                          </a:solidFill>
                        </a:rPr>
                        <a:t>Pohjois-Karjala</a:t>
                      </a:r>
                    </a:p>
                  </a:txBody>
                  <a:tcPr/>
                </a:tc>
                <a:tc>
                  <a:txBody>
                    <a:bodyPr/>
                    <a:lstStyle/>
                    <a:p>
                      <a:pPr algn="ctr"/>
                      <a:r>
                        <a:rPr lang="fi-FI" b="1" dirty="0">
                          <a:solidFill>
                            <a:schemeClr val="accent2"/>
                          </a:solidFill>
                        </a:rPr>
                        <a:t>5</a:t>
                      </a:r>
                    </a:p>
                  </a:txBody>
                  <a:tcPr/>
                </a:tc>
                <a:tc>
                  <a:txBody>
                    <a:bodyPr/>
                    <a:lstStyle/>
                    <a:p>
                      <a:pPr algn="ctr"/>
                      <a:r>
                        <a:rPr lang="fi-FI" b="1" dirty="0">
                          <a:solidFill>
                            <a:srgbClr val="FF0000"/>
                          </a:solidFill>
                        </a:rPr>
                        <a:t>Salo</a:t>
                      </a:r>
                    </a:p>
                  </a:txBody>
                  <a:tcPr/>
                </a:tc>
                <a:tc>
                  <a:txBody>
                    <a:bodyPr/>
                    <a:lstStyle/>
                    <a:p>
                      <a:pPr algn="ctr"/>
                      <a:r>
                        <a:rPr lang="fi-FI" b="1" dirty="0">
                          <a:solidFill>
                            <a:srgbClr val="FF0000"/>
                          </a:solidFill>
                        </a:rPr>
                        <a:t>Varsinais-Suomi</a:t>
                      </a:r>
                    </a:p>
                  </a:txBody>
                  <a:tcPr/>
                </a:tc>
                <a:tc>
                  <a:txBody>
                    <a:bodyPr/>
                    <a:lstStyle/>
                    <a:p>
                      <a:pPr algn="ctr"/>
                      <a:r>
                        <a:rPr lang="fi-FI" b="1" dirty="0">
                          <a:solidFill>
                            <a:srgbClr val="FF0000"/>
                          </a:solidFill>
                        </a:rPr>
                        <a:t>2</a:t>
                      </a:r>
                    </a:p>
                  </a:txBody>
                  <a:tcPr/>
                </a:tc>
                <a:extLst>
                  <a:ext uri="{0D108BD9-81ED-4DB2-BD59-A6C34878D82A}">
                    <a16:rowId xmlns:a16="http://schemas.microsoft.com/office/drawing/2014/main" val="2470500458"/>
                  </a:ext>
                </a:extLst>
              </a:tr>
              <a:tr h="370840">
                <a:tc>
                  <a:txBody>
                    <a:bodyPr/>
                    <a:lstStyle/>
                    <a:p>
                      <a:pPr algn="ctr"/>
                      <a:r>
                        <a:rPr lang="fi-FI" b="1" dirty="0">
                          <a:solidFill>
                            <a:schemeClr val="accent2"/>
                          </a:solidFill>
                        </a:rPr>
                        <a:t>Jyväskylä</a:t>
                      </a:r>
                    </a:p>
                  </a:txBody>
                  <a:tcPr/>
                </a:tc>
                <a:tc>
                  <a:txBody>
                    <a:bodyPr/>
                    <a:lstStyle/>
                    <a:p>
                      <a:pPr algn="ctr"/>
                      <a:r>
                        <a:rPr lang="fi-FI" b="1" dirty="0">
                          <a:solidFill>
                            <a:schemeClr val="accent2"/>
                          </a:solidFill>
                        </a:rPr>
                        <a:t>Keski-Suomi</a:t>
                      </a:r>
                    </a:p>
                  </a:txBody>
                  <a:tcPr/>
                </a:tc>
                <a:tc>
                  <a:txBody>
                    <a:bodyPr/>
                    <a:lstStyle/>
                    <a:p>
                      <a:pPr algn="ctr"/>
                      <a:r>
                        <a:rPr lang="fi-FI" b="1" dirty="0">
                          <a:solidFill>
                            <a:schemeClr val="accent2"/>
                          </a:solidFill>
                        </a:rPr>
                        <a:t>5</a:t>
                      </a:r>
                    </a:p>
                  </a:txBody>
                  <a:tcPr/>
                </a:tc>
                <a:tc>
                  <a:txBody>
                    <a:bodyPr/>
                    <a:lstStyle/>
                    <a:p>
                      <a:pPr algn="ctr"/>
                      <a:r>
                        <a:rPr lang="fi-FI" b="0" dirty="0">
                          <a:solidFill>
                            <a:schemeClr val="tx1"/>
                          </a:solidFill>
                        </a:rPr>
                        <a:t>Savonlinna</a:t>
                      </a:r>
                    </a:p>
                  </a:txBody>
                  <a:tcPr/>
                </a:tc>
                <a:tc>
                  <a:txBody>
                    <a:bodyPr/>
                    <a:lstStyle/>
                    <a:p>
                      <a:pPr algn="ctr"/>
                      <a:r>
                        <a:rPr lang="fi-FI" b="0" dirty="0">
                          <a:solidFill>
                            <a:schemeClr val="tx1"/>
                          </a:solidFill>
                        </a:rPr>
                        <a:t>Etelä-Savo</a:t>
                      </a:r>
                    </a:p>
                  </a:txBody>
                  <a:tcPr/>
                </a:tc>
                <a:tc>
                  <a:txBody>
                    <a:bodyPr/>
                    <a:lstStyle/>
                    <a:p>
                      <a:pPr algn="ctr"/>
                      <a:r>
                        <a:rPr lang="fi-FI" b="0" dirty="0">
                          <a:solidFill>
                            <a:schemeClr val="tx1"/>
                          </a:solidFill>
                        </a:rPr>
                        <a:t>4</a:t>
                      </a:r>
                    </a:p>
                  </a:txBody>
                  <a:tcPr/>
                </a:tc>
                <a:extLst>
                  <a:ext uri="{0D108BD9-81ED-4DB2-BD59-A6C34878D82A}">
                    <a16:rowId xmlns:a16="http://schemas.microsoft.com/office/drawing/2014/main" val="3082560292"/>
                  </a:ext>
                </a:extLst>
              </a:tr>
              <a:tr h="370840">
                <a:tc>
                  <a:txBody>
                    <a:bodyPr/>
                    <a:lstStyle/>
                    <a:p>
                      <a:pPr algn="ctr"/>
                      <a:r>
                        <a:rPr lang="fi-FI" b="0" dirty="0">
                          <a:solidFill>
                            <a:schemeClr val="tx1"/>
                          </a:solidFill>
                        </a:rPr>
                        <a:t>Kainuu</a:t>
                      </a:r>
                    </a:p>
                  </a:txBody>
                  <a:tcPr/>
                </a:tc>
                <a:tc>
                  <a:txBody>
                    <a:bodyPr/>
                    <a:lstStyle/>
                    <a:p>
                      <a:pPr algn="ctr"/>
                      <a:r>
                        <a:rPr lang="fi-FI" b="0" dirty="0">
                          <a:solidFill>
                            <a:schemeClr val="tx1"/>
                          </a:solidFill>
                        </a:rPr>
                        <a:t>Kainuu</a:t>
                      </a:r>
                    </a:p>
                  </a:txBody>
                  <a:tcPr/>
                </a:tc>
                <a:tc>
                  <a:txBody>
                    <a:bodyPr/>
                    <a:lstStyle/>
                    <a:p>
                      <a:pPr algn="ctr"/>
                      <a:r>
                        <a:rPr lang="fi-FI" b="0" dirty="0">
                          <a:solidFill>
                            <a:schemeClr val="tx1"/>
                          </a:solidFill>
                        </a:rPr>
                        <a:t>4</a:t>
                      </a:r>
                    </a:p>
                  </a:txBody>
                  <a:tcPr/>
                </a:tc>
                <a:tc>
                  <a:txBody>
                    <a:bodyPr/>
                    <a:lstStyle/>
                    <a:p>
                      <a:pPr algn="ctr"/>
                      <a:r>
                        <a:rPr lang="fi-FI" b="1" dirty="0">
                          <a:solidFill>
                            <a:schemeClr val="accent2"/>
                          </a:solidFill>
                        </a:rPr>
                        <a:t>Seinäjoki</a:t>
                      </a:r>
                    </a:p>
                  </a:txBody>
                  <a:tcPr/>
                </a:tc>
                <a:tc>
                  <a:txBody>
                    <a:bodyPr/>
                    <a:lstStyle/>
                    <a:p>
                      <a:pPr algn="ctr"/>
                      <a:r>
                        <a:rPr lang="fi-FI" b="1" dirty="0">
                          <a:solidFill>
                            <a:schemeClr val="accent2"/>
                          </a:solidFill>
                        </a:rPr>
                        <a:t>Etelä-Pohjanmaa</a:t>
                      </a:r>
                    </a:p>
                  </a:txBody>
                  <a:tcPr/>
                </a:tc>
                <a:tc>
                  <a:txBody>
                    <a:bodyPr/>
                    <a:lstStyle/>
                    <a:p>
                      <a:pPr algn="ctr"/>
                      <a:r>
                        <a:rPr lang="fi-FI" b="1" dirty="0">
                          <a:solidFill>
                            <a:schemeClr val="accent2"/>
                          </a:solidFill>
                        </a:rPr>
                        <a:t>5</a:t>
                      </a:r>
                    </a:p>
                  </a:txBody>
                  <a:tcPr/>
                </a:tc>
                <a:extLst>
                  <a:ext uri="{0D108BD9-81ED-4DB2-BD59-A6C34878D82A}">
                    <a16:rowId xmlns:a16="http://schemas.microsoft.com/office/drawing/2014/main" val="4162796045"/>
                  </a:ext>
                </a:extLst>
              </a:tr>
              <a:tr h="370840">
                <a:tc>
                  <a:txBody>
                    <a:bodyPr/>
                    <a:lstStyle/>
                    <a:p>
                      <a:pPr algn="ctr"/>
                      <a:r>
                        <a:rPr lang="fi-FI" b="1" dirty="0">
                          <a:solidFill>
                            <a:srgbClr val="FF0000"/>
                          </a:solidFill>
                        </a:rPr>
                        <a:t>Kemi </a:t>
                      </a:r>
                    </a:p>
                  </a:txBody>
                  <a:tcPr/>
                </a:tc>
                <a:tc>
                  <a:txBody>
                    <a:bodyPr/>
                    <a:lstStyle/>
                    <a:p>
                      <a:pPr algn="ctr"/>
                      <a:r>
                        <a:rPr lang="fi-FI" b="1" dirty="0">
                          <a:solidFill>
                            <a:srgbClr val="FF0000"/>
                          </a:solidFill>
                        </a:rPr>
                        <a:t>Lappi</a:t>
                      </a:r>
                    </a:p>
                  </a:txBody>
                  <a:tcPr/>
                </a:tc>
                <a:tc>
                  <a:txBody>
                    <a:bodyPr/>
                    <a:lstStyle/>
                    <a:p>
                      <a:pPr algn="ctr"/>
                      <a:r>
                        <a:rPr lang="fi-FI" b="1" dirty="0">
                          <a:solidFill>
                            <a:srgbClr val="FF0000"/>
                          </a:solidFill>
                        </a:rPr>
                        <a:t>2</a:t>
                      </a:r>
                    </a:p>
                  </a:txBody>
                  <a:tcPr/>
                </a:tc>
                <a:tc>
                  <a:txBody>
                    <a:bodyPr/>
                    <a:lstStyle/>
                    <a:p>
                      <a:pPr algn="ctr"/>
                      <a:r>
                        <a:rPr lang="fi-FI" b="0" dirty="0">
                          <a:solidFill>
                            <a:schemeClr val="tx1"/>
                          </a:solidFill>
                        </a:rPr>
                        <a:t>Tampere</a:t>
                      </a:r>
                    </a:p>
                  </a:txBody>
                  <a:tcPr/>
                </a:tc>
                <a:tc>
                  <a:txBody>
                    <a:bodyPr/>
                    <a:lstStyle/>
                    <a:p>
                      <a:pPr algn="ctr"/>
                      <a:r>
                        <a:rPr lang="fi-FI" b="0" dirty="0">
                          <a:solidFill>
                            <a:schemeClr val="tx1"/>
                          </a:solidFill>
                        </a:rPr>
                        <a:t>Pirkanmaa</a:t>
                      </a:r>
                    </a:p>
                  </a:txBody>
                  <a:tcPr/>
                </a:tc>
                <a:tc>
                  <a:txBody>
                    <a:bodyPr/>
                    <a:lstStyle/>
                    <a:p>
                      <a:pPr algn="ctr"/>
                      <a:endParaRPr lang="fi-FI" b="0" dirty="0">
                        <a:solidFill>
                          <a:schemeClr val="tx1"/>
                        </a:solidFill>
                      </a:endParaRPr>
                    </a:p>
                  </a:txBody>
                  <a:tcPr/>
                </a:tc>
                <a:extLst>
                  <a:ext uri="{0D108BD9-81ED-4DB2-BD59-A6C34878D82A}">
                    <a16:rowId xmlns:a16="http://schemas.microsoft.com/office/drawing/2014/main" val="1552916133"/>
                  </a:ext>
                </a:extLst>
              </a:tr>
              <a:tr h="370840">
                <a:tc>
                  <a:txBody>
                    <a:bodyPr/>
                    <a:lstStyle/>
                    <a:p>
                      <a:pPr algn="ctr"/>
                      <a:r>
                        <a:rPr lang="fi-FI" b="0" dirty="0">
                          <a:solidFill>
                            <a:schemeClr val="tx1"/>
                          </a:solidFill>
                        </a:rPr>
                        <a:t>Kouvola</a:t>
                      </a:r>
                    </a:p>
                  </a:txBody>
                  <a:tcPr/>
                </a:tc>
                <a:tc>
                  <a:txBody>
                    <a:bodyPr/>
                    <a:lstStyle/>
                    <a:p>
                      <a:pPr algn="ctr"/>
                      <a:r>
                        <a:rPr lang="fi-FI" b="0" dirty="0">
                          <a:solidFill>
                            <a:schemeClr val="tx1"/>
                          </a:solidFill>
                        </a:rPr>
                        <a:t>Kymenlaakso</a:t>
                      </a:r>
                    </a:p>
                  </a:txBody>
                  <a:tcPr/>
                </a:tc>
                <a:tc>
                  <a:txBody>
                    <a:bodyPr/>
                    <a:lstStyle/>
                    <a:p>
                      <a:pPr algn="ctr"/>
                      <a:r>
                        <a:rPr lang="fi-FI" b="0" dirty="0">
                          <a:solidFill>
                            <a:schemeClr val="tx1"/>
                          </a:solidFill>
                        </a:rPr>
                        <a:t>4</a:t>
                      </a:r>
                    </a:p>
                  </a:txBody>
                  <a:tcPr/>
                </a:tc>
                <a:tc>
                  <a:txBody>
                    <a:bodyPr/>
                    <a:lstStyle/>
                    <a:p>
                      <a:pPr algn="ctr"/>
                      <a:r>
                        <a:rPr lang="fi-FI" b="1" dirty="0">
                          <a:solidFill>
                            <a:srgbClr val="FF0000"/>
                          </a:solidFill>
                        </a:rPr>
                        <a:t>Turku</a:t>
                      </a:r>
                    </a:p>
                  </a:txBody>
                  <a:tcPr/>
                </a:tc>
                <a:tc>
                  <a:txBody>
                    <a:bodyPr/>
                    <a:lstStyle/>
                    <a:p>
                      <a:pPr algn="ctr"/>
                      <a:r>
                        <a:rPr lang="fi-FI" b="1" dirty="0">
                          <a:solidFill>
                            <a:srgbClr val="FF0000"/>
                          </a:solidFill>
                        </a:rPr>
                        <a:t>Varsinais-Suomi</a:t>
                      </a:r>
                    </a:p>
                  </a:txBody>
                  <a:tcPr/>
                </a:tc>
                <a:tc>
                  <a:txBody>
                    <a:bodyPr/>
                    <a:lstStyle/>
                    <a:p>
                      <a:pPr algn="ctr"/>
                      <a:r>
                        <a:rPr lang="fi-FI" b="1" dirty="0">
                          <a:solidFill>
                            <a:srgbClr val="FF0000"/>
                          </a:solidFill>
                        </a:rPr>
                        <a:t>2</a:t>
                      </a:r>
                    </a:p>
                  </a:txBody>
                  <a:tcPr/>
                </a:tc>
                <a:extLst>
                  <a:ext uri="{0D108BD9-81ED-4DB2-BD59-A6C34878D82A}">
                    <a16:rowId xmlns:a16="http://schemas.microsoft.com/office/drawing/2014/main" val="561812377"/>
                  </a:ext>
                </a:extLst>
              </a:tr>
              <a:tr h="370840">
                <a:tc>
                  <a:txBody>
                    <a:bodyPr/>
                    <a:lstStyle/>
                    <a:p>
                      <a:pPr algn="ctr"/>
                      <a:r>
                        <a:rPr lang="fi-FI" b="1" dirty="0">
                          <a:solidFill>
                            <a:srgbClr val="FF0000"/>
                          </a:solidFill>
                        </a:rPr>
                        <a:t>Kuopio</a:t>
                      </a:r>
                    </a:p>
                  </a:txBody>
                  <a:tcPr/>
                </a:tc>
                <a:tc>
                  <a:txBody>
                    <a:bodyPr/>
                    <a:lstStyle/>
                    <a:p>
                      <a:pPr algn="ctr"/>
                      <a:r>
                        <a:rPr lang="fi-FI" b="1" dirty="0">
                          <a:solidFill>
                            <a:srgbClr val="FF0000"/>
                          </a:solidFill>
                        </a:rPr>
                        <a:t>Pohjois-Savo</a:t>
                      </a:r>
                    </a:p>
                  </a:txBody>
                  <a:tcPr/>
                </a:tc>
                <a:tc>
                  <a:txBody>
                    <a:bodyPr/>
                    <a:lstStyle/>
                    <a:p>
                      <a:pPr algn="ctr"/>
                      <a:r>
                        <a:rPr lang="fi-FI" b="1" dirty="0">
                          <a:solidFill>
                            <a:srgbClr val="FF0000"/>
                          </a:solidFill>
                        </a:rPr>
                        <a:t>2</a:t>
                      </a:r>
                    </a:p>
                  </a:txBody>
                  <a:tcPr/>
                </a:tc>
                <a:tc>
                  <a:txBody>
                    <a:bodyPr/>
                    <a:lstStyle/>
                    <a:p>
                      <a:pPr algn="ctr"/>
                      <a:r>
                        <a:rPr lang="fi-FI" b="0" dirty="0">
                          <a:solidFill>
                            <a:schemeClr val="tx1"/>
                          </a:solidFill>
                        </a:rPr>
                        <a:t>Vaasa</a:t>
                      </a:r>
                    </a:p>
                  </a:txBody>
                  <a:tcPr/>
                </a:tc>
                <a:tc>
                  <a:txBody>
                    <a:bodyPr/>
                    <a:lstStyle/>
                    <a:p>
                      <a:pPr algn="ctr"/>
                      <a:r>
                        <a:rPr lang="fi-FI" b="0" dirty="0">
                          <a:solidFill>
                            <a:schemeClr val="tx1"/>
                          </a:solidFill>
                        </a:rPr>
                        <a:t>Pohjanmaa</a:t>
                      </a:r>
                    </a:p>
                  </a:txBody>
                  <a:tcPr/>
                </a:tc>
                <a:tc>
                  <a:txBody>
                    <a:bodyPr/>
                    <a:lstStyle/>
                    <a:p>
                      <a:pPr algn="ctr"/>
                      <a:r>
                        <a:rPr lang="fi-FI" b="0" dirty="0">
                          <a:solidFill>
                            <a:schemeClr val="tx1"/>
                          </a:solidFill>
                        </a:rPr>
                        <a:t>4</a:t>
                      </a:r>
                    </a:p>
                  </a:txBody>
                  <a:tcPr/>
                </a:tc>
                <a:extLst>
                  <a:ext uri="{0D108BD9-81ED-4DB2-BD59-A6C34878D82A}">
                    <a16:rowId xmlns:a16="http://schemas.microsoft.com/office/drawing/2014/main" val="1852175898"/>
                  </a:ext>
                </a:extLst>
              </a:tr>
              <a:tr h="370840">
                <a:tc>
                  <a:txBody>
                    <a:bodyPr/>
                    <a:lstStyle/>
                    <a:p>
                      <a:pPr algn="ctr"/>
                      <a:r>
                        <a:rPr lang="fi-FI" b="0" dirty="0">
                          <a:solidFill>
                            <a:schemeClr val="tx1"/>
                          </a:solidFill>
                        </a:rPr>
                        <a:t>Lahti</a:t>
                      </a:r>
                    </a:p>
                  </a:txBody>
                  <a:tcPr/>
                </a:tc>
                <a:tc>
                  <a:txBody>
                    <a:bodyPr/>
                    <a:lstStyle/>
                    <a:p>
                      <a:pPr algn="ctr"/>
                      <a:r>
                        <a:rPr lang="fi-FI" b="0" dirty="0">
                          <a:solidFill>
                            <a:schemeClr val="tx1"/>
                          </a:solidFill>
                        </a:rPr>
                        <a:t>Päijät-Häme</a:t>
                      </a:r>
                    </a:p>
                  </a:txBody>
                  <a:tcPr/>
                </a:tc>
                <a:tc>
                  <a:txBody>
                    <a:bodyPr/>
                    <a:lstStyle/>
                    <a:p>
                      <a:pPr algn="ctr"/>
                      <a:r>
                        <a:rPr lang="fi-FI" b="0" dirty="0">
                          <a:solidFill>
                            <a:schemeClr val="tx1"/>
                          </a:solidFill>
                        </a:rPr>
                        <a:t>3</a:t>
                      </a:r>
                    </a:p>
                  </a:txBody>
                  <a:tcPr/>
                </a:tc>
                <a:tc>
                  <a:txBody>
                    <a:bodyPr/>
                    <a:lstStyle/>
                    <a:p>
                      <a:pPr algn="ctr"/>
                      <a:r>
                        <a:rPr lang="fi-FI" b="0" dirty="0">
                          <a:solidFill>
                            <a:schemeClr val="tx1"/>
                          </a:solidFill>
                        </a:rPr>
                        <a:t>Vihti</a:t>
                      </a:r>
                    </a:p>
                  </a:txBody>
                  <a:tcPr/>
                </a:tc>
                <a:tc>
                  <a:txBody>
                    <a:bodyPr/>
                    <a:lstStyle/>
                    <a:p>
                      <a:pPr algn="ctr"/>
                      <a:r>
                        <a:rPr lang="fi-FI" b="0" dirty="0">
                          <a:solidFill>
                            <a:schemeClr val="tx1"/>
                          </a:solidFill>
                        </a:rPr>
                        <a:t>Länsi-Uusimaa</a:t>
                      </a:r>
                    </a:p>
                  </a:txBody>
                  <a:tcPr/>
                </a:tc>
                <a:tc>
                  <a:txBody>
                    <a:bodyPr/>
                    <a:lstStyle/>
                    <a:p>
                      <a:pPr algn="ctr"/>
                      <a:r>
                        <a:rPr lang="fi-FI" b="0" dirty="0">
                          <a:solidFill>
                            <a:schemeClr val="tx1"/>
                          </a:solidFill>
                        </a:rPr>
                        <a:t>4</a:t>
                      </a:r>
                    </a:p>
                  </a:txBody>
                  <a:tcPr/>
                </a:tc>
                <a:extLst>
                  <a:ext uri="{0D108BD9-81ED-4DB2-BD59-A6C34878D82A}">
                    <a16:rowId xmlns:a16="http://schemas.microsoft.com/office/drawing/2014/main" val="1546644257"/>
                  </a:ext>
                </a:extLst>
              </a:tr>
              <a:tr h="370840">
                <a:tc>
                  <a:txBody>
                    <a:bodyPr/>
                    <a:lstStyle/>
                    <a:p>
                      <a:pPr algn="ctr"/>
                      <a:r>
                        <a:rPr lang="fi-FI" b="0" dirty="0">
                          <a:solidFill>
                            <a:schemeClr val="tx1"/>
                          </a:solidFill>
                        </a:rPr>
                        <a:t>Lappeenranta</a:t>
                      </a:r>
                    </a:p>
                  </a:txBody>
                  <a:tcPr/>
                </a:tc>
                <a:tc>
                  <a:txBody>
                    <a:bodyPr/>
                    <a:lstStyle/>
                    <a:p>
                      <a:pPr algn="ctr"/>
                      <a:r>
                        <a:rPr lang="fi-FI" b="0" dirty="0">
                          <a:solidFill>
                            <a:schemeClr val="tx1"/>
                          </a:solidFill>
                        </a:rPr>
                        <a:t>Etelä-Karjala</a:t>
                      </a:r>
                    </a:p>
                  </a:txBody>
                  <a:tcPr/>
                </a:tc>
                <a:tc>
                  <a:txBody>
                    <a:bodyPr/>
                    <a:lstStyle/>
                    <a:p>
                      <a:pPr algn="ctr"/>
                      <a:r>
                        <a:rPr lang="fi-FI" b="0" dirty="0">
                          <a:solidFill>
                            <a:schemeClr val="tx1"/>
                          </a:solidFill>
                        </a:rPr>
                        <a:t>3</a:t>
                      </a:r>
                    </a:p>
                  </a:txBody>
                  <a:tcPr/>
                </a:tc>
                <a:tc>
                  <a:txBody>
                    <a:bodyPr/>
                    <a:lstStyle/>
                    <a:p>
                      <a:pPr algn="ctr"/>
                      <a:r>
                        <a:rPr lang="fi-FI" b="0" dirty="0">
                          <a:solidFill>
                            <a:schemeClr val="tx1"/>
                          </a:solidFill>
                        </a:rPr>
                        <a:t>Itsemurhien ehkäisykeskus</a:t>
                      </a:r>
                    </a:p>
                  </a:txBody>
                  <a:tcPr/>
                </a:tc>
                <a:tc>
                  <a:txBody>
                    <a:bodyPr/>
                    <a:lstStyle/>
                    <a:p>
                      <a:pPr algn="ctr"/>
                      <a:endParaRPr lang="fi-FI" b="0" dirty="0">
                        <a:solidFill>
                          <a:schemeClr val="tx1"/>
                        </a:solidFill>
                      </a:endParaRPr>
                    </a:p>
                  </a:txBody>
                  <a:tcPr/>
                </a:tc>
                <a:tc>
                  <a:txBody>
                    <a:bodyPr/>
                    <a:lstStyle/>
                    <a:p>
                      <a:pPr algn="ctr"/>
                      <a:endParaRPr lang="fi-FI" b="0" dirty="0">
                        <a:solidFill>
                          <a:schemeClr val="tx1"/>
                        </a:solidFill>
                      </a:endParaRPr>
                    </a:p>
                  </a:txBody>
                  <a:tcPr/>
                </a:tc>
                <a:extLst>
                  <a:ext uri="{0D108BD9-81ED-4DB2-BD59-A6C34878D82A}">
                    <a16:rowId xmlns:a16="http://schemas.microsoft.com/office/drawing/2014/main" val="2073455630"/>
                  </a:ext>
                </a:extLst>
              </a:tr>
              <a:tr h="370840">
                <a:tc>
                  <a:txBody>
                    <a:bodyPr/>
                    <a:lstStyle/>
                    <a:p>
                      <a:pPr algn="ctr"/>
                      <a:r>
                        <a:rPr lang="fi-FI" b="0" dirty="0">
                          <a:solidFill>
                            <a:schemeClr val="tx1"/>
                          </a:solidFill>
                        </a:rPr>
                        <a:t>Mikkeli</a:t>
                      </a:r>
                    </a:p>
                  </a:txBody>
                  <a:tcPr/>
                </a:tc>
                <a:tc>
                  <a:txBody>
                    <a:bodyPr/>
                    <a:lstStyle/>
                    <a:p>
                      <a:pPr algn="ctr"/>
                      <a:r>
                        <a:rPr lang="fi-FI" b="0" dirty="0">
                          <a:solidFill>
                            <a:schemeClr val="tx1"/>
                          </a:solidFill>
                        </a:rPr>
                        <a:t>Etelä-Savo</a:t>
                      </a:r>
                    </a:p>
                  </a:txBody>
                  <a:tcPr/>
                </a:tc>
                <a:tc>
                  <a:txBody>
                    <a:bodyPr/>
                    <a:lstStyle/>
                    <a:p>
                      <a:pPr algn="ctr"/>
                      <a:r>
                        <a:rPr lang="fi-FI" b="0" dirty="0">
                          <a:solidFill>
                            <a:schemeClr val="tx1"/>
                          </a:solidFill>
                        </a:rPr>
                        <a:t>4</a:t>
                      </a:r>
                    </a:p>
                  </a:txBody>
                  <a:tcPr/>
                </a:tc>
                <a:tc>
                  <a:txBody>
                    <a:bodyPr/>
                    <a:lstStyle/>
                    <a:p>
                      <a:pPr algn="ctr"/>
                      <a:endParaRPr lang="fi-FI" b="0">
                        <a:solidFill>
                          <a:schemeClr val="tx1"/>
                        </a:solidFill>
                      </a:endParaRPr>
                    </a:p>
                  </a:txBody>
                  <a:tcPr/>
                </a:tc>
                <a:tc>
                  <a:txBody>
                    <a:bodyPr/>
                    <a:lstStyle/>
                    <a:p>
                      <a:pPr algn="ctr"/>
                      <a:endParaRPr lang="fi-FI" b="0" dirty="0">
                        <a:solidFill>
                          <a:schemeClr val="tx1"/>
                        </a:solidFill>
                      </a:endParaRPr>
                    </a:p>
                  </a:txBody>
                  <a:tcPr/>
                </a:tc>
                <a:tc>
                  <a:txBody>
                    <a:bodyPr/>
                    <a:lstStyle/>
                    <a:p>
                      <a:pPr algn="ctr"/>
                      <a:endParaRPr lang="fi-FI" b="0" dirty="0">
                        <a:solidFill>
                          <a:schemeClr val="tx1"/>
                        </a:solidFill>
                      </a:endParaRPr>
                    </a:p>
                  </a:txBody>
                  <a:tcPr/>
                </a:tc>
                <a:extLst>
                  <a:ext uri="{0D108BD9-81ED-4DB2-BD59-A6C34878D82A}">
                    <a16:rowId xmlns:a16="http://schemas.microsoft.com/office/drawing/2014/main" val="3877752094"/>
                  </a:ext>
                </a:extLst>
              </a:tr>
            </a:tbl>
          </a:graphicData>
        </a:graphic>
      </p:graphicFrame>
      <p:sp>
        <p:nvSpPr>
          <p:cNvPr id="3" name="Tekstiruutu 2">
            <a:extLst>
              <a:ext uri="{FF2B5EF4-FFF2-40B4-BE49-F238E27FC236}">
                <a16:creationId xmlns:a16="http://schemas.microsoft.com/office/drawing/2014/main" id="{C46BDE9A-F86B-B88A-6EB6-2979363AF571}"/>
              </a:ext>
            </a:extLst>
          </p:cNvPr>
          <p:cNvSpPr txBox="1"/>
          <p:nvPr/>
        </p:nvSpPr>
        <p:spPr>
          <a:xfrm>
            <a:off x="329267" y="200688"/>
            <a:ext cx="11180427" cy="984885"/>
          </a:xfrm>
          <a:prstGeom prst="rect">
            <a:avLst/>
          </a:prstGeom>
          <a:noFill/>
        </p:spPr>
        <p:txBody>
          <a:bodyPr wrap="square">
            <a:spAutoFit/>
          </a:bodyPr>
          <a:lstStyle/>
          <a:p>
            <a:r>
              <a:rPr kumimoji="0" lang="fi-FI" sz="2000" b="1" i="0" u="none" strike="noStrike" kern="1200" cap="none" spc="0" normalizeH="0" baseline="0" noProof="0" dirty="0">
                <a:ln>
                  <a:noFill/>
                </a:ln>
                <a:solidFill>
                  <a:srgbClr val="FFFFFF"/>
                </a:solidFill>
                <a:effectLst/>
                <a:uLnTx/>
                <a:uFillTx/>
                <a:latin typeface="Calibri" panose="020F0502020204030204"/>
                <a:ea typeface="+mj-ea"/>
                <a:cs typeface="Poppins" pitchFamily="2" charset="77"/>
              </a:rPr>
              <a:t>Arvioi väitettä: Johtamallani kriisikeskuksella on hyvinvointialueen kanssa käynnissä palvelupolkujen tai toimintatapojen kehitystyö, mikä näkyy tai tulee näkymään konkreettisesti asukkaiden palveluissa</a:t>
            </a:r>
            <a:br>
              <a:rPr kumimoji="0" lang="fi-FI" sz="1100" b="1" i="0" u="none" strike="noStrike" kern="1200" cap="none" spc="0" normalizeH="0" baseline="0" noProof="0" dirty="0">
                <a:ln>
                  <a:noFill/>
                </a:ln>
                <a:solidFill>
                  <a:srgbClr val="FFFFFF"/>
                </a:solidFill>
                <a:effectLst/>
                <a:uLnTx/>
                <a:uFillTx/>
                <a:latin typeface="Calibri" panose="020F0502020204030204"/>
                <a:ea typeface="+mj-ea"/>
                <a:cs typeface="Poppins" pitchFamily="2" charset="77"/>
              </a:rPr>
            </a:br>
            <a:endParaRPr lang="fi-FI" sz="1600" dirty="0"/>
          </a:p>
        </p:txBody>
      </p:sp>
      <p:sp>
        <p:nvSpPr>
          <p:cNvPr id="4" name="Tekstiruutu 3">
            <a:extLst>
              <a:ext uri="{FF2B5EF4-FFF2-40B4-BE49-F238E27FC236}">
                <a16:creationId xmlns:a16="http://schemas.microsoft.com/office/drawing/2014/main" id="{B6E23092-CB81-1626-ECB8-942586E8E8EB}"/>
              </a:ext>
            </a:extLst>
          </p:cNvPr>
          <p:cNvSpPr txBox="1"/>
          <p:nvPr/>
        </p:nvSpPr>
        <p:spPr>
          <a:xfrm>
            <a:off x="329267" y="6285803"/>
            <a:ext cx="11633434" cy="307777"/>
          </a:xfrm>
          <a:prstGeom prst="rect">
            <a:avLst/>
          </a:prstGeom>
          <a:noFill/>
        </p:spPr>
        <p:txBody>
          <a:bodyPr wrap="square" rtlCol="0">
            <a:spAutoFit/>
          </a:bodyPr>
          <a:lstStyle/>
          <a:p>
            <a:r>
              <a:rPr lang="fi-FI" sz="1400" dirty="0">
                <a:solidFill>
                  <a:schemeClr val="bg1"/>
                </a:solidFill>
              </a:rPr>
              <a:t>Vastausasteikko: 1 = täysin eri mieltä, 2 = jokseenkin eri mieltä, 3 = ei samaa eikä eri mieltä, 4 = jokseenkin samaa mieltä, 5 = täysin samaa mieltä</a:t>
            </a:r>
          </a:p>
        </p:txBody>
      </p:sp>
    </p:spTree>
    <p:extLst>
      <p:ext uri="{BB962C8B-B14F-4D97-AF65-F5344CB8AC3E}">
        <p14:creationId xmlns:p14="http://schemas.microsoft.com/office/powerpoint/2010/main" val="199070069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5BB2B0B7-DF51-95DF-DE48-E20DC6757F1F}"/>
              </a:ext>
            </a:extLst>
          </p:cNvPr>
          <p:cNvSpPr>
            <a:spLocks noGrp="1"/>
          </p:cNvSpPr>
          <p:nvPr>
            <p:ph type="title"/>
          </p:nvPr>
        </p:nvSpPr>
        <p:spPr>
          <a:xfrm>
            <a:off x="356579" y="550562"/>
            <a:ext cx="10416851" cy="999217"/>
          </a:xfrm>
        </p:spPr>
        <p:txBody>
          <a:bodyPr>
            <a:noAutofit/>
          </a:bodyPr>
          <a:lstStyle/>
          <a:p>
            <a:pPr>
              <a:lnSpc>
                <a:spcPct val="100000"/>
              </a:lnSpc>
            </a:pPr>
            <a:r>
              <a:rPr lang="fi-FI" sz="2000" b="1" dirty="0"/>
              <a:t>Miten järjestöt on huomioitu hyvinvointialueesi rakenteissa? Mitkä tekijät ovat vaikuttaneet myönteisesti tai kielteisesti kriisikeskuksesi yhteistyöhön hyvinvointialueen kanssa? 1/2 (N = 18)</a:t>
            </a:r>
            <a:br>
              <a:rPr lang="fi-FI" sz="2000" b="1" dirty="0"/>
            </a:br>
            <a:br>
              <a:rPr lang="fi-FI" sz="2000" b="1" dirty="0"/>
            </a:br>
            <a:endParaRPr lang="fi-FI" sz="2000" dirty="0"/>
          </a:p>
        </p:txBody>
      </p:sp>
      <p:sp>
        <p:nvSpPr>
          <p:cNvPr id="3" name="Tekstin paikkamerkki 2">
            <a:extLst>
              <a:ext uri="{FF2B5EF4-FFF2-40B4-BE49-F238E27FC236}">
                <a16:creationId xmlns:a16="http://schemas.microsoft.com/office/drawing/2014/main" id="{72B2521B-C468-2522-7FCF-9CC50CFB868B}"/>
              </a:ext>
            </a:extLst>
          </p:cNvPr>
          <p:cNvSpPr>
            <a:spLocks noGrp="1"/>
          </p:cNvSpPr>
          <p:nvPr>
            <p:ph type="body" sz="quarter" idx="11"/>
          </p:nvPr>
        </p:nvSpPr>
        <p:spPr>
          <a:xfrm>
            <a:off x="356579" y="1683091"/>
            <a:ext cx="11455806" cy="4624347"/>
          </a:xfrm>
        </p:spPr>
        <p:txBody>
          <a:bodyPr numCol="1">
            <a:noAutofit/>
          </a:bodyPr>
          <a:lstStyle/>
          <a:p>
            <a:pPr marL="0" indent="0">
              <a:buNone/>
            </a:pPr>
            <a:r>
              <a:rPr lang="fi-FI" sz="1800" b="1" dirty="0">
                <a:solidFill>
                  <a:schemeClr val="accent1"/>
                </a:solidFill>
              </a:rPr>
              <a:t>Joillain hyvinvointialueilla järjestöyhteistyö on edennyt konkreettiselle tasolle</a:t>
            </a:r>
          </a:p>
          <a:p>
            <a:pPr marL="0" indent="0">
              <a:buNone/>
            </a:pPr>
            <a:r>
              <a:rPr lang="fi-FI" sz="1800" dirty="0"/>
              <a:t>Osassa vastauksista korostuu hyvä ja toimiva yhteistyö, jossa järjestöt on aidosti huomioitu </a:t>
            </a:r>
            <a:r>
              <a:rPr lang="fi-FI" sz="1800" dirty="0" err="1"/>
              <a:t>hvalueiden</a:t>
            </a:r>
            <a:r>
              <a:rPr lang="fi-FI" sz="1800" dirty="0"/>
              <a:t> rakenteissa. Joissain kriisikeskuksissa on käynnissä yhteisiä mallinnuksia palvelupoluista. Sote-muutos on saattanut tuoda näkyviin myös sen, että kaikki </a:t>
            </a:r>
            <a:r>
              <a:rPr lang="fi-FI" sz="1800" dirty="0" err="1"/>
              <a:t>hva:n</a:t>
            </a:r>
            <a:r>
              <a:rPr lang="fi-FI" sz="1800" dirty="0"/>
              <a:t> työntekijät eivät tunne kriisikeskuksen olemassaoloa. Kriisikeskuksen tekemä työ nauttii useiden vastausten mukaan arvostusta alueella. </a:t>
            </a:r>
            <a:endParaRPr lang="fi-FI" sz="1800" b="1" dirty="0">
              <a:solidFill>
                <a:schemeClr val="accent1"/>
              </a:solidFill>
            </a:endParaRPr>
          </a:p>
          <a:p>
            <a:pPr marL="0" indent="0">
              <a:buNone/>
            </a:pPr>
            <a:r>
              <a:rPr lang="fi-FI" sz="1800" b="1" dirty="0">
                <a:solidFill>
                  <a:schemeClr val="accent1"/>
                </a:solidFill>
              </a:rPr>
              <a:t>Järjestöyhteistyö on saattanut jäädä puheiden tasolle </a:t>
            </a:r>
          </a:p>
          <a:p>
            <a:pPr marL="0" indent="0">
              <a:buNone/>
            </a:pPr>
            <a:r>
              <a:rPr lang="fi-FI" sz="1800" dirty="0"/>
              <a:t>Useissa vastauksissa korostuu, että </a:t>
            </a:r>
            <a:r>
              <a:rPr lang="fi-FI" sz="1800" dirty="0" err="1"/>
              <a:t>hva</a:t>
            </a:r>
            <a:r>
              <a:rPr lang="fi-FI" sz="1800" dirty="0"/>
              <a:t> saattaa viestiä ennaltaehkäisyn ja matalan kynnyksen palveluiden tärkeydestä, mutta konkreettiset teot, sopimukset tai rahoituksen myöntäminen puuttuvat. Useissa vastauksissa korostetaan sitä, että järjestöt on huomioitu hyvinvointialueen rakenteissa ja suunnitteluun mukaan ottamisessa, mutta toteutus ontuu.</a:t>
            </a:r>
          </a:p>
          <a:p>
            <a:pPr marL="0" indent="0">
              <a:buNone/>
            </a:pPr>
            <a:r>
              <a:rPr lang="fi-FI" sz="1800" dirty="0"/>
              <a:t>Yksittäisissä vastauksissa kerrotaan, että järjestöjä ei juurikaan ole otettu mukaan yhteiseen kehittämistyöhön eikä rakenteita yhteistyölle ole pyritty luomaan. Järjestöjen ammattilähtöisen kriisityön paikka on palvelukentässä harmaalla alueella. Konkreettinen yhteistyö vaatii myös käytäntöjen ja asenteiden muutosta, jotta järjestöt nähtäisiin aidosti potentiaalisina yhteistyökumppaneina. Joissain vastauksissa korostuu se, että isossa kuvassa </a:t>
            </a:r>
            <a:r>
              <a:rPr lang="fi-FI" sz="1800" dirty="0" err="1"/>
              <a:t>hva:n</a:t>
            </a:r>
            <a:r>
              <a:rPr lang="fi-FI" sz="1800" dirty="0"/>
              <a:t> palvelupolkuja ei ole vielä rakennettu. Joidenkin mukaan selkeää keskustelukanavaa järjestöjen ja </a:t>
            </a:r>
            <a:r>
              <a:rPr lang="fi-FI" sz="1800" dirty="0" err="1"/>
              <a:t>hva:n</a:t>
            </a:r>
            <a:r>
              <a:rPr lang="fi-FI" sz="1800" dirty="0"/>
              <a:t> välillä ei ole ja yhteistyön konkretia jää epäselväksi tai jopa olemattomaksi.</a:t>
            </a:r>
          </a:p>
          <a:p>
            <a:pPr marL="0" indent="0">
              <a:buNone/>
            </a:pPr>
            <a:endParaRPr lang="fi-FI" sz="1300" dirty="0"/>
          </a:p>
          <a:p>
            <a:pPr marL="0" indent="0">
              <a:buNone/>
            </a:pPr>
            <a:endParaRPr lang="fi-FI" sz="1300" dirty="0"/>
          </a:p>
        </p:txBody>
      </p:sp>
    </p:spTree>
    <p:extLst>
      <p:ext uri="{BB962C8B-B14F-4D97-AF65-F5344CB8AC3E}">
        <p14:creationId xmlns:p14="http://schemas.microsoft.com/office/powerpoint/2010/main" val="403769271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kstin paikkamerkki 2">
            <a:extLst>
              <a:ext uri="{FF2B5EF4-FFF2-40B4-BE49-F238E27FC236}">
                <a16:creationId xmlns:a16="http://schemas.microsoft.com/office/drawing/2014/main" id="{BBA13110-A75D-325B-6407-B77BED0791E9}"/>
              </a:ext>
            </a:extLst>
          </p:cNvPr>
          <p:cNvSpPr>
            <a:spLocks noGrp="1"/>
          </p:cNvSpPr>
          <p:nvPr>
            <p:ph type="body" sz="quarter" idx="11"/>
          </p:nvPr>
        </p:nvSpPr>
        <p:spPr>
          <a:xfrm>
            <a:off x="417093" y="1752335"/>
            <a:ext cx="11320477" cy="4814720"/>
          </a:xfrm>
        </p:spPr>
        <p:txBody>
          <a:bodyPr>
            <a:normAutofit fontScale="62500" lnSpcReduction="20000"/>
          </a:bodyPr>
          <a:lstStyle/>
          <a:p>
            <a:pPr marL="0" indent="0">
              <a:buNone/>
            </a:pPr>
            <a:r>
              <a:rPr lang="fi-FI" sz="2900" b="1" dirty="0">
                <a:solidFill>
                  <a:schemeClr val="accent1"/>
                </a:solidFill>
              </a:rPr>
              <a:t>Yhteistyötä edistävät tekijät</a:t>
            </a:r>
          </a:p>
          <a:p>
            <a:pPr marL="0" indent="0">
              <a:buNone/>
            </a:pPr>
            <a:r>
              <a:rPr lang="fi-FI" sz="2900" dirty="0"/>
              <a:t>Selkeät rakenteet vaikuttavat yhteistyöhön positiivisesti. Esimerkiksi </a:t>
            </a:r>
            <a:r>
              <a:rPr lang="fi-FI" sz="2900" dirty="0" err="1"/>
              <a:t>hva:n</a:t>
            </a:r>
            <a:r>
              <a:rPr lang="fi-FI" sz="2900" dirty="0"/>
              <a:t> järjestö- ja osallisuusfoorumi, työryhmät, verkostot sekä maakunnan kumppanuuspöytä on mainittu vastauksissa. Ainakin yhdellä alueella vaikuttamiselin on virallinen osa </a:t>
            </a:r>
            <a:r>
              <a:rPr lang="fi-FI" sz="2900" dirty="0" err="1"/>
              <a:t>hva:n</a:t>
            </a:r>
            <a:r>
              <a:rPr lang="fi-FI" sz="2900" dirty="0"/>
              <a:t> rakennetta ja kirjattu hallintosääntöön. Avustuksen hakemiselle on joillain alueilla luotu selkeät prosessit. Myönteiseen yhteistyöhön on vaikuttanut myös kriisikeskusten pitkäaikainen yhteistyöhalukkuus, avoimuus, vuorovaikutus, aktiivisuus sekä kehittämismyönteisyys.</a:t>
            </a:r>
          </a:p>
          <a:p>
            <a:pPr marL="0" indent="0">
              <a:buNone/>
            </a:pPr>
            <a:r>
              <a:rPr lang="fi-FI" sz="2900" dirty="0"/>
              <a:t>Tutut kontaktit mainitaan useissa vastauksissa yhteistyön vahvuutena. Järjestöyhteistyölle on laadittu myös erikseen oma suunnitelma joillain alueilla. </a:t>
            </a:r>
            <a:r>
              <a:rPr lang="fi-FI" sz="2900" dirty="0" err="1"/>
              <a:t>Hva:n</a:t>
            </a:r>
            <a:r>
              <a:rPr lang="fi-FI" sz="2900" dirty="0"/>
              <a:t> oma järjestökoordinaattori mainitaan vastauksissa myös myönteisessä valossa. Säännöllistä yhteistyötä on esimerkiksi </a:t>
            </a:r>
            <a:r>
              <a:rPr lang="fi-FI" sz="2900" dirty="0" err="1"/>
              <a:t>sokrin</a:t>
            </a:r>
            <a:r>
              <a:rPr lang="fi-FI" sz="2900" dirty="0"/>
              <a:t>, </a:t>
            </a:r>
            <a:r>
              <a:rPr lang="fi-FI" sz="2900" dirty="0" err="1"/>
              <a:t>miepä</a:t>
            </a:r>
            <a:r>
              <a:rPr lang="fi-FI" sz="2900" dirty="0"/>
              <a:t>-tiimien sekä puhelinasiakasohjausten parissa. Asiakasohjaus, tiedotus, kumppanuusavustukset sekä maksuttomien tilojen käyttö mainitaan myös positiivisina asioina. Paikallisia neuvotteluja sekä vaikuttamistyötä on tehty yhteistyössä myös muiden järjestöjen kanssa. Yhteistyöhön </a:t>
            </a:r>
            <a:r>
              <a:rPr lang="fi-FI" sz="2900" dirty="0" err="1"/>
              <a:t>hva:n</a:t>
            </a:r>
            <a:r>
              <a:rPr lang="fi-FI" sz="2900" dirty="0"/>
              <a:t> kanssa vaikuttaa oleellisesti myös toiminnanjohtajan aktiivisuus.</a:t>
            </a:r>
          </a:p>
          <a:p>
            <a:pPr marL="0" indent="0">
              <a:buNone/>
            </a:pPr>
            <a:r>
              <a:rPr lang="fi-FI" sz="2900" b="1" dirty="0">
                <a:solidFill>
                  <a:schemeClr val="accent1"/>
                </a:solidFill>
              </a:rPr>
              <a:t>Yhteistyötä hankaloittavat tekijät </a:t>
            </a:r>
            <a:endParaRPr lang="fi-FI" sz="2900" dirty="0"/>
          </a:p>
          <a:p>
            <a:pPr marL="0" indent="0">
              <a:buNone/>
            </a:pPr>
            <a:r>
              <a:rPr lang="fi-FI" sz="2900" dirty="0"/>
              <a:t>Kielteisiä vaikutuksia on ollut esimerkiksi järjestön koolla, MIELI ry, SPR ja MLL on jätetty kumppanuusavustuksen ulkopuolelle toiminnan laajuuden vuoksi. Myös hyvinvointialueen laajuus on mainittu kielteisenä tekijänä. Alueiden vaikea taloustilanne vaikuttaa luonnollisesti hyvinvointialueen mahdollisuuksiin tukea kolmannen sektorin toimintaa. Henkilöstön vaihtuvuus </a:t>
            </a:r>
            <a:r>
              <a:rPr lang="fi-FI" sz="2900" dirty="0" err="1"/>
              <a:t>hva:lla</a:t>
            </a:r>
            <a:r>
              <a:rPr lang="fi-FI" sz="2900" dirty="0"/>
              <a:t> haastaa sujuvaa yhteistyötä järjestöjen kanssa. Alueen hajanainen ja hidas kehittämistoiminta mainitaan myös kielteisenä tekijänä. Lisäksi toimintojen vahva henkilösidonnaisuus on mainittu negatiivisessa valossa. </a:t>
            </a:r>
          </a:p>
          <a:p>
            <a:endParaRPr lang="fi-FI" dirty="0"/>
          </a:p>
        </p:txBody>
      </p:sp>
      <p:sp>
        <p:nvSpPr>
          <p:cNvPr id="6" name="Otsikko 1">
            <a:extLst>
              <a:ext uri="{FF2B5EF4-FFF2-40B4-BE49-F238E27FC236}">
                <a16:creationId xmlns:a16="http://schemas.microsoft.com/office/drawing/2014/main" id="{C341CAAD-C5C5-82ED-B261-C559BC6B4421}"/>
              </a:ext>
            </a:extLst>
          </p:cNvPr>
          <p:cNvSpPr>
            <a:spLocks noGrp="1"/>
          </p:cNvSpPr>
          <p:nvPr>
            <p:ph type="title"/>
          </p:nvPr>
        </p:nvSpPr>
        <p:spPr>
          <a:xfrm>
            <a:off x="417093" y="558951"/>
            <a:ext cx="10530436" cy="999217"/>
          </a:xfrm>
        </p:spPr>
        <p:txBody>
          <a:bodyPr>
            <a:noAutofit/>
          </a:bodyPr>
          <a:lstStyle/>
          <a:p>
            <a:pPr>
              <a:lnSpc>
                <a:spcPct val="100000"/>
              </a:lnSpc>
            </a:pPr>
            <a:r>
              <a:rPr lang="fi-FI" sz="2000" b="1" dirty="0"/>
              <a:t>Miten järjestöt on huomioitu hyvinvointialueesi rakenteissa? Mitkä tekijät ovat vaikuttaneet myönteisesti tai kielteisesti kriisikeskuksesi yhteistyöhön hyvinvointialueen kanssa? 2/2 (N = 18)</a:t>
            </a:r>
            <a:br>
              <a:rPr lang="fi-FI" sz="2000" b="1" dirty="0"/>
            </a:br>
            <a:br>
              <a:rPr lang="fi-FI" sz="2000" b="1" dirty="0"/>
            </a:br>
            <a:endParaRPr lang="fi-FI" sz="2000" dirty="0"/>
          </a:p>
        </p:txBody>
      </p:sp>
    </p:spTree>
    <p:extLst>
      <p:ext uri="{BB962C8B-B14F-4D97-AF65-F5344CB8AC3E}">
        <p14:creationId xmlns:p14="http://schemas.microsoft.com/office/powerpoint/2010/main" val="380119048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C9F6F947-A50A-A34B-66E6-92EDE595DB95}"/>
              </a:ext>
            </a:extLst>
          </p:cNvPr>
          <p:cNvSpPr>
            <a:spLocks noGrp="1"/>
          </p:cNvSpPr>
          <p:nvPr>
            <p:ph type="title"/>
          </p:nvPr>
        </p:nvSpPr>
        <p:spPr>
          <a:xfrm>
            <a:off x="651985" y="253175"/>
            <a:ext cx="10530436" cy="999217"/>
          </a:xfrm>
        </p:spPr>
        <p:txBody>
          <a:bodyPr/>
          <a:lstStyle/>
          <a:p>
            <a:r>
              <a:rPr lang="fi-FI" dirty="0"/>
              <a:t>Kriisikeskusbarometrin johtopäätökset</a:t>
            </a:r>
          </a:p>
        </p:txBody>
      </p:sp>
      <p:sp>
        <p:nvSpPr>
          <p:cNvPr id="3" name="Tekstin paikkamerkki 2">
            <a:extLst>
              <a:ext uri="{FF2B5EF4-FFF2-40B4-BE49-F238E27FC236}">
                <a16:creationId xmlns:a16="http://schemas.microsoft.com/office/drawing/2014/main" id="{561A7935-C27F-B270-9018-B78B9961174D}"/>
              </a:ext>
            </a:extLst>
          </p:cNvPr>
          <p:cNvSpPr>
            <a:spLocks noGrp="1"/>
          </p:cNvSpPr>
          <p:nvPr>
            <p:ph type="body" sz="quarter" idx="11"/>
          </p:nvPr>
        </p:nvSpPr>
        <p:spPr>
          <a:xfrm>
            <a:off x="504738" y="1021785"/>
            <a:ext cx="11122403" cy="5457205"/>
          </a:xfrm>
        </p:spPr>
        <p:txBody>
          <a:bodyPr>
            <a:noAutofit/>
          </a:bodyPr>
          <a:lstStyle/>
          <a:p>
            <a:r>
              <a:rPr lang="fi-FI" sz="1600" dirty="0">
                <a:latin typeface="+mn-lt"/>
              </a:rPr>
              <a:t>Barometrin vastaukset tukevat vahvasti aikaisempia havaintoja sekä signaaleja ihmisten kriiseistä sekä mielenterveyden tilasta. Palvelujärjestelmän haasteet korostuvat selkeästi vastauksissa ja julkisten palveluiden saatavuus näyttää heikentyneen valtakunnallisesti. </a:t>
            </a:r>
            <a:r>
              <a:rPr lang="fi-FI" sz="1600" dirty="0">
                <a:effectLst/>
                <a:latin typeface="+mn-lt"/>
                <a:ea typeface="Calibri" panose="020F0502020204030204" pitchFamily="34" charset="0"/>
              </a:rPr>
              <a:t>Vastausten perusteella vaikuttaa siltä, että kriisikeskukset joutuvat toimimaan aiempaa useammin ennaltaehkäisyn lisäksi julkisia palveluita korvaavina, eikä niitä tukevina palveluina.</a:t>
            </a:r>
            <a:endParaRPr lang="fi-FI" sz="1600" dirty="0">
              <a:latin typeface="+mn-lt"/>
            </a:endParaRPr>
          </a:p>
          <a:p>
            <a:r>
              <a:rPr lang="fi-FI" sz="1600" dirty="0"/>
              <a:t>Vastaajista 41 % arvioi, että kriisikeskuksiin asiakkaaksi ohjautuneiden ihmisten yleinen vointi viimeisten kuuden kuukauden aikana on heikentynyt.</a:t>
            </a:r>
          </a:p>
          <a:p>
            <a:r>
              <a:rPr lang="fi-FI" sz="1600" dirty="0"/>
              <a:t>Ihmisten avun saamiselle hyvinvointialueen sote-palveluissa annetaan keskimäärin hieman korkeampi arvosana, kuin avun saamiselle mielenterveyspalveluissa. Vastausten hajonta palveluita koskevissa kysymyksissä on suurta, mikä kertoo hyvinvointialueiden välisistä eroista. Verkoston kriisikeskusten välinen vertailu paljastaa suuria alueellisia eroja, mutta tuloksia on tulkittava varauksin, sillä joidenkin kriisikeskusten vastausmäärät ovat pieniä. </a:t>
            </a:r>
          </a:p>
          <a:p>
            <a:r>
              <a:rPr lang="fi-FI" sz="1600" dirty="0"/>
              <a:t>70 % vastaajista arvioi ihmisten pääsyn sote-palveluihin heikentyneen ja 68 % arvioi pääsyn mielenterveyspalveluihin heikentyneen sote-uudistuksen jälkeen. </a:t>
            </a:r>
          </a:p>
          <a:p>
            <a:r>
              <a:rPr lang="fi-FI" sz="1600" dirty="0"/>
              <a:t>Palvelujärjestelmän haasteiden lisäksi mm. nuorten pahoinvoinnin lisääntyminen, ihmisten ongelmien monimutkaistuminen sekä turvattomuuden kokemukset ovat kriisikeskusverkoston työntekijöiden havaitsemia kriisityön signaaleja.</a:t>
            </a:r>
          </a:p>
          <a:p>
            <a:r>
              <a:rPr lang="fi-FI" sz="1600" dirty="0"/>
              <a:t>Kriisikeskusjohtajien arvio kriisikeskusten ja hyvinvointialueiden välisestä yhteistyöstä on keskimäärin hyvä, vaikkakin hajonta on huomattavaa. Yli puolet (53 %) kriisikeskusverkoston johtajista arvioi, että </a:t>
            </a:r>
            <a:r>
              <a:rPr kumimoji="0" lang="fi-FI" sz="1600" i="0" u="none" strike="noStrike" kern="1200" cap="none" spc="0" normalizeH="0" baseline="0" noProof="0" dirty="0">
                <a:ln>
                  <a:noFill/>
                </a:ln>
                <a:solidFill>
                  <a:srgbClr val="FFFFFF"/>
                </a:solidFill>
                <a:effectLst/>
                <a:uLnTx/>
                <a:uFillTx/>
                <a:latin typeface="Calibri" panose="020F0502020204030204"/>
                <a:ea typeface="+mj-ea"/>
                <a:cs typeface="Poppins" pitchFamily="2" charset="77"/>
              </a:rPr>
              <a:t>kriisikeskuksella on hyvinvointialueen kanssa käynnissä palvelupolkujen tai toimintatapojen kehitystyö, mikä näkyy tai tulee näkymään konkreettisesti ihmisten palveluissa.</a:t>
            </a:r>
            <a:br>
              <a:rPr lang="fi-FI" sz="1600" dirty="0"/>
            </a:br>
            <a:endParaRPr lang="fi-FI" sz="1600" dirty="0"/>
          </a:p>
          <a:p>
            <a:endParaRPr lang="fi-FI" sz="1400" dirty="0"/>
          </a:p>
          <a:p>
            <a:pPr marL="0" indent="0">
              <a:buNone/>
            </a:pPr>
            <a:br>
              <a:rPr lang="fi-FI" sz="1400" dirty="0"/>
            </a:br>
            <a:endParaRPr lang="fi-FI" sz="1400" dirty="0"/>
          </a:p>
        </p:txBody>
      </p:sp>
    </p:spTree>
    <p:extLst>
      <p:ext uri="{BB962C8B-B14F-4D97-AF65-F5344CB8AC3E}">
        <p14:creationId xmlns:p14="http://schemas.microsoft.com/office/powerpoint/2010/main" val="396721344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DD935AAB-7E3B-A539-9A03-1EBCBA144BEA}"/>
              </a:ext>
            </a:extLst>
          </p:cNvPr>
          <p:cNvSpPr>
            <a:spLocks noGrp="1"/>
          </p:cNvSpPr>
          <p:nvPr>
            <p:ph type="title"/>
          </p:nvPr>
        </p:nvSpPr>
        <p:spPr>
          <a:xfrm>
            <a:off x="385369" y="617447"/>
            <a:ext cx="10810503" cy="999217"/>
          </a:xfrm>
        </p:spPr>
        <p:txBody>
          <a:bodyPr>
            <a:normAutofit fontScale="90000"/>
          </a:bodyPr>
          <a:lstStyle/>
          <a:p>
            <a:r>
              <a:rPr lang="fi-FI" dirty="0"/>
              <a:t>Ensimmäiseen kriisikeskusbarometriin saatiin kiitettävästi vastauksia </a:t>
            </a:r>
          </a:p>
        </p:txBody>
      </p:sp>
      <p:sp>
        <p:nvSpPr>
          <p:cNvPr id="3" name="Tekstin paikkamerkki 2">
            <a:extLst>
              <a:ext uri="{FF2B5EF4-FFF2-40B4-BE49-F238E27FC236}">
                <a16:creationId xmlns:a16="http://schemas.microsoft.com/office/drawing/2014/main" id="{AED97295-3310-54F5-6239-AE2BB7D467CB}"/>
              </a:ext>
            </a:extLst>
          </p:cNvPr>
          <p:cNvSpPr>
            <a:spLocks noGrp="1"/>
          </p:cNvSpPr>
          <p:nvPr>
            <p:ph type="body" sz="quarter" idx="11"/>
          </p:nvPr>
        </p:nvSpPr>
        <p:spPr>
          <a:xfrm>
            <a:off x="352339" y="1721285"/>
            <a:ext cx="6823127" cy="3990894"/>
          </a:xfrm>
        </p:spPr>
        <p:txBody>
          <a:bodyPr>
            <a:normAutofit fontScale="92500" lnSpcReduction="20000"/>
          </a:bodyPr>
          <a:lstStyle/>
          <a:p>
            <a:r>
              <a:rPr lang="fi-FI" dirty="0"/>
              <a:t>Kyselyyn vastasi 103 henkilöä. Vastaajat työskentelevät MIELI ry:n kriisikeskusverkostossa kriisikeskusten johtajina sekä työntekijöinä.</a:t>
            </a:r>
          </a:p>
          <a:p>
            <a:r>
              <a:rPr lang="fi-FI" dirty="0"/>
              <a:t>Jokaisesta kriisikeskuksesta saatiin vähintään yhden työntekijän vastaus. Kyselyn vastausprosentti oli verkoston työntekijöiden osalta n. 73 % ja johtajien osalta 90 %. </a:t>
            </a:r>
          </a:p>
          <a:p>
            <a:r>
              <a:rPr lang="fi-FI" dirty="0"/>
              <a:t>Kriisikeskusten työntekijät vastasivat kyselyyn anonyymisti.</a:t>
            </a:r>
          </a:p>
          <a:p>
            <a:r>
              <a:rPr lang="fi-FI" dirty="0"/>
              <a:t>Kyselyssä oli kaikille yhteisten kysymysten lisäksi kysymyksiä, joihin ainoastaan kriisikeskusjohtajia pyydettiin vastaamaan.</a:t>
            </a:r>
          </a:p>
          <a:p>
            <a:endParaRPr lang="fi-FI" dirty="0"/>
          </a:p>
        </p:txBody>
      </p:sp>
      <p:graphicFrame>
        <p:nvGraphicFramePr>
          <p:cNvPr id="6" name="Kaavio 5">
            <a:extLst>
              <a:ext uri="{FF2B5EF4-FFF2-40B4-BE49-F238E27FC236}">
                <a16:creationId xmlns:a16="http://schemas.microsoft.com/office/drawing/2014/main" id="{21B0E292-1D63-2B48-11C4-614838FA5E40}"/>
              </a:ext>
            </a:extLst>
          </p:cNvPr>
          <p:cNvGraphicFramePr/>
          <p:nvPr>
            <p:extLst>
              <p:ext uri="{D42A27DB-BD31-4B8C-83A1-F6EECF244321}">
                <p14:modId xmlns:p14="http://schemas.microsoft.com/office/powerpoint/2010/main" val="1651707843"/>
              </p:ext>
            </p:extLst>
          </p:nvPr>
        </p:nvGraphicFramePr>
        <p:xfrm>
          <a:off x="6401380" y="1605696"/>
          <a:ext cx="5595072" cy="4553200"/>
        </p:xfrm>
        <a:graphic>
          <a:graphicData uri="http://schemas.openxmlformats.org/drawingml/2006/chart">
            <c:chart xmlns:c="http://schemas.openxmlformats.org/drawingml/2006/chart" xmlns:r="http://schemas.openxmlformats.org/officeDocument/2006/relationships" r:id="rId2"/>
          </a:graphicData>
        </a:graphic>
      </p:graphicFrame>
      <p:sp>
        <p:nvSpPr>
          <p:cNvPr id="7" name="Tekstiruutu 6">
            <a:extLst>
              <a:ext uri="{FF2B5EF4-FFF2-40B4-BE49-F238E27FC236}">
                <a16:creationId xmlns:a16="http://schemas.microsoft.com/office/drawing/2014/main" id="{ADAB8246-98FE-4A56-C238-FFFE3A90696A}"/>
              </a:ext>
            </a:extLst>
          </p:cNvPr>
          <p:cNvSpPr txBox="1"/>
          <p:nvPr/>
        </p:nvSpPr>
        <p:spPr>
          <a:xfrm>
            <a:off x="8157553" y="2527728"/>
            <a:ext cx="1188721" cy="584775"/>
          </a:xfrm>
          <a:prstGeom prst="rect">
            <a:avLst/>
          </a:prstGeom>
          <a:noFill/>
        </p:spPr>
        <p:txBody>
          <a:bodyPr wrap="square" rtlCol="0">
            <a:spAutoFit/>
          </a:bodyPr>
          <a:lstStyle/>
          <a:p>
            <a:r>
              <a:rPr lang="fi-FI" sz="3200" dirty="0">
                <a:solidFill>
                  <a:schemeClr val="bg1"/>
                </a:solidFill>
              </a:rPr>
              <a:t>19 %</a:t>
            </a:r>
          </a:p>
        </p:txBody>
      </p:sp>
      <p:sp>
        <p:nvSpPr>
          <p:cNvPr id="8" name="Tekstiruutu 7">
            <a:extLst>
              <a:ext uri="{FF2B5EF4-FFF2-40B4-BE49-F238E27FC236}">
                <a16:creationId xmlns:a16="http://schemas.microsoft.com/office/drawing/2014/main" id="{B9728B95-8EC5-50A3-69B7-9B4C79158118}"/>
              </a:ext>
            </a:extLst>
          </p:cNvPr>
          <p:cNvSpPr txBox="1"/>
          <p:nvPr/>
        </p:nvSpPr>
        <p:spPr>
          <a:xfrm>
            <a:off x="8839198" y="3716732"/>
            <a:ext cx="1493522" cy="584775"/>
          </a:xfrm>
          <a:prstGeom prst="rect">
            <a:avLst/>
          </a:prstGeom>
          <a:noFill/>
        </p:spPr>
        <p:txBody>
          <a:bodyPr wrap="square" rtlCol="0">
            <a:spAutoFit/>
          </a:bodyPr>
          <a:lstStyle/>
          <a:p>
            <a:r>
              <a:rPr lang="fi-FI" sz="3200" dirty="0"/>
              <a:t>81 %</a:t>
            </a:r>
          </a:p>
        </p:txBody>
      </p:sp>
    </p:spTree>
    <p:extLst>
      <p:ext uri="{BB962C8B-B14F-4D97-AF65-F5344CB8AC3E}">
        <p14:creationId xmlns:p14="http://schemas.microsoft.com/office/powerpoint/2010/main" val="241147497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11" name="Taulukko 11">
            <a:extLst>
              <a:ext uri="{FF2B5EF4-FFF2-40B4-BE49-F238E27FC236}">
                <a16:creationId xmlns:a16="http://schemas.microsoft.com/office/drawing/2014/main" id="{FE4B3175-47D6-35FD-55C7-0C88E2021E22}"/>
              </a:ext>
            </a:extLst>
          </p:cNvPr>
          <p:cNvGraphicFramePr>
            <a:graphicFrameLocks noGrp="1"/>
          </p:cNvGraphicFramePr>
          <p:nvPr>
            <p:extLst>
              <p:ext uri="{D42A27DB-BD31-4B8C-83A1-F6EECF244321}">
                <p14:modId xmlns:p14="http://schemas.microsoft.com/office/powerpoint/2010/main" val="1154797507"/>
              </p:ext>
            </p:extLst>
          </p:nvPr>
        </p:nvGraphicFramePr>
        <p:xfrm>
          <a:off x="538941" y="1134584"/>
          <a:ext cx="11114119" cy="5085080"/>
        </p:xfrm>
        <a:graphic>
          <a:graphicData uri="http://schemas.openxmlformats.org/drawingml/2006/table">
            <a:tbl>
              <a:tblPr firstRow="1" bandRow="1">
                <a:tableStyleId>{5C22544A-7EE6-4342-B048-85BDC9FD1C3A}</a:tableStyleId>
              </a:tblPr>
              <a:tblGrid>
                <a:gridCol w="1487980">
                  <a:extLst>
                    <a:ext uri="{9D8B030D-6E8A-4147-A177-3AD203B41FA5}">
                      <a16:colId xmlns:a16="http://schemas.microsoft.com/office/drawing/2014/main" val="1155273666"/>
                    </a:ext>
                  </a:extLst>
                </a:gridCol>
                <a:gridCol w="1928552">
                  <a:extLst>
                    <a:ext uri="{9D8B030D-6E8A-4147-A177-3AD203B41FA5}">
                      <a16:colId xmlns:a16="http://schemas.microsoft.com/office/drawing/2014/main" val="4038906247"/>
                    </a:ext>
                  </a:extLst>
                </a:gridCol>
                <a:gridCol w="2036620">
                  <a:extLst>
                    <a:ext uri="{9D8B030D-6E8A-4147-A177-3AD203B41FA5}">
                      <a16:colId xmlns:a16="http://schemas.microsoft.com/office/drawing/2014/main" val="2860029243"/>
                    </a:ext>
                  </a:extLst>
                </a:gridCol>
                <a:gridCol w="1554480">
                  <a:extLst>
                    <a:ext uri="{9D8B030D-6E8A-4147-A177-3AD203B41FA5}">
                      <a16:colId xmlns:a16="http://schemas.microsoft.com/office/drawing/2014/main" val="2531966819"/>
                    </a:ext>
                  </a:extLst>
                </a:gridCol>
                <a:gridCol w="2136371">
                  <a:extLst>
                    <a:ext uri="{9D8B030D-6E8A-4147-A177-3AD203B41FA5}">
                      <a16:colId xmlns:a16="http://schemas.microsoft.com/office/drawing/2014/main" val="3734284668"/>
                    </a:ext>
                  </a:extLst>
                </a:gridCol>
                <a:gridCol w="1970116">
                  <a:extLst>
                    <a:ext uri="{9D8B030D-6E8A-4147-A177-3AD203B41FA5}">
                      <a16:colId xmlns:a16="http://schemas.microsoft.com/office/drawing/2014/main" val="143428598"/>
                    </a:ext>
                  </a:extLst>
                </a:gridCol>
              </a:tblGrid>
              <a:tr h="370840">
                <a:tc>
                  <a:txBody>
                    <a:bodyPr/>
                    <a:lstStyle/>
                    <a:p>
                      <a:pPr algn="ctr"/>
                      <a:r>
                        <a:rPr lang="fi-FI" dirty="0"/>
                        <a:t>Kriisikeskus</a:t>
                      </a:r>
                    </a:p>
                  </a:txBody>
                  <a:tcPr>
                    <a:solidFill>
                      <a:schemeClr val="accent2"/>
                    </a:solidFill>
                  </a:tcPr>
                </a:tc>
                <a:tc>
                  <a:txBody>
                    <a:bodyPr/>
                    <a:lstStyle/>
                    <a:p>
                      <a:pPr algn="ctr"/>
                      <a:r>
                        <a:rPr lang="fi-FI" dirty="0"/>
                        <a:t>Hyvinvointialue</a:t>
                      </a:r>
                    </a:p>
                  </a:txBody>
                  <a:tcPr>
                    <a:solidFill>
                      <a:schemeClr val="accent2"/>
                    </a:solidFill>
                  </a:tcPr>
                </a:tc>
                <a:tc>
                  <a:txBody>
                    <a:bodyPr/>
                    <a:lstStyle/>
                    <a:p>
                      <a:pPr algn="ctr"/>
                      <a:r>
                        <a:rPr lang="fi-FI" dirty="0"/>
                        <a:t>N</a:t>
                      </a:r>
                    </a:p>
                  </a:txBody>
                  <a:tcPr>
                    <a:solidFill>
                      <a:schemeClr val="accent2"/>
                    </a:solidFill>
                  </a:tcPr>
                </a:tc>
                <a:tc>
                  <a:txBody>
                    <a:bodyPr/>
                    <a:lstStyle/>
                    <a:p>
                      <a:pPr algn="ctr"/>
                      <a:r>
                        <a:rPr lang="fi-FI" dirty="0"/>
                        <a:t>Kriisikeskus</a:t>
                      </a:r>
                    </a:p>
                  </a:txBody>
                  <a:tcPr>
                    <a:solidFill>
                      <a:schemeClr val="accent2"/>
                    </a:solidFill>
                  </a:tcPr>
                </a:tc>
                <a:tc>
                  <a:txBody>
                    <a:bodyPr/>
                    <a:lstStyle/>
                    <a:p>
                      <a:pPr algn="ctr"/>
                      <a:r>
                        <a:rPr lang="fi-FI" dirty="0"/>
                        <a:t>Hyvinvointialue</a:t>
                      </a:r>
                    </a:p>
                  </a:txBody>
                  <a:tcPr>
                    <a:solidFill>
                      <a:schemeClr val="accent2"/>
                    </a:solidFill>
                  </a:tcPr>
                </a:tc>
                <a:tc>
                  <a:txBody>
                    <a:bodyPr/>
                    <a:lstStyle/>
                    <a:p>
                      <a:pPr algn="ctr"/>
                      <a:r>
                        <a:rPr lang="fi-FI" dirty="0"/>
                        <a:t>N</a:t>
                      </a:r>
                    </a:p>
                  </a:txBody>
                  <a:tcPr>
                    <a:solidFill>
                      <a:schemeClr val="accent2"/>
                    </a:solidFill>
                  </a:tcPr>
                </a:tc>
                <a:extLst>
                  <a:ext uri="{0D108BD9-81ED-4DB2-BD59-A6C34878D82A}">
                    <a16:rowId xmlns:a16="http://schemas.microsoft.com/office/drawing/2014/main" val="2312024359"/>
                  </a:ext>
                </a:extLst>
              </a:tr>
              <a:tr h="370840">
                <a:tc>
                  <a:txBody>
                    <a:bodyPr/>
                    <a:lstStyle/>
                    <a:p>
                      <a:pPr algn="ctr"/>
                      <a:r>
                        <a:rPr lang="fi-FI" b="0" dirty="0">
                          <a:solidFill>
                            <a:schemeClr val="tx1"/>
                          </a:solidFill>
                        </a:rPr>
                        <a:t>Helsinki</a:t>
                      </a:r>
                    </a:p>
                  </a:txBody>
                  <a:tcPr/>
                </a:tc>
                <a:tc>
                  <a:txBody>
                    <a:bodyPr/>
                    <a:lstStyle/>
                    <a:p>
                      <a:pPr algn="ctr"/>
                      <a:endParaRPr lang="fi-FI" b="0" dirty="0">
                        <a:solidFill>
                          <a:schemeClr val="tx1"/>
                        </a:solidFill>
                      </a:endParaRPr>
                    </a:p>
                  </a:txBody>
                  <a:tcPr/>
                </a:tc>
                <a:tc>
                  <a:txBody>
                    <a:bodyPr/>
                    <a:lstStyle/>
                    <a:p>
                      <a:pPr algn="ctr"/>
                      <a:r>
                        <a:rPr lang="fi-FI" b="0" dirty="0">
                          <a:solidFill>
                            <a:schemeClr val="tx1"/>
                          </a:solidFill>
                        </a:rPr>
                        <a:t>12 (11 %)</a:t>
                      </a:r>
                    </a:p>
                  </a:txBody>
                  <a:tcPr/>
                </a:tc>
                <a:tc>
                  <a:txBody>
                    <a:bodyPr/>
                    <a:lstStyle/>
                    <a:p>
                      <a:pPr algn="ctr"/>
                      <a:r>
                        <a:rPr lang="fi-FI" b="0" dirty="0">
                          <a:solidFill>
                            <a:schemeClr val="tx1"/>
                          </a:solidFill>
                        </a:rPr>
                        <a:t>Oulu</a:t>
                      </a:r>
                    </a:p>
                  </a:txBody>
                  <a:tcPr/>
                </a:tc>
                <a:tc>
                  <a:txBody>
                    <a:bodyPr/>
                    <a:lstStyle/>
                    <a:p>
                      <a:pPr algn="ctr"/>
                      <a:r>
                        <a:rPr lang="fi-FI" b="0" dirty="0">
                          <a:solidFill>
                            <a:schemeClr val="tx1"/>
                          </a:solidFill>
                        </a:rPr>
                        <a:t>Pohjois-Pohjanmaa</a:t>
                      </a:r>
                    </a:p>
                  </a:txBody>
                  <a:tcPr/>
                </a:tc>
                <a:tc>
                  <a:txBody>
                    <a:bodyPr/>
                    <a:lstStyle/>
                    <a:p>
                      <a:pPr algn="ctr"/>
                      <a:r>
                        <a:rPr lang="fi-FI" b="0" dirty="0">
                          <a:solidFill>
                            <a:schemeClr val="tx1"/>
                          </a:solidFill>
                        </a:rPr>
                        <a:t>7 (7 %)</a:t>
                      </a:r>
                    </a:p>
                  </a:txBody>
                  <a:tcPr/>
                </a:tc>
                <a:extLst>
                  <a:ext uri="{0D108BD9-81ED-4DB2-BD59-A6C34878D82A}">
                    <a16:rowId xmlns:a16="http://schemas.microsoft.com/office/drawing/2014/main" val="1655826887"/>
                  </a:ext>
                </a:extLst>
              </a:tr>
              <a:tr h="370840">
                <a:tc>
                  <a:txBody>
                    <a:bodyPr/>
                    <a:lstStyle/>
                    <a:p>
                      <a:pPr algn="ctr"/>
                      <a:r>
                        <a:rPr lang="fi-FI" b="0" dirty="0">
                          <a:solidFill>
                            <a:schemeClr val="tx1"/>
                          </a:solidFill>
                        </a:rPr>
                        <a:t>Sastamala</a:t>
                      </a:r>
                    </a:p>
                  </a:txBody>
                  <a:tcPr/>
                </a:tc>
                <a:tc>
                  <a:txBody>
                    <a:bodyPr/>
                    <a:lstStyle/>
                    <a:p>
                      <a:pPr algn="ctr"/>
                      <a:r>
                        <a:rPr lang="fi-FI" b="0" dirty="0">
                          <a:solidFill>
                            <a:schemeClr val="tx1"/>
                          </a:solidFill>
                        </a:rPr>
                        <a:t>Pirkanmaa</a:t>
                      </a:r>
                    </a:p>
                  </a:txBody>
                  <a:tcPr/>
                </a:tc>
                <a:tc>
                  <a:txBody>
                    <a:bodyPr/>
                    <a:lstStyle/>
                    <a:p>
                      <a:pPr algn="ctr"/>
                      <a:r>
                        <a:rPr lang="fi-FI" b="0" dirty="0">
                          <a:solidFill>
                            <a:schemeClr val="tx1"/>
                          </a:solidFill>
                        </a:rPr>
                        <a:t>3 (3 %)</a:t>
                      </a:r>
                    </a:p>
                  </a:txBody>
                  <a:tcPr/>
                </a:tc>
                <a:tc>
                  <a:txBody>
                    <a:bodyPr/>
                    <a:lstStyle/>
                    <a:p>
                      <a:pPr algn="ctr"/>
                      <a:r>
                        <a:rPr lang="fi-FI" b="0" dirty="0">
                          <a:solidFill>
                            <a:schemeClr val="tx1"/>
                          </a:solidFill>
                        </a:rPr>
                        <a:t>Rauma</a:t>
                      </a:r>
                    </a:p>
                  </a:txBody>
                  <a:tcPr/>
                </a:tc>
                <a:tc>
                  <a:txBody>
                    <a:bodyPr/>
                    <a:lstStyle/>
                    <a:p>
                      <a:pPr algn="ctr"/>
                      <a:r>
                        <a:rPr lang="fi-FI" b="0" dirty="0">
                          <a:solidFill>
                            <a:schemeClr val="tx1"/>
                          </a:solidFill>
                        </a:rPr>
                        <a:t>Satakunta</a:t>
                      </a:r>
                    </a:p>
                  </a:txBody>
                  <a:tcPr/>
                </a:tc>
                <a:tc>
                  <a:txBody>
                    <a:bodyPr/>
                    <a:lstStyle/>
                    <a:p>
                      <a:pPr algn="ctr"/>
                      <a:r>
                        <a:rPr lang="fi-FI" b="0" dirty="0">
                          <a:solidFill>
                            <a:schemeClr val="tx1"/>
                          </a:solidFill>
                        </a:rPr>
                        <a:t>2 (2 %)</a:t>
                      </a:r>
                    </a:p>
                  </a:txBody>
                  <a:tcPr/>
                </a:tc>
                <a:extLst>
                  <a:ext uri="{0D108BD9-81ED-4DB2-BD59-A6C34878D82A}">
                    <a16:rowId xmlns:a16="http://schemas.microsoft.com/office/drawing/2014/main" val="585350391"/>
                  </a:ext>
                </a:extLst>
              </a:tr>
              <a:tr h="370840">
                <a:tc>
                  <a:txBody>
                    <a:bodyPr/>
                    <a:lstStyle/>
                    <a:p>
                      <a:pPr algn="ctr"/>
                      <a:r>
                        <a:rPr lang="fi-FI" b="0" dirty="0">
                          <a:solidFill>
                            <a:schemeClr val="tx1"/>
                          </a:solidFill>
                        </a:rPr>
                        <a:t>Hyvinkää </a:t>
                      </a:r>
                    </a:p>
                  </a:txBody>
                  <a:tcPr/>
                </a:tc>
                <a:tc>
                  <a:txBody>
                    <a:bodyPr/>
                    <a:lstStyle/>
                    <a:p>
                      <a:pPr algn="ctr"/>
                      <a:r>
                        <a:rPr lang="fi-FI" b="0" dirty="0">
                          <a:solidFill>
                            <a:schemeClr val="tx1"/>
                          </a:solidFill>
                        </a:rPr>
                        <a:t>Keski-Uusimaa</a:t>
                      </a:r>
                    </a:p>
                  </a:txBody>
                  <a:tcPr/>
                </a:tc>
                <a:tc>
                  <a:txBody>
                    <a:bodyPr/>
                    <a:lstStyle/>
                    <a:p>
                      <a:pPr algn="ctr"/>
                      <a:r>
                        <a:rPr lang="fi-FI" b="0" dirty="0">
                          <a:solidFill>
                            <a:schemeClr val="tx1"/>
                          </a:solidFill>
                        </a:rPr>
                        <a:t>2 (2 %)</a:t>
                      </a:r>
                    </a:p>
                  </a:txBody>
                  <a:tcPr/>
                </a:tc>
                <a:tc>
                  <a:txBody>
                    <a:bodyPr/>
                    <a:lstStyle/>
                    <a:p>
                      <a:pPr algn="ctr"/>
                      <a:r>
                        <a:rPr lang="fi-FI" b="0" dirty="0">
                          <a:solidFill>
                            <a:schemeClr val="tx1"/>
                          </a:solidFill>
                        </a:rPr>
                        <a:t>Rovaniemi</a:t>
                      </a:r>
                    </a:p>
                  </a:txBody>
                  <a:tcPr/>
                </a:tc>
                <a:tc>
                  <a:txBody>
                    <a:bodyPr/>
                    <a:lstStyle/>
                    <a:p>
                      <a:pPr algn="ctr"/>
                      <a:r>
                        <a:rPr lang="fi-FI" b="0" dirty="0">
                          <a:solidFill>
                            <a:schemeClr val="tx1"/>
                          </a:solidFill>
                        </a:rPr>
                        <a:t>Lappi</a:t>
                      </a:r>
                    </a:p>
                  </a:txBody>
                  <a:tcPr/>
                </a:tc>
                <a:tc>
                  <a:txBody>
                    <a:bodyPr/>
                    <a:lstStyle/>
                    <a:p>
                      <a:pPr algn="ctr"/>
                      <a:r>
                        <a:rPr lang="fi-FI" b="0" dirty="0">
                          <a:solidFill>
                            <a:schemeClr val="tx1"/>
                          </a:solidFill>
                        </a:rPr>
                        <a:t>3 (3 %)</a:t>
                      </a:r>
                    </a:p>
                  </a:txBody>
                  <a:tcPr/>
                </a:tc>
                <a:extLst>
                  <a:ext uri="{0D108BD9-81ED-4DB2-BD59-A6C34878D82A}">
                    <a16:rowId xmlns:a16="http://schemas.microsoft.com/office/drawing/2014/main" val="2368746638"/>
                  </a:ext>
                </a:extLst>
              </a:tr>
              <a:tr h="370840">
                <a:tc>
                  <a:txBody>
                    <a:bodyPr/>
                    <a:lstStyle/>
                    <a:p>
                      <a:pPr algn="ctr"/>
                      <a:r>
                        <a:rPr lang="fi-FI" b="0" dirty="0">
                          <a:solidFill>
                            <a:schemeClr val="tx1"/>
                          </a:solidFill>
                        </a:rPr>
                        <a:t>Joensuu</a:t>
                      </a:r>
                    </a:p>
                  </a:txBody>
                  <a:tcPr/>
                </a:tc>
                <a:tc>
                  <a:txBody>
                    <a:bodyPr/>
                    <a:lstStyle/>
                    <a:p>
                      <a:pPr algn="ctr"/>
                      <a:r>
                        <a:rPr lang="fi-FI" b="0" dirty="0">
                          <a:solidFill>
                            <a:schemeClr val="tx1"/>
                          </a:solidFill>
                        </a:rPr>
                        <a:t>Pohjois-Karjala</a:t>
                      </a:r>
                    </a:p>
                  </a:txBody>
                  <a:tcPr/>
                </a:tc>
                <a:tc>
                  <a:txBody>
                    <a:bodyPr/>
                    <a:lstStyle/>
                    <a:p>
                      <a:pPr algn="ctr"/>
                      <a:r>
                        <a:rPr lang="fi-FI" b="0" dirty="0">
                          <a:solidFill>
                            <a:schemeClr val="tx1"/>
                          </a:solidFill>
                        </a:rPr>
                        <a:t>3 (3 %)</a:t>
                      </a:r>
                    </a:p>
                  </a:txBody>
                  <a:tcPr/>
                </a:tc>
                <a:tc>
                  <a:txBody>
                    <a:bodyPr/>
                    <a:lstStyle/>
                    <a:p>
                      <a:pPr algn="ctr"/>
                      <a:r>
                        <a:rPr lang="fi-FI" b="0" dirty="0">
                          <a:solidFill>
                            <a:schemeClr val="tx1"/>
                          </a:solidFill>
                        </a:rPr>
                        <a:t>Salo</a:t>
                      </a:r>
                    </a:p>
                  </a:txBody>
                  <a:tcPr/>
                </a:tc>
                <a:tc>
                  <a:txBody>
                    <a:bodyPr/>
                    <a:lstStyle/>
                    <a:p>
                      <a:pPr algn="ctr"/>
                      <a:r>
                        <a:rPr lang="fi-FI" b="0" dirty="0">
                          <a:solidFill>
                            <a:schemeClr val="tx1"/>
                          </a:solidFill>
                        </a:rPr>
                        <a:t>Varsinais-Suomi</a:t>
                      </a:r>
                    </a:p>
                  </a:txBody>
                  <a:tcPr/>
                </a:tc>
                <a:tc>
                  <a:txBody>
                    <a:bodyPr/>
                    <a:lstStyle/>
                    <a:p>
                      <a:pPr algn="ctr"/>
                      <a:r>
                        <a:rPr lang="fi-FI" b="0" dirty="0">
                          <a:solidFill>
                            <a:schemeClr val="tx1"/>
                          </a:solidFill>
                        </a:rPr>
                        <a:t>2 (2 %)</a:t>
                      </a:r>
                    </a:p>
                  </a:txBody>
                  <a:tcPr/>
                </a:tc>
                <a:extLst>
                  <a:ext uri="{0D108BD9-81ED-4DB2-BD59-A6C34878D82A}">
                    <a16:rowId xmlns:a16="http://schemas.microsoft.com/office/drawing/2014/main" val="2470500458"/>
                  </a:ext>
                </a:extLst>
              </a:tr>
              <a:tr h="370840">
                <a:tc>
                  <a:txBody>
                    <a:bodyPr/>
                    <a:lstStyle/>
                    <a:p>
                      <a:pPr algn="ctr"/>
                      <a:r>
                        <a:rPr lang="fi-FI" b="0" dirty="0">
                          <a:solidFill>
                            <a:schemeClr val="tx1"/>
                          </a:solidFill>
                        </a:rPr>
                        <a:t>Jyväskylä</a:t>
                      </a:r>
                    </a:p>
                  </a:txBody>
                  <a:tcPr/>
                </a:tc>
                <a:tc>
                  <a:txBody>
                    <a:bodyPr/>
                    <a:lstStyle/>
                    <a:p>
                      <a:pPr algn="ctr"/>
                      <a:r>
                        <a:rPr lang="fi-FI" b="0" dirty="0">
                          <a:solidFill>
                            <a:schemeClr val="tx1"/>
                          </a:solidFill>
                        </a:rPr>
                        <a:t>Keski-Suomi</a:t>
                      </a:r>
                    </a:p>
                  </a:txBody>
                  <a:tcPr/>
                </a:tc>
                <a:tc>
                  <a:txBody>
                    <a:bodyPr/>
                    <a:lstStyle/>
                    <a:p>
                      <a:pPr algn="ctr"/>
                      <a:r>
                        <a:rPr lang="fi-FI" b="0" dirty="0">
                          <a:solidFill>
                            <a:schemeClr val="tx1"/>
                          </a:solidFill>
                        </a:rPr>
                        <a:t>4 (4 %)</a:t>
                      </a:r>
                    </a:p>
                  </a:txBody>
                  <a:tcPr/>
                </a:tc>
                <a:tc>
                  <a:txBody>
                    <a:bodyPr/>
                    <a:lstStyle/>
                    <a:p>
                      <a:pPr algn="ctr"/>
                      <a:r>
                        <a:rPr lang="fi-FI" b="0" dirty="0">
                          <a:solidFill>
                            <a:schemeClr val="tx1"/>
                          </a:solidFill>
                        </a:rPr>
                        <a:t>Savonlinna</a:t>
                      </a:r>
                    </a:p>
                  </a:txBody>
                  <a:tcPr/>
                </a:tc>
                <a:tc>
                  <a:txBody>
                    <a:bodyPr/>
                    <a:lstStyle/>
                    <a:p>
                      <a:pPr algn="ctr"/>
                      <a:r>
                        <a:rPr lang="fi-FI" b="0" dirty="0">
                          <a:solidFill>
                            <a:schemeClr val="tx1"/>
                          </a:solidFill>
                        </a:rPr>
                        <a:t>Etelä-Savo</a:t>
                      </a:r>
                    </a:p>
                  </a:txBody>
                  <a:tcPr/>
                </a:tc>
                <a:tc>
                  <a:txBody>
                    <a:bodyPr/>
                    <a:lstStyle/>
                    <a:p>
                      <a:pPr algn="ctr"/>
                      <a:r>
                        <a:rPr lang="fi-FI" b="0" dirty="0">
                          <a:solidFill>
                            <a:schemeClr val="tx1"/>
                          </a:solidFill>
                        </a:rPr>
                        <a:t>2 (2 %)</a:t>
                      </a:r>
                    </a:p>
                  </a:txBody>
                  <a:tcPr/>
                </a:tc>
                <a:extLst>
                  <a:ext uri="{0D108BD9-81ED-4DB2-BD59-A6C34878D82A}">
                    <a16:rowId xmlns:a16="http://schemas.microsoft.com/office/drawing/2014/main" val="3082560292"/>
                  </a:ext>
                </a:extLst>
              </a:tr>
              <a:tr h="370840">
                <a:tc>
                  <a:txBody>
                    <a:bodyPr/>
                    <a:lstStyle/>
                    <a:p>
                      <a:pPr algn="ctr"/>
                      <a:r>
                        <a:rPr lang="fi-FI" b="0" dirty="0">
                          <a:solidFill>
                            <a:schemeClr val="tx1"/>
                          </a:solidFill>
                        </a:rPr>
                        <a:t>Kainuu</a:t>
                      </a:r>
                    </a:p>
                  </a:txBody>
                  <a:tcPr/>
                </a:tc>
                <a:tc>
                  <a:txBody>
                    <a:bodyPr/>
                    <a:lstStyle/>
                    <a:p>
                      <a:pPr algn="ctr"/>
                      <a:r>
                        <a:rPr lang="fi-FI" b="0" dirty="0">
                          <a:solidFill>
                            <a:schemeClr val="tx1"/>
                          </a:solidFill>
                        </a:rPr>
                        <a:t>Kainuu</a:t>
                      </a:r>
                    </a:p>
                  </a:txBody>
                  <a:tcPr/>
                </a:tc>
                <a:tc>
                  <a:txBody>
                    <a:bodyPr/>
                    <a:lstStyle/>
                    <a:p>
                      <a:pPr algn="ctr"/>
                      <a:r>
                        <a:rPr lang="fi-FI" b="0" dirty="0">
                          <a:solidFill>
                            <a:schemeClr val="tx1"/>
                          </a:solidFill>
                        </a:rPr>
                        <a:t>4 (4 %)</a:t>
                      </a:r>
                    </a:p>
                  </a:txBody>
                  <a:tcPr/>
                </a:tc>
                <a:tc>
                  <a:txBody>
                    <a:bodyPr/>
                    <a:lstStyle/>
                    <a:p>
                      <a:pPr algn="ctr"/>
                      <a:r>
                        <a:rPr lang="fi-FI" b="0" dirty="0">
                          <a:solidFill>
                            <a:schemeClr val="tx1"/>
                          </a:solidFill>
                        </a:rPr>
                        <a:t>Seinäjoki</a:t>
                      </a:r>
                    </a:p>
                  </a:txBody>
                  <a:tcPr/>
                </a:tc>
                <a:tc>
                  <a:txBody>
                    <a:bodyPr/>
                    <a:lstStyle/>
                    <a:p>
                      <a:pPr algn="ctr"/>
                      <a:r>
                        <a:rPr lang="fi-FI" b="0" dirty="0">
                          <a:solidFill>
                            <a:schemeClr val="tx1"/>
                          </a:solidFill>
                        </a:rPr>
                        <a:t>Etelä-Pohjanmaa</a:t>
                      </a:r>
                    </a:p>
                  </a:txBody>
                  <a:tcPr/>
                </a:tc>
                <a:tc>
                  <a:txBody>
                    <a:bodyPr/>
                    <a:lstStyle/>
                    <a:p>
                      <a:pPr algn="ctr"/>
                      <a:r>
                        <a:rPr lang="fi-FI" b="0" dirty="0">
                          <a:solidFill>
                            <a:schemeClr val="tx1"/>
                          </a:solidFill>
                        </a:rPr>
                        <a:t>5 (5 %)</a:t>
                      </a:r>
                    </a:p>
                  </a:txBody>
                  <a:tcPr/>
                </a:tc>
                <a:extLst>
                  <a:ext uri="{0D108BD9-81ED-4DB2-BD59-A6C34878D82A}">
                    <a16:rowId xmlns:a16="http://schemas.microsoft.com/office/drawing/2014/main" val="4162796045"/>
                  </a:ext>
                </a:extLst>
              </a:tr>
              <a:tr h="370840">
                <a:tc>
                  <a:txBody>
                    <a:bodyPr/>
                    <a:lstStyle/>
                    <a:p>
                      <a:pPr algn="ctr"/>
                      <a:r>
                        <a:rPr lang="fi-FI" b="0" dirty="0">
                          <a:solidFill>
                            <a:schemeClr val="tx1"/>
                          </a:solidFill>
                        </a:rPr>
                        <a:t>Kemi </a:t>
                      </a:r>
                    </a:p>
                  </a:txBody>
                  <a:tcPr/>
                </a:tc>
                <a:tc>
                  <a:txBody>
                    <a:bodyPr/>
                    <a:lstStyle/>
                    <a:p>
                      <a:pPr algn="ctr"/>
                      <a:r>
                        <a:rPr lang="fi-FI" b="0" dirty="0">
                          <a:solidFill>
                            <a:schemeClr val="tx1"/>
                          </a:solidFill>
                        </a:rPr>
                        <a:t>Lappi</a:t>
                      </a:r>
                    </a:p>
                  </a:txBody>
                  <a:tcPr/>
                </a:tc>
                <a:tc>
                  <a:txBody>
                    <a:bodyPr/>
                    <a:lstStyle/>
                    <a:p>
                      <a:pPr algn="ctr"/>
                      <a:r>
                        <a:rPr lang="fi-FI" b="0" dirty="0">
                          <a:solidFill>
                            <a:schemeClr val="tx1"/>
                          </a:solidFill>
                        </a:rPr>
                        <a:t>5 (5 %)</a:t>
                      </a:r>
                    </a:p>
                  </a:txBody>
                  <a:tcPr/>
                </a:tc>
                <a:tc>
                  <a:txBody>
                    <a:bodyPr/>
                    <a:lstStyle/>
                    <a:p>
                      <a:pPr algn="ctr"/>
                      <a:r>
                        <a:rPr lang="fi-FI" b="0" dirty="0">
                          <a:solidFill>
                            <a:schemeClr val="tx1"/>
                          </a:solidFill>
                        </a:rPr>
                        <a:t>Tampere</a:t>
                      </a:r>
                    </a:p>
                  </a:txBody>
                  <a:tcPr/>
                </a:tc>
                <a:tc>
                  <a:txBody>
                    <a:bodyPr/>
                    <a:lstStyle/>
                    <a:p>
                      <a:pPr algn="ctr"/>
                      <a:r>
                        <a:rPr lang="fi-FI" b="0" dirty="0">
                          <a:solidFill>
                            <a:schemeClr val="tx1"/>
                          </a:solidFill>
                        </a:rPr>
                        <a:t>Pirkanmaa</a:t>
                      </a:r>
                    </a:p>
                  </a:txBody>
                  <a:tcPr/>
                </a:tc>
                <a:tc>
                  <a:txBody>
                    <a:bodyPr/>
                    <a:lstStyle/>
                    <a:p>
                      <a:pPr algn="ctr"/>
                      <a:r>
                        <a:rPr lang="fi-FI" b="0" dirty="0">
                          <a:solidFill>
                            <a:schemeClr val="tx1"/>
                          </a:solidFill>
                        </a:rPr>
                        <a:t>4 (4 %)</a:t>
                      </a:r>
                    </a:p>
                  </a:txBody>
                  <a:tcPr/>
                </a:tc>
                <a:extLst>
                  <a:ext uri="{0D108BD9-81ED-4DB2-BD59-A6C34878D82A}">
                    <a16:rowId xmlns:a16="http://schemas.microsoft.com/office/drawing/2014/main" val="1552916133"/>
                  </a:ext>
                </a:extLst>
              </a:tr>
              <a:tr h="370840">
                <a:tc>
                  <a:txBody>
                    <a:bodyPr/>
                    <a:lstStyle/>
                    <a:p>
                      <a:pPr algn="ctr"/>
                      <a:r>
                        <a:rPr lang="fi-FI" b="0" dirty="0">
                          <a:solidFill>
                            <a:schemeClr val="tx1"/>
                          </a:solidFill>
                        </a:rPr>
                        <a:t>Kouvola</a:t>
                      </a:r>
                    </a:p>
                  </a:txBody>
                  <a:tcPr/>
                </a:tc>
                <a:tc>
                  <a:txBody>
                    <a:bodyPr/>
                    <a:lstStyle/>
                    <a:p>
                      <a:pPr algn="ctr"/>
                      <a:r>
                        <a:rPr lang="fi-FI" b="0" dirty="0">
                          <a:solidFill>
                            <a:schemeClr val="tx1"/>
                          </a:solidFill>
                        </a:rPr>
                        <a:t>Kymenlaakso</a:t>
                      </a:r>
                    </a:p>
                  </a:txBody>
                  <a:tcPr/>
                </a:tc>
                <a:tc>
                  <a:txBody>
                    <a:bodyPr/>
                    <a:lstStyle/>
                    <a:p>
                      <a:pPr algn="ctr"/>
                      <a:r>
                        <a:rPr lang="fi-FI" b="0" dirty="0">
                          <a:solidFill>
                            <a:schemeClr val="tx1"/>
                          </a:solidFill>
                        </a:rPr>
                        <a:t>2 (2 %)</a:t>
                      </a:r>
                    </a:p>
                  </a:txBody>
                  <a:tcPr/>
                </a:tc>
                <a:tc>
                  <a:txBody>
                    <a:bodyPr/>
                    <a:lstStyle/>
                    <a:p>
                      <a:pPr algn="ctr"/>
                      <a:r>
                        <a:rPr lang="fi-FI" b="0" dirty="0">
                          <a:solidFill>
                            <a:schemeClr val="tx1"/>
                          </a:solidFill>
                        </a:rPr>
                        <a:t>Turku</a:t>
                      </a:r>
                    </a:p>
                  </a:txBody>
                  <a:tcPr/>
                </a:tc>
                <a:tc>
                  <a:txBody>
                    <a:bodyPr/>
                    <a:lstStyle/>
                    <a:p>
                      <a:pPr algn="ctr"/>
                      <a:r>
                        <a:rPr lang="fi-FI" b="0" dirty="0">
                          <a:solidFill>
                            <a:schemeClr val="tx1"/>
                          </a:solidFill>
                        </a:rPr>
                        <a:t>Varsinais-Suomi</a:t>
                      </a:r>
                    </a:p>
                  </a:txBody>
                  <a:tcPr/>
                </a:tc>
                <a:tc>
                  <a:txBody>
                    <a:bodyPr/>
                    <a:lstStyle/>
                    <a:p>
                      <a:pPr algn="ctr"/>
                      <a:r>
                        <a:rPr lang="fi-FI" b="0" dirty="0">
                          <a:solidFill>
                            <a:schemeClr val="tx1"/>
                          </a:solidFill>
                        </a:rPr>
                        <a:t>11 (10 %)</a:t>
                      </a:r>
                    </a:p>
                  </a:txBody>
                  <a:tcPr/>
                </a:tc>
                <a:extLst>
                  <a:ext uri="{0D108BD9-81ED-4DB2-BD59-A6C34878D82A}">
                    <a16:rowId xmlns:a16="http://schemas.microsoft.com/office/drawing/2014/main" val="561812377"/>
                  </a:ext>
                </a:extLst>
              </a:tr>
              <a:tr h="370840">
                <a:tc>
                  <a:txBody>
                    <a:bodyPr/>
                    <a:lstStyle/>
                    <a:p>
                      <a:pPr algn="ctr"/>
                      <a:r>
                        <a:rPr lang="fi-FI" b="0" dirty="0">
                          <a:solidFill>
                            <a:schemeClr val="tx1"/>
                          </a:solidFill>
                        </a:rPr>
                        <a:t>Kuopio</a:t>
                      </a:r>
                    </a:p>
                  </a:txBody>
                  <a:tcPr/>
                </a:tc>
                <a:tc>
                  <a:txBody>
                    <a:bodyPr/>
                    <a:lstStyle/>
                    <a:p>
                      <a:pPr algn="ctr"/>
                      <a:r>
                        <a:rPr lang="fi-FI" b="0" dirty="0">
                          <a:solidFill>
                            <a:schemeClr val="tx1"/>
                          </a:solidFill>
                        </a:rPr>
                        <a:t>Pohjois-Savo</a:t>
                      </a:r>
                    </a:p>
                  </a:txBody>
                  <a:tcPr/>
                </a:tc>
                <a:tc>
                  <a:txBody>
                    <a:bodyPr/>
                    <a:lstStyle/>
                    <a:p>
                      <a:pPr algn="ctr"/>
                      <a:r>
                        <a:rPr lang="fi-FI" b="0" dirty="0">
                          <a:solidFill>
                            <a:schemeClr val="tx1"/>
                          </a:solidFill>
                        </a:rPr>
                        <a:t>6 (6 %)</a:t>
                      </a:r>
                    </a:p>
                  </a:txBody>
                  <a:tcPr/>
                </a:tc>
                <a:tc>
                  <a:txBody>
                    <a:bodyPr/>
                    <a:lstStyle/>
                    <a:p>
                      <a:pPr algn="ctr"/>
                      <a:r>
                        <a:rPr lang="fi-FI" b="0" dirty="0">
                          <a:solidFill>
                            <a:schemeClr val="tx1"/>
                          </a:solidFill>
                        </a:rPr>
                        <a:t>Vaasa</a:t>
                      </a:r>
                    </a:p>
                  </a:txBody>
                  <a:tcPr/>
                </a:tc>
                <a:tc>
                  <a:txBody>
                    <a:bodyPr/>
                    <a:lstStyle/>
                    <a:p>
                      <a:pPr algn="ctr"/>
                      <a:r>
                        <a:rPr lang="fi-FI" b="0" dirty="0">
                          <a:solidFill>
                            <a:schemeClr val="tx1"/>
                          </a:solidFill>
                        </a:rPr>
                        <a:t>Pohjanmaa</a:t>
                      </a:r>
                    </a:p>
                  </a:txBody>
                  <a:tcPr/>
                </a:tc>
                <a:tc>
                  <a:txBody>
                    <a:bodyPr/>
                    <a:lstStyle/>
                    <a:p>
                      <a:pPr algn="ctr"/>
                      <a:r>
                        <a:rPr lang="fi-FI" b="0" dirty="0">
                          <a:solidFill>
                            <a:schemeClr val="tx1"/>
                          </a:solidFill>
                        </a:rPr>
                        <a:t>4 (4 %)</a:t>
                      </a:r>
                    </a:p>
                  </a:txBody>
                  <a:tcPr/>
                </a:tc>
                <a:extLst>
                  <a:ext uri="{0D108BD9-81ED-4DB2-BD59-A6C34878D82A}">
                    <a16:rowId xmlns:a16="http://schemas.microsoft.com/office/drawing/2014/main" val="1852175898"/>
                  </a:ext>
                </a:extLst>
              </a:tr>
              <a:tr h="370840">
                <a:tc>
                  <a:txBody>
                    <a:bodyPr/>
                    <a:lstStyle/>
                    <a:p>
                      <a:pPr algn="ctr"/>
                      <a:r>
                        <a:rPr lang="fi-FI" b="0" dirty="0">
                          <a:solidFill>
                            <a:schemeClr val="tx1"/>
                          </a:solidFill>
                        </a:rPr>
                        <a:t>Lahti</a:t>
                      </a:r>
                    </a:p>
                  </a:txBody>
                  <a:tcPr/>
                </a:tc>
                <a:tc>
                  <a:txBody>
                    <a:bodyPr/>
                    <a:lstStyle/>
                    <a:p>
                      <a:pPr algn="ctr"/>
                      <a:r>
                        <a:rPr lang="fi-FI" b="0" dirty="0">
                          <a:solidFill>
                            <a:schemeClr val="tx1"/>
                          </a:solidFill>
                        </a:rPr>
                        <a:t>Päijät-Häme</a:t>
                      </a:r>
                    </a:p>
                  </a:txBody>
                  <a:tcPr/>
                </a:tc>
                <a:tc>
                  <a:txBody>
                    <a:bodyPr/>
                    <a:lstStyle/>
                    <a:p>
                      <a:pPr algn="ctr"/>
                      <a:r>
                        <a:rPr lang="fi-FI" b="0" dirty="0">
                          <a:solidFill>
                            <a:schemeClr val="tx1"/>
                          </a:solidFill>
                        </a:rPr>
                        <a:t>5 (5 %)</a:t>
                      </a:r>
                    </a:p>
                  </a:txBody>
                  <a:tcPr/>
                </a:tc>
                <a:tc>
                  <a:txBody>
                    <a:bodyPr/>
                    <a:lstStyle/>
                    <a:p>
                      <a:pPr algn="ctr"/>
                      <a:r>
                        <a:rPr lang="fi-FI" b="0" dirty="0">
                          <a:solidFill>
                            <a:schemeClr val="tx1"/>
                          </a:solidFill>
                        </a:rPr>
                        <a:t>Vihti</a:t>
                      </a:r>
                    </a:p>
                  </a:txBody>
                  <a:tcPr/>
                </a:tc>
                <a:tc>
                  <a:txBody>
                    <a:bodyPr/>
                    <a:lstStyle/>
                    <a:p>
                      <a:pPr algn="ctr"/>
                      <a:r>
                        <a:rPr lang="fi-FI" b="0" dirty="0">
                          <a:solidFill>
                            <a:schemeClr val="tx1"/>
                          </a:solidFill>
                        </a:rPr>
                        <a:t>Länsi-Uusimaa</a:t>
                      </a:r>
                    </a:p>
                  </a:txBody>
                  <a:tcPr/>
                </a:tc>
                <a:tc>
                  <a:txBody>
                    <a:bodyPr/>
                    <a:lstStyle/>
                    <a:p>
                      <a:pPr algn="ctr"/>
                      <a:r>
                        <a:rPr lang="fi-FI" b="0" dirty="0">
                          <a:solidFill>
                            <a:schemeClr val="tx1"/>
                          </a:solidFill>
                        </a:rPr>
                        <a:t>3 (3 %)</a:t>
                      </a:r>
                    </a:p>
                  </a:txBody>
                  <a:tcPr/>
                </a:tc>
                <a:extLst>
                  <a:ext uri="{0D108BD9-81ED-4DB2-BD59-A6C34878D82A}">
                    <a16:rowId xmlns:a16="http://schemas.microsoft.com/office/drawing/2014/main" val="1546644257"/>
                  </a:ext>
                </a:extLst>
              </a:tr>
              <a:tr h="370840">
                <a:tc>
                  <a:txBody>
                    <a:bodyPr/>
                    <a:lstStyle/>
                    <a:p>
                      <a:pPr algn="ctr"/>
                      <a:r>
                        <a:rPr lang="fi-FI" b="0" dirty="0">
                          <a:solidFill>
                            <a:schemeClr val="tx1"/>
                          </a:solidFill>
                        </a:rPr>
                        <a:t>Lappeenranta</a:t>
                      </a:r>
                    </a:p>
                  </a:txBody>
                  <a:tcPr/>
                </a:tc>
                <a:tc>
                  <a:txBody>
                    <a:bodyPr/>
                    <a:lstStyle/>
                    <a:p>
                      <a:pPr algn="ctr"/>
                      <a:r>
                        <a:rPr lang="fi-FI" b="0" dirty="0">
                          <a:solidFill>
                            <a:schemeClr val="tx1"/>
                          </a:solidFill>
                        </a:rPr>
                        <a:t>Etelä-Karjala</a:t>
                      </a:r>
                    </a:p>
                  </a:txBody>
                  <a:tcPr/>
                </a:tc>
                <a:tc>
                  <a:txBody>
                    <a:bodyPr/>
                    <a:lstStyle/>
                    <a:p>
                      <a:pPr algn="ctr"/>
                      <a:r>
                        <a:rPr lang="fi-FI" b="0" dirty="0">
                          <a:solidFill>
                            <a:schemeClr val="tx1"/>
                          </a:solidFill>
                        </a:rPr>
                        <a:t>7 (7 %)</a:t>
                      </a:r>
                    </a:p>
                  </a:txBody>
                  <a:tcPr/>
                </a:tc>
                <a:tc>
                  <a:txBody>
                    <a:bodyPr/>
                    <a:lstStyle/>
                    <a:p>
                      <a:pPr algn="ctr"/>
                      <a:r>
                        <a:rPr lang="fi-FI" b="0" dirty="0">
                          <a:solidFill>
                            <a:schemeClr val="tx1"/>
                          </a:solidFill>
                        </a:rPr>
                        <a:t>Itsemurhien ehkäisykeskus</a:t>
                      </a:r>
                    </a:p>
                  </a:txBody>
                  <a:tcPr/>
                </a:tc>
                <a:tc>
                  <a:txBody>
                    <a:bodyPr/>
                    <a:lstStyle/>
                    <a:p>
                      <a:pPr algn="ctr"/>
                      <a:endParaRPr lang="fi-FI" b="0" dirty="0">
                        <a:solidFill>
                          <a:schemeClr val="tx1"/>
                        </a:solidFill>
                      </a:endParaRPr>
                    </a:p>
                  </a:txBody>
                  <a:tcPr/>
                </a:tc>
                <a:tc>
                  <a:txBody>
                    <a:bodyPr/>
                    <a:lstStyle/>
                    <a:p>
                      <a:pPr algn="ctr"/>
                      <a:r>
                        <a:rPr lang="fi-FI" b="0" dirty="0">
                          <a:solidFill>
                            <a:schemeClr val="tx1"/>
                          </a:solidFill>
                        </a:rPr>
                        <a:t>3 (3 %)</a:t>
                      </a:r>
                    </a:p>
                  </a:txBody>
                  <a:tcPr/>
                </a:tc>
                <a:extLst>
                  <a:ext uri="{0D108BD9-81ED-4DB2-BD59-A6C34878D82A}">
                    <a16:rowId xmlns:a16="http://schemas.microsoft.com/office/drawing/2014/main" val="2073455630"/>
                  </a:ext>
                </a:extLst>
              </a:tr>
              <a:tr h="130542">
                <a:tc>
                  <a:txBody>
                    <a:bodyPr/>
                    <a:lstStyle/>
                    <a:p>
                      <a:pPr algn="ctr"/>
                      <a:r>
                        <a:rPr lang="fi-FI" b="0" dirty="0">
                          <a:solidFill>
                            <a:schemeClr val="tx1"/>
                          </a:solidFill>
                        </a:rPr>
                        <a:t>Mikkeli</a:t>
                      </a:r>
                    </a:p>
                  </a:txBody>
                  <a:tcPr/>
                </a:tc>
                <a:tc>
                  <a:txBody>
                    <a:bodyPr/>
                    <a:lstStyle/>
                    <a:p>
                      <a:pPr algn="ctr"/>
                      <a:r>
                        <a:rPr lang="fi-FI" b="0" dirty="0">
                          <a:solidFill>
                            <a:schemeClr val="tx1"/>
                          </a:solidFill>
                        </a:rPr>
                        <a:t>Etelä-Savo</a:t>
                      </a:r>
                    </a:p>
                  </a:txBody>
                  <a:tcPr/>
                </a:tc>
                <a:tc>
                  <a:txBody>
                    <a:bodyPr/>
                    <a:lstStyle/>
                    <a:p>
                      <a:pPr algn="ctr"/>
                      <a:r>
                        <a:rPr lang="fi-FI" b="0" dirty="0">
                          <a:solidFill>
                            <a:schemeClr val="tx1"/>
                          </a:solidFill>
                        </a:rPr>
                        <a:t>4 (4 %)</a:t>
                      </a:r>
                    </a:p>
                  </a:txBody>
                  <a:tcPr/>
                </a:tc>
                <a:tc>
                  <a:txBody>
                    <a:bodyPr/>
                    <a:lstStyle/>
                    <a:p>
                      <a:pPr algn="ctr"/>
                      <a:endParaRPr lang="fi-FI" b="0">
                        <a:solidFill>
                          <a:schemeClr val="tx1"/>
                        </a:solidFill>
                      </a:endParaRPr>
                    </a:p>
                  </a:txBody>
                  <a:tcPr/>
                </a:tc>
                <a:tc>
                  <a:txBody>
                    <a:bodyPr/>
                    <a:lstStyle/>
                    <a:p>
                      <a:pPr algn="ctr"/>
                      <a:endParaRPr lang="fi-FI" b="0">
                        <a:solidFill>
                          <a:schemeClr val="tx1"/>
                        </a:solidFill>
                      </a:endParaRPr>
                    </a:p>
                  </a:txBody>
                  <a:tcPr/>
                </a:tc>
                <a:tc>
                  <a:txBody>
                    <a:bodyPr/>
                    <a:lstStyle/>
                    <a:p>
                      <a:pPr algn="ctr"/>
                      <a:endParaRPr lang="fi-FI" b="0" dirty="0">
                        <a:solidFill>
                          <a:schemeClr val="tx1"/>
                        </a:solidFill>
                      </a:endParaRPr>
                    </a:p>
                  </a:txBody>
                  <a:tcPr/>
                </a:tc>
                <a:extLst>
                  <a:ext uri="{0D108BD9-81ED-4DB2-BD59-A6C34878D82A}">
                    <a16:rowId xmlns:a16="http://schemas.microsoft.com/office/drawing/2014/main" val="3877752094"/>
                  </a:ext>
                </a:extLst>
              </a:tr>
            </a:tbl>
          </a:graphicData>
        </a:graphic>
      </p:graphicFrame>
      <p:sp>
        <p:nvSpPr>
          <p:cNvPr id="2" name="Otsikko 1">
            <a:extLst>
              <a:ext uri="{FF2B5EF4-FFF2-40B4-BE49-F238E27FC236}">
                <a16:creationId xmlns:a16="http://schemas.microsoft.com/office/drawing/2014/main" id="{1F8CE2AC-6A4C-EBCD-4877-E5E3D2B956C7}"/>
              </a:ext>
            </a:extLst>
          </p:cNvPr>
          <p:cNvSpPr>
            <a:spLocks noGrp="1"/>
          </p:cNvSpPr>
          <p:nvPr>
            <p:ph type="title"/>
          </p:nvPr>
        </p:nvSpPr>
        <p:spPr>
          <a:xfrm>
            <a:off x="538940" y="350780"/>
            <a:ext cx="10810503" cy="999217"/>
          </a:xfrm>
        </p:spPr>
        <p:txBody>
          <a:bodyPr>
            <a:normAutofit/>
          </a:bodyPr>
          <a:lstStyle/>
          <a:p>
            <a:r>
              <a:rPr lang="fi-FI" sz="2400" dirty="0"/>
              <a:t>Kyselyyn vastanneiden alueellinen jakauma ( N = 103)</a:t>
            </a:r>
          </a:p>
        </p:txBody>
      </p:sp>
    </p:spTree>
    <p:extLst>
      <p:ext uri="{BB962C8B-B14F-4D97-AF65-F5344CB8AC3E}">
        <p14:creationId xmlns:p14="http://schemas.microsoft.com/office/powerpoint/2010/main" val="274788176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404B4361-FE84-2673-E331-10C6AE05BDD2}"/>
              </a:ext>
            </a:extLst>
          </p:cNvPr>
          <p:cNvSpPr>
            <a:spLocks noGrp="1"/>
          </p:cNvSpPr>
          <p:nvPr>
            <p:ph type="ctrTitle"/>
          </p:nvPr>
        </p:nvSpPr>
        <p:spPr/>
        <p:txBody>
          <a:bodyPr/>
          <a:lstStyle/>
          <a:p>
            <a:r>
              <a:rPr lang="fi-FI" dirty="0"/>
              <a:t>Kyselyn vastaukset</a:t>
            </a:r>
          </a:p>
        </p:txBody>
      </p:sp>
    </p:spTree>
    <p:extLst>
      <p:ext uri="{BB962C8B-B14F-4D97-AF65-F5344CB8AC3E}">
        <p14:creationId xmlns:p14="http://schemas.microsoft.com/office/powerpoint/2010/main" val="288316970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D6222649-2B3E-5EBF-11DA-35043799A08A}"/>
              </a:ext>
            </a:extLst>
          </p:cNvPr>
          <p:cNvSpPr>
            <a:spLocks noGrp="1"/>
          </p:cNvSpPr>
          <p:nvPr>
            <p:ph type="title"/>
          </p:nvPr>
        </p:nvSpPr>
        <p:spPr>
          <a:xfrm>
            <a:off x="365760" y="249737"/>
            <a:ext cx="11587942" cy="999217"/>
          </a:xfrm>
        </p:spPr>
        <p:txBody>
          <a:bodyPr>
            <a:noAutofit/>
          </a:bodyPr>
          <a:lstStyle/>
          <a:p>
            <a:pPr>
              <a:lnSpc>
                <a:spcPct val="100000"/>
              </a:lnSpc>
            </a:pPr>
            <a:r>
              <a:rPr lang="fi-FI" sz="2400" b="1" dirty="0"/>
              <a:t>Arvioi kriisityöstä saamaasi näkymää, minkä kouluarvosanan antaisit asiakkaaksi ohjautuneiden ihmisten yleiselle voinnille viimeisen puolen vuoden aikana?</a:t>
            </a:r>
            <a:br>
              <a:rPr lang="fi-FI" sz="2400" b="1" dirty="0"/>
            </a:br>
            <a:endParaRPr lang="fi-FI" sz="2400" dirty="0"/>
          </a:p>
        </p:txBody>
      </p:sp>
      <p:sp>
        <p:nvSpPr>
          <p:cNvPr id="4" name="Ellipsi 3">
            <a:extLst>
              <a:ext uri="{FF2B5EF4-FFF2-40B4-BE49-F238E27FC236}">
                <a16:creationId xmlns:a16="http://schemas.microsoft.com/office/drawing/2014/main" id="{B5D79BD3-95C6-0B2A-F763-CC5C997D91BF}"/>
              </a:ext>
            </a:extLst>
          </p:cNvPr>
          <p:cNvSpPr/>
          <p:nvPr/>
        </p:nvSpPr>
        <p:spPr>
          <a:xfrm>
            <a:off x="756160" y="2197060"/>
            <a:ext cx="2019993" cy="1995054"/>
          </a:xfrm>
          <a:prstGeom prst="ellipse">
            <a:avLst/>
          </a:prstGeom>
          <a:solidFill>
            <a:schemeClr val="accent1"/>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i-FI" dirty="0"/>
          </a:p>
        </p:txBody>
      </p:sp>
      <p:sp>
        <p:nvSpPr>
          <p:cNvPr id="5" name="Tekstiruutu 4">
            <a:extLst>
              <a:ext uri="{FF2B5EF4-FFF2-40B4-BE49-F238E27FC236}">
                <a16:creationId xmlns:a16="http://schemas.microsoft.com/office/drawing/2014/main" id="{54E63E86-DCEB-B872-1281-703396C94F2E}"/>
              </a:ext>
            </a:extLst>
          </p:cNvPr>
          <p:cNvSpPr txBox="1"/>
          <p:nvPr/>
        </p:nvSpPr>
        <p:spPr>
          <a:xfrm>
            <a:off x="664719" y="4273724"/>
            <a:ext cx="2202873" cy="707886"/>
          </a:xfrm>
          <a:prstGeom prst="rect">
            <a:avLst/>
          </a:prstGeom>
          <a:noFill/>
        </p:spPr>
        <p:txBody>
          <a:bodyPr wrap="square" rtlCol="0">
            <a:spAutoFit/>
          </a:bodyPr>
          <a:lstStyle/>
          <a:p>
            <a:pPr algn="ctr"/>
            <a:r>
              <a:rPr lang="fi-FI" sz="2000" dirty="0">
                <a:solidFill>
                  <a:schemeClr val="bg1"/>
                </a:solidFill>
              </a:rPr>
              <a:t>Kokonaiskeskiarvo</a:t>
            </a:r>
          </a:p>
          <a:p>
            <a:pPr algn="ctr"/>
            <a:r>
              <a:rPr lang="fi-FI" sz="2000" dirty="0">
                <a:solidFill>
                  <a:schemeClr val="bg1"/>
                </a:solidFill>
              </a:rPr>
              <a:t>N = 96</a:t>
            </a:r>
          </a:p>
        </p:txBody>
      </p:sp>
      <p:graphicFrame>
        <p:nvGraphicFramePr>
          <p:cNvPr id="15" name="Kaavio 14">
            <a:extLst>
              <a:ext uri="{FF2B5EF4-FFF2-40B4-BE49-F238E27FC236}">
                <a16:creationId xmlns:a16="http://schemas.microsoft.com/office/drawing/2014/main" id="{F27889E0-EABE-34A4-579B-4792BFF27D32}"/>
              </a:ext>
            </a:extLst>
          </p:cNvPr>
          <p:cNvGraphicFramePr/>
          <p:nvPr>
            <p:extLst>
              <p:ext uri="{D42A27DB-BD31-4B8C-83A1-F6EECF244321}">
                <p14:modId xmlns:p14="http://schemas.microsoft.com/office/powerpoint/2010/main" val="222781925"/>
              </p:ext>
            </p:extLst>
          </p:nvPr>
        </p:nvGraphicFramePr>
        <p:xfrm>
          <a:off x="3494380" y="1869029"/>
          <a:ext cx="6439330" cy="4537550"/>
        </p:xfrm>
        <a:graphic>
          <a:graphicData uri="http://schemas.openxmlformats.org/drawingml/2006/chart">
            <c:chart xmlns:c="http://schemas.openxmlformats.org/drawingml/2006/chart" xmlns:r="http://schemas.openxmlformats.org/officeDocument/2006/relationships" r:id="rId2"/>
          </a:graphicData>
        </a:graphic>
      </p:graphicFrame>
      <p:sp>
        <p:nvSpPr>
          <p:cNvPr id="16" name="Tekstiruutu 15">
            <a:extLst>
              <a:ext uri="{FF2B5EF4-FFF2-40B4-BE49-F238E27FC236}">
                <a16:creationId xmlns:a16="http://schemas.microsoft.com/office/drawing/2014/main" id="{D563EC61-8C7E-41DB-3E63-E0ED95C0E613}"/>
              </a:ext>
            </a:extLst>
          </p:cNvPr>
          <p:cNvSpPr txBox="1"/>
          <p:nvPr/>
        </p:nvSpPr>
        <p:spPr>
          <a:xfrm>
            <a:off x="1274025" y="2760669"/>
            <a:ext cx="984265" cy="830997"/>
          </a:xfrm>
          <a:prstGeom prst="rect">
            <a:avLst/>
          </a:prstGeom>
          <a:noFill/>
        </p:spPr>
        <p:txBody>
          <a:bodyPr wrap="square" rtlCol="0">
            <a:spAutoFit/>
          </a:bodyPr>
          <a:lstStyle/>
          <a:p>
            <a:r>
              <a:rPr lang="fi-FI" sz="4800" b="1" dirty="0"/>
              <a:t>6.4</a:t>
            </a:r>
          </a:p>
        </p:txBody>
      </p:sp>
    </p:spTree>
    <p:extLst>
      <p:ext uri="{BB962C8B-B14F-4D97-AF65-F5344CB8AC3E}">
        <p14:creationId xmlns:p14="http://schemas.microsoft.com/office/powerpoint/2010/main" val="35659299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D6222649-2B3E-5EBF-11DA-35043799A08A}"/>
              </a:ext>
            </a:extLst>
          </p:cNvPr>
          <p:cNvSpPr>
            <a:spLocks noGrp="1"/>
          </p:cNvSpPr>
          <p:nvPr>
            <p:ph type="title"/>
          </p:nvPr>
        </p:nvSpPr>
        <p:spPr>
          <a:xfrm>
            <a:off x="365760" y="238045"/>
            <a:ext cx="11587942" cy="999217"/>
          </a:xfrm>
        </p:spPr>
        <p:txBody>
          <a:bodyPr>
            <a:noAutofit/>
          </a:bodyPr>
          <a:lstStyle/>
          <a:p>
            <a:pPr>
              <a:lnSpc>
                <a:spcPct val="100000"/>
              </a:lnSpc>
            </a:pPr>
            <a:r>
              <a:rPr lang="fi-FI" sz="2400" b="1" dirty="0"/>
              <a:t>Arvioi kriisityöstä saamaasi näkymää, onko asiakkaaksi ohjautuneiden ihmisten yleinen vointi viimeisten kuuden kuukauden aikana…</a:t>
            </a:r>
            <a:br>
              <a:rPr lang="fi-FI" sz="2400" b="1" dirty="0"/>
            </a:br>
            <a:endParaRPr lang="fi-FI" sz="2400" dirty="0"/>
          </a:p>
        </p:txBody>
      </p:sp>
      <p:sp>
        <p:nvSpPr>
          <p:cNvPr id="4" name="Ellipsi 3">
            <a:extLst>
              <a:ext uri="{FF2B5EF4-FFF2-40B4-BE49-F238E27FC236}">
                <a16:creationId xmlns:a16="http://schemas.microsoft.com/office/drawing/2014/main" id="{B5D79BD3-95C6-0B2A-F763-CC5C997D91BF}"/>
              </a:ext>
            </a:extLst>
          </p:cNvPr>
          <p:cNvSpPr/>
          <p:nvPr/>
        </p:nvSpPr>
        <p:spPr>
          <a:xfrm>
            <a:off x="756160" y="2197060"/>
            <a:ext cx="2019993" cy="1995054"/>
          </a:xfrm>
          <a:prstGeom prst="ellipse">
            <a:avLst/>
          </a:prstGeom>
          <a:solidFill>
            <a:schemeClr val="accent1"/>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i-FI" dirty="0"/>
          </a:p>
        </p:txBody>
      </p:sp>
      <p:sp>
        <p:nvSpPr>
          <p:cNvPr id="5" name="Tekstiruutu 4">
            <a:extLst>
              <a:ext uri="{FF2B5EF4-FFF2-40B4-BE49-F238E27FC236}">
                <a16:creationId xmlns:a16="http://schemas.microsoft.com/office/drawing/2014/main" id="{54E63E86-DCEB-B872-1281-703396C94F2E}"/>
              </a:ext>
            </a:extLst>
          </p:cNvPr>
          <p:cNvSpPr txBox="1"/>
          <p:nvPr/>
        </p:nvSpPr>
        <p:spPr>
          <a:xfrm>
            <a:off x="664719" y="4273724"/>
            <a:ext cx="2202873" cy="707886"/>
          </a:xfrm>
          <a:prstGeom prst="rect">
            <a:avLst/>
          </a:prstGeom>
          <a:noFill/>
        </p:spPr>
        <p:txBody>
          <a:bodyPr wrap="square" rtlCol="0">
            <a:spAutoFit/>
          </a:bodyPr>
          <a:lstStyle/>
          <a:p>
            <a:pPr algn="ctr"/>
            <a:r>
              <a:rPr lang="fi-FI" sz="2000" dirty="0">
                <a:solidFill>
                  <a:schemeClr val="bg1"/>
                </a:solidFill>
              </a:rPr>
              <a:t>Kokonaiskeskiarvo</a:t>
            </a:r>
          </a:p>
          <a:p>
            <a:pPr algn="ctr"/>
            <a:r>
              <a:rPr lang="fi-FI" sz="2000" dirty="0">
                <a:solidFill>
                  <a:schemeClr val="bg1"/>
                </a:solidFill>
              </a:rPr>
              <a:t>N = 94</a:t>
            </a:r>
          </a:p>
        </p:txBody>
      </p:sp>
      <p:graphicFrame>
        <p:nvGraphicFramePr>
          <p:cNvPr id="15" name="Kaavio 14">
            <a:extLst>
              <a:ext uri="{FF2B5EF4-FFF2-40B4-BE49-F238E27FC236}">
                <a16:creationId xmlns:a16="http://schemas.microsoft.com/office/drawing/2014/main" id="{F27889E0-EABE-34A4-579B-4792BFF27D32}"/>
              </a:ext>
            </a:extLst>
          </p:cNvPr>
          <p:cNvGraphicFramePr/>
          <p:nvPr>
            <p:extLst>
              <p:ext uri="{D42A27DB-BD31-4B8C-83A1-F6EECF244321}">
                <p14:modId xmlns:p14="http://schemas.microsoft.com/office/powerpoint/2010/main" val="329599123"/>
              </p:ext>
            </p:extLst>
          </p:nvPr>
        </p:nvGraphicFramePr>
        <p:xfrm>
          <a:off x="3876766" y="1237262"/>
          <a:ext cx="6439330" cy="4537550"/>
        </p:xfrm>
        <a:graphic>
          <a:graphicData uri="http://schemas.openxmlformats.org/drawingml/2006/chart">
            <c:chart xmlns:c="http://schemas.openxmlformats.org/drawingml/2006/chart" xmlns:r="http://schemas.openxmlformats.org/officeDocument/2006/relationships" r:id="rId2"/>
          </a:graphicData>
        </a:graphic>
      </p:graphicFrame>
      <p:sp>
        <p:nvSpPr>
          <p:cNvPr id="16" name="Tekstiruutu 15">
            <a:extLst>
              <a:ext uri="{FF2B5EF4-FFF2-40B4-BE49-F238E27FC236}">
                <a16:creationId xmlns:a16="http://schemas.microsoft.com/office/drawing/2014/main" id="{D563EC61-8C7E-41DB-3E63-E0ED95C0E613}"/>
              </a:ext>
            </a:extLst>
          </p:cNvPr>
          <p:cNvSpPr txBox="1"/>
          <p:nvPr/>
        </p:nvSpPr>
        <p:spPr>
          <a:xfrm>
            <a:off x="1274025" y="2760669"/>
            <a:ext cx="984265" cy="830997"/>
          </a:xfrm>
          <a:prstGeom prst="rect">
            <a:avLst/>
          </a:prstGeom>
          <a:noFill/>
        </p:spPr>
        <p:txBody>
          <a:bodyPr wrap="square" rtlCol="0">
            <a:spAutoFit/>
          </a:bodyPr>
          <a:lstStyle/>
          <a:p>
            <a:r>
              <a:rPr lang="fi-FI" sz="4800" b="1" dirty="0"/>
              <a:t>2.7</a:t>
            </a:r>
          </a:p>
        </p:txBody>
      </p:sp>
      <p:sp>
        <p:nvSpPr>
          <p:cNvPr id="3" name="Tekstiruutu 2">
            <a:extLst>
              <a:ext uri="{FF2B5EF4-FFF2-40B4-BE49-F238E27FC236}">
                <a16:creationId xmlns:a16="http://schemas.microsoft.com/office/drawing/2014/main" id="{7C4738E4-1255-4FDF-16EE-48B5FC9177E9}"/>
              </a:ext>
            </a:extLst>
          </p:cNvPr>
          <p:cNvSpPr txBox="1"/>
          <p:nvPr/>
        </p:nvSpPr>
        <p:spPr>
          <a:xfrm>
            <a:off x="1537857" y="6024193"/>
            <a:ext cx="8778239" cy="523220"/>
          </a:xfrm>
          <a:prstGeom prst="rect">
            <a:avLst/>
          </a:prstGeom>
          <a:noFill/>
        </p:spPr>
        <p:txBody>
          <a:bodyPr wrap="square" rtlCol="0">
            <a:spAutoFit/>
          </a:bodyPr>
          <a:lstStyle/>
          <a:p>
            <a:r>
              <a:rPr lang="fi-FI" sz="1400" dirty="0">
                <a:solidFill>
                  <a:schemeClr val="bg1"/>
                </a:solidFill>
              </a:rPr>
              <a:t>Vastausasteikko: 1 = heikentynyt huomattavasti, 2 = heikentynyt jonkin verran, 3 = ei muutosta, 4 = parantunut jonkin verran, 5 = parantunut huomattavasti  </a:t>
            </a:r>
          </a:p>
        </p:txBody>
      </p:sp>
      <p:sp>
        <p:nvSpPr>
          <p:cNvPr id="6" name="Ellipsi 5">
            <a:extLst>
              <a:ext uri="{FF2B5EF4-FFF2-40B4-BE49-F238E27FC236}">
                <a16:creationId xmlns:a16="http://schemas.microsoft.com/office/drawing/2014/main" id="{B9C88D6B-2145-1819-493D-BC5EAE4DBC20}"/>
              </a:ext>
            </a:extLst>
          </p:cNvPr>
          <p:cNvSpPr/>
          <p:nvPr/>
        </p:nvSpPr>
        <p:spPr>
          <a:xfrm>
            <a:off x="10582275" y="1727037"/>
            <a:ext cx="1011976" cy="999217"/>
          </a:xfrm>
          <a:prstGeom prst="ellipse">
            <a:avLst/>
          </a:prstGeom>
          <a:solidFill>
            <a:schemeClr val="accent3"/>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i-FI" dirty="0"/>
          </a:p>
        </p:txBody>
      </p:sp>
      <p:sp>
        <p:nvSpPr>
          <p:cNvPr id="7" name="Ellipsi 6">
            <a:extLst>
              <a:ext uri="{FF2B5EF4-FFF2-40B4-BE49-F238E27FC236}">
                <a16:creationId xmlns:a16="http://schemas.microsoft.com/office/drawing/2014/main" id="{C2BC7357-2FFC-1AD8-92DE-D780C085268F}"/>
              </a:ext>
            </a:extLst>
          </p:cNvPr>
          <p:cNvSpPr/>
          <p:nvPr/>
        </p:nvSpPr>
        <p:spPr>
          <a:xfrm>
            <a:off x="10582275" y="4362301"/>
            <a:ext cx="1011976" cy="999217"/>
          </a:xfrm>
          <a:prstGeom prst="ellipse">
            <a:avLst/>
          </a:prstGeom>
          <a:solidFill>
            <a:srgbClr val="FF0000"/>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i-FI" dirty="0"/>
          </a:p>
        </p:txBody>
      </p:sp>
      <p:sp>
        <p:nvSpPr>
          <p:cNvPr id="8" name="Tekstiruutu 7">
            <a:extLst>
              <a:ext uri="{FF2B5EF4-FFF2-40B4-BE49-F238E27FC236}">
                <a16:creationId xmlns:a16="http://schemas.microsoft.com/office/drawing/2014/main" id="{88350B99-4BA0-029D-25C8-DB8517768FA8}"/>
              </a:ext>
            </a:extLst>
          </p:cNvPr>
          <p:cNvSpPr txBox="1"/>
          <p:nvPr/>
        </p:nvSpPr>
        <p:spPr>
          <a:xfrm>
            <a:off x="10762386" y="4661854"/>
            <a:ext cx="984265" cy="400110"/>
          </a:xfrm>
          <a:prstGeom prst="rect">
            <a:avLst/>
          </a:prstGeom>
          <a:noFill/>
        </p:spPr>
        <p:txBody>
          <a:bodyPr wrap="square" rtlCol="0">
            <a:spAutoFit/>
          </a:bodyPr>
          <a:lstStyle/>
          <a:p>
            <a:r>
              <a:rPr lang="fi-FI" sz="2000" b="1" dirty="0"/>
              <a:t>41 %</a:t>
            </a:r>
          </a:p>
        </p:txBody>
      </p:sp>
      <p:sp>
        <p:nvSpPr>
          <p:cNvPr id="9" name="Tekstiruutu 8">
            <a:extLst>
              <a:ext uri="{FF2B5EF4-FFF2-40B4-BE49-F238E27FC236}">
                <a16:creationId xmlns:a16="http://schemas.microsoft.com/office/drawing/2014/main" id="{29A4C3C2-BB17-FFE3-BFEF-8235F8127C1F}"/>
              </a:ext>
            </a:extLst>
          </p:cNvPr>
          <p:cNvSpPr txBox="1"/>
          <p:nvPr/>
        </p:nvSpPr>
        <p:spPr>
          <a:xfrm>
            <a:off x="10743381" y="1997005"/>
            <a:ext cx="761114" cy="400110"/>
          </a:xfrm>
          <a:prstGeom prst="rect">
            <a:avLst/>
          </a:prstGeom>
          <a:noFill/>
        </p:spPr>
        <p:txBody>
          <a:bodyPr wrap="square" rtlCol="0">
            <a:spAutoFit/>
          </a:bodyPr>
          <a:lstStyle/>
          <a:p>
            <a:r>
              <a:rPr lang="fi-FI" sz="2000" b="1" dirty="0"/>
              <a:t>11 %</a:t>
            </a:r>
          </a:p>
        </p:txBody>
      </p:sp>
      <p:sp>
        <p:nvSpPr>
          <p:cNvPr id="10" name="Tekstiruutu 9">
            <a:extLst>
              <a:ext uri="{FF2B5EF4-FFF2-40B4-BE49-F238E27FC236}">
                <a16:creationId xmlns:a16="http://schemas.microsoft.com/office/drawing/2014/main" id="{A1E7D138-E4A1-9ECF-2C3F-CE217FA1B838}"/>
              </a:ext>
            </a:extLst>
          </p:cNvPr>
          <p:cNvSpPr txBox="1"/>
          <p:nvPr/>
        </p:nvSpPr>
        <p:spPr>
          <a:xfrm>
            <a:off x="10829083" y="2751360"/>
            <a:ext cx="850870" cy="369332"/>
          </a:xfrm>
          <a:prstGeom prst="rect">
            <a:avLst/>
          </a:prstGeom>
          <a:noFill/>
        </p:spPr>
        <p:txBody>
          <a:bodyPr wrap="square" rtlCol="0">
            <a:spAutoFit/>
          </a:bodyPr>
          <a:lstStyle/>
          <a:p>
            <a:r>
              <a:rPr lang="fi-FI" dirty="0">
                <a:solidFill>
                  <a:schemeClr val="bg1"/>
                </a:solidFill>
              </a:rPr>
              <a:t>4+5</a:t>
            </a:r>
          </a:p>
        </p:txBody>
      </p:sp>
      <p:sp>
        <p:nvSpPr>
          <p:cNvPr id="11" name="Tekstiruutu 10">
            <a:extLst>
              <a:ext uri="{FF2B5EF4-FFF2-40B4-BE49-F238E27FC236}">
                <a16:creationId xmlns:a16="http://schemas.microsoft.com/office/drawing/2014/main" id="{41D6718E-8E25-4925-9020-9F3E4290C2E5}"/>
              </a:ext>
            </a:extLst>
          </p:cNvPr>
          <p:cNvSpPr txBox="1"/>
          <p:nvPr/>
        </p:nvSpPr>
        <p:spPr>
          <a:xfrm>
            <a:off x="10829083" y="5344576"/>
            <a:ext cx="850870" cy="369332"/>
          </a:xfrm>
          <a:prstGeom prst="rect">
            <a:avLst/>
          </a:prstGeom>
          <a:noFill/>
        </p:spPr>
        <p:txBody>
          <a:bodyPr wrap="square" rtlCol="0">
            <a:spAutoFit/>
          </a:bodyPr>
          <a:lstStyle/>
          <a:p>
            <a:r>
              <a:rPr lang="fi-FI" dirty="0">
                <a:solidFill>
                  <a:schemeClr val="bg1"/>
                </a:solidFill>
              </a:rPr>
              <a:t>1+2</a:t>
            </a:r>
          </a:p>
        </p:txBody>
      </p:sp>
    </p:spTree>
    <p:extLst>
      <p:ext uri="{BB962C8B-B14F-4D97-AF65-F5344CB8AC3E}">
        <p14:creationId xmlns:p14="http://schemas.microsoft.com/office/powerpoint/2010/main" val="147024588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62DA0DB2-329C-8340-30B3-950A8CA3BD9B}"/>
              </a:ext>
            </a:extLst>
          </p:cNvPr>
          <p:cNvSpPr>
            <a:spLocks noGrp="1"/>
          </p:cNvSpPr>
          <p:nvPr>
            <p:ph type="title"/>
          </p:nvPr>
        </p:nvSpPr>
        <p:spPr>
          <a:xfrm>
            <a:off x="390904" y="224674"/>
            <a:ext cx="11629299" cy="999217"/>
          </a:xfrm>
        </p:spPr>
        <p:txBody>
          <a:bodyPr>
            <a:noAutofit/>
          </a:bodyPr>
          <a:lstStyle/>
          <a:p>
            <a:pPr>
              <a:lnSpc>
                <a:spcPct val="100000"/>
              </a:lnSpc>
            </a:pPr>
            <a:r>
              <a:rPr lang="fi-FI" sz="2400" dirty="0"/>
              <a:t>Pohdi tekemääsi kriisityötä. Millaisia havaintoja olet tehnyt asiakkaiden voinnista tai elämäntilanteista viimeisen kuuden kuukauden aikana? Pohdi erityisesti mahdollisia muutoksia, ilmiöitä tai trendejä (N = 79) 1/2</a:t>
            </a:r>
          </a:p>
        </p:txBody>
      </p:sp>
      <p:sp>
        <p:nvSpPr>
          <p:cNvPr id="3" name="Tekstin paikkamerkki 2">
            <a:extLst>
              <a:ext uri="{FF2B5EF4-FFF2-40B4-BE49-F238E27FC236}">
                <a16:creationId xmlns:a16="http://schemas.microsoft.com/office/drawing/2014/main" id="{CE28201E-CDDD-C6F4-B298-FC8CD02E6128}"/>
              </a:ext>
            </a:extLst>
          </p:cNvPr>
          <p:cNvSpPr>
            <a:spLocks noGrp="1"/>
          </p:cNvSpPr>
          <p:nvPr>
            <p:ph type="body" sz="quarter" idx="11"/>
          </p:nvPr>
        </p:nvSpPr>
        <p:spPr>
          <a:xfrm>
            <a:off x="390904" y="1591570"/>
            <a:ext cx="11064035" cy="4903311"/>
          </a:xfrm>
        </p:spPr>
        <p:txBody>
          <a:bodyPr numCol="1">
            <a:noAutofit/>
          </a:bodyPr>
          <a:lstStyle/>
          <a:p>
            <a:pPr marL="0" indent="0">
              <a:buNone/>
            </a:pPr>
            <a:r>
              <a:rPr lang="fi-FI" sz="2000" b="1" dirty="0">
                <a:solidFill>
                  <a:schemeClr val="accent1"/>
                </a:solidFill>
              </a:rPr>
              <a:t>Mielenterveyden pulmat sekä kriisit ovat aiempaa haastavampia</a:t>
            </a:r>
          </a:p>
          <a:p>
            <a:pPr marL="0" indent="0">
              <a:buNone/>
            </a:pPr>
            <a:r>
              <a:rPr lang="fi-FI" sz="2000" dirty="0"/>
              <a:t>Mielenterveyden haasteet ja kriisitilanteet ovat vakavampia ja monimutkaisempia kuin ennen. Osa on havainnut aiempaa enemmän maahanmuuttajataustaisia asiakkaita. Työuupumus ja yksinäisyys korostuu vastauksissa. Kriisipuhelimen asiakkaat ovat aiempaa haastavampia ja soittajien vointi on heikentynyt. Läheisen menetys ja surun käsittely on edelleen yleinen tulosyy kriisikeskukseen. Päihdeongelmia sekä väkivaltaa esiintyy asiakkailla aiempaa enemmän. Vastauksissa korostuu itsetuhoisuuden lisääntyminen sekä itsetuhoisten asiakkaiden kokemukset poiskäännytyksestä sote-palveluista.</a:t>
            </a:r>
          </a:p>
          <a:p>
            <a:pPr marL="0" indent="0">
              <a:buNone/>
            </a:pPr>
            <a:r>
              <a:rPr lang="fi-FI" sz="2000" b="1" dirty="0">
                <a:solidFill>
                  <a:schemeClr val="accent1"/>
                </a:solidFill>
              </a:rPr>
              <a:t>Palvelujärjestelmän haasteet korostuvat vastauksissa kaikkein eniten</a:t>
            </a:r>
          </a:p>
          <a:p>
            <a:pPr marL="0" indent="0">
              <a:buNone/>
            </a:pPr>
            <a:r>
              <a:rPr lang="fi-FI" sz="2000" dirty="0"/>
              <a:t>Asiakkaiden kokemukset avunsaamisen vaikeudesta ovat lisääntyneet. Opiskelijoita on enemmän asiakkaina, koska opiskeluhuolto on ruuhkautunut.  Mt-palvelujen ruuhkista on lukuisia vastauksia. Asiakkaita ohjataan julkisista palveluista kriisikeskuksiin. Vastauksissa korostuu julkisten palveluiden hitaus, hoidon harvajaksoisuus ja pitkät jonot. Kriisikeskuksiin ohjautuu entistä huonovointisempia ihmisiä ja entistä enemmän sellaisia asiakkaita, joilla on asiakkuus </a:t>
            </a:r>
            <a:r>
              <a:rPr lang="fi-FI" sz="2000" dirty="0" err="1"/>
              <a:t>mt</a:t>
            </a:r>
            <a:r>
              <a:rPr lang="fi-FI" sz="2000" dirty="0"/>
              <a:t>-palveluihin.</a:t>
            </a:r>
          </a:p>
          <a:p>
            <a:pPr marL="0" indent="0">
              <a:buNone/>
            </a:pPr>
            <a:endParaRPr lang="fi-FI" sz="1400" dirty="0"/>
          </a:p>
        </p:txBody>
      </p:sp>
    </p:spTree>
    <p:extLst>
      <p:ext uri="{BB962C8B-B14F-4D97-AF65-F5344CB8AC3E}">
        <p14:creationId xmlns:p14="http://schemas.microsoft.com/office/powerpoint/2010/main" val="367834686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1D4CF9ED-0917-4B05-6CB6-948DEFCF4E07}"/>
              </a:ext>
            </a:extLst>
          </p:cNvPr>
          <p:cNvSpPr>
            <a:spLocks noGrp="1"/>
          </p:cNvSpPr>
          <p:nvPr>
            <p:ph type="title"/>
          </p:nvPr>
        </p:nvSpPr>
        <p:spPr>
          <a:xfrm>
            <a:off x="461555" y="180210"/>
            <a:ext cx="10885318" cy="999217"/>
          </a:xfrm>
        </p:spPr>
        <p:txBody>
          <a:bodyPr>
            <a:noAutofit/>
          </a:bodyPr>
          <a:lstStyle/>
          <a:p>
            <a:pPr>
              <a:lnSpc>
                <a:spcPct val="100000"/>
              </a:lnSpc>
            </a:pPr>
            <a:r>
              <a:rPr lang="fi-FI" sz="2400" dirty="0"/>
              <a:t>Pohdi tekemääsi kriisityötä. Millaisia havaintoja olet tehnyt asiakkaiden voinnista tai elämäntilanteista viimeisen kuuden kuukauden aikana? Pohdi erityisesti mahdollisia muutoksia, ilmiöitä tai trendejä (N = 79) 2/2</a:t>
            </a:r>
          </a:p>
        </p:txBody>
      </p:sp>
      <p:sp>
        <p:nvSpPr>
          <p:cNvPr id="3" name="Tekstin paikkamerkki 2">
            <a:extLst>
              <a:ext uri="{FF2B5EF4-FFF2-40B4-BE49-F238E27FC236}">
                <a16:creationId xmlns:a16="http://schemas.microsoft.com/office/drawing/2014/main" id="{76605149-5929-3070-1CF1-4D6995E0640A}"/>
              </a:ext>
            </a:extLst>
          </p:cNvPr>
          <p:cNvSpPr>
            <a:spLocks noGrp="1"/>
          </p:cNvSpPr>
          <p:nvPr>
            <p:ph type="body" sz="quarter" idx="11"/>
          </p:nvPr>
        </p:nvSpPr>
        <p:spPr>
          <a:xfrm>
            <a:off x="528057" y="1530642"/>
            <a:ext cx="10885318" cy="4637401"/>
          </a:xfrm>
        </p:spPr>
        <p:txBody>
          <a:bodyPr>
            <a:normAutofit fontScale="85000" lnSpcReduction="20000"/>
          </a:bodyPr>
          <a:lstStyle/>
          <a:p>
            <a:pPr marL="0" indent="0">
              <a:buNone/>
            </a:pPr>
            <a:r>
              <a:rPr lang="fi-FI" b="1" dirty="0">
                <a:solidFill>
                  <a:schemeClr val="accent1"/>
                </a:solidFill>
              </a:rPr>
              <a:t>Nuorten pahoinvointi on lisääntynyt</a:t>
            </a:r>
          </a:p>
          <a:p>
            <a:pPr marL="0" indent="0">
              <a:buNone/>
            </a:pPr>
            <a:r>
              <a:rPr lang="fi-FI" dirty="0"/>
              <a:t>Nuoria on aiempaa enemmän asiakkaina. Nuorten päihde- ja talousongelmat korostuvat, samoin ahdistuneisuus on selkeästi yleistynyt.  Useita mainintoja nuorten itsetuhoisuudesta. Myös identiteettiin liittyvät pulmat näkyvät vastaanotoilla. Yhä nuoremmat oireilevat ja nuorista huolissaan olevien vanhempien määrä on lisääntynyt. Vanhempien keinottomuus pahoinvoivan nuoren kanssa korostuu. Mainintoja myös opiskelijoiden uupumuksesta sekä vanhempien haasteista </a:t>
            </a:r>
            <a:r>
              <a:rPr lang="fi-FI" dirty="0" err="1"/>
              <a:t>nepsy</a:t>
            </a:r>
            <a:r>
              <a:rPr lang="fi-FI" dirty="0"/>
              <a:t>-lasten kanssa. Nuoria naisia on hakeutunut aiempaa enemmän kriisikeskuksiin. Myös nuorten miesten pahoinvointi näkyy, mutta toisaalta on havaittu, että miehet hakeutuvat nyt paremmin avun piiriin kuin ennen.</a:t>
            </a:r>
          </a:p>
          <a:p>
            <a:pPr marL="0" indent="0">
              <a:buNone/>
            </a:pPr>
            <a:r>
              <a:rPr lang="fi-FI" b="1" dirty="0">
                <a:solidFill>
                  <a:schemeClr val="accent1"/>
                </a:solidFill>
              </a:rPr>
              <a:t>Ihmissuhdeongelmat ovat edelleen yleinen aihe kriisityössä</a:t>
            </a:r>
          </a:p>
          <a:p>
            <a:pPr marL="0" indent="0">
              <a:buNone/>
            </a:pPr>
            <a:r>
              <a:rPr lang="fi-FI" dirty="0"/>
              <a:t>Parisuhdekriisejä esiintyy runsaasti. Väkivallasta ja lähisuhdeväkivallasta useita mainintoja. Miesten kokema lähisuhdeväkivalta ja erokriisit saivat myös mainintoja. </a:t>
            </a:r>
          </a:p>
          <a:p>
            <a:pPr marL="0" indent="0">
              <a:buNone/>
            </a:pPr>
            <a:r>
              <a:rPr lang="fi-FI" b="1" dirty="0">
                <a:solidFill>
                  <a:schemeClr val="accent1"/>
                </a:solidFill>
              </a:rPr>
              <a:t>Turvattomuus on lisääntynyt, erityisesti taloushuolet mainitaan usein</a:t>
            </a:r>
          </a:p>
          <a:p>
            <a:pPr marL="0" indent="0">
              <a:buNone/>
            </a:pPr>
            <a:r>
              <a:rPr lang="fi-FI" dirty="0"/>
              <a:t>Talousvaikeuksia on aiempaa enemmän. Maailman epävarma tilanne heijastuu ihmisten ajatuksiin ja vointiin. Epävarmuus tulevaisuudesta sekä pelko ja ahdistus maailman tilanteesta kuormittaa ihmisiä. </a:t>
            </a:r>
          </a:p>
          <a:p>
            <a:endParaRPr lang="fi-FI" dirty="0"/>
          </a:p>
        </p:txBody>
      </p:sp>
    </p:spTree>
    <p:extLst>
      <p:ext uri="{BB962C8B-B14F-4D97-AF65-F5344CB8AC3E}">
        <p14:creationId xmlns:p14="http://schemas.microsoft.com/office/powerpoint/2010/main" val="587949719"/>
      </p:ext>
    </p:extLst>
  </p:cSld>
  <p:clrMapOvr>
    <a:masterClrMapping/>
  </p:clrMapOvr>
</p:sld>
</file>

<file path=ppt/theme/theme1.xml><?xml version="1.0" encoding="utf-8"?>
<a:theme xmlns:a="http://schemas.openxmlformats.org/drawingml/2006/main" name="Kansi">
  <a:themeElements>
    <a:clrScheme name="Mieli värit">
      <a:dk1>
        <a:srgbClr val="000000"/>
      </a:dk1>
      <a:lt1>
        <a:srgbClr val="FFFFFF"/>
      </a:lt1>
      <a:dk2>
        <a:srgbClr val="575757"/>
      </a:dk2>
      <a:lt2>
        <a:srgbClr val="EDEDED"/>
      </a:lt2>
      <a:accent1>
        <a:srgbClr val="00D032"/>
      </a:accent1>
      <a:accent2>
        <a:srgbClr val="19413D"/>
      </a:accent2>
      <a:accent3>
        <a:srgbClr val="C8F5C8"/>
      </a:accent3>
      <a:accent4>
        <a:srgbClr val="05D2F5"/>
      </a:accent4>
      <a:accent5>
        <a:srgbClr val="FFF023"/>
      </a:accent5>
      <a:accent6>
        <a:srgbClr val="FAB35F"/>
      </a:accent6>
      <a:hlink>
        <a:srgbClr val="0028BE"/>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EBC9AEF1-DB5D-CA4F-BD6D-EE1E02C5CB85}" vid="{C2DA1603-7360-7C46-A1DE-1BDA1314B052}"/>
    </a:ext>
  </a:extLst>
</a:theme>
</file>

<file path=ppt/theme/theme10.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tsikkosivu / Lopetussivu">
  <a:themeElements>
    <a:clrScheme name="Mieli värit">
      <a:dk1>
        <a:srgbClr val="000000"/>
      </a:dk1>
      <a:lt1>
        <a:srgbClr val="FFFFFF"/>
      </a:lt1>
      <a:dk2>
        <a:srgbClr val="575757"/>
      </a:dk2>
      <a:lt2>
        <a:srgbClr val="EDEDED"/>
      </a:lt2>
      <a:accent1>
        <a:srgbClr val="00D032"/>
      </a:accent1>
      <a:accent2>
        <a:srgbClr val="19413D"/>
      </a:accent2>
      <a:accent3>
        <a:srgbClr val="C8F5C8"/>
      </a:accent3>
      <a:accent4>
        <a:srgbClr val="05D2F5"/>
      </a:accent4>
      <a:accent5>
        <a:srgbClr val="FFF023"/>
      </a:accent5>
      <a:accent6>
        <a:srgbClr val="FAB35F"/>
      </a:accent6>
      <a:hlink>
        <a:srgbClr val="0028BE"/>
      </a:hlink>
      <a:folHlink>
        <a:srgbClr val="954F72"/>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EBC9AEF1-DB5D-CA4F-BD6D-EE1E02C5CB85}" vid="{5DB56FA4-5311-6240-968F-BF1B9A3E8D14}"/>
    </a:ext>
  </a:extLst>
</a:theme>
</file>

<file path=ppt/theme/theme3.xml><?xml version="1.0" encoding="utf-8"?>
<a:theme xmlns:a="http://schemas.openxmlformats.org/drawingml/2006/main" name="Väliotsikkosivu">
  <a:themeElements>
    <a:clrScheme name="Mieli värit">
      <a:dk1>
        <a:srgbClr val="000000"/>
      </a:dk1>
      <a:lt1>
        <a:srgbClr val="FFFFFF"/>
      </a:lt1>
      <a:dk2>
        <a:srgbClr val="575757"/>
      </a:dk2>
      <a:lt2>
        <a:srgbClr val="EDEDED"/>
      </a:lt2>
      <a:accent1>
        <a:srgbClr val="00D032"/>
      </a:accent1>
      <a:accent2>
        <a:srgbClr val="19413D"/>
      </a:accent2>
      <a:accent3>
        <a:srgbClr val="C8F5C8"/>
      </a:accent3>
      <a:accent4>
        <a:srgbClr val="05D2F5"/>
      </a:accent4>
      <a:accent5>
        <a:srgbClr val="FFF023"/>
      </a:accent5>
      <a:accent6>
        <a:srgbClr val="FAB35F"/>
      </a:accent6>
      <a:hlink>
        <a:srgbClr val="0028BE"/>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EBC9AEF1-DB5D-CA4F-BD6D-EE1E02C5CB85}" vid="{670E5A50-1EA7-804F-ABBD-A779528C679F}"/>
    </a:ext>
  </a:extLst>
</a:theme>
</file>

<file path=ppt/theme/theme4.xml><?xml version="1.0" encoding="utf-8"?>
<a:theme xmlns:a="http://schemas.openxmlformats.org/drawingml/2006/main" name="Tekstisivu / valkoinen">
  <a:themeElements>
    <a:clrScheme name="Mieli värit">
      <a:dk1>
        <a:srgbClr val="000000"/>
      </a:dk1>
      <a:lt1>
        <a:srgbClr val="FFFFFF"/>
      </a:lt1>
      <a:dk2>
        <a:srgbClr val="575757"/>
      </a:dk2>
      <a:lt2>
        <a:srgbClr val="EDEDED"/>
      </a:lt2>
      <a:accent1>
        <a:srgbClr val="00D032"/>
      </a:accent1>
      <a:accent2>
        <a:srgbClr val="19413D"/>
      </a:accent2>
      <a:accent3>
        <a:srgbClr val="C8F5C8"/>
      </a:accent3>
      <a:accent4>
        <a:srgbClr val="05D2F5"/>
      </a:accent4>
      <a:accent5>
        <a:srgbClr val="FFF023"/>
      </a:accent5>
      <a:accent6>
        <a:srgbClr val="FAB35F"/>
      </a:accent6>
      <a:hlink>
        <a:srgbClr val="0028BE"/>
      </a:hlink>
      <a:folHlink>
        <a:srgbClr val="954F72"/>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EBC9AEF1-DB5D-CA4F-BD6D-EE1E02C5CB85}" vid="{1395CC3F-E019-614A-BDC0-97729FD3C5C4}"/>
    </a:ext>
  </a:extLst>
</a:theme>
</file>

<file path=ppt/theme/theme5.xml><?xml version="1.0" encoding="utf-8"?>
<a:theme xmlns:a="http://schemas.openxmlformats.org/drawingml/2006/main" name="Tekstisivu / tumma harmaa + vihreä">
  <a:themeElements>
    <a:clrScheme name="Mieli värit">
      <a:dk1>
        <a:srgbClr val="000000"/>
      </a:dk1>
      <a:lt1>
        <a:srgbClr val="FFFFFF"/>
      </a:lt1>
      <a:dk2>
        <a:srgbClr val="575757"/>
      </a:dk2>
      <a:lt2>
        <a:srgbClr val="EDEDED"/>
      </a:lt2>
      <a:accent1>
        <a:srgbClr val="00D032"/>
      </a:accent1>
      <a:accent2>
        <a:srgbClr val="19413D"/>
      </a:accent2>
      <a:accent3>
        <a:srgbClr val="C8F5C8"/>
      </a:accent3>
      <a:accent4>
        <a:srgbClr val="05D2F5"/>
      </a:accent4>
      <a:accent5>
        <a:srgbClr val="FFF023"/>
      </a:accent5>
      <a:accent6>
        <a:srgbClr val="FAB35F"/>
      </a:accent6>
      <a:hlink>
        <a:srgbClr val="0028BE"/>
      </a:hlink>
      <a:folHlink>
        <a:srgbClr val="954F72"/>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EBC9AEF1-DB5D-CA4F-BD6D-EE1E02C5CB85}" vid="{44122E4C-D7A8-4E44-9EBD-9F6C705DD8B6}"/>
    </a:ext>
  </a:extLst>
</a:theme>
</file>

<file path=ppt/theme/theme6.xml><?xml version="1.0" encoding="utf-8"?>
<a:theme xmlns:a="http://schemas.openxmlformats.org/drawingml/2006/main" name="Tekstisivu / vaalea harmaa">
  <a:themeElements>
    <a:clrScheme name="Mieli värit">
      <a:dk1>
        <a:srgbClr val="000000"/>
      </a:dk1>
      <a:lt1>
        <a:srgbClr val="FFFFFF"/>
      </a:lt1>
      <a:dk2>
        <a:srgbClr val="575757"/>
      </a:dk2>
      <a:lt2>
        <a:srgbClr val="EDEDED"/>
      </a:lt2>
      <a:accent1>
        <a:srgbClr val="00D032"/>
      </a:accent1>
      <a:accent2>
        <a:srgbClr val="19413D"/>
      </a:accent2>
      <a:accent3>
        <a:srgbClr val="C8F5C8"/>
      </a:accent3>
      <a:accent4>
        <a:srgbClr val="05D2F5"/>
      </a:accent4>
      <a:accent5>
        <a:srgbClr val="FFF023"/>
      </a:accent5>
      <a:accent6>
        <a:srgbClr val="FAB35F"/>
      </a:accent6>
      <a:hlink>
        <a:srgbClr val="0028BE"/>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EBC9AEF1-DB5D-CA4F-BD6D-EE1E02C5CB85}" vid="{2392E412-542D-8440-8068-ADAF09931DA0}"/>
    </a:ext>
  </a:extLst>
</a:theme>
</file>

<file path=ppt/theme/theme7.xml><?xml version="1.0" encoding="utf-8"?>
<a:theme xmlns:a="http://schemas.openxmlformats.org/drawingml/2006/main" name="Blank">
  <a:themeElements>
    <a:clrScheme name="Mieli värit">
      <a:dk1>
        <a:srgbClr val="000000"/>
      </a:dk1>
      <a:lt1>
        <a:srgbClr val="FFFFFF"/>
      </a:lt1>
      <a:dk2>
        <a:srgbClr val="575757"/>
      </a:dk2>
      <a:lt2>
        <a:srgbClr val="EDEDED"/>
      </a:lt2>
      <a:accent1>
        <a:srgbClr val="00D032"/>
      </a:accent1>
      <a:accent2>
        <a:srgbClr val="19413D"/>
      </a:accent2>
      <a:accent3>
        <a:srgbClr val="C8F5C8"/>
      </a:accent3>
      <a:accent4>
        <a:srgbClr val="05D2F5"/>
      </a:accent4>
      <a:accent5>
        <a:srgbClr val="FFF023"/>
      </a:accent5>
      <a:accent6>
        <a:srgbClr val="FAB35F"/>
      </a:accent6>
      <a:hlink>
        <a:srgbClr val="0028BE"/>
      </a:hlink>
      <a:folHlink>
        <a:srgbClr val="954F72"/>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EBC9AEF1-DB5D-CA4F-BD6D-EE1E02C5CB85}" vid="{5DB56FA4-5311-6240-968F-BF1B9A3E8D14}"/>
    </a:ext>
  </a:extLst>
</a:theme>
</file>

<file path=ppt/theme/theme8.xml><?xml version="1.0" encoding="utf-8"?>
<a:theme xmlns:a="http://schemas.openxmlformats.org/drawingml/2006/main" name="Lopetus">
  <a:themeElements>
    <a:clrScheme name="Mieli värit">
      <a:dk1>
        <a:srgbClr val="000000"/>
      </a:dk1>
      <a:lt1>
        <a:srgbClr val="FFFFFF"/>
      </a:lt1>
      <a:dk2>
        <a:srgbClr val="575757"/>
      </a:dk2>
      <a:lt2>
        <a:srgbClr val="EDEDED"/>
      </a:lt2>
      <a:accent1>
        <a:srgbClr val="00D032"/>
      </a:accent1>
      <a:accent2>
        <a:srgbClr val="19413D"/>
      </a:accent2>
      <a:accent3>
        <a:srgbClr val="C8F5C8"/>
      </a:accent3>
      <a:accent4>
        <a:srgbClr val="05D2F5"/>
      </a:accent4>
      <a:accent5>
        <a:srgbClr val="FFF023"/>
      </a:accent5>
      <a:accent6>
        <a:srgbClr val="FAB35F"/>
      </a:accent6>
      <a:hlink>
        <a:srgbClr val="0028BE"/>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EBC9AEF1-DB5D-CA4F-BD6D-EE1E02C5CB85}" vid="{C2DA1603-7360-7C46-A1DE-1BDA1314B052}"/>
    </a:ext>
  </a:extLst>
</a:theme>
</file>

<file path=ppt/theme/theme9.xml><?xml version="1.0" encoding="utf-8"?>
<a:theme xmlns:a="http://schemas.openxmlformats.org/drawingml/2006/main" name="Varainhankinta">
  <a:themeElements>
    <a:clrScheme name="Mieli värit">
      <a:dk1>
        <a:srgbClr val="000000"/>
      </a:dk1>
      <a:lt1>
        <a:srgbClr val="FFFFFF"/>
      </a:lt1>
      <a:dk2>
        <a:srgbClr val="575757"/>
      </a:dk2>
      <a:lt2>
        <a:srgbClr val="EDEDED"/>
      </a:lt2>
      <a:accent1>
        <a:srgbClr val="00D032"/>
      </a:accent1>
      <a:accent2>
        <a:srgbClr val="19413D"/>
      </a:accent2>
      <a:accent3>
        <a:srgbClr val="C8F5C8"/>
      </a:accent3>
      <a:accent4>
        <a:srgbClr val="05D2F5"/>
      </a:accent4>
      <a:accent5>
        <a:srgbClr val="FFF023"/>
      </a:accent5>
      <a:accent6>
        <a:srgbClr val="FAB35F"/>
      </a:accent6>
      <a:hlink>
        <a:srgbClr val="0028BE"/>
      </a:hlink>
      <a:folHlink>
        <a:srgbClr val="954F72"/>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EBC9AEF1-DB5D-CA4F-BD6D-EE1E02C5CB85}" vid="{5DB56FA4-5311-6240-968F-BF1B9A3E8D14}"/>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Kirjepohja" ma:contentTypeID="0x010100C88C9661712C894A9491738E80C5DAFE005B59E910E59BB546A927296EC6986E5A" ma:contentTypeVersion="17" ma:contentTypeDescription="3-kielinen Mieli-kirjepohja" ma:contentTypeScope="" ma:versionID="b6bf6569293e973dee84c592e7518c9f">
  <xsd:schema xmlns:xsd="http://www.w3.org/2001/XMLSchema" xmlns:xs="http://www.w3.org/2001/XMLSchema" xmlns:p="http://schemas.microsoft.com/office/2006/metadata/properties" xmlns:ns2="b64f095b-a852-49e0-b953-3032965c10bd" xmlns:ns3="ac89525b-d511-483b-bbf2-cffab46180af" targetNamespace="http://schemas.microsoft.com/office/2006/metadata/properties" ma:root="true" ma:fieldsID="9b861afb8097121ab16bb1702972cc5d" ns2:_="" ns3:_="">
    <xsd:import namespace="b64f095b-a852-49e0-b953-3032965c10bd"/>
    <xsd:import namespace="ac89525b-d511-483b-bbf2-cffab46180af"/>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DateTaken" minOccurs="0"/>
                <xsd:element ref="ns2:MediaServiceGenerationTime" minOccurs="0"/>
                <xsd:element ref="ns2:MediaServiceEventHashCode" minOccurs="0"/>
                <xsd:element ref="ns2:MediaLengthInSeconds" minOccurs="0"/>
                <xsd:element ref="ns2:lcf76f155ced4ddcb4097134ff3c332f" minOccurs="0"/>
                <xsd:element ref="ns3: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64f095b-a852-49e0-b953-3032965c10bd" elementFormDefault="qualified">
    <xsd:import namespace="http://schemas.microsoft.com/office/2006/documentManagement/types"/>
    <xsd:import namespace="http://schemas.microsoft.com/office/infopath/2007/PartnerControls"/>
    <xsd:element name="MediaServiceMetadata" ma:index="8" nillable="true" ma:displayName="MediaServiceMetadata" ma:description="" ma:hidden="true" ma:internalName="MediaServiceMetadata" ma:readOnly="true">
      <xsd:simpleType>
        <xsd:restriction base="dms:Note"/>
      </xsd:simpleType>
    </xsd:element>
    <xsd:element name="MediaServiceFastMetadata" ma:index="9" nillable="true" ma:displayName="MediaServiceFastMetadata" ma:description="" ma:hidden="true" ma:internalName="MediaServiceFastMetadata" ma:readOnly="true">
      <xsd:simpleType>
        <xsd:restriction base="dms:Note"/>
      </xsd:simpleType>
    </xsd:element>
    <xsd:element name="MediaServiceAutoTags" ma:index="10" nillable="true" ma:displayName="MediaServiceAutoTags" ma:internalName="MediaServiceAutoTags" ma:readOnly="true">
      <xsd:simpleType>
        <xsd:restriction base="dms:Text"/>
      </xsd:simpleType>
    </xsd:element>
    <xsd:element name="MediaServiceOCR" ma:index="11" nillable="true" ma:displayName="MediaServiceOCR" ma:internalName="MediaServiceOCR"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LengthInSeconds" ma:index="15" nillable="true" ma:displayName="MediaLengthInSeconds" ma:hidden="true" ma:internalName="MediaLengthInSeconds" ma:readOnly="true">
      <xsd:simpleType>
        <xsd:restriction base="dms:Unknown"/>
      </xsd:simpleType>
    </xsd:element>
    <xsd:element name="lcf76f155ced4ddcb4097134ff3c332f" ma:index="17" nillable="true" ma:taxonomy="true" ma:internalName="lcf76f155ced4ddcb4097134ff3c332f" ma:taxonomyFieldName="MediaServiceImageTags" ma:displayName="Kuvien tunnisteet" ma:readOnly="false" ma:fieldId="{5cf76f15-5ced-4ddc-b409-7134ff3c332f}" ma:taxonomyMulti="true" ma:sspId="c28e62d1-9f9d-484d-9c84-208e72f404b3"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19" nillable="true" ma:displayName="MediaServiceObjectDetectorVersions" ma:hidden="true" ma:indexed="true" ma:internalName="MediaServiceObjectDetectorVersions" ma:readOnly="true">
      <xsd:simpleType>
        <xsd:restriction base="dms:Text"/>
      </xsd:simpleType>
    </xsd:element>
    <xsd:element name="MediaServiceSearchProperties" ma:index="20"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ac89525b-d511-483b-bbf2-cffab46180af" elementFormDefault="qualified">
    <xsd:import namespace="http://schemas.microsoft.com/office/2006/documentManagement/types"/>
    <xsd:import namespace="http://schemas.microsoft.com/office/infopath/2007/PartnerControls"/>
    <xsd:element name="TaxCatchAll" ma:index="18" nillable="true" ma:displayName="Taxonomy Catch All Column" ma:hidden="true" ma:list="{8852e8bd-3fec-4bdb-b9b6-72589cdc44c3}" ma:internalName="TaxCatchAll" ma:showField="CatchAllData" ma:web="ac89525b-d511-483b-bbf2-cffab46180af">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Sisältölaji"/>
        <xsd:element ref="dc:title" minOccurs="0" maxOccurs="1" ma:index="4" ma:displayName="Otsikk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TaxCatchAll xmlns="ac89525b-d511-483b-bbf2-cffab46180af" xsi:nil="true"/>
    <lcf76f155ced4ddcb4097134ff3c332f xmlns="b64f095b-a852-49e0-b953-3032965c10bd">
      <Terms xmlns="http://schemas.microsoft.com/office/infopath/2007/PartnerControls"/>
    </lcf76f155ced4ddcb4097134ff3c332f>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11205822-C3FA-41E9-93E1-D8E7EFECE3E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b64f095b-a852-49e0-b953-3032965c10bd"/>
    <ds:schemaRef ds:uri="ac89525b-d511-483b-bbf2-cffab46180a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35633539-E46E-404F-8790-B03F9F25431D}">
  <ds:schemaRefs>
    <ds:schemaRef ds:uri="http://www.w3.org/XML/1998/namespace"/>
    <ds:schemaRef ds:uri="b64f095b-a852-49e0-b953-3032965c10bd"/>
    <ds:schemaRef ds:uri="http://schemas.microsoft.com/office/2006/metadata/properties"/>
    <ds:schemaRef ds:uri="http://schemas.microsoft.com/office/infopath/2007/PartnerControls"/>
    <ds:schemaRef ds:uri="http://purl.org/dc/dcmitype/"/>
    <ds:schemaRef ds:uri="http://schemas.microsoft.com/office/2006/documentManagement/types"/>
    <ds:schemaRef ds:uri="http://purl.org/dc/terms/"/>
    <ds:schemaRef ds:uri="http://schemas.openxmlformats.org/package/2006/metadata/core-properties"/>
    <ds:schemaRef ds:uri="ac89525b-d511-483b-bbf2-cffab46180af"/>
    <ds:schemaRef ds:uri="http://purl.org/dc/elements/1.1/"/>
  </ds:schemaRefs>
</ds:datastoreItem>
</file>

<file path=customXml/itemProps3.xml><?xml version="1.0" encoding="utf-8"?>
<ds:datastoreItem xmlns:ds="http://schemas.openxmlformats.org/officeDocument/2006/customXml" ds:itemID="{0BB51160-B49F-44B6-BF7D-A43B1143DA8B}">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Kansi</Template>
  <TotalTime>7799</TotalTime>
  <Words>2780</Words>
  <Application>Microsoft Office PowerPoint</Application>
  <PresentationFormat>Laajakuva</PresentationFormat>
  <Paragraphs>635</Paragraphs>
  <Slides>27</Slides>
  <Notes>0</Notes>
  <HiddenSlides>0</HiddenSlides>
  <MMClips>0</MMClips>
  <ScaleCrop>false</ScaleCrop>
  <HeadingPairs>
    <vt:vector size="6" baseType="variant">
      <vt:variant>
        <vt:lpstr>Käytetyt fontit</vt:lpstr>
      </vt:variant>
      <vt:variant>
        <vt:i4>3</vt:i4>
      </vt:variant>
      <vt:variant>
        <vt:lpstr>Teema</vt:lpstr>
      </vt:variant>
      <vt:variant>
        <vt:i4>9</vt:i4>
      </vt:variant>
      <vt:variant>
        <vt:lpstr>Dian otsikot</vt:lpstr>
      </vt:variant>
      <vt:variant>
        <vt:i4>27</vt:i4>
      </vt:variant>
    </vt:vector>
  </HeadingPairs>
  <TitlesOfParts>
    <vt:vector size="39" baseType="lpstr">
      <vt:lpstr>Arial</vt:lpstr>
      <vt:lpstr>Calibri</vt:lpstr>
      <vt:lpstr>Georgia</vt:lpstr>
      <vt:lpstr>Kansi</vt:lpstr>
      <vt:lpstr>Otsikkosivu / Lopetussivu</vt:lpstr>
      <vt:lpstr>Väliotsikkosivu</vt:lpstr>
      <vt:lpstr>Tekstisivu / valkoinen</vt:lpstr>
      <vt:lpstr>Tekstisivu / tumma harmaa + vihreä</vt:lpstr>
      <vt:lpstr>Tekstisivu / vaalea harmaa</vt:lpstr>
      <vt:lpstr>Blank</vt:lpstr>
      <vt:lpstr>Lopetus</vt:lpstr>
      <vt:lpstr>Varainhankinta</vt:lpstr>
      <vt:lpstr>Kriisikeskusbarometrin tulokset </vt:lpstr>
      <vt:lpstr>Kyseessä oli MIELI ry:n ensimmäinen kriisikeskusbarometri </vt:lpstr>
      <vt:lpstr>Ensimmäiseen kriisikeskusbarometriin saatiin kiitettävästi vastauksia </vt:lpstr>
      <vt:lpstr>Kyselyyn vastanneiden alueellinen jakauma ( N = 103)</vt:lpstr>
      <vt:lpstr>Kyselyn vastaukset</vt:lpstr>
      <vt:lpstr>Arvioi kriisityöstä saamaasi näkymää, minkä kouluarvosanan antaisit asiakkaaksi ohjautuneiden ihmisten yleiselle voinnille viimeisen puolen vuoden aikana? </vt:lpstr>
      <vt:lpstr>Arvioi kriisityöstä saamaasi näkymää, onko asiakkaaksi ohjautuneiden ihmisten yleinen vointi viimeisten kuuden kuukauden aikana… </vt:lpstr>
      <vt:lpstr>Pohdi tekemääsi kriisityötä. Millaisia havaintoja olet tehnyt asiakkaiden voinnista tai elämäntilanteista viimeisen kuuden kuukauden aikana? Pohdi erityisesti mahdollisia muutoksia, ilmiöitä tai trendejä (N = 79) 1/2</vt:lpstr>
      <vt:lpstr>Pohdi tekemääsi kriisityötä. Millaisia havaintoja olet tehnyt asiakkaiden voinnista tai elämäntilanteista viimeisen kuuden kuukauden aikana? Pohdi erityisesti mahdollisia muutoksia, ilmiöitä tai trendejä (N = 79) 2/2</vt:lpstr>
      <vt:lpstr>Arvioi kriisityöstä saamaasi näkymää, minkä kouluarvosanan antaisit ihmisten avun saamiselle hyvinvointialueesi sote-palveluissa? Vastaa sen hyvinvointialueen osalta, missä kriisikeskuksesi sijaitsee </vt:lpstr>
      <vt:lpstr>PowerPoint-esitys</vt:lpstr>
      <vt:lpstr>Arvioi kriisityöstä saamaasi näkymää, minkä kouluarvosanan antaisit ihmisten avun saamiselle hyvinvointialueesi mielenterveyspalveluissa? Vastaa sen hyvinvointialueen osalta, missä kriisikeskuksesi sijaitsee </vt:lpstr>
      <vt:lpstr>PowerPoint-esitys</vt:lpstr>
      <vt:lpstr>Vastaa sen hyvinvointialueen osalta, missä kriisikeskuksesi sijaitsee. Arvioi kriisityöstä saamaasi näkymää, onko vuoden 2023 sote-uudistuksen jälkeen ihmisten pääsy sote-palveluihin… </vt:lpstr>
      <vt:lpstr>PowerPoint-esitys</vt:lpstr>
      <vt:lpstr>Vastaa sen hyvinvointialueen osalta, missä kriisikeskuksesi sijaitsee. Arvioi kriisityöstä saamaasi näkymää, onko vuoden 2023 sote-uudistuksen jälkeen ihmisten pääsy mielenterveyspalveluihin hyvinvointialueellasi… </vt:lpstr>
      <vt:lpstr>PowerPoint-esitys</vt:lpstr>
      <vt:lpstr>Pohdi tekemääsi kriisityötä. Millaisia havaintoja olet tehnyt hyvinvointialueesi sote-palveluista viimeisen kuuden kuukauden aikana? Pohdi erityisesti mahdollisia muutoksia, ilmiöitä tai trendejä (N = 58) 1/2 </vt:lpstr>
      <vt:lpstr>Pohdi tekemääsi kriisityötä. Millaisia havaintoja olet tehnyt hyvinvointialueesi sote-palveluista viimeisen kuuden kuukauden aikana? Pohdi erityisesti mahdollisia muutoksia, ilmiöitä tai trendejä (N = 58) 2/2 </vt:lpstr>
      <vt:lpstr>Kriisikeskusjohtajille suunnatut kysymykset</vt:lpstr>
      <vt:lpstr>Minkä kouluarvosanan antaisit kriisikeskuksesi ja hyvinvointialueesi väliselle yhteistyölle tällä hetkellä? </vt:lpstr>
      <vt:lpstr>PowerPoint-esitys</vt:lpstr>
      <vt:lpstr>Arvioi väitettä: Johtamallani kriisikeskuksella on hyvinvointialueen kanssa käynnissä palvelupolkujen tai toimintatapojen kehitystyö, mikä näkyy tai tulee näkymään konkreettisesti asukkaiden palveluissa </vt:lpstr>
      <vt:lpstr>PowerPoint-esitys</vt:lpstr>
      <vt:lpstr>Miten järjestöt on huomioitu hyvinvointialueesi rakenteissa? Mitkä tekijät ovat vaikuttaneet myönteisesti tai kielteisesti kriisikeskuksesi yhteistyöhön hyvinvointialueen kanssa? 1/2 (N = 18)  </vt:lpstr>
      <vt:lpstr>Miten järjestöt on huomioitu hyvinvointialueesi rakenteissa? Mitkä tekijät ovat vaikuttaneet myönteisesti tai kielteisesti kriisikeskuksesi yhteistyöhön hyvinvointialueen kanssa? 2/2 (N = 18)  </vt:lpstr>
      <vt:lpstr>Kriisikeskusbarometrin johtopäätökset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Törnqvist Fanny</dc:creator>
  <cp:lastModifiedBy>Frans Horneman</cp:lastModifiedBy>
  <cp:revision>242</cp:revision>
  <dcterms:created xsi:type="dcterms:W3CDTF">2021-06-28T07:29:56Z</dcterms:created>
  <dcterms:modified xsi:type="dcterms:W3CDTF">2024-06-18T11:02:24Z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0x010100C88C9661712C894A9491738E80C5DAFE005B59E910E59BB546A927296EC6986E5A</vt:lpwstr>
  </property>
  <property fmtid="{D5CDD505-2E9C-101B-9397-08002B2CF9AE}" pid="3" name="MediaServiceImageTags">
    <vt:lpwstr/>
  </property>
</Properties>
</file>