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slideLayouts/slideLayout42.xml" ContentType="application/vnd.openxmlformats-officedocument.presentationml.slideLayout+xml"/>
  <Override PartName="/ppt/theme/theme8.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5" r:id="rId4"/>
    <p:sldMasterId id="2147483847" r:id="rId5"/>
    <p:sldMasterId id="2147483851" r:id="rId6"/>
    <p:sldMasterId id="2147483771" r:id="rId7"/>
    <p:sldMasterId id="2147483863" r:id="rId8"/>
    <p:sldMasterId id="2147483870" r:id="rId9"/>
    <p:sldMasterId id="2147483951" r:id="rId10"/>
    <p:sldMasterId id="2147483958" r:id="rId11"/>
    <p:sldMasterId id="2147483946" r:id="rId12"/>
  </p:sldMasterIdLst>
  <p:notesMasterIdLst>
    <p:notesMasterId r:id="rId40"/>
  </p:notesMasterIdLst>
  <p:handoutMasterIdLst>
    <p:handoutMasterId r:id="rId41"/>
  </p:handoutMasterIdLst>
  <p:sldIdLst>
    <p:sldId id="264" r:id="rId13"/>
    <p:sldId id="266" r:id="rId14"/>
    <p:sldId id="267" r:id="rId15"/>
    <p:sldId id="298" r:id="rId16"/>
    <p:sldId id="299" r:id="rId17"/>
    <p:sldId id="273" r:id="rId18"/>
    <p:sldId id="274" r:id="rId19"/>
    <p:sldId id="275" r:id="rId20"/>
    <p:sldId id="303" r:id="rId21"/>
    <p:sldId id="277" r:id="rId22"/>
    <p:sldId id="292" r:id="rId23"/>
    <p:sldId id="278" r:id="rId24"/>
    <p:sldId id="293" r:id="rId25"/>
    <p:sldId id="279" r:id="rId26"/>
    <p:sldId id="294" r:id="rId27"/>
    <p:sldId id="280" r:id="rId28"/>
    <p:sldId id="295" r:id="rId29"/>
    <p:sldId id="276" r:id="rId30"/>
    <p:sldId id="304" r:id="rId31"/>
    <p:sldId id="300" r:id="rId32"/>
    <p:sldId id="287" r:id="rId33"/>
    <p:sldId id="296" r:id="rId34"/>
    <p:sldId id="288" r:id="rId35"/>
    <p:sldId id="297" r:id="rId36"/>
    <p:sldId id="289" r:id="rId37"/>
    <p:sldId id="302" r:id="rId38"/>
    <p:sldId id="291"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AAA"/>
    <a:srgbClr val="00F700"/>
    <a:srgbClr val="EDEDED"/>
    <a:srgbClr val="083535"/>
    <a:srgbClr val="00D3F6"/>
    <a:srgbClr val="0028BE"/>
    <a:srgbClr val="BD2619"/>
    <a:srgbClr val="FFF122"/>
    <a:srgbClr val="FAB45F"/>
    <a:srgbClr val="57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C2A4E-8F35-4D41-8610-C7DED10D15D3}" v="96" dt="2024-05-21T10:26:21.460"/>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6327"/>
  </p:normalViewPr>
  <p:slideViewPr>
    <p:cSldViewPr snapToGrid="0" snapToObjects="1">
      <p:cViewPr varScale="1">
        <p:scale>
          <a:sx n="114" d="100"/>
          <a:sy n="114" d="100"/>
        </p:scale>
        <p:origin x="588" y="10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103" d="100"/>
          <a:sy n="103" d="100"/>
        </p:scale>
        <p:origin x="3232"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microsoft.com/office/2015/10/relationships/revisionInfo" Target="revisionInfo.xml"/><Relationship Id="rId20" Type="http://schemas.openxmlformats.org/officeDocument/2006/relationships/slide" Target="slides/slide8.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dirty="0">
                <a:solidFill>
                  <a:schemeClr val="bg1"/>
                </a:solidFill>
                <a:latin typeface="+mn-lt"/>
              </a:rPr>
              <a:t>N = 103</a:t>
            </a:r>
          </a:p>
        </c:rich>
      </c:tx>
      <c:layout>
        <c:manualLayout>
          <c:xMode val="edge"/>
          <c:yMode val="edge"/>
          <c:x val="0.38508852075540762"/>
          <c:y val="3.62602125977334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pieChart>
        <c:varyColors val="1"/>
        <c:ser>
          <c:idx val="0"/>
          <c:order val="0"/>
          <c:tx>
            <c:strRef>
              <c:f>Taul1!$B$1</c:f>
              <c:strCache>
                <c:ptCount val="1"/>
                <c:pt idx="0">
                  <c:v>Vastaajat</c:v>
                </c:pt>
              </c:strCache>
            </c:strRef>
          </c:tx>
          <c:dPt>
            <c:idx val="0"/>
            <c:bubble3D val="0"/>
            <c:spPr>
              <a:solidFill>
                <a:schemeClr val="accent1"/>
              </a:solidFill>
              <a:ln w="19050">
                <a:solidFill>
                  <a:schemeClr val="accent3">
                    <a:alpha val="40000"/>
                  </a:schemeClr>
                </a:solidFill>
              </a:ln>
              <a:effectLst/>
            </c:spPr>
            <c:extLst>
              <c:ext xmlns:c16="http://schemas.microsoft.com/office/drawing/2014/chart" uri="{C3380CC4-5D6E-409C-BE32-E72D297353CC}">
                <c16:uniqueId val="{00000002-9888-4857-952E-E64CBD0CC98B}"/>
              </c:ext>
            </c:extLst>
          </c:dPt>
          <c:dPt>
            <c:idx val="1"/>
            <c:bubble3D val="0"/>
            <c:spPr>
              <a:solidFill>
                <a:schemeClr val="tx2"/>
              </a:solidFill>
              <a:ln w="19050">
                <a:solidFill>
                  <a:schemeClr val="tx2"/>
                </a:solidFill>
              </a:ln>
              <a:effectLst/>
            </c:spPr>
            <c:extLst>
              <c:ext xmlns:c16="http://schemas.microsoft.com/office/drawing/2014/chart" uri="{C3380CC4-5D6E-409C-BE32-E72D297353CC}">
                <c16:uniqueId val="{00000001-9888-4857-952E-E64CBD0CC98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8CB-492B-B6F7-59AD4C86FEB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8CB-492B-B6F7-59AD4C86FEB5}"/>
              </c:ext>
            </c:extLst>
          </c:dPt>
          <c:cat>
            <c:strRef>
              <c:f>Taul1!$A$2:$A$5</c:f>
              <c:strCache>
                <c:ptCount val="2"/>
                <c:pt idx="0">
                  <c:v>Kriisikeskuksen työntekijät (N = 83)</c:v>
                </c:pt>
                <c:pt idx="1">
                  <c:v>Kriisikeskuksen johtajat (N = 20)</c:v>
                </c:pt>
              </c:strCache>
            </c:strRef>
          </c:cat>
          <c:val>
            <c:numRef>
              <c:f>Taul1!$B$2:$B$5</c:f>
              <c:numCache>
                <c:formatCode>0%</c:formatCode>
                <c:ptCount val="4"/>
                <c:pt idx="0">
                  <c:v>0.82</c:v>
                </c:pt>
                <c:pt idx="1">
                  <c:v>0.19</c:v>
                </c:pt>
              </c:numCache>
            </c:numRef>
          </c:val>
          <c:extLst>
            <c:ext xmlns:c16="http://schemas.microsoft.com/office/drawing/2014/chart" uri="{C3380CC4-5D6E-409C-BE32-E72D297353CC}">
              <c16:uniqueId val="{00000000-9888-4857-952E-E64CBD0CC98B}"/>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legendEntry>
      <c:legendEntry>
        <c:idx val="1"/>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legendEntry>
      <c:legendEntry>
        <c:idx val="2"/>
        <c:delete val="1"/>
      </c:legendEntry>
      <c:legendEntry>
        <c:idx val="3"/>
        <c:delete val="1"/>
      </c:legendEntry>
      <c:layout>
        <c:manualLayout>
          <c:xMode val="edge"/>
          <c:yMode val="edge"/>
          <c:x val="6.8347109742287498E-2"/>
          <c:y val="0.79162457172977252"/>
          <c:w val="0.88542543205874491"/>
          <c:h val="0.1926994859941228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(4 - 10)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Taul1!$B$2:$B$8</c:f>
              <c:numCache>
                <c:formatCode>0.00%</c:formatCode>
                <c:ptCount val="7"/>
                <c:pt idx="0" formatCode="0%">
                  <c:v>0</c:v>
                </c:pt>
                <c:pt idx="1">
                  <c:v>7.3999999999999996E-2</c:v>
                </c:pt>
                <c:pt idx="2">
                  <c:v>0.48399999999999999</c:v>
                </c:pt>
                <c:pt idx="3">
                  <c:v>0.38900000000000001</c:v>
                </c:pt>
                <c:pt idx="4">
                  <c:v>5.2999999999999999E-2</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(1</a:t>
            </a:r>
            <a:r>
              <a:rPr lang="fi-FI" sz="2400" baseline="0" dirty="0">
                <a:solidFill>
                  <a:schemeClr val="bg1"/>
                </a:solidFill>
              </a:rPr>
              <a:t> - 5</a:t>
            </a:r>
            <a:r>
              <a:rPr lang="fi-FI" sz="2400" dirty="0">
                <a:solidFill>
                  <a:schemeClr val="bg1"/>
                </a:solidFill>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Taul1!$B$2:$B$8</c:f>
              <c:numCache>
                <c:formatCode>0.00%</c:formatCode>
                <c:ptCount val="7"/>
                <c:pt idx="0" formatCode="0%">
                  <c:v>2.1000000000000001E-2</c:v>
                </c:pt>
                <c:pt idx="1">
                  <c:v>0.38700000000000001</c:v>
                </c:pt>
                <c:pt idx="2">
                  <c:v>0.48399999999999999</c:v>
                </c:pt>
                <c:pt idx="3">
                  <c:v>8.5999999999999993E-2</c:v>
                </c:pt>
                <c:pt idx="4">
                  <c:v>2.1999999999999999E-2</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(4 - 10)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Taul1!$B$2:$B$8</c:f>
              <c:numCache>
                <c:formatCode>0.00%</c:formatCode>
                <c:ptCount val="7"/>
                <c:pt idx="0" formatCode="0%">
                  <c:v>1.0999999999999999E-2</c:v>
                </c:pt>
                <c:pt idx="1">
                  <c:v>9.7000000000000003E-2</c:v>
                </c:pt>
                <c:pt idx="2">
                  <c:v>0.39800000000000002</c:v>
                </c:pt>
                <c:pt idx="3">
                  <c:v>0.34399999999999997</c:v>
                </c:pt>
                <c:pt idx="4">
                  <c:v>0.15</c:v>
                </c:pt>
                <c:pt idx="5" formatCode="0%">
                  <c:v>0</c:v>
                </c:pt>
                <c:pt idx="6" formatCode="0%">
                  <c:v>0</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(4 - 10)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Taul1!$B$2:$B$8</c:f>
              <c:numCache>
                <c:formatCode>0.00%</c:formatCode>
                <c:ptCount val="7"/>
                <c:pt idx="0" formatCode="0%">
                  <c:v>2.1999999999999999E-2</c:v>
                </c:pt>
                <c:pt idx="1">
                  <c:v>0.28299999999999997</c:v>
                </c:pt>
                <c:pt idx="2">
                  <c:v>0.36899999999999999</c:v>
                </c:pt>
                <c:pt idx="3">
                  <c:v>0.23899999999999999</c:v>
                </c:pt>
                <c:pt idx="4">
                  <c:v>8.6999999999999994E-2</c:v>
                </c:pt>
                <c:pt idx="5" formatCode="0%">
                  <c:v>0</c:v>
                </c:pt>
                <c:pt idx="6" formatCode="0%">
                  <c:v>0</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(1</a:t>
            </a:r>
            <a:r>
              <a:rPr lang="fi-FI" sz="2400" baseline="0" dirty="0">
                <a:solidFill>
                  <a:schemeClr val="bg1"/>
                </a:solidFill>
              </a:rPr>
              <a:t> - 5</a:t>
            </a:r>
            <a:r>
              <a:rPr lang="fi-FI" sz="2400" dirty="0">
                <a:solidFill>
                  <a:schemeClr val="bg1"/>
                </a:solidFill>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Taul1!$B$2:$B$8</c:f>
              <c:numCache>
                <c:formatCode>0.00%</c:formatCode>
                <c:ptCount val="7"/>
                <c:pt idx="0" formatCode="0%">
                  <c:v>0.13800000000000001</c:v>
                </c:pt>
                <c:pt idx="1">
                  <c:v>0.56299999999999994</c:v>
                </c:pt>
                <c:pt idx="2">
                  <c:v>0.26400000000000001</c:v>
                </c:pt>
                <c:pt idx="3">
                  <c:v>3.5000000000000003E-2</c:v>
                </c:pt>
                <c:pt idx="4">
                  <c:v>0</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(1</a:t>
            </a:r>
            <a:r>
              <a:rPr lang="fi-FI" sz="2400" baseline="0" dirty="0">
                <a:solidFill>
                  <a:schemeClr val="bg1"/>
                </a:solidFill>
              </a:rPr>
              <a:t> - 5</a:t>
            </a:r>
            <a:r>
              <a:rPr lang="fi-FI" sz="2400" dirty="0">
                <a:solidFill>
                  <a:schemeClr val="bg1"/>
                </a:solidFill>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Taul1!$B$2:$B$8</c:f>
              <c:numCache>
                <c:formatCode>0.00%</c:formatCode>
                <c:ptCount val="7"/>
                <c:pt idx="0" formatCode="0%">
                  <c:v>0.14899999999999999</c:v>
                </c:pt>
                <c:pt idx="1">
                  <c:v>0.52900000000000003</c:v>
                </c:pt>
                <c:pt idx="2">
                  <c:v>0.253</c:v>
                </c:pt>
                <c:pt idx="3">
                  <c:v>6.9000000000000006E-2</c:v>
                </c:pt>
                <c:pt idx="4">
                  <c:v>0</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(4 - 10)</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Taul1!$B$2:$B$8</c:f>
              <c:numCache>
                <c:formatCode>0.00%</c:formatCode>
                <c:ptCount val="7"/>
                <c:pt idx="0" formatCode="0%">
                  <c:v>0</c:v>
                </c:pt>
                <c:pt idx="1">
                  <c:v>0.06</c:v>
                </c:pt>
                <c:pt idx="2">
                  <c:v>0.06</c:v>
                </c:pt>
                <c:pt idx="3">
                  <c:v>0.22</c:v>
                </c:pt>
                <c:pt idx="4">
                  <c:v>0.61</c:v>
                </c:pt>
                <c:pt idx="5">
                  <c:v>0.06</c:v>
                </c:pt>
                <c:pt idx="6" formatCode="0%">
                  <c:v>0</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4</c:v>
                </c:pt>
                <c:pt idx="1">
                  <c:v>5</c:v>
                </c:pt>
                <c:pt idx="2">
                  <c:v>6</c:v>
                </c:pt>
                <c:pt idx="3">
                  <c:v>7</c:v>
                </c:pt>
                <c:pt idx="4">
                  <c:v>8</c:v>
                </c:pt>
                <c:pt idx="5">
                  <c:v>9</c:v>
                </c:pt>
                <c:pt idx="6">
                  <c:v>10</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2400" dirty="0">
                <a:solidFill>
                  <a:schemeClr val="bg1"/>
                </a:solidFill>
              </a:rPr>
              <a:t>Vastausten jakauma (1</a:t>
            </a:r>
            <a:r>
              <a:rPr lang="fi-FI" sz="2400" baseline="0" dirty="0">
                <a:solidFill>
                  <a:schemeClr val="bg1"/>
                </a:solidFill>
              </a:rPr>
              <a:t> - 5</a:t>
            </a:r>
            <a:r>
              <a:rPr lang="fi-FI" sz="2400" dirty="0">
                <a:solidFill>
                  <a:schemeClr val="bg1"/>
                </a:solidFill>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Taul1!$B$1</c:f>
              <c:strCache>
                <c:ptCount val="1"/>
                <c:pt idx="0">
                  <c:v>Sarja 1</c:v>
                </c:pt>
              </c:strCache>
            </c:strRef>
          </c:tx>
          <c:spPr>
            <a:solidFill>
              <a:schemeClr val="accent1"/>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Taul1!$B$2:$B$8</c:f>
              <c:numCache>
                <c:formatCode>0.00%</c:formatCode>
                <c:ptCount val="7"/>
                <c:pt idx="0" formatCode="0%">
                  <c:v>0</c:v>
                </c:pt>
                <c:pt idx="1">
                  <c:v>0.26</c:v>
                </c:pt>
                <c:pt idx="2">
                  <c:v>0.21</c:v>
                </c:pt>
                <c:pt idx="3">
                  <c:v>0.37</c:v>
                </c:pt>
                <c:pt idx="4">
                  <c:v>0.16</c:v>
                </c:pt>
              </c:numCache>
            </c:numRef>
          </c:val>
          <c:extLst>
            <c:ext xmlns:c16="http://schemas.microsoft.com/office/drawing/2014/chart" uri="{C3380CC4-5D6E-409C-BE32-E72D297353CC}">
              <c16:uniqueId val="{00000000-51D7-455A-BB08-4558AE1D13C3}"/>
            </c:ext>
          </c:extLst>
        </c:ser>
        <c:ser>
          <c:idx val="1"/>
          <c:order val="1"/>
          <c:tx>
            <c:strRef>
              <c:f>Taul1!$C$1</c:f>
              <c:strCache>
                <c:ptCount val="1"/>
                <c:pt idx="0">
                  <c:v>Sarake1</c:v>
                </c:pt>
              </c:strCache>
            </c:strRef>
          </c:tx>
          <c:spPr>
            <a:solidFill>
              <a:schemeClr val="accent2"/>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Taul1!$C$2:$C$8</c:f>
              <c:numCache>
                <c:formatCode>General</c:formatCode>
                <c:ptCount val="7"/>
              </c:numCache>
            </c:numRef>
          </c:val>
          <c:extLst>
            <c:ext xmlns:c16="http://schemas.microsoft.com/office/drawing/2014/chart" uri="{C3380CC4-5D6E-409C-BE32-E72D297353CC}">
              <c16:uniqueId val="{00000001-51D7-455A-BB08-4558AE1D13C3}"/>
            </c:ext>
          </c:extLst>
        </c:ser>
        <c:ser>
          <c:idx val="2"/>
          <c:order val="2"/>
          <c:tx>
            <c:strRef>
              <c:f>Taul1!$D$1</c:f>
              <c:strCache>
                <c:ptCount val="1"/>
                <c:pt idx="0">
                  <c:v>Sarake2</c:v>
                </c:pt>
              </c:strCache>
            </c:strRef>
          </c:tx>
          <c:spPr>
            <a:solidFill>
              <a:schemeClr val="accent3"/>
            </a:solidFill>
            <a:ln>
              <a:noFill/>
            </a:ln>
            <a:effectLst/>
          </c:spPr>
          <c:invertIfNegative val="0"/>
          <c:cat>
            <c:numRef>
              <c:f>Taul1!$A$2:$A$8</c:f>
              <c:numCache>
                <c:formatCode>General</c:formatCode>
                <c:ptCount val="7"/>
                <c:pt idx="0">
                  <c:v>1</c:v>
                </c:pt>
                <c:pt idx="1">
                  <c:v>2</c:v>
                </c:pt>
                <c:pt idx="2">
                  <c:v>3</c:v>
                </c:pt>
                <c:pt idx="3">
                  <c:v>4</c:v>
                </c:pt>
                <c:pt idx="4">
                  <c:v>5</c:v>
                </c:pt>
              </c:numCache>
            </c:numRef>
          </c:cat>
          <c:val>
            <c:numRef>
              <c:f>Taul1!$D$2:$D$8</c:f>
              <c:numCache>
                <c:formatCode>General</c:formatCode>
                <c:ptCount val="7"/>
              </c:numCache>
            </c:numRef>
          </c:val>
          <c:extLst>
            <c:ext xmlns:c16="http://schemas.microsoft.com/office/drawing/2014/chart" uri="{C3380CC4-5D6E-409C-BE32-E72D297353CC}">
              <c16:uniqueId val="{00000002-51D7-455A-BB08-4558AE1D13C3}"/>
            </c:ext>
          </c:extLst>
        </c:ser>
        <c:dLbls>
          <c:showLegendKey val="0"/>
          <c:showVal val="0"/>
          <c:showCatName val="0"/>
          <c:showSerName val="0"/>
          <c:showPercent val="0"/>
          <c:showBubbleSize val="0"/>
        </c:dLbls>
        <c:gapWidth val="219"/>
        <c:overlap val="-27"/>
        <c:axId val="256627776"/>
        <c:axId val="206746080"/>
      </c:barChart>
      <c:catAx>
        <c:axId val="25662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06746080"/>
        <c:crosses val="autoZero"/>
        <c:auto val="1"/>
        <c:lblAlgn val="ctr"/>
        <c:lblOffset val="100"/>
        <c:noMultiLvlLbl val="0"/>
      </c:catAx>
      <c:valAx>
        <c:axId val="20674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fi-FI"/>
          </a:p>
        </c:txPr>
        <c:crossAx val="2566277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F8BA40-B262-784F-830B-10E792220A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a:extLst>
              <a:ext uri="{FF2B5EF4-FFF2-40B4-BE49-F238E27FC236}">
                <a16:creationId xmlns:a16="http://schemas.microsoft.com/office/drawing/2014/main" id="{10E6F4DD-59C7-184C-9591-EF61B38C64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849279-E5B4-BC46-BF04-6CAAB81ADADC}" type="datetimeFigureOut">
              <a:rPr lang="en-FI" smtClean="0"/>
              <a:t>06/18/2024</a:t>
            </a:fld>
            <a:endParaRPr lang="en-FI"/>
          </a:p>
        </p:txBody>
      </p:sp>
      <p:sp>
        <p:nvSpPr>
          <p:cNvPr id="4" name="Footer Placeholder 3">
            <a:extLst>
              <a:ext uri="{FF2B5EF4-FFF2-40B4-BE49-F238E27FC236}">
                <a16:creationId xmlns:a16="http://schemas.microsoft.com/office/drawing/2014/main" id="{F570C340-A3F5-874E-B98B-D471AF8995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5" name="Slide Number Placeholder 4">
            <a:extLst>
              <a:ext uri="{FF2B5EF4-FFF2-40B4-BE49-F238E27FC236}">
                <a16:creationId xmlns:a16="http://schemas.microsoft.com/office/drawing/2014/main" id="{11CB11AB-8B27-AE4D-BC40-D4BED014E3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153D32-E836-5F43-A37F-623C6CFAEA89}" type="slidenum">
              <a:rPr lang="en-FI" smtClean="0"/>
              <a:t>‹#›</a:t>
            </a:fld>
            <a:endParaRPr lang="en-FI"/>
          </a:p>
        </p:txBody>
      </p:sp>
    </p:spTree>
    <p:extLst>
      <p:ext uri="{BB962C8B-B14F-4D97-AF65-F5344CB8AC3E}">
        <p14:creationId xmlns:p14="http://schemas.microsoft.com/office/powerpoint/2010/main" val="1687933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B190B-EB08-0544-8786-F3CA777B517C}" type="datetimeFigureOut">
              <a:rPr lang="en-FI" smtClean="0"/>
              <a:t>06/18/2024</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C33224-F3B8-2040-9DCB-49891AD1DAB5}" type="slidenum">
              <a:rPr lang="en-FI" smtClean="0"/>
              <a:t>‹#›</a:t>
            </a:fld>
            <a:endParaRPr lang="en-FI"/>
          </a:p>
        </p:txBody>
      </p:sp>
    </p:spTree>
    <p:extLst>
      <p:ext uri="{BB962C8B-B14F-4D97-AF65-F5344CB8AC3E}">
        <p14:creationId xmlns:p14="http://schemas.microsoft.com/office/powerpoint/2010/main" val="1660097103"/>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3.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8.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83535"/>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68497B6-6285-404D-959F-E053A397BF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8784" y="1831326"/>
            <a:ext cx="4236104" cy="2118052"/>
          </a:xfrm>
          <a:prstGeom prst="rect">
            <a:avLst/>
          </a:prstGeom>
        </p:spPr>
      </p:pic>
      <p:pic>
        <p:nvPicPr>
          <p:cNvPr id="5" name="Kuva 4">
            <a:extLst>
              <a:ext uri="{FF2B5EF4-FFF2-40B4-BE49-F238E27FC236}">
                <a16:creationId xmlns:a16="http://schemas.microsoft.com/office/drawing/2014/main" id="{E09A686E-CFFF-1FA5-4173-B00B76A37ED1}"/>
              </a:ext>
            </a:extLst>
          </p:cNvPr>
          <p:cNvPicPr>
            <a:picLocks noChangeAspect="1"/>
          </p:cNvPicPr>
          <p:nvPr userDrawn="1"/>
        </p:nvPicPr>
        <p:blipFill>
          <a:blip r:embed="rId4"/>
          <a:stretch>
            <a:fillRect/>
          </a:stretch>
        </p:blipFill>
        <p:spPr>
          <a:xfrm>
            <a:off x="-119268" y="6095172"/>
            <a:ext cx="12446406" cy="648249"/>
          </a:xfrm>
          <a:prstGeom prst="rect">
            <a:avLst/>
          </a:prstGeom>
        </p:spPr>
      </p:pic>
      <p:sp>
        <p:nvSpPr>
          <p:cNvPr id="6" name="Title 1">
            <a:extLst>
              <a:ext uri="{FF2B5EF4-FFF2-40B4-BE49-F238E27FC236}">
                <a16:creationId xmlns:a16="http://schemas.microsoft.com/office/drawing/2014/main" id="{0D0A7709-1A38-ECF7-1F02-A297977990F8}"/>
              </a:ext>
            </a:extLst>
          </p:cNvPr>
          <p:cNvSpPr>
            <a:spLocks noGrp="1"/>
          </p:cNvSpPr>
          <p:nvPr>
            <p:ph type="ctrTitle" hasCustomPrompt="1"/>
          </p:nvPr>
        </p:nvSpPr>
        <p:spPr>
          <a:xfrm>
            <a:off x="722465" y="3949378"/>
            <a:ext cx="6926240" cy="1772299"/>
          </a:xfrm>
          <a:prstGeom prst="rect">
            <a:avLst/>
          </a:prstGeom>
        </p:spPr>
        <p:txBody>
          <a:bodyPr anchor="t" anchorCtr="0">
            <a:normAutofit/>
          </a:bodyPr>
          <a:lstStyle>
            <a:lvl1pPr algn="l">
              <a:defRPr sz="3600" b="1" i="0" baseline="0">
                <a:solidFill>
                  <a:schemeClr val="bg1"/>
                </a:solidFill>
                <a:latin typeface="+mn-lt"/>
              </a:defRPr>
            </a:lvl1pPr>
          </a:lstStyle>
          <a:p>
            <a:r>
              <a:rPr lang="en-GB" dirty="0"/>
              <a:t>Click to edit Master title style</a:t>
            </a:r>
            <a:endParaRPr lang="en-FI" dirty="0"/>
          </a:p>
        </p:txBody>
      </p:sp>
    </p:spTree>
    <p:extLst>
      <p:ext uri="{BB962C8B-B14F-4D97-AF65-F5344CB8AC3E}">
        <p14:creationId xmlns:p14="http://schemas.microsoft.com/office/powerpoint/2010/main" val="76547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09A686E-CFFF-1FA5-4173-B00B76A37ED1}"/>
              </a:ext>
            </a:extLst>
          </p:cNvPr>
          <p:cNvPicPr>
            <a:picLocks noChangeAspect="1"/>
          </p:cNvPicPr>
          <p:nvPr userDrawn="1"/>
        </p:nvPicPr>
        <p:blipFill>
          <a:blip r:embed="rId3"/>
          <a:stretch>
            <a:fillRect/>
          </a:stretch>
        </p:blipFill>
        <p:spPr>
          <a:xfrm>
            <a:off x="-119268" y="6095172"/>
            <a:ext cx="12446406" cy="648249"/>
          </a:xfrm>
          <a:prstGeom prst="rect">
            <a:avLst/>
          </a:prstGeom>
        </p:spPr>
      </p:pic>
      <p:pic>
        <p:nvPicPr>
          <p:cNvPr id="3" name="Graphic 6">
            <a:extLst>
              <a:ext uri="{FF2B5EF4-FFF2-40B4-BE49-F238E27FC236}">
                <a16:creationId xmlns:a16="http://schemas.microsoft.com/office/drawing/2014/main" id="{1792A7AC-314A-E2A9-3283-EA653DC4EBC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78784" y="1831326"/>
            <a:ext cx="4236104" cy="2118052"/>
          </a:xfrm>
          <a:prstGeom prst="rect">
            <a:avLst/>
          </a:prstGeom>
        </p:spPr>
      </p:pic>
      <p:sp>
        <p:nvSpPr>
          <p:cNvPr id="6" name="Title 1">
            <a:extLst>
              <a:ext uri="{FF2B5EF4-FFF2-40B4-BE49-F238E27FC236}">
                <a16:creationId xmlns:a16="http://schemas.microsoft.com/office/drawing/2014/main" id="{389C6647-9204-4963-5CA4-B7E0D80FD2F1}"/>
              </a:ext>
            </a:extLst>
          </p:cNvPr>
          <p:cNvSpPr>
            <a:spLocks noGrp="1"/>
          </p:cNvSpPr>
          <p:nvPr>
            <p:ph type="ctrTitle" hasCustomPrompt="1"/>
          </p:nvPr>
        </p:nvSpPr>
        <p:spPr>
          <a:xfrm>
            <a:off x="722465" y="3949378"/>
            <a:ext cx="6926240" cy="1772299"/>
          </a:xfrm>
          <a:prstGeom prst="rect">
            <a:avLst/>
          </a:prstGeom>
        </p:spPr>
        <p:txBody>
          <a:bodyPr anchor="t" anchorCtr="0">
            <a:normAutofit/>
          </a:bodyPr>
          <a:lstStyle>
            <a:lvl1pPr algn="l">
              <a:defRPr sz="3600" b="1" i="0" baseline="0">
                <a:solidFill>
                  <a:schemeClr val="bg1"/>
                </a:solidFill>
                <a:latin typeface="+mn-lt"/>
              </a:defRPr>
            </a:lvl1pPr>
          </a:lstStyle>
          <a:p>
            <a:r>
              <a:rPr lang="en-GB" dirty="0"/>
              <a:t>Click to edit Master title style</a:t>
            </a:r>
            <a:endParaRPr lang="en-FI" dirty="0"/>
          </a:p>
        </p:txBody>
      </p:sp>
    </p:spTree>
    <p:extLst>
      <p:ext uri="{BB962C8B-B14F-4D97-AF65-F5344CB8AC3E}">
        <p14:creationId xmlns:p14="http://schemas.microsoft.com/office/powerpoint/2010/main" val="657802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E09A686E-CFFF-1FA5-4173-B00B76A37ED1}"/>
              </a:ext>
            </a:extLst>
          </p:cNvPr>
          <p:cNvPicPr>
            <a:picLocks noChangeAspect="1"/>
          </p:cNvPicPr>
          <p:nvPr userDrawn="1"/>
        </p:nvPicPr>
        <p:blipFill>
          <a:blip r:embed="rId3"/>
          <a:stretch>
            <a:fillRect/>
          </a:stretch>
        </p:blipFill>
        <p:spPr>
          <a:xfrm>
            <a:off x="-119268" y="6095172"/>
            <a:ext cx="12446406" cy="648249"/>
          </a:xfrm>
          <a:prstGeom prst="rect">
            <a:avLst/>
          </a:prstGeom>
        </p:spPr>
      </p:pic>
      <p:pic>
        <p:nvPicPr>
          <p:cNvPr id="3" name="Graphic 6">
            <a:extLst>
              <a:ext uri="{FF2B5EF4-FFF2-40B4-BE49-F238E27FC236}">
                <a16:creationId xmlns:a16="http://schemas.microsoft.com/office/drawing/2014/main" id="{1792A7AC-314A-E2A9-3283-EA653DC4EBC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78784" y="1831326"/>
            <a:ext cx="4236104" cy="2118052"/>
          </a:xfrm>
          <a:prstGeom prst="rect">
            <a:avLst/>
          </a:prstGeom>
        </p:spPr>
      </p:pic>
      <p:sp>
        <p:nvSpPr>
          <p:cNvPr id="6" name="Title 1">
            <a:extLst>
              <a:ext uri="{FF2B5EF4-FFF2-40B4-BE49-F238E27FC236}">
                <a16:creationId xmlns:a16="http://schemas.microsoft.com/office/drawing/2014/main" id="{5E9DDD47-2124-7EFF-779A-424FE06FE47B}"/>
              </a:ext>
            </a:extLst>
          </p:cNvPr>
          <p:cNvSpPr>
            <a:spLocks noGrp="1"/>
          </p:cNvSpPr>
          <p:nvPr>
            <p:ph type="ctrTitle" hasCustomPrompt="1"/>
          </p:nvPr>
        </p:nvSpPr>
        <p:spPr>
          <a:xfrm>
            <a:off x="722465" y="3949378"/>
            <a:ext cx="6926240" cy="1772299"/>
          </a:xfrm>
          <a:prstGeom prst="rect">
            <a:avLst/>
          </a:prstGeom>
        </p:spPr>
        <p:txBody>
          <a:bodyPr anchor="t" anchorCtr="0">
            <a:normAutofit/>
          </a:bodyPr>
          <a:lstStyle>
            <a:lvl1pPr algn="l">
              <a:defRPr sz="3600" b="1" i="0" baseline="0">
                <a:solidFill>
                  <a:schemeClr val="bg1"/>
                </a:solidFill>
                <a:latin typeface="+mn-lt"/>
              </a:defRPr>
            </a:lvl1pPr>
          </a:lstStyle>
          <a:p>
            <a:r>
              <a:rPr lang="en-GB" dirty="0"/>
              <a:t>Click to edit Master title style</a:t>
            </a:r>
            <a:endParaRPr lang="en-FI" dirty="0"/>
          </a:p>
        </p:txBody>
      </p:sp>
    </p:spTree>
    <p:extLst>
      <p:ext uri="{BB962C8B-B14F-4D97-AF65-F5344CB8AC3E}">
        <p14:creationId xmlns:p14="http://schemas.microsoft.com/office/powerpoint/2010/main" val="3646018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68497B6-6285-404D-959F-E053A397BFF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78784" y="1831326"/>
            <a:ext cx="4236104" cy="2118052"/>
          </a:xfrm>
          <a:prstGeom prst="rect">
            <a:avLst/>
          </a:prstGeom>
        </p:spPr>
      </p:pic>
      <p:pic>
        <p:nvPicPr>
          <p:cNvPr id="5" name="Kuva 4">
            <a:extLst>
              <a:ext uri="{FF2B5EF4-FFF2-40B4-BE49-F238E27FC236}">
                <a16:creationId xmlns:a16="http://schemas.microsoft.com/office/drawing/2014/main" id="{E09A686E-CFFF-1FA5-4173-B00B76A37ED1}"/>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3" name="Title 1">
            <a:extLst>
              <a:ext uri="{FF2B5EF4-FFF2-40B4-BE49-F238E27FC236}">
                <a16:creationId xmlns:a16="http://schemas.microsoft.com/office/drawing/2014/main" id="{C58BB005-A5BE-A920-1396-0DAD939F6AFB}"/>
              </a:ext>
            </a:extLst>
          </p:cNvPr>
          <p:cNvSpPr>
            <a:spLocks noGrp="1"/>
          </p:cNvSpPr>
          <p:nvPr>
            <p:ph type="ctrTitle" hasCustomPrompt="1"/>
          </p:nvPr>
        </p:nvSpPr>
        <p:spPr>
          <a:xfrm>
            <a:off x="722465" y="3949378"/>
            <a:ext cx="6926240" cy="1772299"/>
          </a:xfrm>
          <a:prstGeom prst="rect">
            <a:avLst/>
          </a:prstGeom>
        </p:spPr>
        <p:txBody>
          <a:bodyPr anchor="t" anchorCtr="0">
            <a:normAutofit/>
          </a:bodyPr>
          <a:lstStyle>
            <a:lvl1pPr algn="l">
              <a:defRPr sz="3600" b="1" i="0" baseline="0">
                <a:solidFill>
                  <a:schemeClr val="bg1"/>
                </a:solidFill>
                <a:latin typeface="+mn-lt"/>
              </a:defRPr>
            </a:lvl1pPr>
          </a:lstStyle>
          <a:p>
            <a:r>
              <a:rPr lang="en-GB" dirty="0"/>
              <a:t>Click to edit Master title style</a:t>
            </a:r>
            <a:endParaRPr lang="en-FI" dirty="0"/>
          </a:p>
        </p:txBody>
      </p:sp>
    </p:spTree>
    <p:extLst>
      <p:ext uri="{BB962C8B-B14F-4D97-AF65-F5344CB8AC3E}">
        <p14:creationId xmlns:p14="http://schemas.microsoft.com/office/powerpoint/2010/main" val="2027917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83535"/>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474E92B-EB91-BF4D-9CD7-6E30A39B8875}"/>
              </a:ext>
            </a:extLst>
          </p:cNvPr>
          <p:cNvSpPr>
            <a:spLocks noGrp="1"/>
          </p:cNvSpPr>
          <p:nvPr>
            <p:ph type="ctrTitle"/>
          </p:nvPr>
        </p:nvSpPr>
        <p:spPr>
          <a:xfrm>
            <a:off x="823912" y="1553390"/>
            <a:ext cx="9765430" cy="1933482"/>
          </a:xfrm>
          <a:prstGeom prst="rect">
            <a:avLst/>
          </a:prstGeom>
        </p:spPr>
        <p:txBody>
          <a:bodyPr anchor="b">
            <a:normAutofit/>
          </a:bodyPr>
          <a:lstStyle>
            <a:lvl1pPr algn="l">
              <a:defRPr sz="5400" b="1" i="0">
                <a:solidFill>
                  <a:schemeClr val="bg1"/>
                </a:solidFill>
                <a:latin typeface="+mn-lt"/>
              </a:defRPr>
            </a:lvl1pPr>
          </a:lstStyle>
          <a:p>
            <a:r>
              <a:rPr lang="en-GB" dirty="0"/>
              <a:t>Click to edit Master title style</a:t>
            </a:r>
            <a:endParaRPr lang="en-FI" dirty="0"/>
          </a:p>
        </p:txBody>
      </p:sp>
      <p:sp>
        <p:nvSpPr>
          <p:cNvPr id="12" name="Subtitle 2">
            <a:extLst>
              <a:ext uri="{FF2B5EF4-FFF2-40B4-BE49-F238E27FC236}">
                <a16:creationId xmlns:a16="http://schemas.microsoft.com/office/drawing/2014/main" id="{56287D4D-D3E4-F042-B919-9E19E7A6C578}"/>
              </a:ext>
            </a:extLst>
          </p:cNvPr>
          <p:cNvSpPr>
            <a:spLocks noGrp="1"/>
          </p:cNvSpPr>
          <p:nvPr>
            <p:ph type="subTitle" idx="1"/>
          </p:nvPr>
        </p:nvSpPr>
        <p:spPr>
          <a:xfrm>
            <a:off x="823911" y="3909278"/>
            <a:ext cx="9765430" cy="881743"/>
          </a:xfrm>
          <a:prstGeom prst="rect">
            <a:avLst/>
          </a:prstGeom>
        </p:spPr>
        <p:txBody>
          <a:bodyPr/>
          <a:lstStyle>
            <a:lvl1pPr marL="0" indent="0" algn="l">
              <a:buNone/>
              <a:defRPr sz="2400" b="0" i="0"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1036278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83535"/>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474E92B-EB91-BF4D-9CD7-6E30A39B8875}"/>
              </a:ext>
            </a:extLst>
          </p:cNvPr>
          <p:cNvSpPr>
            <a:spLocks noGrp="1"/>
          </p:cNvSpPr>
          <p:nvPr>
            <p:ph type="ctrTitle" hasCustomPrompt="1"/>
          </p:nvPr>
        </p:nvSpPr>
        <p:spPr>
          <a:xfrm>
            <a:off x="736827" y="1792659"/>
            <a:ext cx="10134374" cy="3040598"/>
          </a:xfrm>
          <a:prstGeom prst="rect">
            <a:avLst/>
          </a:prstGeom>
        </p:spPr>
        <p:txBody>
          <a:bodyPr anchor="ctr" anchorCtr="0">
            <a:normAutofit/>
          </a:bodyPr>
          <a:lstStyle>
            <a:lvl1pPr algn="l">
              <a:defRPr sz="5000" b="0" i="0" baseline="0">
                <a:solidFill>
                  <a:schemeClr val="bg1"/>
                </a:solidFill>
                <a:latin typeface="+mn-lt"/>
              </a:defRPr>
            </a:lvl1pPr>
          </a:lstStyle>
          <a:p>
            <a:r>
              <a:rPr lang="en-GB" dirty="0"/>
              <a:t>Click to edit Master title style</a:t>
            </a:r>
            <a:endParaRPr lang="en-FI" dirty="0"/>
          </a:p>
        </p:txBody>
      </p:sp>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3679376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EDEDED"/>
        </a:solidFill>
        <a:effectLst/>
      </p:bgPr>
    </p:bg>
    <p:spTree>
      <p:nvGrpSpPr>
        <p:cNvPr id="1" name=""/>
        <p:cNvGrpSpPr/>
        <p:nvPr/>
      </p:nvGrpSpPr>
      <p:grpSpPr>
        <a:xfrm>
          <a:off x="0" y="0"/>
          <a:ext cx="0" cy="0"/>
          <a:chOff x="0" y="0"/>
          <a:chExt cx="0" cy="0"/>
        </a:xfrm>
      </p:grpSpPr>
      <p:pic>
        <p:nvPicPr>
          <p:cNvPr id="2" name="Graphic 6">
            <a:extLst>
              <a:ext uri="{FF2B5EF4-FFF2-40B4-BE49-F238E27FC236}">
                <a16:creationId xmlns:a16="http://schemas.microsoft.com/office/drawing/2014/main" id="{D971C542-E9D7-6FC3-2960-A1D7E1A2D6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38EAFF4F-2808-5AAC-6AC0-CE9962328F3C}"/>
              </a:ext>
            </a:extLst>
          </p:cNvPr>
          <p:cNvPicPr>
            <a:picLocks noChangeAspect="1"/>
          </p:cNvPicPr>
          <p:nvPr userDrawn="1"/>
        </p:nvPicPr>
        <p:blipFill>
          <a:blip r:embed="rId4"/>
          <a:stretch>
            <a:fillRect/>
          </a:stretch>
        </p:blipFill>
        <p:spPr>
          <a:xfrm>
            <a:off x="-119268" y="6095172"/>
            <a:ext cx="12446406" cy="648249"/>
          </a:xfrm>
          <a:prstGeom prst="rect">
            <a:avLst/>
          </a:prstGeom>
        </p:spPr>
      </p:pic>
      <p:sp>
        <p:nvSpPr>
          <p:cNvPr id="4" name="Title 1">
            <a:extLst>
              <a:ext uri="{FF2B5EF4-FFF2-40B4-BE49-F238E27FC236}">
                <a16:creationId xmlns:a16="http://schemas.microsoft.com/office/drawing/2014/main" id="{29923B9D-F78F-4366-B6C9-1C49C3DA24C2}"/>
              </a:ext>
            </a:extLst>
          </p:cNvPr>
          <p:cNvSpPr>
            <a:spLocks noGrp="1"/>
          </p:cNvSpPr>
          <p:nvPr>
            <p:ph type="ctrTitle"/>
          </p:nvPr>
        </p:nvSpPr>
        <p:spPr>
          <a:xfrm>
            <a:off x="823912" y="1553390"/>
            <a:ext cx="9721185" cy="1933482"/>
          </a:xfrm>
          <a:prstGeom prst="rect">
            <a:avLst/>
          </a:prstGeom>
        </p:spPr>
        <p:txBody>
          <a:bodyPr anchor="b">
            <a:normAutofit/>
          </a:bodyPr>
          <a:lstStyle>
            <a:lvl1pPr algn="l">
              <a:defRPr sz="5400" b="1" i="0">
                <a:solidFill>
                  <a:schemeClr val="tx1"/>
                </a:solidFill>
                <a:latin typeface="+mn-lt"/>
              </a:defRPr>
            </a:lvl1pPr>
          </a:lstStyle>
          <a:p>
            <a:r>
              <a:rPr lang="en-GB" dirty="0"/>
              <a:t>Click to edit Master title style</a:t>
            </a:r>
            <a:endParaRPr lang="en-FI" dirty="0"/>
          </a:p>
        </p:txBody>
      </p:sp>
      <p:sp>
        <p:nvSpPr>
          <p:cNvPr id="6" name="Subtitle 2">
            <a:extLst>
              <a:ext uri="{FF2B5EF4-FFF2-40B4-BE49-F238E27FC236}">
                <a16:creationId xmlns:a16="http://schemas.microsoft.com/office/drawing/2014/main" id="{7025DCDD-BE57-4851-A293-0ACECC874107}"/>
              </a:ext>
            </a:extLst>
          </p:cNvPr>
          <p:cNvSpPr>
            <a:spLocks noGrp="1"/>
          </p:cNvSpPr>
          <p:nvPr>
            <p:ph type="subTitle" idx="1"/>
          </p:nvPr>
        </p:nvSpPr>
        <p:spPr>
          <a:xfrm>
            <a:off x="823911" y="3909278"/>
            <a:ext cx="9721185" cy="881743"/>
          </a:xfrm>
          <a:prstGeom prst="rect">
            <a:avLst/>
          </a:prstGeom>
        </p:spPr>
        <p:txBody>
          <a:bodyPr/>
          <a:lstStyle>
            <a:lvl1pPr marL="0" indent="0" algn="l">
              <a:buNone/>
              <a:defRPr sz="2400" b="0" i="0" baseline="0">
                <a:solidFill>
                  <a:schemeClr val="tx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pic>
        <p:nvPicPr>
          <p:cNvPr id="9" name="Kuva 8">
            <a:extLst>
              <a:ext uri="{FF2B5EF4-FFF2-40B4-BE49-F238E27FC236}">
                <a16:creationId xmlns:a16="http://schemas.microsoft.com/office/drawing/2014/main" id="{F2BA6940-5FFE-8D86-8600-149EA0084294}"/>
              </a:ext>
            </a:extLst>
          </p:cNvPr>
          <p:cNvPicPr>
            <a:picLocks noChangeAspect="1"/>
          </p:cNvPicPr>
          <p:nvPr userDrawn="1"/>
        </p:nvPicPr>
        <p:blipFill>
          <a:blip r:embed="rId5"/>
          <a:srcRect/>
          <a:stretch/>
        </p:blipFill>
        <p:spPr>
          <a:xfrm>
            <a:off x="139484" y="5576273"/>
            <a:ext cx="2022594" cy="1011297"/>
          </a:xfrm>
          <a:prstGeom prst="rect">
            <a:avLst/>
          </a:prstGeom>
        </p:spPr>
      </p:pic>
    </p:spTree>
    <p:extLst>
      <p:ext uri="{BB962C8B-B14F-4D97-AF65-F5344CB8AC3E}">
        <p14:creationId xmlns:p14="http://schemas.microsoft.com/office/powerpoint/2010/main" val="3878487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EDEDED"/>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474E92B-EB91-BF4D-9CD7-6E30A39B8875}"/>
              </a:ext>
            </a:extLst>
          </p:cNvPr>
          <p:cNvSpPr>
            <a:spLocks noGrp="1"/>
          </p:cNvSpPr>
          <p:nvPr>
            <p:ph type="ctrTitle" hasCustomPrompt="1"/>
          </p:nvPr>
        </p:nvSpPr>
        <p:spPr>
          <a:xfrm>
            <a:off x="736827" y="1792659"/>
            <a:ext cx="10134374" cy="3040598"/>
          </a:xfrm>
          <a:prstGeom prst="rect">
            <a:avLst/>
          </a:prstGeom>
        </p:spPr>
        <p:txBody>
          <a:bodyPr anchor="ctr" anchorCtr="0">
            <a:normAutofit/>
          </a:bodyPr>
          <a:lstStyle>
            <a:lvl1pPr algn="l">
              <a:defRPr sz="5000" b="0" i="0" baseline="0">
                <a:solidFill>
                  <a:schemeClr val="tx1"/>
                </a:solidFill>
                <a:latin typeface="+mn-lt"/>
              </a:defRPr>
            </a:lvl1pPr>
          </a:lstStyle>
          <a:p>
            <a:r>
              <a:rPr lang="en-GB" dirty="0"/>
              <a:t>Click to edit Master title style</a:t>
            </a:r>
            <a:endParaRPr lang="en-FI" dirty="0"/>
          </a:p>
        </p:txBody>
      </p:sp>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2" name="Kuva 1">
            <a:extLst>
              <a:ext uri="{FF2B5EF4-FFF2-40B4-BE49-F238E27FC236}">
                <a16:creationId xmlns:a16="http://schemas.microsoft.com/office/drawing/2014/main" id="{7089B59D-A70E-E810-FEE4-0B9713E57178}"/>
              </a:ext>
            </a:extLst>
          </p:cNvPr>
          <p:cNvPicPr>
            <a:picLocks noChangeAspect="1"/>
          </p:cNvPicPr>
          <p:nvPr userDrawn="1"/>
        </p:nvPicPr>
        <p:blipFill>
          <a:blip r:embed="rId5"/>
          <a:srcRect/>
          <a:stretch/>
        </p:blipFill>
        <p:spPr>
          <a:xfrm>
            <a:off x="139484" y="5576273"/>
            <a:ext cx="2022594" cy="1011297"/>
          </a:xfrm>
          <a:prstGeom prst="rect">
            <a:avLst/>
          </a:prstGeom>
        </p:spPr>
      </p:pic>
    </p:spTree>
    <p:extLst>
      <p:ext uri="{BB962C8B-B14F-4D97-AF65-F5344CB8AC3E}">
        <p14:creationId xmlns:p14="http://schemas.microsoft.com/office/powerpoint/2010/main" val="155448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rgbClr val="08353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D7A9F1-5147-CB40-B197-3651BBB4CD18}"/>
              </a:ext>
            </a:extLst>
          </p:cNvPr>
          <p:cNvPicPr>
            <a:picLocks noChangeAspect="1"/>
          </p:cNvPicPr>
          <p:nvPr userDrawn="1"/>
        </p:nvPicPr>
        <p:blipFill rotWithShape="1">
          <a:blip r:embed="rId2"/>
          <a:srcRect l="15067" t="12372" r="-15067" b="-12372"/>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6" name="Graphic 6">
            <a:extLst>
              <a:ext uri="{FF2B5EF4-FFF2-40B4-BE49-F238E27FC236}">
                <a16:creationId xmlns:a16="http://schemas.microsoft.com/office/drawing/2014/main" id="{51DECD90-3442-1D1B-1468-21DBE7A962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7" name="Kuva 6">
            <a:extLst>
              <a:ext uri="{FF2B5EF4-FFF2-40B4-BE49-F238E27FC236}">
                <a16:creationId xmlns:a16="http://schemas.microsoft.com/office/drawing/2014/main" id="{E1D7C81D-978E-7458-87EE-84F1AE3BD36D}"/>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2" name="Title 1">
            <a:extLst>
              <a:ext uri="{FF2B5EF4-FFF2-40B4-BE49-F238E27FC236}">
                <a16:creationId xmlns:a16="http://schemas.microsoft.com/office/drawing/2014/main" id="{F1930C4F-5584-B448-AB45-F9CA52E8331F}"/>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bg1"/>
                </a:solidFill>
                <a:latin typeface="+mn-lt"/>
              </a:defRPr>
            </a:lvl1pPr>
          </a:lstStyle>
          <a:p>
            <a:r>
              <a:rPr lang="en-GB" dirty="0"/>
              <a:t>Click to edit Master title style</a:t>
            </a:r>
            <a:endParaRPr lang="en-FI" dirty="0"/>
          </a:p>
        </p:txBody>
      </p:sp>
      <p:pic>
        <p:nvPicPr>
          <p:cNvPr id="10" name="Kuva 9" descr="Kuva, joka sisältää kohteen Fontti, Grafiikka, teksti, musta&#10;&#10;Kuvaus luotu automaattisesti">
            <a:extLst>
              <a:ext uri="{FF2B5EF4-FFF2-40B4-BE49-F238E27FC236}">
                <a16:creationId xmlns:a16="http://schemas.microsoft.com/office/drawing/2014/main" id="{D5F68907-54A2-66A2-7759-B0929C16CC36}"/>
              </a:ext>
            </a:extLst>
          </p:cNvPr>
          <p:cNvPicPr>
            <a:picLocks noChangeAspect="1"/>
          </p:cNvPicPr>
          <p:nvPr userDrawn="1"/>
        </p:nvPicPr>
        <p:blipFill>
          <a:blip r:embed="rId6"/>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1173417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rgbClr val="08353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D7A9F1-5147-CB40-B197-3651BBB4CD18}"/>
              </a:ext>
            </a:extLst>
          </p:cNvPr>
          <p:cNvPicPr>
            <a:picLocks noChangeAspect="1"/>
          </p:cNvPicPr>
          <p:nvPr userDrawn="1"/>
        </p:nvPicPr>
        <p:blipFill rotWithShape="1">
          <a:blip r:embed="rId2"/>
          <a:srcRect l="14874" t="1575" r="-12773" b="52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6" name="Graphic 6">
            <a:extLst>
              <a:ext uri="{FF2B5EF4-FFF2-40B4-BE49-F238E27FC236}">
                <a16:creationId xmlns:a16="http://schemas.microsoft.com/office/drawing/2014/main" id="{51DECD90-3442-1D1B-1468-21DBE7A962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7" name="Kuva 6">
            <a:extLst>
              <a:ext uri="{FF2B5EF4-FFF2-40B4-BE49-F238E27FC236}">
                <a16:creationId xmlns:a16="http://schemas.microsoft.com/office/drawing/2014/main" id="{E1D7C81D-978E-7458-87EE-84F1AE3BD36D}"/>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2" name="Title 1">
            <a:extLst>
              <a:ext uri="{FF2B5EF4-FFF2-40B4-BE49-F238E27FC236}">
                <a16:creationId xmlns:a16="http://schemas.microsoft.com/office/drawing/2014/main" id="{F1930C4F-5584-B448-AB45-F9CA52E8331F}"/>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bg1"/>
                </a:solidFill>
                <a:latin typeface="+mn-lt"/>
              </a:defRPr>
            </a:lvl1pPr>
          </a:lstStyle>
          <a:p>
            <a:r>
              <a:rPr lang="en-GB" dirty="0"/>
              <a:t>Click to edit Master title style</a:t>
            </a:r>
            <a:endParaRPr lang="en-FI" dirty="0"/>
          </a:p>
        </p:txBody>
      </p:sp>
      <p:pic>
        <p:nvPicPr>
          <p:cNvPr id="10" name="Kuva 9" descr="Kuva, joka sisältää kohteen Fontti, Grafiikka, teksti, musta&#10;&#10;Kuvaus luotu automaattisesti">
            <a:extLst>
              <a:ext uri="{FF2B5EF4-FFF2-40B4-BE49-F238E27FC236}">
                <a16:creationId xmlns:a16="http://schemas.microsoft.com/office/drawing/2014/main" id="{D5F68907-54A2-66A2-7759-B0929C16CC36}"/>
              </a:ext>
            </a:extLst>
          </p:cNvPr>
          <p:cNvPicPr>
            <a:picLocks noChangeAspect="1"/>
          </p:cNvPicPr>
          <p:nvPr userDrawn="1"/>
        </p:nvPicPr>
        <p:blipFill>
          <a:blip r:embed="rId6"/>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2433311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rgbClr val="08353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D7A9F1-5147-CB40-B197-3651BBB4CD18}"/>
              </a:ext>
            </a:extLst>
          </p:cNvPr>
          <p:cNvPicPr>
            <a:picLocks noChangeAspect="1"/>
          </p:cNvPicPr>
          <p:nvPr userDrawn="1"/>
        </p:nvPicPr>
        <p:blipFill rotWithShape="1">
          <a:blip r:embed="rId2"/>
          <a:srcRect l="7336" r="-733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7" name="Kuva 6">
            <a:extLst>
              <a:ext uri="{FF2B5EF4-FFF2-40B4-BE49-F238E27FC236}">
                <a16:creationId xmlns:a16="http://schemas.microsoft.com/office/drawing/2014/main" id="{E1D7C81D-978E-7458-87EE-84F1AE3BD36D}"/>
              </a:ext>
            </a:extLst>
          </p:cNvPr>
          <p:cNvPicPr>
            <a:picLocks noChangeAspect="1"/>
          </p:cNvPicPr>
          <p:nvPr userDrawn="1"/>
        </p:nvPicPr>
        <p:blipFill>
          <a:blip r:embed="rId3"/>
          <a:stretch>
            <a:fillRect/>
          </a:stretch>
        </p:blipFill>
        <p:spPr>
          <a:xfrm>
            <a:off x="-119268" y="6095172"/>
            <a:ext cx="12446406" cy="648249"/>
          </a:xfrm>
          <a:prstGeom prst="rect">
            <a:avLst/>
          </a:prstGeom>
        </p:spPr>
      </p:pic>
      <p:sp>
        <p:nvSpPr>
          <p:cNvPr id="2" name="Title 1">
            <a:extLst>
              <a:ext uri="{FF2B5EF4-FFF2-40B4-BE49-F238E27FC236}">
                <a16:creationId xmlns:a16="http://schemas.microsoft.com/office/drawing/2014/main" id="{F1930C4F-5584-B448-AB45-F9CA52E8331F}"/>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bg1"/>
                </a:solidFill>
                <a:latin typeface="+mn-lt"/>
              </a:defRPr>
            </a:lvl1pPr>
          </a:lstStyle>
          <a:p>
            <a:r>
              <a:rPr lang="en-GB" dirty="0"/>
              <a:t>Click to edit Master title style</a:t>
            </a:r>
            <a:endParaRPr lang="en-FI" dirty="0"/>
          </a:p>
        </p:txBody>
      </p:sp>
      <p:pic>
        <p:nvPicPr>
          <p:cNvPr id="3" name="Kuva 2" descr="Kuva, joka sisältää kohteen Fontti, logo, Grafiikka, typografia&#10;&#10;Kuvaus luotu automaattisesti">
            <a:extLst>
              <a:ext uri="{FF2B5EF4-FFF2-40B4-BE49-F238E27FC236}">
                <a16:creationId xmlns:a16="http://schemas.microsoft.com/office/drawing/2014/main" id="{C5972295-761F-E5C3-2FB8-67159DBB6EEA}"/>
              </a:ext>
            </a:extLst>
          </p:cNvPr>
          <p:cNvPicPr>
            <a:picLocks noChangeAspect="1"/>
          </p:cNvPicPr>
          <p:nvPr userDrawn="1"/>
        </p:nvPicPr>
        <p:blipFill>
          <a:blip r:embed="rId4"/>
          <a:stretch>
            <a:fillRect/>
          </a:stretch>
        </p:blipFill>
        <p:spPr>
          <a:xfrm>
            <a:off x="10369550" y="5770979"/>
            <a:ext cx="1306417" cy="422758"/>
          </a:xfrm>
          <a:prstGeom prst="rect">
            <a:avLst/>
          </a:prstGeom>
        </p:spPr>
      </p:pic>
      <p:pic>
        <p:nvPicPr>
          <p:cNvPr id="4" name="Kuva 3" descr="Kuva, joka sisältää kohteen Fontti, Grafiikka, teksti, musta&#10;&#10;Kuvaus luotu automaattisesti">
            <a:extLst>
              <a:ext uri="{FF2B5EF4-FFF2-40B4-BE49-F238E27FC236}">
                <a16:creationId xmlns:a16="http://schemas.microsoft.com/office/drawing/2014/main" id="{E26A0B56-7DE7-DBB4-799B-AFEDE8159A77}"/>
              </a:ext>
            </a:extLst>
          </p:cNvPr>
          <p:cNvPicPr>
            <a:picLocks noChangeAspect="1"/>
          </p:cNvPicPr>
          <p:nvPr userDrawn="1"/>
        </p:nvPicPr>
        <p:blipFill>
          <a:blip r:embed="rId5"/>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2169458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rgbClr val="08353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D7A9F1-5147-CB40-B197-3651BBB4CD18}"/>
              </a:ext>
            </a:extLst>
          </p:cNvPr>
          <p:cNvPicPr>
            <a:picLocks noChangeAspect="1"/>
          </p:cNvPicPr>
          <p:nvPr userDrawn="1"/>
        </p:nvPicPr>
        <p:blipFill rotWithShape="1">
          <a:blip r:embed="rId2"/>
          <a:srcRect l="10159" t="4629" r="-17066" b="-1153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6" name="Graphic 6">
            <a:extLst>
              <a:ext uri="{FF2B5EF4-FFF2-40B4-BE49-F238E27FC236}">
                <a16:creationId xmlns:a16="http://schemas.microsoft.com/office/drawing/2014/main" id="{51DECD90-3442-1D1B-1468-21DBE7A962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7" name="Kuva 6">
            <a:extLst>
              <a:ext uri="{FF2B5EF4-FFF2-40B4-BE49-F238E27FC236}">
                <a16:creationId xmlns:a16="http://schemas.microsoft.com/office/drawing/2014/main" id="{E1D7C81D-978E-7458-87EE-84F1AE3BD36D}"/>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2" name="Title 1">
            <a:extLst>
              <a:ext uri="{FF2B5EF4-FFF2-40B4-BE49-F238E27FC236}">
                <a16:creationId xmlns:a16="http://schemas.microsoft.com/office/drawing/2014/main" id="{F1930C4F-5584-B448-AB45-F9CA52E8331F}"/>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bg1"/>
                </a:solidFill>
                <a:latin typeface="+mn-lt"/>
              </a:defRPr>
            </a:lvl1pPr>
          </a:lstStyle>
          <a:p>
            <a:r>
              <a:rPr lang="en-GB" dirty="0"/>
              <a:t>Click to edit Master title style</a:t>
            </a:r>
            <a:endParaRPr lang="en-FI" dirty="0"/>
          </a:p>
        </p:txBody>
      </p:sp>
      <p:pic>
        <p:nvPicPr>
          <p:cNvPr id="10" name="Kuva 9" descr="Kuva, joka sisältää kohteen Fontti, Grafiikka, teksti, musta&#10;&#10;Kuvaus luotu automaattisesti">
            <a:extLst>
              <a:ext uri="{FF2B5EF4-FFF2-40B4-BE49-F238E27FC236}">
                <a16:creationId xmlns:a16="http://schemas.microsoft.com/office/drawing/2014/main" id="{D5F68907-54A2-66A2-7759-B0929C16CC36}"/>
              </a:ext>
            </a:extLst>
          </p:cNvPr>
          <p:cNvPicPr>
            <a:picLocks noChangeAspect="1"/>
          </p:cNvPicPr>
          <p:nvPr userDrawn="1"/>
        </p:nvPicPr>
        <p:blipFill>
          <a:blip r:embed="rId6"/>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2119766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rgbClr val="08353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1D7A9F1-5147-CB40-B197-3651BBB4CD18}"/>
              </a:ext>
            </a:extLst>
          </p:cNvPr>
          <p:cNvPicPr>
            <a:picLocks noChangeAspect="1"/>
          </p:cNvPicPr>
          <p:nvPr userDrawn="1"/>
        </p:nvPicPr>
        <p:blipFill rotWithShape="1">
          <a:blip r:embed="rId2"/>
          <a:srcRect l="16281" t="-1153" r="-35660" b="-18223"/>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6" name="Graphic 6">
            <a:extLst>
              <a:ext uri="{FF2B5EF4-FFF2-40B4-BE49-F238E27FC236}">
                <a16:creationId xmlns:a16="http://schemas.microsoft.com/office/drawing/2014/main" id="{51DECD90-3442-1D1B-1468-21DBE7A9621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7" name="Kuva 6">
            <a:extLst>
              <a:ext uri="{FF2B5EF4-FFF2-40B4-BE49-F238E27FC236}">
                <a16:creationId xmlns:a16="http://schemas.microsoft.com/office/drawing/2014/main" id="{E1D7C81D-978E-7458-87EE-84F1AE3BD36D}"/>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2" name="Title 1">
            <a:extLst>
              <a:ext uri="{FF2B5EF4-FFF2-40B4-BE49-F238E27FC236}">
                <a16:creationId xmlns:a16="http://schemas.microsoft.com/office/drawing/2014/main" id="{F1930C4F-5584-B448-AB45-F9CA52E8331F}"/>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bg1"/>
                </a:solidFill>
                <a:latin typeface="+mn-lt"/>
              </a:defRPr>
            </a:lvl1pPr>
          </a:lstStyle>
          <a:p>
            <a:r>
              <a:rPr lang="en-GB" dirty="0"/>
              <a:t>Click to edit Master title style</a:t>
            </a:r>
            <a:endParaRPr lang="en-FI" dirty="0"/>
          </a:p>
        </p:txBody>
      </p:sp>
      <p:pic>
        <p:nvPicPr>
          <p:cNvPr id="10" name="Kuva 9" descr="Kuva, joka sisältää kohteen Fontti, Grafiikka, teksti, musta&#10;&#10;Kuvaus luotu automaattisesti">
            <a:extLst>
              <a:ext uri="{FF2B5EF4-FFF2-40B4-BE49-F238E27FC236}">
                <a16:creationId xmlns:a16="http://schemas.microsoft.com/office/drawing/2014/main" id="{D5F68907-54A2-66A2-7759-B0929C16CC36}"/>
              </a:ext>
            </a:extLst>
          </p:cNvPr>
          <p:cNvPicPr>
            <a:picLocks noChangeAspect="1"/>
          </p:cNvPicPr>
          <p:nvPr userDrawn="1"/>
        </p:nvPicPr>
        <p:blipFill>
          <a:blip r:embed="rId6"/>
          <a:stretch>
            <a:fillRect/>
          </a:stretch>
        </p:blipFill>
        <p:spPr>
          <a:xfrm>
            <a:off x="139484" y="5576273"/>
            <a:ext cx="2022594" cy="1011297"/>
          </a:xfrm>
          <a:prstGeom prst="rect">
            <a:avLst/>
          </a:prstGeom>
        </p:spPr>
      </p:pic>
    </p:spTree>
    <p:extLst>
      <p:ext uri="{BB962C8B-B14F-4D97-AF65-F5344CB8AC3E}">
        <p14:creationId xmlns:p14="http://schemas.microsoft.com/office/powerpoint/2010/main" val="2467244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rgbClr val="EDEDED"/>
        </a:solidFill>
        <a:effectLst/>
      </p:bgPr>
    </p:bg>
    <p:spTree>
      <p:nvGrpSpPr>
        <p:cNvPr id="1" name=""/>
        <p:cNvGrpSpPr/>
        <p:nvPr/>
      </p:nvGrpSpPr>
      <p:grpSpPr>
        <a:xfrm>
          <a:off x="0" y="0"/>
          <a:ext cx="0" cy="0"/>
          <a:chOff x="0" y="0"/>
          <a:chExt cx="0" cy="0"/>
        </a:xfrm>
      </p:grpSpPr>
      <p:pic>
        <p:nvPicPr>
          <p:cNvPr id="14" name="Picture 10">
            <a:extLst>
              <a:ext uri="{FF2B5EF4-FFF2-40B4-BE49-F238E27FC236}">
                <a16:creationId xmlns:a16="http://schemas.microsoft.com/office/drawing/2014/main" id="{39524EB8-D27E-E74B-A078-737C9C54E2E5}"/>
              </a:ext>
            </a:extLst>
          </p:cNvPr>
          <p:cNvPicPr>
            <a:picLocks noChangeAspect="1"/>
          </p:cNvPicPr>
          <p:nvPr userDrawn="1"/>
        </p:nvPicPr>
        <p:blipFill rotWithShape="1">
          <a:blip r:embed="rId2"/>
          <a:srcRect l="15067" t="12372" r="-15067" b="-12372"/>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7" name="Graphic 6">
            <a:extLst>
              <a:ext uri="{FF2B5EF4-FFF2-40B4-BE49-F238E27FC236}">
                <a16:creationId xmlns:a16="http://schemas.microsoft.com/office/drawing/2014/main" id="{734B06B4-B0BE-A20B-CCE0-6AF5D427D8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8" name="Kuva 7">
            <a:extLst>
              <a:ext uri="{FF2B5EF4-FFF2-40B4-BE49-F238E27FC236}">
                <a16:creationId xmlns:a16="http://schemas.microsoft.com/office/drawing/2014/main" id="{6C6C303C-FE36-10EC-65FC-A60970BECA00}"/>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10" name="Title 1">
            <a:extLst>
              <a:ext uri="{FF2B5EF4-FFF2-40B4-BE49-F238E27FC236}">
                <a16:creationId xmlns:a16="http://schemas.microsoft.com/office/drawing/2014/main" id="{68067E71-E7B5-4325-999C-673B4FDEE532}"/>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tx1"/>
                </a:solidFill>
                <a:latin typeface="+mn-lt"/>
              </a:defRPr>
            </a:lvl1pPr>
          </a:lstStyle>
          <a:p>
            <a:r>
              <a:rPr lang="en-GB" dirty="0"/>
              <a:t>Click to edit Master title style</a:t>
            </a:r>
            <a:endParaRPr lang="en-FI" dirty="0"/>
          </a:p>
        </p:txBody>
      </p:sp>
      <p:pic>
        <p:nvPicPr>
          <p:cNvPr id="13" name="Kuva 12">
            <a:extLst>
              <a:ext uri="{FF2B5EF4-FFF2-40B4-BE49-F238E27FC236}">
                <a16:creationId xmlns:a16="http://schemas.microsoft.com/office/drawing/2014/main" id="{41FFC8F4-9961-D1E4-56B4-EDBCAAAFAB2F}"/>
              </a:ext>
            </a:extLst>
          </p:cNvPr>
          <p:cNvPicPr>
            <a:picLocks noChangeAspect="1"/>
          </p:cNvPicPr>
          <p:nvPr userDrawn="1"/>
        </p:nvPicPr>
        <p:blipFill>
          <a:blip r:embed="rId6"/>
          <a:srcRect/>
          <a:stretch/>
        </p:blipFill>
        <p:spPr>
          <a:xfrm>
            <a:off x="139484" y="5576273"/>
            <a:ext cx="2022594" cy="1011297"/>
          </a:xfrm>
          <a:prstGeom prst="rect">
            <a:avLst/>
          </a:prstGeom>
        </p:spPr>
      </p:pic>
    </p:spTree>
    <p:extLst>
      <p:ext uri="{BB962C8B-B14F-4D97-AF65-F5344CB8AC3E}">
        <p14:creationId xmlns:p14="http://schemas.microsoft.com/office/powerpoint/2010/main" val="245783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Title Slide">
    <p:bg>
      <p:bgPr>
        <a:solidFill>
          <a:srgbClr val="EDEDED"/>
        </a:solidFill>
        <a:effectLst/>
      </p:bgPr>
    </p:bg>
    <p:spTree>
      <p:nvGrpSpPr>
        <p:cNvPr id="1" name=""/>
        <p:cNvGrpSpPr/>
        <p:nvPr/>
      </p:nvGrpSpPr>
      <p:grpSpPr>
        <a:xfrm>
          <a:off x="0" y="0"/>
          <a:ext cx="0" cy="0"/>
          <a:chOff x="0" y="0"/>
          <a:chExt cx="0" cy="0"/>
        </a:xfrm>
      </p:grpSpPr>
      <p:pic>
        <p:nvPicPr>
          <p:cNvPr id="3" name="Picture 10">
            <a:extLst>
              <a:ext uri="{FF2B5EF4-FFF2-40B4-BE49-F238E27FC236}">
                <a16:creationId xmlns:a16="http://schemas.microsoft.com/office/drawing/2014/main" id="{11DD070D-0FA9-B42B-8F8A-225F1E5388CB}"/>
              </a:ext>
            </a:extLst>
          </p:cNvPr>
          <p:cNvPicPr>
            <a:picLocks noChangeAspect="1"/>
          </p:cNvPicPr>
          <p:nvPr userDrawn="1"/>
        </p:nvPicPr>
        <p:blipFill rotWithShape="1">
          <a:blip r:embed="rId2"/>
          <a:srcRect l="14874" t="1575" r="-12773" b="52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7" name="Graphic 6">
            <a:extLst>
              <a:ext uri="{FF2B5EF4-FFF2-40B4-BE49-F238E27FC236}">
                <a16:creationId xmlns:a16="http://schemas.microsoft.com/office/drawing/2014/main" id="{734B06B4-B0BE-A20B-CCE0-6AF5D427D8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8" name="Kuva 7">
            <a:extLst>
              <a:ext uri="{FF2B5EF4-FFF2-40B4-BE49-F238E27FC236}">
                <a16:creationId xmlns:a16="http://schemas.microsoft.com/office/drawing/2014/main" id="{6C6C303C-FE36-10EC-65FC-A60970BECA00}"/>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10" name="Title 1">
            <a:extLst>
              <a:ext uri="{FF2B5EF4-FFF2-40B4-BE49-F238E27FC236}">
                <a16:creationId xmlns:a16="http://schemas.microsoft.com/office/drawing/2014/main" id="{68067E71-E7B5-4325-999C-673B4FDEE532}"/>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tx1"/>
                </a:solidFill>
                <a:latin typeface="+mn-lt"/>
              </a:defRPr>
            </a:lvl1pPr>
          </a:lstStyle>
          <a:p>
            <a:r>
              <a:rPr lang="en-GB" dirty="0"/>
              <a:t>Click to edit Master title style</a:t>
            </a:r>
            <a:endParaRPr lang="en-FI" dirty="0"/>
          </a:p>
        </p:txBody>
      </p:sp>
      <p:pic>
        <p:nvPicPr>
          <p:cNvPr id="13" name="Kuva 12">
            <a:extLst>
              <a:ext uri="{FF2B5EF4-FFF2-40B4-BE49-F238E27FC236}">
                <a16:creationId xmlns:a16="http://schemas.microsoft.com/office/drawing/2014/main" id="{41FFC8F4-9961-D1E4-56B4-EDBCAAAFAB2F}"/>
              </a:ext>
            </a:extLst>
          </p:cNvPr>
          <p:cNvPicPr>
            <a:picLocks noChangeAspect="1"/>
          </p:cNvPicPr>
          <p:nvPr userDrawn="1"/>
        </p:nvPicPr>
        <p:blipFill>
          <a:blip r:embed="rId6"/>
          <a:srcRect/>
          <a:stretch/>
        </p:blipFill>
        <p:spPr>
          <a:xfrm>
            <a:off x="139484" y="5576273"/>
            <a:ext cx="2022594" cy="1011297"/>
          </a:xfrm>
          <a:prstGeom prst="rect">
            <a:avLst/>
          </a:prstGeom>
        </p:spPr>
      </p:pic>
    </p:spTree>
    <p:extLst>
      <p:ext uri="{BB962C8B-B14F-4D97-AF65-F5344CB8AC3E}">
        <p14:creationId xmlns:p14="http://schemas.microsoft.com/office/powerpoint/2010/main" val="3208951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rgbClr val="EDEDED"/>
        </a:solidFill>
        <a:effectLst/>
      </p:bgPr>
    </p:bg>
    <p:spTree>
      <p:nvGrpSpPr>
        <p:cNvPr id="1" name=""/>
        <p:cNvGrpSpPr/>
        <p:nvPr/>
      </p:nvGrpSpPr>
      <p:grpSpPr>
        <a:xfrm>
          <a:off x="0" y="0"/>
          <a:ext cx="0" cy="0"/>
          <a:chOff x="0" y="0"/>
          <a:chExt cx="0" cy="0"/>
        </a:xfrm>
      </p:grpSpPr>
      <p:pic>
        <p:nvPicPr>
          <p:cNvPr id="9" name="Picture 10">
            <a:extLst>
              <a:ext uri="{FF2B5EF4-FFF2-40B4-BE49-F238E27FC236}">
                <a16:creationId xmlns:a16="http://schemas.microsoft.com/office/drawing/2014/main" id="{129BD094-575C-FFF6-B66A-2AEDAA0AD9BC}"/>
              </a:ext>
            </a:extLst>
          </p:cNvPr>
          <p:cNvPicPr>
            <a:picLocks noChangeAspect="1"/>
          </p:cNvPicPr>
          <p:nvPr userDrawn="1"/>
        </p:nvPicPr>
        <p:blipFill rotWithShape="1">
          <a:blip r:embed="rId2"/>
          <a:srcRect l="7336" r="-733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5" name="Kuva 4" descr="Kuva, joka sisältää kohteen Fontti, logo, Grafiikka, typografia&#10;&#10;Kuvaus luotu automaattisesti">
            <a:extLst>
              <a:ext uri="{FF2B5EF4-FFF2-40B4-BE49-F238E27FC236}">
                <a16:creationId xmlns:a16="http://schemas.microsoft.com/office/drawing/2014/main" id="{95F4E500-54E3-B788-43E8-09D0EECF3329}"/>
              </a:ext>
            </a:extLst>
          </p:cNvPr>
          <p:cNvPicPr>
            <a:picLocks noChangeAspect="1"/>
          </p:cNvPicPr>
          <p:nvPr userDrawn="1"/>
        </p:nvPicPr>
        <p:blipFill>
          <a:blip r:embed="rId3"/>
          <a:stretch>
            <a:fillRect/>
          </a:stretch>
        </p:blipFill>
        <p:spPr>
          <a:xfrm>
            <a:off x="10369550" y="5770979"/>
            <a:ext cx="1306417" cy="422758"/>
          </a:xfrm>
          <a:prstGeom prst="rect">
            <a:avLst/>
          </a:prstGeom>
        </p:spPr>
      </p:pic>
      <p:pic>
        <p:nvPicPr>
          <p:cNvPr id="8" name="Kuva 7">
            <a:extLst>
              <a:ext uri="{FF2B5EF4-FFF2-40B4-BE49-F238E27FC236}">
                <a16:creationId xmlns:a16="http://schemas.microsoft.com/office/drawing/2014/main" id="{6C6C303C-FE36-10EC-65FC-A60970BECA00}"/>
              </a:ext>
            </a:extLst>
          </p:cNvPr>
          <p:cNvPicPr>
            <a:picLocks noChangeAspect="1"/>
          </p:cNvPicPr>
          <p:nvPr userDrawn="1"/>
        </p:nvPicPr>
        <p:blipFill>
          <a:blip r:embed="rId4"/>
          <a:stretch>
            <a:fillRect/>
          </a:stretch>
        </p:blipFill>
        <p:spPr>
          <a:xfrm>
            <a:off x="-119268" y="6095172"/>
            <a:ext cx="12446406" cy="648249"/>
          </a:xfrm>
          <a:prstGeom prst="rect">
            <a:avLst/>
          </a:prstGeom>
        </p:spPr>
      </p:pic>
      <p:sp>
        <p:nvSpPr>
          <p:cNvPr id="10" name="Title 1">
            <a:extLst>
              <a:ext uri="{FF2B5EF4-FFF2-40B4-BE49-F238E27FC236}">
                <a16:creationId xmlns:a16="http://schemas.microsoft.com/office/drawing/2014/main" id="{68067E71-E7B5-4325-999C-673B4FDEE532}"/>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tx1"/>
                </a:solidFill>
                <a:latin typeface="+mn-lt"/>
              </a:defRPr>
            </a:lvl1pPr>
          </a:lstStyle>
          <a:p>
            <a:r>
              <a:rPr lang="en-GB" dirty="0"/>
              <a:t>Click to edit Master title style</a:t>
            </a:r>
            <a:endParaRPr lang="en-FI" dirty="0"/>
          </a:p>
        </p:txBody>
      </p:sp>
      <p:pic>
        <p:nvPicPr>
          <p:cNvPr id="6" name="Kuva 5">
            <a:extLst>
              <a:ext uri="{FF2B5EF4-FFF2-40B4-BE49-F238E27FC236}">
                <a16:creationId xmlns:a16="http://schemas.microsoft.com/office/drawing/2014/main" id="{D45C4908-849E-B328-FCD6-9464300A289A}"/>
              </a:ext>
            </a:extLst>
          </p:cNvPr>
          <p:cNvPicPr>
            <a:picLocks noChangeAspect="1"/>
          </p:cNvPicPr>
          <p:nvPr userDrawn="1"/>
        </p:nvPicPr>
        <p:blipFill>
          <a:blip r:embed="rId5"/>
          <a:srcRect/>
          <a:stretch/>
        </p:blipFill>
        <p:spPr>
          <a:xfrm>
            <a:off x="139484" y="5576273"/>
            <a:ext cx="2022594" cy="1011297"/>
          </a:xfrm>
          <a:prstGeom prst="rect">
            <a:avLst/>
          </a:prstGeom>
        </p:spPr>
      </p:pic>
    </p:spTree>
    <p:extLst>
      <p:ext uri="{BB962C8B-B14F-4D97-AF65-F5344CB8AC3E}">
        <p14:creationId xmlns:p14="http://schemas.microsoft.com/office/powerpoint/2010/main" val="280444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rgbClr val="EDEDED"/>
        </a:solidFill>
        <a:effectLst/>
      </p:bgPr>
    </p:bg>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15F79FAE-6BF4-9A29-6AB9-D1D828F0F193}"/>
              </a:ext>
            </a:extLst>
          </p:cNvPr>
          <p:cNvPicPr>
            <a:picLocks noChangeAspect="1"/>
          </p:cNvPicPr>
          <p:nvPr userDrawn="1"/>
        </p:nvPicPr>
        <p:blipFill rotWithShape="1">
          <a:blip r:embed="rId2"/>
          <a:srcRect l="10159" t="4629" r="-17066" b="-11536"/>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7" name="Graphic 6">
            <a:extLst>
              <a:ext uri="{FF2B5EF4-FFF2-40B4-BE49-F238E27FC236}">
                <a16:creationId xmlns:a16="http://schemas.microsoft.com/office/drawing/2014/main" id="{734B06B4-B0BE-A20B-CCE0-6AF5D427D8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8" name="Kuva 7">
            <a:extLst>
              <a:ext uri="{FF2B5EF4-FFF2-40B4-BE49-F238E27FC236}">
                <a16:creationId xmlns:a16="http://schemas.microsoft.com/office/drawing/2014/main" id="{6C6C303C-FE36-10EC-65FC-A60970BECA00}"/>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10" name="Title 1">
            <a:extLst>
              <a:ext uri="{FF2B5EF4-FFF2-40B4-BE49-F238E27FC236}">
                <a16:creationId xmlns:a16="http://schemas.microsoft.com/office/drawing/2014/main" id="{68067E71-E7B5-4325-999C-673B4FDEE532}"/>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tx1"/>
                </a:solidFill>
                <a:latin typeface="+mn-lt"/>
              </a:defRPr>
            </a:lvl1pPr>
          </a:lstStyle>
          <a:p>
            <a:r>
              <a:rPr lang="en-GB" dirty="0"/>
              <a:t>Click to edit Master title style</a:t>
            </a:r>
            <a:endParaRPr lang="en-FI" dirty="0"/>
          </a:p>
        </p:txBody>
      </p:sp>
      <p:pic>
        <p:nvPicPr>
          <p:cNvPr id="13" name="Kuva 12">
            <a:extLst>
              <a:ext uri="{FF2B5EF4-FFF2-40B4-BE49-F238E27FC236}">
                <a16:creationId xmlns:a16="http://schemas.microsoft.com/office/drawing/2014/main" id="{41FFC8F4-9961-D1E4-56B4-EDBCAAAFAB2F}"/>
              </a:ext>
            </a:extLst>
          </p:cNvPr>
          <p:cNvPicPr>
            <a:picLocks noChangeAspect="1"/>
          </p:cNvPicPr>
          <p:nvPr userDrawn="1"/>
        </p:nvPicPr>
        <p:blipFill>
          <a:blip r:embed="rId6"/>
          <a:srcRect/>
          <a:stretch/>
        </p:blipFill>
        <p:spPr>
          <a:xfrm>
            <a:off x="139484" y="5576273"/>
            <a:ext cx="2022594" cy="1011297"/>
          </a:xfrm>
          <a:prstGeom prst="rect">
            <a:avLst/>
          </a:prstGeom>
        </p:spPr>
      </p:pic>
    </p:spTree>
    <p:extLst>
      <p:ext uri="{BB962C8B-B14F-4D97-AF65-F5344CB8AC3E}">
        <p14:creationId xmlns:p14="http://schemas.microsoft.com/office/powerpoint/2010/main" val="3457680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Pr>
        <a:solidFill>
          <a:srgbClr val="EDEDED"/>
        </a:solidFill>
        <a:effectLst/>
      </p:bgPr>
    </p:bg>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BB875D5A-DED2-DA87-AC94-8EF4F53BD50E}"/>
              </a:ext>
            </a:extLst>
          </p:cNvPr>
          <p:cNvPicPr>
            <a:picLocks noChangeAspect="1"/>
          </p:cNvPicPr>
          <p:nvPr userDrawn="1"/>
        </p:nvPicPr>
        <p:blipFill rotWithShape="1">
          <a:blip r:embed="rId2"/>
          <a:srcRect l="16281" t="-1153" r="-35660" b="-18223"/>
          <a:stretch/>
        </p:blipFill>
        <p:spPr>
          <a:xfrm>
            <a:off x="6095999" y="-451305"/>
            <a:ext cx="9622972" cy="9622972"/>
          </a:xfrm>
          <a:custGeom>
            <a:avLst/>
            <a:gdLst>
              <a:gd name="connsiteX0" fmla="*/ 4811486 w 9622972"/>
              <a:gd name="connsiteY0" fmla="*/ 0 h 9622972"/>
              <a:gd name="connsiteX1" fmla="*/ 9622972 w 9622972"/>
              <a:gd name="connsiteY1" fmla="*/ 4811486 h 9622972"/>
              <a:gd name="connsiteX2" fmla="*/ 4811486 w 9622972"/>
              <a:gd name="connsiteY2" fmla="*/ 9622972 h 9622972"/>
              <a:gd name="connsiteX3" fmla="*/ 0 w 9622972"/>
              <a:gd name="connsiteY3" fmla="*/ 4811486 h 9622972"/>
              <a:gd name="connsiteX4" fmla="*/ 4811486 w 9622972"/>
              <a:gd name="connsiteY4" fmla="*/ 0 h 962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972" h="9622972">
                <a:moveTo>
                  <a:pt x="4811486" y="0"/>
                </a:moveTo>
                <a:cubicBezTo>
                  <a:pt x="7468796" y="0"/>
                  <a:pt x="9622972" y="2154176"/>
                  <a:pt x="9622972" y="4811486"/>
                </a:cubicBezTo>
                <a:cubicBezTo>
                  <a:pt x="9622972" y="7468796"/>
                  <a:pt x="7468796" y="9622972"/>
                  <a:pt x="4811486" y="9622972"/>
                </a:cubicBezTo>
                <a:cubicBezTo>
                  <a:pt x="2154176" y="9622972"/>
                  <a:pt x="0" y="7468796"/>
                  <a:pt x="0" y="4811486"/>
                </a:cubicBezTo>
                <a:cubicBezTo>
                  <a:pt x="0" y="2154176"/>
                  <a:pt x="2154176" y="0"/>
                  <a:pt x="4811486" y="0"/>
                </a:cubicBezTo>
                <a:close/>
              </a:path>
            </a:pathLst>
          </a:custGeom>
        </p:spPr>
      </p:pic>
      <p:pic>
        <p:nvPicPr>
          <p:cNvPr id="7" name="Graphic 6">
            <a:extLst>
              <a:ext uri="{FF2B5EF4-FFF2-40B4-BE49-F238E27FC236}">
                <a16:creationId xmlns:a16="http://schemas.microsoft.com/office/drawing/2014/main" id="{734B06B4-B0BE-A20B-CCE0-6AF5D427D8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96525" y="5603784"/>
            <a:ext cx="1473574" cy="736786"/>
          </a:xfrm>
          <a:prstGeom prst="rect">
            <a:avLst/>
          </a:prstGeom>
        </p:spPr>
      </p:pic>
      <p:pic>
        <p:nvPicPr>
          <p:cNvPr id="8" name="Kuva 7">
            <a:extLst>
              <a:ext uri="{FF2B5EF4-FFF2-40B4-BE49-F238E27FC236}">
                <a16:creationId xmlns:a16="http://schemas.microsoft.com/office/drawing/2014/main" id="{6C6C303C-FE36-10EC-65FC-A60970BECA00}"/>
              </a:ext>
            </a:extLst>
          </p:cNvPr>
          <p:cNvPicPr>
            <a:picLocks noChangeAspect="1"/>
          </p:cNvPicPr>
          <p:nvPr userDrawn="1"/>
        </p:nvPicPr>
        <p:blipFill>
          <a:blip r:embed="rId5"/>
          <a:stretch>
            <a:fillRect/>
          </a:stretch>
        </p:blipFill>
        <p:spPr>
          <a:xfrm>
            <a:off x="-119268" y="6095172"/>
            <a:ext cx="12446406" cy="648249"/>
          </a:xfrm>
          <a:prstGeom prst="rect">
            <a:avLst/>
          </a:prstGeom>
        </p:spPr>
      </p:pic>
      <p:sp>
        <p:nvSpPr>
          <p:cNvPr id="10" name="Title 1">
            <a:extLst>
              <a:ext uri="{FF2B5EF4-FFF2-40B4-BE49-F238E27FC236}">
                <a16:creationId xmlns:a16="http://schemas.microsoft.com/office/drawing/2014/main" id="{68067E71-E7B5-4325-999C-673B4FDEE532}"/>
              </a:ext>
            </a:extLst>
          </p:cNvPr>
          <p:cNvSpPr>
            <a:spLocks noGrp="1"/>
          </p:cNvSpPr>
          <p:nvPr>
            <p:ph type="ctrTitle"/>
          </p:nvPr>
        </p:nvSpPr>
        <p:spPr>
          <a:xfrm>
            <a:off x="818031" y="1860550"/>
            <a:ext cx="4572000" cy="3136900"/>
          </a:xfrm>
          <a:prstGeom prst="rect">
            <a:avLst/>
          </a:prstGeom>
        </p:spPr>
        <p:txBody>
          <a:bodyPr anchor="ctr">
            <a:normAutofit/>
          </a:bodyPr>
          <a:lstStyle>
            <a:lvl1pPr algn="l">
              <a:defRPr sz="4800" b="1" i="0">
                <a:solidFill>
                  <a:schemeClr val="tx1"/>
                </a:solidFill>
                <a:latin typeface="+mn-lt"/>
              </a:defRPr>
            </a:lvl1pPr>
          </a:lstStyle>
          <a:p>
            <a:r>
              <a:rPr lang="en-GB" dirty="0"/>
              <a:t>Click to edit Master title style</a:t>
            </a:r>
            <a:endParaRPr lang="en-FI" dirty="0"/>
          </a:p>
        </p:txBody>
      </p:sp>
      <p:pic>
        <p:nvPicPr>
          <p:cNvPr id="13" name="Kuva 12">
            <a:extLst>
              <a:ext uri="{FF2B5EF4-FFF2-40B4-BE49-F238E27FC236}">
                <a16:creationId xmlns:a16="http://schemas.microsoft.com/office/drawing/2014/main" id="{41FFC8F4-9961-D1E4-56B4-EDBCAAAFAB2F}"/>
              </a:ext>
            </a:extLst>
          </p:cNvPr>
          <p:cNvPicPr>
            <a:picLocks noChangeAspect="1"/>
          </p:cNvPicPr>
          <p:nvPr userDrawn="1"/>
        </p:nvPicPr>
        <p:blipFill>
          <a:blip r:embed="rId6"/>
          <a:srcRect/>
          <a:stretch/>
        </p:blipFill>
        <p:spPr>
          <a:xfrm>
            <a:off x="139484" y="5576273"/>
            <a:ext cx="2022594" cy="1011297"/>
          </a:xfrm>
          <a:prstGeom prst="rect">
            <a:avLst/>
          </a:prstGeom>
        </p:spPr>
      </p:pic>
    </p:spTree>
    <p:extLst>
      <p:ext uri="{BB962C8B-B14F-4D97-AF65-F5344CB8AC3E}">
        <p14:creationId xmlns:p14="http://schemas.microsoft.com/office/powerpoint/2010/main" val="1926263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3E65ED-6176-214C-99D3-7431E7A050E6}"/>
              </a:ext>
            </a:extLst>
          </p:cNvPr>
          <p:cNvSpPr>
            <a:spLocks noGrp="1"/>
          </p:cNvSpPr>
          <p:nvPr>
            <p:ph type="title"/>
          </p:nvPr>
        </p:nvSpPr>
        <p:spPr>
          <a:xfrm>
            <a:off x="627389" y="615497"/>
            <a:ext cx="10785678" cy="999217"/>
          </a:xfrm>
        </p:spPr>
        <p:txBody>
          <a:bodyPr anchor="t">
            <a:normAutofit/>
          </a:bodyPr>
          <a:lstStyle>
            <a:lvl1pPr>
              <a:lnSpc>
                <a:spcPts val="3600"/>
              </a:lnSpc>
              <a:defRPr sz="3600" b="1" i="0">
                <a:solidFill>
                  <a:schemeClr val="tx1"/>
                </a:solidFill>
                <a:latin typeface="+mn-lt"/>
                <a:cs typeface="Poppins" pitchFamily="2" charset="77"/>
              </a:defRPr>
            </a:lvl1pPr>
          </a:lstStyle>
          <a:p>
            <a:r>
              <a:rPr lang="en-GB" dirty="0"/>
              <a:t>Click to edit Master title style</a:t>
            </a:r>
            <a:endParaRPr lang="en-FI" dirty="0"/>
          </a:p>
        </p:txBody>
      </p:sp>
      <p:sp>
        <p:nvSpPr>
          <p:cNvPr id="9" name="Text Placeholder 4">
            <a:extLst>
              <a:ext uri="{FF2B5EF4-FFF2-40B4-BE49-F238E27FC236}">
                <a16:creationId xmlns:a16="http://schemas.microsoft.com/office/drawing/2014/main" id="{9725C6AD-FF28-D64F-8F01-E3323D9FD4A7}"/>
              </a:ext>
            </a:extLst>
          </p:cNvPr>
          <p:cNvSpPr>
            <a:spLocks noGrp="1"/>
          </p:cNvSpPr>
          <p:nvPr>
            <p:ph type="body" sz="quarter" idx="11"/>
          </p:nvPr>
        </p:nvSpPr>
        <p:spPr>
          <a:xfrm>
            <a:off x="627389" y="1758592"/>
            <a:ext cx="10785678" cy="402132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2667172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9535A5-F716-9440-999C-EF1A45E82221}"/>
              </a:ext>
            </a:extLst>
          </p:cNvPr>
          <p:cNvSpPr>
            <a:spLocks noGrp="1"/>
          </p:cNvSpPr>
          <p:nvPr>
            <p:ph type="title"/>
          </p:nvPr>
        </p:nvSpPr>
        <p:spPr>
          <a:xfrm>
            <a:off x="611891" y="615497"/>
            <a:ext cx="9306129" cy="999217"/>
          </a:xfrm>
        </p:spPr>
        <p:txBody>
          <a:bodyPr anchor="t">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8" name="Text Placeholder 4">
            <a:extLst>
              <a:ext uri="{FF2B5EF4-FFF2-40B4-BE49-F238E27FC236}">
                <a16:creationId xmlns:a16="http://schemas.microsoft.com/office/drawing/2014/main" id="{7BE89F5F-4875-6549-9F44-4C985DAD0D6A}"/>
              </a:ext>
            </a:extLst>
          </p:cNvPr>
          <p:cNvSpPr>
            <a:spLocks noGrp="1"/>
          </p:cNvSpPr>
          <p:nvPr>
            <p:ph type="body" sz="quarter" idx="11"/>
          </p:nvPr>
        </p:nvSpPr>
        <p:spPr>
          <a:xfrm>
            <a:off x="613728" y="1721285"/>
            <a:ext cx="4850287" cy="418357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9" name="Text Placeholder 4">
            <a:extLst>
              <a:ext uri="{FF2B5EF4-FFF2-40B4-BE49-F238E27FC236}">
                <a16:creationId xmlns:a16="http://schemas.microsoft.com/office/drawing/2014/main" id="{2CFACD2C-3CA3-BA4E-8D25-F03FEA020B78}"/>
              </a:ext>
            </a:extLst>
          </p:cNvPr>
          <p:cNvSpPr>
            <a:spLocks noGrp="1"/>
          </p:cNvSpPr>
          <p:nvPr>
            <p:ph type="body" sz="quarter" idx="12"/>
          </p:nvPr>
        </p:nvSpPr>
        <p:spPr>
          <a:xfrm>
            <a:off x="5566728" y="1721284"/>
            <a:ext cx="4850287" cy="4183571"/>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Tree>
    <p:extLst>
      <p:ext uri="{BB962C8B-B14F-4D97-AF65-F5344CB8AC3E}">
        <p14:creationId xmlns:p14="http://schemas.microsoft.com/office/powerpoint/2010/main" val="3677557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AB6F5-9A4B-2B47-8F41-4A7497881091}"/>
              </a:ext>
            </a:extLst>
          </p:cNvPr>
          <p:cNvSpPr>
            <a:spLocks noGrp="1"/>
          </p:cNvSpPr>
          <p:nvPr>
            <p:ph type="title"/>
          </p:nvPr>
        </p:nvSpPr>
        <p:spPr>
          <a:xfrm>
            <a:off x="838937" y="1716390"/>
            <a:ext cx="9306129" cy="3448155"/>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5" name="Text Placeholder 4">
            <a:extLst>
              <a:ext uri="{FF2B5EF4-FFF2-40B4-BE49-F238E27FC236}">
                <a16:creationId xmlns:a16="http://schemas.microsoft.com/office/drawing/2014/main" id="{048C26C6-AD7C-E64D-8CA5-ABA28E85579F}"/>
              </a:ext>
            </a:extLst>
          </p:cNvPr>
          <p:cNvSpPr>
            <a:spLocks noGrp="1"/>
          </p:cNvSpPr>
          <p:nvPr>
            <p:ph type="body" sz="quarter" idx="11"/>
          </p:nvPr>
        </p:nvSpPr>
        <p:spPr>
          <a:xfrm>
            <a:off x="6540521" y="5164545"/>
            <a:ext cx="3620044" cy="465138"/>
          </a:xfrm>
        </p:spPr>
        <p:txBody>
          <a:bodyPr anchor="ctr">
            <a:noAutofit/>
          </a:bodyPr>
          <a:lstStyle>
            <a:lvl1pPr marL="0" indent="0" algn="r">
              <a:buNone/>
              <a:defRPr sz="1800">
                <a:solidFill>
                  <a:schemeClr val="accent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dirty="0"/>
              <a:t>Click to edit Master text styles</a:t>
            </a:r>
          </a:p>
        </p:txBody>
      </p:sp>
    </p:spTree>
    <p:extLst>
      <p:ext uri="{BB962C8B-B14F-4D97-AF65-F5344CB8AC3E}">
        <p14:creationId xmlns:p14="http://schemas.microsoft.com/office/powerpoint/2010/main" val="36909062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3595EF2-A53A-0343-93BE-13AC9FE08124}"/>
              </a:ext>
            </a:extLst>
          </p:cNvPr>
          <p:cNvSpPr>
            <a:spLocks noGrp="1"/>
          </p:cNvSpPr>
          <p:nvPr>
            <p:ph type="pic" sz="quarter" idx="11"/>
          </p:nvPr>
        </p:nvSpPr>
        <p:spPr>
          <a:xfrm>
            <a:off x="8150578" y="0"/>
            <a:ext cx="4041422" cy="6858000"/>
          </a:xfrm>
        </p:spPr>
        <p:txBody>
          <a:bodyPr/>
          <a:lstStyle/>
          <a:p>
            <a:endParaRPr lang="en-FI"/>
          </a:p>
        </p:txBody>
      </p:sp>
      <p:sp>
        <p:nvSpPr>
          <p:cNvPr id="2" name="Title 1">
            <a:extLst>
              <a:ext uri="{FF2B5EF4-FFF2-40B4-BE49-F238E27FC236}">
                <a16:creationId xmlns:a16="http://schemas.microsoft.com/office/drawing/2014/main" id="{5E9AB6F5-9A4B-2B47-8F41-4A7497881091}"/>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1608172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3595EF2-A53A-0343-93BE-13AC9FE08124}"/>
              </a:ext>
            </a:extLst>
          </p:cNvPr>
          <p:cNvSpPr>
            <a:spLocks noGrp="1"/>
          </p:cNvSpPr>
          <p:nvPr>
            <p:ph type="pic" sz="quarter" idx="11"/>
          </p:nvPr>
        </p:nvSpPr>
        <p:spPr>
          <a:xfrm>
            <a:off x="5746044" y="0"/>
            <a:ext cx="6445957" cy="6858000"/>
          </a:xfrm>
        </p:spPr>
        <p:txBody>
          <a:bodyPr/>
          <a:lstStyle/>
          <a:p>
            <a:endParaRPr lang="en-FI"/>
          </a:p>
        </p:txBody>
      </p:sp>
      <p:sp>
        <p:nvSpPr>
          <p:cNvPr id="3" name="Title 1">
            <a:extLst>
              <a:ext uri="{FF2B5EF4-FFF2-40B4-BE49-F238E27FC236}">
                <a16:creationId xmlns:a16="http://schemas.microsoft.com/office/drawing/2014/main" id="{6F242B18-8BE9-1267-7C38-5B533132DA27}"/>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3887857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80168F7-4C2B-CD44-BF69-FC5A9AC4639A}"/>
              </a:ext>
            </a:extLst>
          </p:cNvPr>
          <p:cNvSpPr>
            <a:spLocks noGrp="1"/>
          </p:cNvSpPr>
          <p:nvPr>
            <p:ph type="body" sz="quarter" idx="13"/>
          </p:nvPr>
        </p:nvSpPr>
        <p:spPr>
          <a:xfrm>
            <a:off x="6316697" y="4895576"/>
            <a:ext cx="5243125" cy="900790"/>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11" name="Text Placeholder 9">
            <a:extLst>
              <a:ext uri="{FF2B5EF4-FFF2-40B4-BE49-F238E27FC236}">
                <a16:creationId xmlns:a16="http://schemas.microsoft.com/office/drawing/2014/main" id="{1C8EF6DB-4460-5443-BC11-E4F9E5F3EB21}"/>
              </a:ext>
            </a:extLst>
          </p:cNvPr>
          <p:cNvSpPr>
            <a:spLocks noGrp="1"/>
          </p:cNvSpPr>
          <p:nvPr>
            <p:ph type="body" sz="quarter" idx="14"/>
          </p:nvPr>
        </p:nvSpPr>
        <p:spPr>
          <a:xfrm>
            <a:off x="457764" y="382209"/>
            <a:ext cx="5243125" cy="1260088"/>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2" name="Picture Placeholder 3">
            <a:extLst>
              <a:ext uri="{FF2B5EF4-FFF2-40B4-BE49-F238E27FC236}">
                <a16:creationId xmlns:a16="http://schemas.microsoft.com/office/drawing/2014/main" id="{BCAD2400-1AAA-AA32-B4E9-A568ACB8B841}"/>
              </a:ext>
            </a:extLst>
          </p:cNvPr>
          <p:cNvSpPr>
            <a:spLocks noGrp="1"/>
          </p:cNvSpPr>
          <p:nvPr>
            <p:ph type="pic" sz="quarter" idx="15"/>
          </p:nvPr>
        </p:nvSpPr>
        <p:spPr>
          <a:xfrm>
            <a:off x="457764" y="1875295"/>
            <a:ext cx="5243125" cy="3921071"/>
          </a:xfrm>
        </p:spPr>
        <p:txBody>
          <a:bodyPr/>
          <a:lstStyle/>
          <a:p>
            <a:endParaRPr lang="en-FI"/>
          </a:p>
        </p:txBody>
      </p:sp>
      <p:sp>
        <p:nvSpPr>
          <p:cNvPr id="3" name="Picture Placeholder 3">
            <a:extLst>
              <a:ext uri="{FF2B5EF4-FFF2-40B4-BE49-F238E27FC236}">
                <a16:creationId xmlns:a16="http://schemas.microsoft.com/office/drawing/2014/main" id="{8BDF23F3-C809-4A1C-4ED8-FD3E5B2B84E9}"/>
              </a:ext>
            </a:extLst>
          </p:cNvPr>
          <p:cNvSpPr>
            <a:spLocks noGrp="1"/>
          </p:cNvSpPr>
          <p:nvPr>
            <p:ph type="pic" sz="quarter" idx="16"/>
          </p:nvPr>
        </p:nvSpPr>
        <p:spPr>
          <a:xfrm>
            <a:off x="6316697" y="411843"/>
            <a:ext cx="5243125" cy="4253147"/>
          </a:xfrm>
        </p:spPr>
        <p:txBody>
          <a:bodyPr/>
          <a:lstStyle/>
          <a:p>
            <a:endParaRPr lang="en-FI"/>
          </a:p>
        </p:txBody>
      </p:sp>
    </p:spTree>
    <p:extLst>
      <p:ext uri="{BB962C8B-B14F-4D97-AF65-F5344CB8AC3E}">
        <p14:creationId xmlns:p14="http://schemas.microsoft.com/office/powerpoint/2010/main" val="23748684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4708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AB6F5-9A4B-2B47-8F41-4A7497881091}"/>
              </a:ext>
            </a:extLst>
          </p:cNvPr>
          <p:cNvSpPr>
            <a:spLocks noGrp="1"/>
          </p:cNvSpPr>
          <p:nvPr>
            <p:ph type="title"/>
          </p:nvPr>
        </p:nvSpPr>
        <p:spPr>
          <a:xfrm>
            <a:off x="735875" y="615497"/>
            <a:ext cx="10530436" cy="999217"/>
          </a:xfrm>
        </p:spPr>
        <p:txBody>
          <a:bodyPr anchor="t">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6" name="Text Placeholder 4">
            <a:extLst>
              <a:ext uri="{FF2B5EF4-FFF2-40B4-BE49-F238E27FC236}">
                <a16:creationId xmlns:a16="http://schemas.microsoft.com/office/drawing/2014/main" id="{779BC6B1-F050-B84E-9988-364A3E8F2BE0}"/>
              </a:ext>
            </a:extLst>
          </p:cNvPr>
          <p:cNvSpPr>
            <a:spLocks noGrp="1"/>
          </p:cNvSpPr>
          <p:nvPr>
            <p:ph type="body" sz="quarter" idx="11"/>
          </p:nvPr>
        </p:nvSpPr>
        <p:spPr>
          <a:xfrm>
            <a:off x="735875" y="1721285"/>
            <a:ext cx="10530436" cy="3990894"/>
          </a:xfrm>
        </p:spPr>
        <p:txBody>
          <a:bodyPr>
            <a:normAutofit/>
          </a:bodyPr>
          <a:lstStyle>
            <a:lvl1pPr>
              <a:lnSpc>
                <a:spcPct val="100000"/>
              </a:lnSpc>
              <a:buClr>
                <a:srgbClr val="00F23A"/>
              </a:buClr>
              <a:defRPr sz="2400">
                <a:solidFill>
                  <a:schemeClr val="bg1"/>
                </a:solidFill>
              </a:defRPr>
            </a:lvl1pPr>
            <a:lvl2pPr>
              <a:lnSpc>
                <a:spcPct val="100000"/>
              </a:lnSpc>
              <a:buClr>
                <a:srgbClr val="00F23A"/>
              </a:buClr>
              <a:defRPr sz="2000">
                <a:solidFill>
                  <a:schemeClr val="bg1"/>
                </a:solidFill>
              </a:defRPr>
            </a:lvl2pPr>
            <a:lvl3pPr>
              <a:lnSpc>
                <a:spcPct val="100000"/>
              </a:lnSpc>
              <a:buClr>
                <a:srgbClr val="00F23A"/>
              </a:buClr>
              <a:defRPr sz="1800">
                <a:solidFill>
                  <a:schemeClr val="bg1"/>
                </a:solidFill>
              </a:defRPr>
            </a:lvl3pPr>
            <a:lvl4pPr>
              <a:lnSpc>
                <a:spcPct val="100000"/>
              </a:lnSpc>
              <a:buClr>
                <a:srgbClr val="00F23A"/>
              </a:buClr>
              <a:defRPr sz="1600">
                <a:solidFill>
                  <a:schemeClr val="bg1"/>
                </a:solidFill>
              </a:defRPr>
            </a:lvl4pPr>
            <a:lvl5pPr>
              <a:lnSpc>
                <a:spcPct val="100000"/>
              </a:lnSpc>
              <a:buClr>
                <a:srgbClr val="00F23A"/>
              </a:buClr>
              <a:defRPr sz="16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a:p>
        </p:txBody>
      </p:sp>
    </p:spTree>
    <p:extLst>
      <p:ext uri="{BB962C8B-B14F-4D97-AF65-F5344CB8AC3E}">
        <p14:creationId xmlns:p14="http://schemas.microsoft.com/office/powerpoint/2010/main" val="4189138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8E0F1B4-0054-F144-BBE0-FA9FDA0B551A}"/>
              </a:ext>
            </a:extLst>
          </p:cNvPr>
          <p:cNvSpPr>
            <a:spLocks noGrp="1"/>
          </p:cNvSpPr>
          <p:nvPr>
            <p:ph type="title"/>
          </p:nvPr>
        </p:nvSpPr>
        <p:spPr>
          <a:xfrm>
            <a:off x="600407" y="615497"/>
            <a:ext cx="9306129" cy="999217"/>
          </a:xfrm>
        </p:spPr>
        <p:txBody>
          <a:bodyPr anchor="t">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10" name="Text Placeholder 4">
            <a:extLst>
              <a:ext uri="{FF2B5EF4-FFF2-40B4-BE49-F238E27FC236}">
                <a16:creationId xmlns:a16="http://schemas.microsoft.com/office/drawing/2014/main" id="{33929152-2197-1345-A5AE-F257CFD5B30D}"/>
              </a:ext>
            </a:extLst>
          </p:cNvPr>
          <p:cNvSpPr>
            <a:spLocks noGrp="1"/>
          </p:cNvSpPr>
          <p:nvPr>
            <p:ph type="body" sz="quarter" idx="11"/>
          </p:nvPr>
        </p:nvSpPr>
        <p:spPr>
          <a:xfrm>
            <a:off x="624820" y="1721285"/>
            <a:ext cx="4850287" cy="4115072"/>
          </a:xfrm>
        </p:spPr>
        <p:txBody>
          <a:bodyPr>
            <a:normAutofit/>
          </a:bodyPr>
          <a:lstStyle>
            <a:lvl1pPr>
              <a:lnSpc>
                <a:spcPct val="100000"/>
              </a:lnSpc>
              <a:buClr>
                <a:srgbClr val="00F23A"/>
              </a:buClr>
              <a:defRPr sz="2400">
                <a:solidFill>
                  <a:schemeClr val="bg1"/>
                </a:solidFill>
              </a:defRPr>
            </a:lvl1pPr>
            <a:lvl2pPr>
              <a:lnSpc>
                <a:spcPct val="100000"/>
              </a:lnSpc>
              <a:buClr>
                <a:srgbClr val="00F23A"/>
              </a:buClr>
              <a:defRPr sz="2000">
                <a:solidFill>
                  <a:schemeClr val="bg1"/>
                </a:solidFill>
              </a:defRPr>
            </a:lvl2pPr>
            <a:lvl3pPr>
              <a:lnSpc>
                <a:spcPct val="100000"/>
              </a:lnSpc>
              <a:buClr>
                <a:srgbClr val="00F23A"/>
              </a:buClr>
              <a:defRPr sz="1800">
                <a:solidFill>
                  <a:schemeClr val="bg1"/>
                </a:solidFill>
              </a:defRPr>
            </a:lvl3pPr>
            <a:lvl4pPr>
              <a:lnSpc>
                <a:spcPct val="100000"/>
              </a:lnSpc>
              <a:buClr>
                <a:srgbClr val="00F23A"/>
              </a:buClr>
              <a:defRPr sz="1600">
                <a:solidFill>
                  <a:schemeClr val="bg1"/>
                </a:solidFill>
              </a:defRPr>
            </a:lvl4pPr>
            <a:lvl5pPr>
              <a:lnSpc>
                <a:spcPct val="100000"/>
              </a:lnSpc>
              <a:buClr>
                <a:srgbClr val="00F23A"/>
              </a:buClr>
              <a:defRPr sz="16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11" name="Text Placeholder 4">
            <a:extLst>
              <a:ext uri="{FF2B5EF4-FFF2-40B4-BE49-F238E27FC236}">
                <a16:creationId xmlns:a16="http://schemas.microsoft.com/office/drawing/2014/main" id="{A9C6CF21-D31B-2342-85CD-315CE3D2CB76}"/>
              </a:ext>
            </a:extLst>
          </p:cNvPr>
          <p:cNvSpPr>
            <a:spLocks noGrp="1"/>
          </p:cNvSpPr>
          <p:nvPr>
            <p:ph type="body" sz="quarter" idx="12"/>
          </p:nvPr>
        </p:nvSpPr>
        <p:spPr>
          <a:xfrm>
            <a:off x="5577820" y="1721285"/>
            <a:ext cx="5496580" cy="4115072"/>
          </a:xfrm>
        </p:spPr>
        <p:txBody>
          <a:bodyPr>
            <a:normAutofit/>
          </a:bodyPr>
          <a:lstStyle>
            <a:lvl1pPr>
              <a:lnSpc>
                <a:spcPct val="100000"/>
              </a:lnSpc>
              <a:buClr>
                <a:srgbClr val="00F23A"/>
              </a:buClr>
              <a:defRPr sz="2400">
                <a:solidFill>
                  <a:schemeClr val="bg1"/>
                </a:solidFill>
              </a:defRPr>
            </a:lvl1pPr>
            <a:lvl2pPr>
              <a:lnSpc>
                <a:spcPct val="100000"/>
              </a:lnSpc>
              <a:buClr>
                <a:srgbClr val="00F23A"/>
              </a:buClr>
              <a:defRPr sz="2000">
                <a:solidFill>
                  <a:schemeClr val="bg1"/>
                </a:solidFill>
              </a:defRPr>
            </a:lvl2pPr>
            <a:lvl3pPr>
              <a:lnSpc>
                <a:spcPct val="100000"/>
              </a:lnSpc>
              <a:buClr>
                <a:srgbClr val="00F23A"/>
              </a:buClr>
              <a:defRPr sz="1800">
                <a:solidFill>
                  <a:schemeClr val="bg1"/>
                </a:solidFill>
              </a:defRPr>
            </a:lvl3pPr>
            <a:lvl4pPr>
              <a:lnSpc>
                <a:spcPct val="100000"/>
              </a:lnSpc>
              <a:buClr>
                <a:srgbClr val="00F23A"/>
              </a:buClr>
              <a:defRPr sz="1600">
                <a:solidFill>
                  <a:schemeClr val="bg1"/>
                </a:solidFill>
              </a:defRPr>
            </a:lvl4pPr>
            <a:lvl5pPr>
              <a:lnSpc>
                <a:spcPct val="100000"/>
              </a:lnSpc>
              <a:buClr>
                <a:srgbClr val="00F23A"/>
              </a:buClr>
              <a:defRPr sz="16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Tree>
    <p:extLst>
      <p:ext uri="{BB962C8B-B14F-4D97-AF65-F5344CB8AC3E}">
        <p14:creationId xmlns:p14="http://schemas.microsoft.com/office/powerpoint/2010/main" val="17922919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7311C81-6594-CB0E-09D8-DE8C1BF48737}"/>
              </a:ext>
            </a:extLst>
          </p:cNvPr>
          <p:cNvSpPr>
            <a:spLocks noGrp="1"/>
          </p:cNvSpPr>
          <p:nvPr>
            <p:ph type="title"/>
          </p:nvPr>
        </p:nvSpPr>
        <p:spPr>
          <a:xfrm>
            <a:off x="838937" y="1716390"/>
            <a:ext cx="9306129" cy="3448155"/>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4" name="Text Placeholder 4">
            <a:extLst>
              <a:ext uri="{FF2B5EF4-FFF2-40B4-BE49-F238E27FC236}">
                <a16:creationId xmlns:a16="http://schemas.microsoft.com/office/drawing/2014/main" id="{E0203681-DF44-E144-3C2B-BF143305A47A}"/>
              </a:ext>
            </a:extLst>
          </p:cNvPr>
          <p:cNvSpPr>
            <a:spLocks noGrp="1"/>
          </p:cNvSpPr>
          <p:nvPr>
            <p:ph type="body" sz="quarter" idx="11"/>
          </p:nvPr>
        </p:nvSpPr>
        <p:spPr>
          <a:xfrm>
            <a:off x="6540521" y="5164545"/>
            <a:ext cx="3620044" cy="465138"/>
          </a:xfrm>
        </p:spPr>
        <p:txBody>
          <a:bodyPr anchor="ctr">
            <a:noAutofit/>
          </a:bodyPr>
          <a:lstStyle>
            <a:lvl1pPr marL="0" indent="0" algn="r">
              <a:buNone/>
              <a:defRPr sz="1800">
                <a:solidFill>
                  <a:schemeClr val="accent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dirty="0"/>
              <a:t>Click to edit Master text styles</a:t>
            </a:r>
          </a:p>
        </p:txBody>
      </p:sp>
    </p:spTree>
    <p:extLst>
      <p:ext uri="{BB962C8B-B14F-4D97-AF65-F5344CB8AC3E}">
        <p14:creationId xmlns:p14="http://schemas.microsoft.com/office/powerpoint/2010/main" val="1363928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3595EF2-A53A-0343-93BE-13AC9FE08124}"/>
              </a:ext>
            </a:extLst>
          </p:cNvPr>
          <p:cNvSpPr>
            <a:spLocks noGrp="1"/>
          </p:cNvSpPr>
          <p:nvPr>
            <p:ph type="pic" sz="quarter" idx="11"/>
          </p:nvPr>
        </p:nvSpPr>
        <p:spPr>
          <a:xfrm>
            <a:off x="5610578" y="0"/>
            <a:ext cx="6581422" cy="6858000"/>
          </a:xfrm>
        </p:spPr>
        <p:txBody>
          <a:bodyPr/>
          <a:lstStyle/>
          <a:p>
            <a:endParaRPr lang="en-FI"/>
          </a:p>
        </p:txBody>
      </p:sp>
      <p:sp>
        <p:nvSpPr>
          <p:cNvPr id="3" name="Title 1">
            <a:extLst>
              <a:ext uri="{FF2B5EF4-FFF2-40B4-BE49-F238E27FC236}">
                <a16:creationId xmlns:a16="http://schemas.microsoft.com/office/drawing/2014/main" id="{58C132E4-B226-0310-CE19-4BD3941B0B53}"/>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17491918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BC10AFD-A7AB-AE2F-D1E1-C074584149A4}"/>
              </a:ext>
            </a:extLst>
          </p:cNvPr>
          <p:cNvSpPr>
            <a:spLocks noGrp="1"/>
          </p:cNvSpPr>
          <p:nvPr>
            <p:ph type="pic" sz="quarter" idx="11"/>
          </p:nvPr>
        </p:nvSpPr>
        <p:spPr>
          <a:xfrm>
            <a:off x="8150578" y="0"/>
            <a:ext cx="4041422" cy="6858000"/>
          </a:xfrm>
        </p:spPr>
        <p:txBody>
          <a:bodyPr/>
          <a:lstStyle/>
          <a:p>
            <a:endParaRPr lang="en-FI"/>
          </a:p>
        </p:txBody>
      </p:sp>
      <p:sp>
        <p:nvSpPr>
          <p:cNvPr id="4" name="Title 1">
            <a:extLst>
              <a:ext uri="{FF2B5EF4-FFF2-40B4-BE49-F238E27FC236}">
                <a16:creationId xmlns:a16="http://schemas.microsoft.com/office/drawing/2014/main" id="{D57F63F7-DC26-9A2C-E6C7-1AC024FBF9E4}"/>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39872286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80168F7-4C2B-CD44-BF69-FC5A9AC4639A}"/>
              </a:ext>
            </a:extLst>
          </p:cNvPr>
          <p:cNvSpPr>
            <a:spLocks noGrp="1"/>
          </p:cNvSpPr>
          <p:nvPr>
            <p:ph type="body" sz="quarter" idx="13"/>
          </p:nvPr>
        </p:nvSpPr>
        <p:spPr>
          <a:xfrm>
            <a:off x="6316697" y="4628444"/>
            <a:ext cx="5243124" cy="1196624"/>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11" name="Text Placeholder 9">
            <a:extLst>
              <a:ext uri="{FF2B5EF4-FFF2-40B4-BE49-F238E27FC236}">
                <a16:creationId xmlns:a16="http://schemas.microsoft.com/office/drawing/2014/main" id="{1C8EF6DB-4460-5443-BC11-E4F9E5F3EB21}"/>
              </a:ext>
            </a:extLst>
          </p:cNvPr>
          <p:cNvSpPr>
            <a:spLocks noGrp="1"/>
          </p:cNvSpPr>
          <p:nvPr>
            <p:ph type="body" sz="quarter" idx="14"/>
          </p:nvPr>
        </p:nvSpPr>
        <p:spPr>
          <a:xfrm>
            <a:off x="457764" y="382209"/>
            <a:ext cx="5243125" cy="1260088"/>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2" name="Picture Placeholder 3">
            <a:extLst>
              <a:ext uri="{FF2B5EF4-FFF2-40B4-BE49-F238E27FC236}">
                <a16:creationId xmlns:a16="http://schemas.microsoft.com/office/drawing/2014/main" id="{8FC28A26-2749-05A2-C909-A3ECEDBEF270}"/>
              </a:ext>
            </a:extLst>
          </p:cNvPr>
          <p:cNvSpPr>
            <a:spLocks noGrp="1"/>
          </p:cNvSpPr>
          <p:nvPr>
            <p:ph type="pic" sz="quarter" idx="15"/>
          </p:nvPr>
        </p:nvSpPr>
        <p:spPr>
          <a:xfrm>
            <a:off x="457764" y="1766510"/>
            <a:ext cx="5243125" cy="4058558"/>
          </a:xfrm>
        </p:spPr>
        <p:txBody>
          <a:bodyPr/>
          <a:lstStyle/>
          <a:p>
            <a:endParaRPr lang="en-FI"/>
          </a:p>
        </p:txBody>
      </p:sp>
      <p:sp>
        <p:nvSpPr>
          <p:cNvPr id="3" name="Picture Placeholder 3">
            <a:extLst>
              <a:ext uri="{FF2B5EF4-FFF2-40B4-BE49-F238E27FC236}">
                <a16:creationId xmlns:a16="http://schemas.microsoft.com/office/drawing/2014/main" id="{A1FDC053-069F-E252-BDBF-A2886EBD7CD9}"/>
              </a:ext>
            </a:extLst>
          </p:cNvPr>
          <p:cNvSpPr>
            <a:spLocks noGrp="1"/>
          </p:cNvSpPr>
          <p:nvPr>
            <p:ph type="pic" sz="quarter" idx="16"/>
          </p:nvPr>
        </p:nvSpPr>
        <p:spPr>
          <a:xfrm>
            <a:off x="6316697" y="411843"/>
            <a:ext cx="5243125" cy="4058559"/>
          </a:xfrm>
        </p:spPr>
        <p:txBody>
          <a:bodyPr/>
          <a:lstStyle/>
          <a:p>
            <a:endParaRPr lang="en-FI"/>
          </a:p>
        </p:txBody>
      </p:sp>
    </p:spTree>
    <p:extLst>
      <p:ext uri="{BB962C8B-B14F-4D97-AF65-F5344CB8AC3E}">
        <p14:creationId xmlns:p14="http://schemas.microsoft.com/office/powerpoint/2010/main" val="1355508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725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FD07D80-68F1-D94E-8D26-9E4602388BA9}"/>
              </a:ext>
            </a:extLst>
          </p:cNvPr>
          <p:cNvSpPr>
            <a:spLocks noGrp="1"/>
          </p:cNvSpPr>
          <p:nvPr>
            <p:ph type="title"/>
          </p:nvPr>
        </p:nvSpPr>
        <p:spPr>
          <a:xfrm>
            <a:off x="600407" y="615497"/>
            <a:ext cx="10761321" cy="999217"/>
          </a:xfrm>
        </p:spPr>
        <p:txBody>
          <a:bodyPr anchor="t">
            <a:normAutofit/>
          </a:bodyPr>
          <a:lstStyle>
            <a:lvl1pPr>
              <a:lnSpc>
                <a:spcPts val="3600"/>
              </a:lnSpc>
              <a:defRPr sz="3600" b="1" i="0">
                <a:solidFill>
                  <a:schemeClr val="tx1"/>
                </a:solidFill>
                <a:latin typeface="+mn-lt"/>
                <a:cs typeface="Poppins" pitchFamily="2" charset="77"/>
              </a:defRPr>
            </a:lvl1pPr>
          </a:lstStyle>
          <a:p>
            <a:r>
              <a:rPr lang="en-GB" dirty="0"/>
              <a:t>Click to edit Master title style</a:t>
            </a:r>
            <a:endParaRPr lang="en-FI" dirty="0"/>
          </a:p>
        </p:txBody>
      </p:sp>
      <p:sp>
        <p:nvSpPr>
          <p:cNvPr id="8" name="Text Placeholder 4">
            <a:extLst>
              <a:ext uri="{FF2B5EF4-FFF2-40B4-BE49-F238E27FC236}">
                <a16:creationId xmlns:a16="http://schemas.microsoft.com/office/drawing/2014/main" id="{F3ED8A88-A893-CF46-8292-A8A4EBE90DF1}"/>
              </a:ext>
            </a:extLst>
          </p:cNvPr>
          <p:cNvSpPr>
            <a:spLocks noGrp="1"/>
          </p:cNvSpPr>
          <p:nvPr>
            <p:ph type="body" sz="quarter" idx="11"/>
          </p:nvPr>
        </p:nvSpPr>
        <p:spPr>
          <a:xfrm>
            <a:off x="617879" y="1721284"/>
            <a:ext cx="10761321" cy="3957027"/>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33301249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32DAB30-C8B1-1B45-B697-DA21B84F8CD1}"/>
              </a:ext>
            </a:extLst>
          </p:cNvPr>
          <p:cNvSpPr>
            <a:spLocks noGrp="1"/>
          </p:cNvSpPr>
          <p:nvPr>
            <p:ph type="title"/>
          </p:nvPr>
        </p:nvSpPr>
        <p:spPr>
          <a:xfrm>
            <a:off x="611696" y="615497"/>
            <a:ext cx="10383682" cy="999217"/>
          </a:xfrm>
        </p:spPr>
        <p:txBody>
          <a:bodyPr anchor="t">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
        <p:nvSpPr>
          <p:cNvPr id="10" name="Text Placeholder 4">
            <a:extLst>
              <a:ext uri="{FF2B5EF4-FFF2-40B4-BE49-F238E27FC236}">
                <a16:creationId xmlns:a16="http://schemas.microsoft.com/office/drawing/2014/main" id="{BE976992-187F-7A40-8E0C-A37D77A4A375}"/>
              </a:ext>
            </a:extLst>
          </p:cNvPr>
          <p:cNvSpPr>
            <a:spLocks noGrp="1"/>
          </p:cNvSpPr>
          <p:nvPr>
            <p:ph type="body" sz="quarter" idx="11"/>
          </p:nvPr>
        </p:nvSpPr>
        <p:spPr>
          <a:xfrm>
            <a:off x="624820" y="1721285"/>
            <a:ext cx="4850287" cy="402476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
        <p:nvSpPr>
          <p:cNvPr id="11" name="Text Placeholder 4">
            <a:extLst>
              <a:ext uri="{FF2B5EF4-FFF2-40B4-BE49-F238E27FC236}">
                <a16:creationId xmlns:a16="http://schemas.microsoft.com/office/drawing/2014/main" id="{E555C9D8-E627-C049-B695-C54FEB7432BF}"/>
              </a:ext>
            </a:extLst>
          </p:cNvPr>
          <p:cNvSpPr>
            <a:spLocks noGrp="1"/>
          </p:cNvSpPr>
          <p:nvPr>
            <p:ph type="body" sz="quarter" idx="12"/>
          </p:nvPr>
        </p:nvSpPr>
        <p:spPr>
          <a:xfrm>
            <a:off x="5577820" y="1721285"/>
            <a:ext cx="5417558" cy="4024760"/>
          </a:xfrm>
        </p:spPr>
        <p:txBody>
          <a:bodyPr>
            <a:normAutofit/>
          </a:bodyPr>
          <a:lstStyle>
            <a:lvl1pPr>
              <a:lnSpc>
                <a:spcPct val="100000"/>
              </a:lnSpc>
              <a:defRPr sz="2400">
                <a:solidFill>
                  <a:schemeClr val="tx1"/>
                </a:solidFill>
              </a:defRPr>
            </a:lvl1pPr>
            <a:lvl2pPr>
              <a:lnSpc>
                <a:spcPct val="100000"/>
              </a:lnSpc>
              <a:defRPr sz="2000">
                <a:solidFill>
                  <a:schemeClr val="tx1"/>
                </a:solidFill>
              </a:defRPr>
            </a:lvl2pPr>
            <a:lvl3pPr>
              <a:lnSpc>
                <a:spcPct val="100000"/>
              </a:lnSpc>
              <a:defRPr sz="1800">
                <a:solidFill>
                  <a:schemeClr val="tx1"/>
                </a:solidFill>
              </a:defRPr>
            </a:lvl3pPr>
            <a:lvl4pPr>
              <a:lnSpc>
                <a:spcPct val="100000"/>
              </a:lnSpc>
              <a:defRPr sz="1600">
                <a:solidFill>
                  <a:schemeClr val="tx1"/>
                </a:solidFill>
              </a:defRPr>
            </a:lvl4pPr>
            <a:lvl5pPr>
              <a:lnSpc>
                <a:spcPct val="100000"/>
              </a:lnSpc>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spTree>
    <p:extLst>
      <p:ext uri="{BB962C8B-B14F-4D97-AF65-F5344CB8AC3E}">
        <p14:creationId xmlns:p14="http://schemas.microsoft.com/office/powerpoint/2010/main" val="13769712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8968230-B079-BD43-9168-14687771DCFF}"/>
              </a:ext>
            </a:extLst>
          </p:cNvPr>
          <p:cNvSpPr>
            <a:spLocks noGrp="1"/>
          </p:cNvSpPr>
          <p:nvPr>
            <p:ph type="body" sz="quarter" idx="11"/>
          </p:nvPr>
        </p:nvSpPr>
        <p:spPr>
          <a:xfrm>
            <a:off x="6510700" y="5153077"/>
            <a:ext cx="3620044" cy="465138"/>
          </a:xfrm>
        </p:spPr>
        <p:txBody>
          <a:bodyPr anchor="ctr">
            <a:noAutofit/>
          </a:bodyPr>
          <a:lstStyle>
            <a:lvl1pPr marL="0" indent="0" algn="r">
              <a:buNone/>
              <a:defRPr sz="1800">
                <a:solidFill>
                  <a:schemeClr val="accent1"/>
                </a:solidFill>
              </a:defRPr>
            </a:lvl1pPr>
            <a:lvl2pPr marL="457200" indent="0" algn="r">
              <a:buNone/>
              <a:defRPr sz="1400"/>
            </a:lvl2pPr>
            <a:lvl3pPr marL="914400" indent="0" algn="r">
              <a:buNone/>
              <a:defRPr sz="1200"/>
            </a:lvl3pPr>
            <a:lvl4pPr marL="1371600" indent="0" algn="r">
              <a:buNone/>
              <a:defRPr sz="1100"/>
            </a:lvl4pPr>
            <a:lvl5pPr marL="1828800" indent="0" algn="r">
              <a:buNone/>
              <a:defRPr sz="1100"/>
            </a:lvl5pPr>
          </a:lstStyle>
          <a:p>
            <a:pPr lvl="0"/>
            <a:r>
              <a:rPr lang="en-GB" dirty="0"/>
              <a:t>Click to edit Master text styles</a:t>
            </a:r>
          </a:p>
        </p:txBody>
      </p:sp>
      <p:sp>
        <p:nvSpPr>
          <p:cNvPr id="3" name="Title 1">
            <a:extLst>
              <a:ext uri="{FF2B5EF4-FFF2-40B4-BE49-F238E27FC236}">
                <a16:creationId xmlns:a16="http://schemas.microsoft.com/office/drawing/2014/main" id="{51895F0A-4DF6-2C2D-B450-BADDDFFD1B6D}"/>
              </a:ext>
            </a:extLst>
          </p:cNvPr>
          <p:cNvSpPr txBox="1">
            <a:spLocks/>
          </p:cNvSpPr>
          <p:nvPr userDrawn="1"/>
        </p:nvSpPr>
        <p:spPr>
          <a:xfrm>
            <a:off x="838937" y="1716390"/>
            <a:ext cx="9306129" cy="3448155"/>
          </a:xfrm>
          <a:prstGeom prst="rect">
            <a:avLst/>
          </a:prstGeom>
        </p:spPr>
        <p:txBody>
          <a:bodyPr vert="horz" lIns="91440" tIns="45720" rIns="91440" bIns="45720" rtlCol="0" anchor="ctr">
            <a:normAutofit/>
          </a:bodyPr>
          <a:lstStyle>
            <a:lvl1pPr algn="l" defTabSz="914400" rtl="0" eaLnBrk="1" latinLnBrk="0" hangingPunct="1">
              <a:lnSpc>
                <a:spcPts val="3600"/>
              </a:lnSpc>
              <a:spcBef>
                <a:spcPct val="0"/>
              </a:spcBef>
              <a:buNone/>
              <a:defRPr sz="3600" b="1" i="0" kern="1200">
                <a:solidFill>
                  <a:schemeClr val="tx1"/>
                </a:solidFill>
                <a:latin typeface="+mn-lt"/>
                <a:ea typeface="+mj-ea"/>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1636334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6E13F333-60B6-C1D5-B657-D4DAB21BA766}"/>
              </a:ext>
            </a:extLst>
          </p:cNvPr>
          <p:cNvSpPr>
            <a:spLocks noGrp="1"/>
          </p:cNvSpPr>
          <p:nvPr>
            <p:ph type="pic" sz="quarter" idx="11"/>
          </p:nvPr>
        </p:nvSpPr>
        <p:spPr>
          <a:xfrm>
            <a:off x="8150578" y="0"/>
            <a:ext cx="4041422" cy="6858000"/>
          </a:xfrm>
        </p:spPr>
        <p:txBody>
          <a:bodyPr/>
          <a:lstStyle/>
          <a:p>
            <a:endParaRPr lang="en-FI"/>
          </a:p>
        </p:txBody>
      </p:sp>
      <p:sp>
        <p:nvSpPr>
          <p:cNvPr id="4" name="Title 1">
            <a:extLst>
              <a:ext uri="{FF2B5EF4-FFF2-40B4-BE49-F238E27FC236}">
                <a16:creationId xmlns:a16="http://schemas.microsoft.com/office/drawing/2014/main" id="{D6B27C86-A297-15B6-F826-F48D80639F36}"/>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4209420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3595EF2-A53A-0343-93BE-13AC9FE08124}"/>
              </a:ext>
            </a:extLst>
          </p:cNvPr>
          <p:cNvSpPr>
            <a:spLocks noGrp="1"/>
          </p:cNvSpPr>
          <p:nvPr>
            <p:ph type="pic" sz="quarter" idx="11"/>
          </p:nvPr>
        </p:nvSpPr>
        <p:spPr>
          <a:xfrm>
            <a:off x="5588000" y="0"/>
            <a:ext cx="6604000" cy="6858000"/>
          </a:xfrm>
        </p:spPr>
        <p:txBody>
          <a:bodyPr/>
          <a:lstStyle/>
          <a:p>
            <a:endParaRPr lang="en-FI"/>
          </a:p>
        </p:txBody>
      </p:sp>
      <p:sp>
        <p:nvSpPr>
          <p:cNvPr id="3" name="Title 1">
            <a:extLst>
              <a:ext uri="{FF2B5EF4-FFF2-40B4-BE49-F238E27FC236}">
                <a16:creationId xmlns:a16="http://schemas.microsoft.com/office/drawing/2014/main" id="{9129CCD3-0D09-86A2-2ABA-72FAC3BAC749}"/>
              </a:ext>
            </a:extLst>
          </p:cNvPr>
          <p:cNvSpPr>
            <a:spLocks noGrp="1"/>
          </p:cNvSpPr>
          <p:nvPr>
            <p:ph type="title"/>
          </p:nvPr>
        </p:nvSpPr>
        <p:spPr>
          <a:xfrm>
            <a:off x="857027" y="2385359"/>
            <a:ext cx="3670392" cy="2087282"/>
          </a:xfrm>
        </p:spPr>
        <p:txBody>
          <a:bodyPr anchor="ctr">
            <a:normAutofit/>
          </a:bodyPr>
          <a:lstStyle>
            <a:lvl1pPr>
              <a:lnSpc>
                <a:spcPts val="3600"/>
              </a:lnSpc>
              <a:defRPr sz="3600" b="1" i="0">
                <a:latin typeface="+mn-lt"/>
                <a:cs typeface="Poppins" pitchFamily="2" charset="77"/>
              </a:defRPr>
            </a:lvl1pPr>
          </a:lstStyle>
          <a:p>
            <a:r>
              <a:rPr lang="en-GB" dirty="0"/>
              <a:t>Click to edit Master title style</a:t>
            </a:r>
            <a:endParaRPr lang="en-FI" dirty="0"/>
          </a:p>
        </p:txBody>
      </p:sp>
    </p:spTree>
    <p:extLst>
      <p:ext uri="{BB962C8B-B14F-4D97-AF65-F5344CB8AC3E}">
        <p14:creationId xmlns:p14="http://schemas.microsoft.com/office/powerpoint/2010/main" val="29886174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80168F7-4C2B-CD44-BF69-FC5A9AC4639A}"/>
              </a:ext>
            </a:extLst>
          </p:cNvPr>
          <p:cNvSpPr>
            <a:spLocks noGrp="1"/>
          </p:cNvSpPr>
          <p:nvPr>
            <p:ph type="body" sz="quarter" idx="13"/>
          </p:nvPr>
        </p:nvSpPr>
        <p:spPr>
          <a:xfrm>
            <a:off x="6316697" y="4578172"/>
            <a:ext cx="5243124" cy="1156585"/>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11" name="Text Placeholder 9">
            <a:extLst>
              <a:ext uri="{FF2B5EF4-FFF2-40B4-BE49-F238E27FC236}">
                <a16:creationId xmlns:a16="http://schemas.microsoft.com/office/drawing/2014/main" id="{1C8EF6DB-4460-5443-BC11-E4F9E5F3EB21}"/>
              </a:ext>
            </a:extLst>
          </p:cNvPr>
          <p:cNvSpPr>
            <a:spLocks noGrp="1"/>
          </p:cNvSpPr>
          <p:nvPr>
            <p:ph type="body" sz="quarter" idx="14"/>
          </p:nvPr>
        </p:nvSpPr>
        <p:spPr>
          <a:xfrm>
            <a:off x="457764" y="382209"/>
            <a:ext cx="5243125" cy="1186947"/>
          </a:xfrm>
        </p:spPr>
        <p:txBody>
          <a:bodyPr anchor="ctr">
            <a:noAutofit/>
          </a:bodyPr>
          <a:lstStyle>
            <a:lvl1pPr marL="0" indent="0" algn="ctr">
              <a:buNone/>
              <a:defRPr sz="3200" b="1">
                <a:latin typeface="+mn-lt"/>
              </a:defRPr>
            </a:lvl1pPr>
            <a:lvl2pPr marL="457200" indent="0" algn="ctr">
              <a:buNone/>
              <a:defRPr sz="3200" b="1">
                <a:latin typeface="+mn-lt"/>
              </a:defRPr>
            </a:lvl2pPr>
            <a:lvl3pPr marL="914400" indent="0" algn="ctr">
              <a:buNone/>
              <a:defRPr sz="3200" b="1">
                <a:latin typeface="+mn-lt"/>
              </a:defRPr>
            </a:lvl3pPr>
            <a:lvl4pPr marL="1371600" indent="0" algn="ctr">
              <a:buNone/>
              <a:defRPr sz="3200" b="1">
                <a:latin typeface="+mn-lt"/>
              </a:defRPr>
            </a:lvl4pPr>
            <a:lvl5pPr marL="1828800" indent="0" algn="ctr">
              <a:buNone/>
              <a:defRPr sz="3200" b="1">
                <a:latin typeface="+mn-lt"/>
              </a:defRPr>
            </a:lvl5pPr>
          </a:lstStyle>
          <a:p>
            <a:pPr lvl="0"/>
            <a:r>
              <a:rPr lang="en-GB" dirty="0"/>
              <a:t>Click to edit Master text styles</a:t>
            </a:r>
            <a:endParaRPr lang="en-FI" dirty="0"/>
          </a:p>
        </p:txBody>
      </p:sp>
      <p:sp>
        <p:nvSpPr>
          <p:cNvPr id="2" name="Picture Placeholder 3">
            <a:extLst>
              <a:ext uri="{FF2B5EF4-FFF2-40B4-BE49-F238E27FC236}">
                <a16:creationId xmlns:a16="http://schemas.microsoft.com/office/drawing/2014/main" id="{0183A2A3-9AE4-97F9-3071-C8AD367B8633}"/>
              </a:ext>
            </a:extLst>
          </p:cNvPr>
          <p:cNvSpPr>
            <a:spLocks noGrp="1"/>
          </p:cNvSpPr>
          <p:nvPr>
            <p:ph type="pic" sz="quarter" idx="15"/>
          </p:nvPr>
        </p:nvSpPr>
        <p:spPr>
          <a:xfrm>
            <a:off x="457764" y="1682045"/>
            <a:ext cx="5243125" cy="4052712"/>
          </a:xfrm>
        </p:spPr>
        <p:txBody>
          <a:bodyPr/>
          <a:lstStyle/>
          <a:p>
            <a:endParaRPr lang="en-FI"/>
          </a:p>
        </p:txBody>
      </p:sp>
      <p:sp>
        <p:nvSpPr>
          <p:cNvPr id="3" name="Picture Placeholder 3">
            <a:extLst>
              <a:ext uri="{FF2B5EF4-FFF2-40B4-BE49-F238E27FC236}">
                <a16:creationId xmlns:a16="http://schemas.microsoft.com/office/drawing/2014/main" id="{AB82CCDE-3D7C-EE7F-08C5-A92D4D8B7472}"/>
              </a:ext>
            </a:extLst>
          </p:cNvPr>
          <p:cNvSpPr>
            <a:spLocks noGrp="1"/>
          </p:cNvSpPr>
          <p:nvPr>
            <p:ph type="pic" sz="quarter" idx="16"/>
          </p:nvPr>
        </p:nvSpPr>
        <p:spPr>
          <a:xfrm>
            <a:off x="6316697" y="411844"/>
            <a:ext cx="5243125" cy="4052712"/>
          </a:xfrm>
        </p:spPr>
        <p:txBody>
          <a:bodyPr/>
          <a:lstStyle/>
          <a:p>
            <a:endParaRPr lang="en-FI"/>
          </a:p>
        </p:txBody>
      </p:sp>
    </p:spTree>
    <p:extLst>
      <p:ext uri="{BB962C8B-B14F-4D97-AF65-F5344CB8AC3E}">
        <p14:creationId xmlns:p14="http://schemas.microsoft.com/office/powerpoint/2010/main" val="40377062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48332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083535"/>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EBEB472F-B507-66C8-CEB1-010B0D199869}"/>
              </a:ext>
            </a:extLst>
          </p:cNvPr>
          <p:cNvPicPr>
            <a:picLocks noChangeAspect="1"/>
          </p:cNvPicPr>
          <p:nvPr userDrawn="1"/>
        </p:nvPicPr>
        <p:blipFill>
          <a:blip r:embed="rId2"/>
          <a:srcRect/>
          <a:stretch/>
        </p:blipFill>
        <p:spPr>
          <a:xfrm>
            <a:off x="139484" y="5746755"/>
            <a:ext cx="2022594" cy="1011297"/>
          </a:xfrm>
          <a:prstGeom prst="rect">
            <a:avLst/>
          </a:prstGeom>
        </p:spPr>
      </p:pic>
    </p:spTree>
    <p:extLst>
      <p:ext uri="{BB962C8B-B14F-4D97-AF65-F5344CB8AC3E}">
        <p14:creationId xmlns:p14="http://schemas.microsoft.com/office/powerpoint/2010/main" val="14232243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_2">
    <p:bg>
      <p:bgPr>
        <a:solidFill>
          <a:srgbClr val="EDEDED"/>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3A8DCA7B-E0F4-E182-B0D2-01802F2F3665}"/>
              </a:ext>
            </a:extLst>
          </p:cNvPr>
          <p:cNvPicPr>
            <a:picLocks noChangeAspect="1"/>
          </p:cNvPicPr>
          <p:nvPr userDrawn="1"/>
        </p:nvPicPr>
        <p:blipFill>
          <a:blip r:embed="rId2"/>
          <a:srcRect/>
          <a:stretch/>
        </p:blipFill>
        <p:spPr>
          <a:xfrm>
            <a:off x="139484" y="5746755"/>
            <a:ext cx="2022594" cy="1011297"/>
          </a:xfrm>
          <a:prstGeom prst="rect">
            <a:avLst/>
          </a:prstGeom>
        </p:spPr>
      </p:pic>
    </p:spTree>
    <p:extLst>
      <p:ext uri="{BB962C8B-B14F-4D97-AF65-F5344CB8AC3E}">
        <p14:creationId xmlns:p14="http://schemas.microsoft.com/office/powerpoint/2010/main" val="37273297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83535"/>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68497B6-6285-404D-959F-E053A397BF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8784" y="1831326"/>
            <a:ext cx="3177290" cy="1588645"/>
          </a:xfrm>
          <a:prstGeom prst="rect">
            <a:avLst/>
          </a:prstGeom>
        </p:spPr>
      </p:pic>
      <p:pic>
        <p:nvPicPr>
          <p:cNvPr id="5" name="Kuva 4">
            <a:extLst>
              <a:ext uri="{FF2B5EF4-FFF2-40B4-BE49-F238E27FC236}">
                <a16:creationId xmlns:a16="http://schemas.microsoft.com/office/drawing/2014/main" id="{E09A686E-CFFF-1FA5-4173-B00B76A37ED1}"/>
              </a:ext>
            </a:extLst>
          </p:cNvPr>
          <p:cNvPicPr>
            <a:picLocks noChangeAspect="1"/>
          </p:cNvPicPr>
          <p:nvPr userDrawn="1"/>
        </p:nvPicPr>
        <p:blipFill>
          <a:blip r:embed="rId4"/>
          <a:stretch>
            <a:fillRect/>
          </a:stretch>
        </p:blipFill>
        <p:spPr>
          <a:xfrm>
            <a:off x="-119268" y="6095172"/>
            <a:ext cx="12446406" cy="648249"/>
          </a:xfrm>
          <a:prstGeom prst="rect">
            <a:avLst/>
          </a:prstGeom>
        </p:spPr>
      </p:pic>
      <p:sp>
        <p:nvSpPr>
          <p:cNvPr id="4" name="Tekstiruutu 3">
            <a:extLst>
              <a:ext uri="{FF2B5EF4-FFF2-40B4-BE49-F238E27FC236}">
                <a16:creationId xmlns:a16="http://schemas.microsoft.com/office/drawing/2014/main" id="{BB852DA4-EA1F-9A08-0DB2-3A1529A5B3E7}"/>
              </a:ext>
            </a:extLst>
          </p:cNvPr>
          <p:cNvSpPr txBox="1"/>
          <p:nvPr userDrawn="1"/>
        </p:nvSpPr>
        <p:spPr>
          <a:xfrm>
            <a:off x="627744" y="3534086"/>
            <a:ext cx="5021705" cy="646331"/>
          </a:xfrm>
          <a:prstGeom prst="rect">
            <a:avLst/>
          </a:prstGeom>
          <a:noFill/>
        </p:spPr>
        <p:txBody>
          <a:bodyPr wrap="square" rtlCol="0">
            <a:spAutoFit/>
          </a:bodyPr>
          <a:lstStyle/>
          <a:p>
            <a:r>
              <a:rPr lang="fi-FI" sz="3600" b="1" dirty="0">
                <a:solidFill>
                  <a:schemeClr val="bg1"/>
                </a:solidFill>
              </a:rPr>
              <a:t>Kiitos</a:t>
            </a:r>
          </a:p>
        </p:txBody>
      </p:sp>
      <p:sp>
        <p:nvSpPr>
          <p:cNvPr id="10" name="Subtitle 2">
            <a:extLst>
              <a:ext uri="{FF2B5EF4-FFF2-40B4-BE49-F238E27FC236}">
                <a16:creationId xmlns:a16="http://schemas.microsoft.com/office/drawing/2014/main" id="{BEB10AC9-1789-081F-5835-D9364A036166}"/>
              </a:ext>
            </a:extLst>
          </p:cNvPr>
          <p:cNvSpPr>
            <a:spLocks noGrp="1"/>
          </p:cNvSpPr>
          <p:nvPr>
            <p:ph type="subTitle" idx="1"/>
          </p:nvPr>
        </p:nvSpPr>
        <p:spPr>
          <a:xfrm>
            <a:off x="627744" y="4267075"/>
            <a:ext cx="9721185" cy="1405082"/>
          </a:xfrm>
          <a:prstGeom prst="rect">
            <a:avLst/>
          </a:prstGeom>
        </p:spPr>
        <p:txBody>
          <a:bodyPr/>
          <a:lstStyle>
            <a:lvl1pPr marL="0" indent="0" algn="l">
              <a:buNone/>
              <a:defRPr sz="2400" b="0" i="0"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FI" dirty="0"/>
          </a:p>
        </p:txBody>
      </p:sp>
    </p:spTree>
    <p:extLst>
      <p:ext uri="{BB962C8B-B14F-4D97-AF65-F5344CB8AC3E}">
        <p14:creationId xmlns:p14="http://schemas.microsoft.com/office/powerpoint/2010/main" val="36080419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83535"/>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
        <p:nvSpPr>
          <p:cNvPr id="4" name="Tekstiruutu 3">
            <a:extLst>
              <a:ext uri="{FF2B5EF4-FFF2-40B4-BE49-F238E27FC236}">
                <a16:creationId xmlns:a16="http://schemas.microsoft.com/office/drawing/2014/main" id="{7EA15334-9BCC-16CB-4F6D-366B377D7993}"/>
              </a:ext>
            </a:extLst>
          </p:cNvPr>
          <p:cNvSpPr txBox="1"/>
          <p:nvPr userDrawn="1"/>
        </p:nvSpPr>
        <p:spPr>
          <a:xfrm>
            <a:off x="3200818" y="3009259"/>
            <a:ext cx="7384649" cy="1964512"/>
          </a:xfrm>
          <a:prstGeom prst="rect">
            <a:avLst/>
          </a:prstGeom>
          <a:noFill/>
        </p:spPr>
        <p:txBody>
          <a:bodyPr wrap="square" rtlCol="0">
            <a:spAutoFit/>
          </a:bodyPr>
          <a:lstStyle/>
          <a:p>
            <a:pPr>
              <a:lnSpc>
                <a:spcPct val="150000"/>
              </a:lnSpc>
            </a:pPr>
            <a:r>
              <a:rPr lang="fi-FI" sz="2800" baseline="0" dirty="0">
                <a:solidFill>
                  <a:schemeClr val="bg1"/>
                </a:solidFill>
              </a:rPr>
              <a:t>Tekstaa </a:t>
            </a:r>
            <a:r>
              <a:rPr lang="fi-FI" sz="2800" b="1" baseline="0" dirty="0">
                <a:solidFill>
                  <a:schemeClr val="accent1"/>
                </a:solidFill>
              </a:rPr>
              <a:t>MIELI</a:t>
            </a:r>
            <a:r>
              <a:rPr lang="fi-FI" sz="2800" baseline="0" dirty="0">
                <a:solidFill>
                  <a:schemeClr val="bg1"/>
                </a:solidFill>
              </a:rPr>
              <a:t> numeroon </a:t>
            </a:r>
            <a:r>
              <a:rPr lang="fi-FI" sz="2800" b="1" baseline="0" dirty="0">
                <a:solidFill>
                  <a:schemeClr val="accent1"/>
                </a:solidFill>
              </a:rPr>
              <a:t>16499</a:t>
            </a:r>
            <a:r>
              <a:rPr lang="fi-FI" sz="2800" baseline="0" dirty="0">
                <a:solidFill>
                  <a:schemeClr val="bg1"/>
                </a:solidFill>
              </a:rPr>
              <a:t> (10€)</a:t>
            </a:r>
          </a:p>
          <a:p>
            <a:pPr>
              <a:lnSpc>
                <a:spcPct val="150000"/>
              </a:lnSpc>
            </a:pPr>
            <a:r>
              <a:rPr lang="fi-FI" sz="2800" b="0" baseline="0" dirty="0">
                <a:solidFill>
                  <a:schemeClr val="bg1"/>
                </a:solidFill>
              </a:rPr>
              <a:t>Lahjoita </a:t>
            </a:r>
            <a:r>
              <a:rPr lang="fi-FI" sz="2800" b="1" baseline="0" dirty="0" err="1">
                <a:solidFill>
                  <a:schemeClr val="accent1"/>
                </a:solidFill>
              </a:rPr>
              <a:t>MobilePaylla</a:t>
            </a:r>
            <a:r>
              <a:rPr lang="fi-FI" sz="2800" baseline="0" dirty="0">
                <a:solidFill>
                  <a:schemeClr val="bg1"/>
                </a:solidFill>
              </a:rPr>
              <a:t> numeroon </a:t>
            </a:r>
            <a:r>
              <a:rPr lang="fi-FI" sz="2800" b="1" baseline="0" dirty="0">
                <a:solidFill>
                  <a:schemeClr val="accent1"/>
                </a:solidFill>
              </a:rPr>
              <a:t>50705</a:t>
            </a:r>
          </a:p>
          <a:p>
            <a:pPr>
              <a:lnSpc>
                <a:spcPct val="150000"/>
              </a:lnSpc>
            </a:pPr>
            <a:r>
              <a:rPr lang="fi-FI" sz="2800" b="0" baseline="0" dirty="0">
                <a:solidFill>
                  <a:schemeClr val="bg1"/>
                </a:solidFill>
              </a:rPr>
              <a:t>Lahjoita </a:t>
            </a:r>
            <a:r>
              <a:rPr lang="fi-FI" sz="2800" b="1" baseline="0" dirty="0">
                <a:solidFill>
                  <a:schemeClr val="accent1"/>
                </a:solidFill>
              </a:rPr>
              <a:t>netissä</a:t>
            </a:r>
            <a:r>
              <a:rPr lang="fi-FI" sz="2800" baseline="0" dirty="0">
                <a:solidFill>
                  <a:schemeClr val="bg1"/>
                </a:solidFill>
              </a:rPr>
              <a:t> osoitteessa </a:t>
            </a:r>
            <a:r>
              <a:rPr lang="fi-FI" sz="2800" b="1" i="0" baseline="0" dirty="0">
                <a:solidFill>
                  <a:schemeClr val="accent1"/>
                </a:solidFill>
              </a:rPr>
              <a:t>mielilahjoitus.fi</a:t>
            </a:r>
          </a:p>
        </p:txBody>
      </p:sp>
      <p:pic>
        <p:nvPicPr>
          <p:cNvPr id="5" name="Kuva 4" descr="Kuva, joka sisältää kohteen sydän, luovuus&#10;&#10;Kuvaus luotu automaattisesti">
            <a:extLst>
              <a:ext uri="{FF2B5EF4-FFF2-40B4-BE49-F238E27FC236}">
                <a16:creationId xmlns:a16="http://schemas.microsoft.com/office/drawing/2014/main" id="{D8B2AF9F-7E63-0795-2363-DAEBEB0EA602}"/>
              </a:ext>
            </a:extLst>
          </p:cNvPr>
          <p:cNvPicPr>
            <a:picLocks noChangeAspect="1"/>
          </p:cNvPicPr>
          <p:nvPr userDrawn="1"/>
        </p:nvPicPr>
        <p:blipFill>
          <a:blip r:embed="rId6"/>
          <a:stretch>
            <a:fillRect/>
          </a:stretch>
        </p:blipFill>
        <p:spPr>
          <a:xfrm>
            <a:off x="2739944" y="3246578"/>
            <a:ext cx="394528" cy="395192"/>
          </a:xfrm>
          <a:prstGeom prst="rect">
            <a:avLst/>
          </a:prstGeom>
        </p:spPr>
      </p:pic>
      <p:pic>
        <p:nvPicPr>
          <p:cNvPr id="8" name="Kuva 7" descr="Kuva, joka sisältää kohteen sydän, luovuus&#10;&#10;Kuvaus luotu automaattisesti">
            <a:extLst>
              <a:ext uri="{FF2B5EF4-FFF2-40B4-BE49-F238E27FC236}">
                <a16:creationId xmlns:a16="http://schemas.microsoft.com/office/drawing/2014/main" id="{EAF87FD8-4963-87BF-1F48-B15E5B77123A}"/>
              </a:ext>
            </a:extLst>
          </p:cNvPr>
          <p:cNvPicPr>
            <a:picLocks noChangeAspect="1"/>
          </p:cNvPicPr>
          <p:nvPr userDrawn="1"/>
        </p:nvPicPr>
        <p:blipFill>
          <a:blip r:embed="rId6"/>
          <a:stretch>
            <a:fillRect/>
          </a:stretch>
        </p:blipFill>
        <p:spPr>
          <a:xfrm>
            <a:off x="2739944" y="3880461"/>
            <a:ext cx="394528" cy="395192"/>
          </a:xfrm>
          <a:prstGeom prst="rect">
            <a:avLst/>
          </a:prstGeom>
        </p:spPr>
      </p:pic>
      <p:pic>
        <p:nvPicPr>
          <p:cNvPr id="9" name="Kuva 8" descr="Kuva, joka sisältää kohteen sydän, luovuus&#10;&#10;Kuvaus luotu automaattisesti">
            <a:extLst>
              <a:ext uri="{FF2B5EF4-FFF2-40B4-BE49-F238E27FC236}">
                <a16:creationId xmlns:a16="http://schemas.microsoft.com/office/drawing/2014/main" id="{6056345D-3A79-21DC-5541-487A8D527C8E}"/>
              </a:ext>
            </a:extLst>
          </p:cNvPr>
          <p:cNvPicPr>
            <a:picLocks noChangeAspect="1"/>
          </p:cNvPicPr>
          <p:nvPr userDrawn="1"/>
        </p:nvPicPr>
        <p:blipFill>
          <a:blip r:embed="rId6"/>
          <a:stretch>
            <a:fillRect/>
          </a:stretch>
        </p:blipFill>
        <p:spPr>
          <a:xfrm>
            <a:off x="2739944" y="4513127"/>
            <a:ext cx="394528" cy="395192"/>
          </a:xfrm>
          <a:prstGeom prst="rect">
            <a:avLst/>
          </a:prstGeom>
        </p:spPr>
      </p:pic>
      <p:sp>
        <p:nvSpPr>
          <p:cNvPr id="11" name="Tekstiruutu 10">
            <a:extLst>
              <a:ext uri="{FF2B5EF4-FFF2-40B4-BE49-F238E27FC236}">
                <a16:creationId xmlns:a16="http://schemas.microsoft.com/office/drawing/2014/main" id="{069FFFF0-AB37-FF0C-AB6A-6FFCF12B1AFD}"/>
              </a:ext>
            </a:extLst>
          </p:cNvPr>
          <p:cNvSpPr txBox="1"/>
          <p:nvPr userDrawn="1"/>
        </p:nvSpPr>
        <p:spPr>
          <a:xfrm>
            <a:off x="7935" y="1464335"/>
            <a:ext cx="12192000" cy="1200329"/>
          </a:xfrm>
          <a:prstGeom prst="rect">
            <a:avLst/>
          </a:prstGeom>
          <a:noFill/>
        </p:spPr>
        <p:txBody>
          <a:bodyPr wrap="square">
            <a:spAutoFit/>
          </a:bodyPr>
          <a:lstStyle/>
          <a:p>
            <a:pPr algn="ctr"/>
            <a:r>
              <a:rPr lang="en-GB" sz="3600" b="1" dirty="0" err="1">
                <a:solidFill>
                  <a:schemeClr val="bg1"/>
                </a:solidFill>
              </a:rPr>
              <a:t>Jokainen</a:t>
            </a:r>
            <a:r>
              <a:rPr lang="en-GB" sz="3600" b="1" dirty="0">
                <a:solidFill>
                  <a:schemeClr val="bg1"/>
                </a:solidFill>
              </a:rPr>
              <a:t> </a:t>
            </a:r>
            <a:r>
              <a:rPr lang="en-GB" sz="3600" b="1" dirty="0" err="1">
                <a:solidFill>
                  <a:schemeClr val="bg1"/>
                </a:solidFill>
              </a:rPr>
              <a:t>mieli</a:t>
            </a:r>
            <a:r>
              <a:rPr lang="en-GB" sz="3600" b="1" dirty="0">
                <a:solidFill>
                  <a:schemeClr val="bg1"/>
                </a:solidFill>
              </a:rPr>
              <a:t> on </a:t>
            </a:r>
            <a:r>
              <a:rPr lang="en-GB" sz="3600" b="1" dirty="0" err="1">
                <a:solidFill>
                  <a:schemeClr val="bg1"/>
                </a:solidFill>
              </a:rPr>
              <a:t>tärkeä</a:t>
            </a:r>
            <a:r>
              <a:rPr lang="en-GB" sz="3600" b="1" dirty="0">
                <a:solidFill>
                  <a:schemeClr val="bg1"/>
                </a:solidFill>
              </a:rPr>
              <a:t>. </a:t>
            </a:r>
            <a:br>
              <a:rPr lang="en-GB" sz="3600" b="1" dirty="0">
                <a:solidFill>
                  <a:schemeClr val="bg1"/>
                </a:solidFill>
              </a:rPr>
            </a:br>
            <a:r>
              <a:rPr lang="en-GB" sz="3600" b="1" dirty="0" err="1">
                <a:solidFill>
                  <a:schemeClr val="bg1"/>
                </a:solidFill>
              </a:rPr>
              <a:t>Jokainen</a:t>
            </a:r>
            <a:r>
              <a:rPr lang="en-GB" sz="3600" b="1" dirty="0">
                <a:solidFill>
                  <a:schemeClr val="bg1"/>
                </a:solidFill>
              </a:rPr>
              <a:t> </a:t>
            </a:r>
            <a:r>
              <a:rPr lang="en-GB" sz="3600" b="1" dirty="0" err="1">
                <a:solidFill>
                  <a:schemeClr val="bg1"/>
                </a:solidFill>
              </a:rPr>
              <a:t>lahjoitus</a:t>
            </a:r>
            <a:r>
              <a:rPr lang="en-GB" sz="3600" b="1" dirty="0">
                <a:solidFill>
                  <a:schemeClr val="bg1"/>
                </a:solidFill>
              </a:rPr>
              <a:t> on </a:t>
            </a:r>
            <a:r>
              <a:rPr lang="en-GB" sz="3600" b="1" dirty="0" err="1">
                <a:solidFill>
                  <a:schemeClr val="bg1"/>
                </a:solidFill>
              </a:rPr>
              <a:t>tärkeä</a:t>
            </a:r>
            <a:r>
              <a:rPr lang="en-GB" sz="3600" b="1" dirty="0">
                <a:solidFill>
                  <a:schemeClr val="bg1"/>
                </a:solidFill>
              </a:rPr>
              <a:t>. </a:t>
            </a:r>
            <a:r>
              <a:rPr lang="en-GB" sz="3600" b="1" dirty="0" err="1">
                <a:solidFill>
                  <a:schemeClr val="accent1"/>
                </a:solidFill>
              </a:rPr>
              <a:t>Auta</a:t>
            </a:r>
            <a:r>
              <a:rPr lang="en-GB" sz="3600" b="1" dirty="0">
                <a:solidFill>
                  <a:schemeClr val="accent1"/>
                </a:solidFill>
              </a:rPr>
              <a:t> </a:t>
            </a:r>
            <a:r>
              <a:rPr lang="en-GB" sz="3600" b="1" dirty="0" err="1">
                <a:solidFill>
                  <a:schemeClr val="accent1"/>
                </a:solidFill>
              </a:rPr>
              <a:t>nyt</a:t>
            </a:r>
            <a:r>
              <a:rPr lang="en-GB" sz="3600" b="1" dirty="0">
                <a:solidFill>
                  <a:schemeClr val="accent1"/>
                </a:solidFill>
              </a:rPr>
              <a:t>.</a:t>
            </a:r>
          </a:p>
        </p:txBody>
      </p:sp>
    </p:spTree>
    <p:extLst>
      <p:ext uri="{BB962C8B-B14F-4D97-AF65-F5344CB8AC3E}">
        <p14:creationId xmlns:p14="http://schemas.microsoft.com/office/powerpoint/2010/main" val="11865957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83535"/>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
        <p:nvSpPr>
          <p:cNvPr id="4" name="Tekstiruutu 3">
            <a:extLst>
              <a:ext uri="{FF2B5EF4-FFF2-40B4-BE49-F238E27FC236}">
                <a16:creationId xmlns:a16="http://schemas.microsoft.com/office/drawing/2014/main" id="{7EA15334-9BCC-16CB-4F6D-366B377D7993}"/>
              </a:ext>
            </a:extLst>
          </p:cNvPr>
          <p:cNvSpPr txBox="1"/>
          <p:nvPr userDrawn="1"/>
        </p:nvSpPr>
        <p:spPr>
          <a:xfrm>
            <a:off x="3200063" y="2988480"/>
            <a:ext cx="7384649" cy="1964512"/>
          </a:xfrm>
          <a:prstGeom prst="rect">
            <a:avLst/>
          </a:prstGeom>
          <a:noFill/>
        </p:spPr>
        <p:txBody>
          <a:bodyPr wrap="square" rtlCol="0">
            <a:spAutoFit/>
          </a:bodyPr>
          <a:lstStyle/>
          <a:p>
            <a:pPr>
              <a:lnSpc>
                <a:spcPct val="150000"/>
              </a:lnSpc>
            </a:pPr>
            <a:r>
              <a:rPr lang="fi-FI" sz="2800" baseline="0" dirty="0">
                <a:solidFill>
                  <a:schemeClr val="bg1"/>
                </a:solidFill>
              </a:rPr>
              <a:t>Tekstaa </a:t>
            </a:r>
            <a:r>
              <a:rPr lang="fi-FI" sz="2800" b="1" baseline="0" dirty="0">
                <a:solidFill>
                  <a:schemeClr val="accent1"/>
                </a:solidFill>
              </a:rPr>
              <a:t>MIELI</a:t>
            </a:r>
            <a:r>
              <a:rPr lang="fi-FI" sz="2800" baseline="0" dirty="0">
                <a:solidFill>
                  <a:schemeClr val="bg1"/>
                </a:solidFill>
              </a:rPr>
              <a:t> numeroon </a:t>
            </a:r>
            <a:r>
              <a:rPr lang="fi-FI" sz="2800" b="1" baseline="0" dirty="0">
                <a:solidFill>
                  <a:schemeClr val="accent1"/>
                </a:solidFill>
              </a:rPr>
              <a:t>16499</a:t>
            </a:r>
            <a:r>
              <a:rPr lang="fi-FI" sz="2800" baseline="0" dirty="0">
                <a:solidFill>
                  <a:schemeClr val="bg1"/>
                </a:solidFill>
              </a:rPr>
              <a:t> (10€)</a:t>
            </a:r>
          </a:p>
          <a:p>
            <a:pPr>
              <a:lnSpc>
                <a:spcPct val="150000"/>
              </a:lnSpc>
            </a:pPr>
            <a:r>
              <a:rPr lang="fi-FI" sz="2800" b="0" baseline="0" dirty="0">
                <a:solidFill>
                  <a:schemeClr val="bg1"/>
                </a:solidFill>
              </a:rPr>
              <a:t>Lahjoita </a:t>
            </a:r>
            <a:r>
              <a:rPr lang="fi-FI" sz="2800" b="1" baseline="0" dirty="0" err="1">
                <a:solidFill>
                  <a:schemeClr val="accent1"/>
                </a:solidFill>
              </a:rPr>
              <a:t>MobilePaylla</a:t>
            </a:r>
            <a:r>
              <a:rPr lang="fi-FI" sz="2800" baseline="0" dirty="0">
                <a:solidFill>
                  <a:schemeClr val="bg1"/>
                </a:solidFill>
              </a:rPr>
              <a:t> numeroon </a:t>
            </a:r>
            <a:r>
              <a:rPr lang="fi-FI" sz="2800" b="1" baseline="0" dirty="0">
                <a:solidFill>
                  <a:schemeClr val="accent1"/>
                </a:solidFill>
              </a:rPr>
              <a:t>60460</a:t>
            </a:r>
          </a:p>
          <a:p>
            <a:pPr>
              <a:lnSpc>
                <a:spcPct val="150000"/>
              </a:lnSpc>
            </a:pPr>
            <a:r>
              <a:rPr lang="fi-FI" sz="2800" b="0" baseline="0" dirty="0">
                <a:solidFill>
                  <a:schemeClr val="bg1"/>
                </a:solidFill>
              </a:rPr>
              <a:t>Lahjoita </a:t>
            </a:r>
            <a:r>
              <a:rPr lang="fi-FI" sz="2800" b="1" baseline="0" dirty="0">
                <a:solidFill>
                  <a:schemeClr val="accent1"/>
                </a:solidFill>
              </a:rPr>
              <a:t>netissä</a:t>
            </a:r>
            <a:r>
              <a:rPr lang="fi-FI" sz="2800" baseline="0" dirty="0">
                <a:solidFill>
                  <a:schemeClr val="bg1"/>
                </a:solidFill>
              </a:rPr>
              <a:t> osoitteessa </a:t>
            </a:r>
            <a:r>
              <a:rPr lang="fi-FI" sz="2800" b="1" i="0" baseline="0" dirty="0">
                <a:solidFill>
                  <a:schemeClr val="accent1"/>
                </a:solidFill>
              </a:rPr>
              <a:t>mielilahjoitus.fi</a:t>
            </a:r>
          </a:p>
        </p:txBody>
      </p:sp>
      <p:pic>
        <p:nvPicPr>
          <p:cNvPr id="5" name="Kuva 4" descr="Kuva, joka sisältää kohteen sydän, luovuus&#10;&#10;Kuvaus luotu automaattisesti">
            <a:extLst>
              <a:ext uri="{FF2B5EF4-FFF2-40B4-BE49-F238E27FC236}">
                <a16:creationId xmlns:a16="http://schemas.microsoft.com/office/drawing/2014/main" id="{D8B2AF9F-7E63-0795-2363-DAEBEB0EA602}"/>
              </a:ext>
            </a:extLst>
          </p:cNvPr>
          <p:cNvPicPr>
            <a:picLocks noChangeAspect="1"/>
          </p:cNvPicPr>
          <p:nvPr userDrawn="1"/>
        </p:nvPicPr>
        <p:blipFill>
          <a:blip r:embed="rId6"/>
          <a:stretch>
            <a:fillRect/>
          </a:stretch>
        </p:blipFill>
        <p:spPr>
          <a:xfrm>
            <a:off x="2739189" y="3215527"/>
            <a:ext cx="394528" cy="395192"/>
          </a:xfrm>
          <a:prstGeom prst="rect">
            <a:avLst/>
          </a:prstGeom>
        </p:spPr>
      </p:pic>
      <p:pic>
        <p:nvPicPr>
          <p:cNvPr id="8" name="Kuva 7" descr="Kuva, joka sisältää kohteen sydän, luovuus&#10;&#10;Kuvaus luotu automaattisesti">
            <a:extLst>
              <a:ext uri="{FF2B5EF4-FFF2-40B4-BE49-F238E27FC236}">
                <a16:creationId xmlns:a16="http://schemas.microsoft.com/office/drawing/2014/main" id="{EAF87FD8-4963-87BF-1F48-B15E5B77123A}"/>
              </a:ext>
            </a:extLst>
          </p:cNvPr>
          <p:cNvPicPr>
            <a:picLocks noChangeAspect="1"/>
          </p:cNvPicPr>
          <p:nvPr userDrawn="1"/>
        </p:nvPicPr>
        <p:blipFill>
          <a:blip r:embed="rId6"/>
          <a:stretch>
            <a:fillRect/>
          </a:stretch>
        </p:blipFill>
        <p:spPr>
          <a:xfrm>
            <a:off x="2739189" y="3873172"/>
            <a:ext cx="394528" cy="395192"/>
          </a:xfrm>
          <a:prstGeom prst="rect">
            <a:avLst/>
          </a:prstGeom>
        </p:spPr>
      </p:pic>
      <p:pic>
        <p:nvPicPr>
          <p:cNvPr id="9" name="Kuva 8" descr="Kuva, joka sisältää kohteen sydän, luovuus&#10;&#10;Kuvaus luotu automaattisesti">
            <a:extLst>
              <a:ext uri="{FF2B5EF4-FFF2-40B4-BE49-F238E27FC236}">
                <a16:creationId xmlns:a16="http://schemas.microsoft.com/office/drawing/2014/main" id="{6056345D-3A79-21DC-5541-487A8D527C8E}"/>
              </a:ext>
            </a:extLst>
          </p:cNvPr>
          <p:cNvPicPr>
            <a:picLocks noChangeAspect="1"/>
          </p:cNvPicPr>
          <p:nvPr userDrawn="1"/>
        </p:nvPicPr>
        <p:blipFill>
          <a:blip r:embed="rId6"/>
          <a:stretch>
            <a:fillRect/>
          </a:stretch>
        </p:blipFill>
        <p:spPr>
          <a:xfrm>
            <a:off x="2739189" y="4493805"/>
            <a:ext cx="394528" cy="395192"/>
          </a:xfrm>
          <a:prstGeom prst="rect">
            <a:avLst/>
          </a:prstGeom>
        </p:spPr>
      </p:pic>
      <p:sp>
        <p:nvSpPr>
          <p:cNvPr id="11" name="Tekstiruutu 10">
            <a:extLst>
              <a:ext uri="{FF2B5EF4-FFF2-40B4-BE49-F238E27FC236}">
                <a16:creationId xmlns:a16="http://schemas.microsoft.com/office/drawing/2014/main" id="{F2030D01-955C-442A-CB73-FFE8FA0A370E}"/>
              </a:ext>
            </a:extLst>
          </p:cNvPr>
          <p:cNvSpPr txBox="1"/>
          <p:nvPr userDrawn="1"/>
        </p:nvSpPr>
        <p:spPr>
          <a:xfrm>
            <a:off x="0" y="1483099"/>
            <a:ext cx="12192000" cy="1200329"/>
          </a:xfrm>
          <a:prstGeom prst="rect">
            <a:avLst/>
          </a:prstGeom>
          <a:noFill/>
        </p:spPr>
        <p:txBody>
          <a:bodyPr wrap="square">
            <a:spAutoFit/>
          </a:bodyPr>
          <a:lstStyle/>
          <a:p>
            <a:pPr algn="ctr"/>
            <a:r>
              <a:rPr lang="en-GB" sz="3600" b="1" dirty="0">
                <a:solidFill>
                  <a:schemeClr val="bg1"/>
                </a:solidFill>
              </a:rPr>
              <a:t>Tue </a:t>
            </a:r>
            <a:r>
              <a:rPr lang="en-GB" sz="3600" b="1" dirty="0" err="1">
                <a:solidFill>
                  <a:schemeClr val="bg1"/>
                </a:solidFill>
              </a:rPr>
              <a:t>lasten</a:t>
            </a:r>
            <a:r>
              <a:rPr lang="en-GB" sz="3600" b="1" dirty="0">
                <a:solidFill>
                  <a:schemeClr val="bg1"/>
                </a:solidFill>
              </a:rPr>
              <a:t> </a:t>
            </a:r>
            <a:r>
              <a:rPr lang="en-GB" sz="3600" b="1" dirty="0" err="1">
                <a:solidFill>
                  <a:schemeClr val="bg1"/>
                </a:solidFill>
              </a:rPr>
              <a:t>ja</a:t>
            </a:r>
            <a:r>
              <a:rPr lang="en-GB" sz="3600" b="1" dirty="0">
                <a:solidFill>
                  <a:schemeClr val="bg1"/>
                </a:solidFill>
              </a:rPr>
              <a:t> </a:t>
            </a:r>
            <a:r>
              <a:rPr lang="en-GB" sz="3600" b="1" dirty="0" err="1">
                <a:solidFill>
                  <a:schemeClr val="bg1"/>
                </a:solidFill>
              </a:rPr>
              <a:t>nuorten</a:t>
            </a:r>
            <a:r>
              <a:rPr lang="en-GB" sz="3600" b="1" dirty="0">
                <a:solidFill>
                  <a:schemeClr val="bg1"/>
                </a:solidFill>
              </a:rPr>
              <a:t> </a:t>
            </a:r>
            <a:r>
              <a:rPr lang="en-GB" sz="3600" b="1" dirty="0" err="1">
                <a:solidFill>
                  <a:schemeClr val="bg1"/>
                </a:solidFill>
              </a:rPr>
              <a:t>mielenterveyttä</a:t>
            </a:r>
            <a:r>
              <a:rPr lang="en-GB" sz="3600" b="1" dirty="0">
                <a:solidFill>
                  <a:schemeClr val="bg1"/>
                </a:solidFill>
              </a:rPr>
              <a:t>.</a:t>
            </a:r>
          </a:p>
          <a:p>
            <a:pPr algn="ctr"/>
            <a:r>
              <a:rPr lang="en-GB" sz="3600" b="1" dirty="0" err="1">
                <a:solidFill>
                  <a:schemeClr val="accent1"/>
                </a:solidFill>
              </a:rPr>
              <a:t>Auta</a:t>
            </a:r>
            <a:r>
              <a:rPr lang="en-GB" sz="3600" b="1" dirty="0">
                <a:solidFill>
                  <a:schemeClr val="accent1"/>
                </a:solidFill>
              </a:rPr>
              <a:t> </a:t>
            </a:r>
            <a:r>
              <a:rPr lang="en-GB" sz="3600" b="1" dirty="0" err="1">
                <a:solidFill>
                  <a:schemeClr val="accent1"/>
                </a:solidFill>
              </a:rPr>
              <a:t>nyt</a:t>
            </a:r>
            <a:r>
              <a:rPr lang="en-GB" sz="3600" b="1" dirty="0">
                <a:solidFill>
                  <a:schemeClr val="accent1"/>
                </a:solidFill>
              </a:rPr>
              <a:t>.</a:t>
            </a:r>
          </a:p>
        </p:txBody>
      </p:sp>
    </p:spTree>
    <p:extLst>
      <p:ext uri="{BB962C8B-B14F-4D97-AF65-F5344CB8AC3E}">
        <p14:creationId xmlns:p14="http://schemas.microsoft.com/office/powerpoint/2010/main" val="38407469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83535"/>
        </a:solidFill>
        <a:effectLst/>
      </p:bgPr>
    </p:bg>
    <p:spTree>
      <p:nvGrpSpPr>
        <p:cNvPr id="1" name=""/>
        <p:cNvGrpSpPr/>
        <p:nvPr/>
      </p:nvGrpSpPr>
      <p:grpSpPr>
        <a:xfrm>
          <a:off x="0" y="0"/>
          <a:ext cx="0" cy="0"/>
          <a:chOff x="0" y="0"/>
          <a:chExt cx="0" cy="0"/>
        </a:xfrm>
      </p:grpSpPr>
      <p:sp>
        <p:nvSpPr>
          <p:cNvPr id="13" name="Suorakulmio 12">
            <a:extLst>
              <a:ext uri="{FF2B5EF4-FFF2-40B4-BE49-F238E27FC236}">
                <a16:creationId xmlns:a16="http://schemas.microsoft.com/office/drawing/2014/main" id="{D4BAB29B-4CFB-6056-2A2C-6A794DB7832C}"/>
              </a:ext>
            </a:extLst>
          </p:cNvPr>
          <p:cNvSpPr/>
          <p:nvPr userDrawn="1"/>
        </p:nvSpPr>
        <p:spPr>
          <a:xfrm>
            <a:off x="5349193" y="3868072"/>
            <a:ext cx="1559455" cy="1565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
        <p:nvSpPr>
          <p:cNvPr id="11" name="Tekstiruutu 10">
            <a:extLst>
              <a:ext uri="{FF2B5EF4-FFF2-40B4-BE49-F238E27FC236}">
                <a16:creationId xmlns:a16="http://schemas.microsoft.com/office/drawing/2014/main" id="{069FFFF0-AB37-FF0C-AB6A-6FFCF12B1AFD}"/>
              </a:ext>
            </a:extLst>
          </p:cNvPr>
          <p:cNvSpPr txBox="1"/>
          <p:nvPr userDrawn="1"/>
        </p:nvSpPr>
        <p:spPr>
          <a:xfrm>
            <a:off x="0" y="1241337"/>
            <a:ext cx="12192000" cy="1200329"/>
          </a:xfrm>
          <a:prstGeom prst="rect">
            <a:avLst/>
          </a:prstGeom>
          <a:noFill/>
        </p:spPr>
        <p:txBody>
          <a:bodyPr wrap="square">
            <a:spAutoFit/>
          </a:bodyPr>
          <a:lstStyle/>
          <a:p>
            <a:pPr algn="ctr"/>
            <a:r>
              <a:rPr lang="fi-FI" sz="3600" b="0" i="0" u="none" strike="noStrike" dirty="0">
                <a:solidFill>
                  <a:schemeClr val="bg1"/>
                </a:solidFill>
                <a:effectLst/>
                <a:latin typeface="Calibri" panose="020F0502020204030204" pitchFamily="34" charset="0"/>
              </a:rPr>
              <a:t>Haluatko lisätietoa mielenterveydestä </a:t>
            </a:r>
          </a:p>
          <a:p>
            <a:pPr algn="ctr"/>
            <a:r>
              <a:rPr lang="fi-FI" sz="3600" b="0" i="0" u="none" strike="noStrike" dirty="0">
                <a:solidFill>
                  <a:schemeClr val="bg1"/>
                </a:solidFill>
                <a:effectLst/>
                <a:latin typeface="Calibri" panose="020F0502020204030204" pitchFamily="34" charset="0"/>
              </a:rPr>
              <a:t>ja sen edistämisestä? </a:t>
            </a:r>
          </a:p>
        </p:txBody>
      </p:sp>
      <p:pic>
        <p:nvPicPr>
          <p:cNvPr id="12" name="Kuva 11" descr="Kuva, joka sisältää kohteen musta, pimeys&#10;&#10;Kuvaus luotu automaattisesti">
            <a:extLst>
              <a:ext uri="{FF2B5EF4-FFF2-40B4-BE49-F238E27FC236}">
                <a16:creationId xmlns:a16="http://schemas.microsoft.com/office/drawing/2014/main" id="{A3BF5D07-6AF7-50F8-ED27-A54C18D584D9}"/>
              </a:ext>
            </a:extLst>
          </p:cNvPr>
          <p:cNvPicPr>
            <a:picLocks noChangeAspect="1"/>
          </p:cNvPicPr>
          <p:nvPr userDrawn="1"/>
        </p:nvPicPr>
        <p:blipFill>
          <a:blip r:embed="rId6"/>
          <a:stretch>
            <a:fillRect/>
          </a:stretch>
        </p:blipFill>
        <p:spPr>
          <a:xfrm>
            <a:off x="4806147" y="2874978"/>
            <a:ext cx="2598654" cy="3677423"/>
          </a:xfrm>
          <a:prstGeom prst="rect">
            <a:avLst/>
          </a:prstGeom>
        </p:spPr>
      </p:pic>
      <p:sp>
        <p:nvSpPr>
          <p:cNvPr id="4" name="Tekstiruutu 3">
            <a:extLst>
              <a:ext uri="{FF2B5EF4-FFF2-40B4-BE49-F238E27FC236}">
                <a16:creationId xmlns:a16="http://schemas.microsoft.com/office/drawing/2014/main" id="{764E8FF7-7544-CE33-8D75-F8DE704260F3}"/>
              </a:ext>
            </a:extLst>
          </p:cNvPr>
          <p:cNvSpPr txBox="1"/>
          <p:nvPr userDrawn="1"/>
        </p:nvSpPr>
        <p:spPr>
          <a:xfrm>
            <a:off x="14296" y="2637399"/>
            <a:ext cx="12192000" cy="646331"/>
          </a:xfrm>
          <a:prstGeom prst="rect">
            <a:avLst/>
          </a:prstGeom>
          <a:noFill/>
        </p:spPr>
        <p:txBody>
          <a:bodyPr wrap="square" rtlCol="0">
            <a:spAutoFit/>
          </a:bodyPr>
          <a:lstStyle/>
          <a:p>
            <a:pPr algn="ctr"/>
            <a:r>
              <a:rPr lang="fi-FI" sz="3600" b="1" i="0" u="none" strike="noStrike" dirty="0" err="1">
                <a:solidFill>
                  <a:schemeClr val="accent1"/>
                </a:solidFill>
                <a:effectLst/>
                <a:latin typeface="Calibri" panose="020F0502020204030204" pitchFamily="34" charset="0"/>
              </a:rPr>
              <a:t>mieli.fi</a:t>
            </a:r>
            <a:r>
              <a:rPr lang="fi-FI" sz="3600" b="1" i="0" u="none" strike="noStrike" dirty="0">
                <a:solidFill>
                  <a:schemeClr val="accent1"/>
                </a:solidFill>
                <a:effectLst/>
                <a:latin typeface="Calibri" panose="020F0502020204030204" pitchFamily="34" charset="0"/>
              </a:rPr>
              <a:t>/tilaa-uutiskirje</a:t>
            </a:r>
            <a:endParaRPr lang="fi-FI" sz="3600" dirty="0">
              <a:solidFill>
                <a:schemeClr val="accent1"/>
              </a:solidFill>
            </a:endParaRPr>
          </a:p>
        </p:txBody>
      </p:sp>
    </p:spTree>
    <p:extLst>
      <p:ext uri="{BB962C8B-B14F-4D97-AF65-F5344CB8AC3E}">
        <p14:creationId xmlns:p14="http://schemas.microsoft.com/office/powerpoint/2010/main" val="9827753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83535"/>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A557A36-F896-C44D-90CF-4E9F78CF5E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96525" y="5603784"/>
            <a:ext cx="1473574" cy="736786"/>
          </a:xfrm>
          <a:prstGeom prst="rect">
            <a:avLst/>
          </a:prstGeom>
        </p:spPr>
      </p:pic>
      <p:pic>
        <p:nvPicPr>
          <p:cNvPr id="3" name="Kuva 2">
            <a:extLst>
              <a:ext uri="{FF2B5EF4-FFF2-40B4-BE49-F238E27FC236}">
                <a16:creationId xmlns:a16="http://schemas.microsoft.com/office/drawing/2014/main" id="{7E166115-3BF8-77E5-0447-7E705C8AB9E7}"/>
              </a:ext>
            </a:extLst>
          </p:cNvPr>
          <p:cNvPicPr>
            <a:picLocks noChangeAspect="1"/>
          </p:cNvPicPr>
          <p:nvPr userDrawn="1"/>
        </p:nvPicPr>
        <p:blipFill>
          <a:blip r:embed="rId4"/>
          <a:stretch>
            <a:fillRect/>
          </a:stretch>
        </p:blipFill>
        <p:spPr>
          <a:xfrm>
            <a:off x="-119268" y="6095172"/>
            <a:ext cx="12446406" cy="648249"/>
          </a:xfrm>
          <a:prstGeom prst="rect">
            <a:avLst/>
          </a:prstGeom>
        </p:spPr>
      </p:pic>
      <p:pic>
        <p:nvPicPr>
          <p:cNvPr id="6" name="Kuva 5" descr="Kuva, joka sisältää kohteen Fontti, Grafiikka, teksti, musta&#10;&#10;Kuvaus luotu automaattisesti">
            <a:extLst>
              <a:ext uri="{FF2B5EF4-FFF2-40B4-BE49-F238E27FC236}">
                <a16:creationId xmlns:a16="http://schemas.microsoft.com/office/drawing/2014/main" id="{651E4023-5B6E-6566-5281-AA60ACF7CA2C}"/>
              </a:ext>
            </a:extLst>
          </p:cNvPr>
          <p:cNvPicPr>
            <a:picLocks noChangeAspect="1"/>
          </p:cNvPicPr>
          <p:nvPr userDrawn="1"/>
        </p:nvPicPr>
        <p:blipFill>
          <a:blip r:embed="rId5"/>
          <a:stretch>
            <a:fillRect/>
          </a:stretch>
        </p:blipFill>
        <p:spPr>
          <a:xfrm>
            <a:off x="139484" y="5576273"/>
            <a:ext cx="2022594" cy="1011297"/>
          </a:xfrm>
          <a:prstGeom prst="rect">
            <a:avLst/>
          </a:prstGeom>
        </p:spPr>
      </p:pic>
      <p:sp>
        <p:nvSpPr>
          <p:cNvPr id="11" name="Tekstiruutu 10">
            <a:extLst>
              <a:ext uri="{FF2B5EF4-FFF2-40B4-BE49-F238E27FC236}">
                <a16:creationId xmlns:a16="http://schemas.microsoft.com/office/drawing/2014/main" id="{069FFFF0-AB37-FF0C-AB6A-6FFCF12B1AFD}"/>
              </a:ext>
            </a:extLst>
          </p:cNvPr>
          <p:cNvSpPr txBox="1"/>
          <p:nvPr userDrawn="1"/>
        </p:nvSpPr>
        <p:spPr>
          <a:xfrm>
            <a:off x="7935" y="748026"/>
            <a:ext cx="12192000" cy="1754326"/>
          </a:xfrm>
          <a:prstGeom prst="rect">
            <a:avLst/>
          </a:prstGeom>
          <a:noFill/>
        </p:spPr>
        <p:txBody>
          <a:bodyPr wrap="square">
            <a:spAutoFit/>
          </a:bodyPr>
          <a:lstStyle/>
          <a:p>
            <a:pPr algn="ctr"/>
            <a:r>
              <a:rPr lang="fi-FI" sz="3600" b="0" i="0" u="none" strike="noStrike" dirty="0">
                <a:solidFill>
                  <a:schemeClr val="bg1"/>
                </a:solidFill>
                <a:effectLst/>
                <a:latin typeface="Calibri" panose="020F0502020204030204" pitchFamily="34" charset="0"/>
              </a:rPr>
              <a:t>Mielenterveys on voimavara. </a:t>
            </a:r>
            <a:br>
              <a:rPr lang="fi-FI" sz="3600" b="0" i="0" u="none" strike="noStrike" dirty="0">
                <a:solidFill>
                  <a:schemeClr val="bg1"/>
                </a:solidFill>
                <a:effectLst/>
                <a:latin typeface="Calibri" panose="020F0502020204030204" pitchFamily="34" charset="0"/>
              </a:rPr>
            </a:br>
            <a:r>
              <a:rPr lang="fi-FI" sz="3600" b="0" i="0" u="none" strike="noStrike" dirty="0">
                <a:solidFill>
                  <a:schemeClr val="bg1"/>
                </a:solidFill>
                <a:effectLst/>
                <a:latin typeface="Calibri" panose="020F0502020204030204" pitchFamily="34" charset="0"/>
              </a:rPr>
              <a:t>Sitä voi vahvistaa käytännönläheisin keinoin. </a:t>
            </a:r>
            <a:br>
              <a:rPr lang="fi-FI" sz="3600" b="0" i="0" u="none" strike="noStrike" dirty="0">
                <a:solidFill>
                  <a:schemeClr val="bg1"/>
                </a:solidFill>
                <a:effectLst/>
                <a:latin typeface="Calibri" panose="020F0502020204030204" pitchFamily="34" charset="0"/>
              </a:rPr>
            </a:br>
            <a:r>
              <a:rPr lang="fi-FI" sz="3600" b="0" i="0" u="none" strike="noStrike" dirty="0">
                <a:solidFill>
                  <a:schemeClr val="bg1"/>
                </a:solidFill>
                <a:effectLst/>
                <a:latin typeface="Calibri" panose="020F0502020204030204" pitchFamily="34" charset="0"/>
              </a:rPr>
              <a:t>Pysy ajan tasalla mielenterveyden edistämisestä:</a:t>
            </a:r>
            <a:endParaRPr lang="en-GB" sz="3600" b="1" dirty="0">
              <a:solidFill>
                <a:schemeClr val="bg1"/>
              </a:solidFill>
            </a:endParaRPr>
          </a:p>
        </p:txBody>
      </p:sp>
      <p:sp>
        <p:nvSpPr>
          <p:cNvPr id="4" name="Suorakulmio 3">
            <a:extLst>
              <a:ext uri="{FF2B5EF4-FFF2-40B4-BE49-F238E27FC236}">
                <a16:creationId xmlns:a16="http://schemas.microsoft.com/office/drawing/2014/main" id="{2312A384-A1D4-4224-5F13-3CB405183AE8}"/>
              </a:ext>
            </a:extLst>
          </p:cNvPr>
          <p:cNvSpPr/>
          <p:nvPr userDrawn="1"/>
        </p:nvSpPr>
        <p:spPr>
          <a:xfrm>
            <a:off x="5349193" y="3868072"/>
            <a:ext cx="1559455" cy="15654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Kuva 4" descr="Kuva, joka sisältää kohteen musta, pimeys&#10;&#10;Kuvaus luotu automaattisesti">
            <a:extLst>
              <a:ext uri="{FF2B5EF4-FFF2-40B4-BE49-F238E27FC236}">
                <a16:creationId xmlns:a16="http://schemas.microsoft.com/office/drawing/2014/main" id="{DF366A95-64C7-4079-8FB6-C8AC3B3680B4}"/>
              </a:ext>
            </a:extLst>
          </p:cNvPr>
          <p:cNvPicPr>
            <a:picLocks noChangeAspect="1"/>
          </p:cNvPicPr>
          <p:nvPr userDrawn="1"/>
        </p:nvPicPr>
        <p:blipFill>
          <a:blip r:embed="rId6"/>
          <a:stretch>
            <a:fillRect/>
          </a:stretch>
        </p:blipFill>
        <p:spPr>
          <a:xfrm>
            <a:off x="4806147" y="2874978"/>
            <a:ext cx="2598654" cy="3677423"/>
          </a:xfrm>
          <a:prstGeom prst="rect">
            <a:avLst/>
          </a:prstGeom>
        </p:spPr>
      </p:pic>
      <p:sp>
        <p:nvSpPr>
          <p:cNvPr id="8" name="Tekstiruutu 7">
            <a:extLst>
              <a:ext uri="{FF2B5EF4-FFF2-40B4-BE49-F238E27FC236}">
                <a16:creationId xmlns:a16="http://schemas.microsoft.com/office/drawing/2014/main" id="{47C29A4D-4A67-0D39-42DA-32D1DB760CC4}"/>
              </a:ext>
            </a:extLst>
          </p:cNvPr>
          <p:cNvSpPr txBox="1"/>
          <p:nvPr userDrawn="1"/>
        </p:nvSpPr>
        <p:spPr>
          <a:xfrm>
            <a:off x="14296" y="2637399"/>
            <a:ext cx="12192000" cy="646331"/>
          </a:xfrm>
          <a:prstGeom prst="rect">
            <a:avLst/>
          </a:prstGeom>
          <a:noFill/>
        </p:spPr>
        <p:txBody>
          <a:bodyPr wrap="square" rtlCol="0">
            <a:spAutoFit/>
          </a:bodyPr>
          <a:lstStyle/>
          <a:p>
            <a:pPr algn="ctr"/>
            <a:r>
              <a:rPr lang="fi-FI" sz="3600" b="1" i="0" u="none" strike="noStrike" dirty="0" err="1">
                <a:solidFill>
                  <a:schemeClr val="accent1"/>
                </a:solidFill>
                <a:effectLst/>
                <a:latin typeface="Calibri" panose="020F0502020204030204" pitchFamily="34" charset="0"/>
              </a:rPr>
              <a:t>mieli.fi</a:t>
            </a:r>
            <a:r>
              <a:rPr lang="fi-FI" sz="3600" b="1" i="0" u="none" strike="noStrike" dirty="0">
                <a:solidFill>
                  <a:schemeClr val="accent1"/>
                </a:solidFill>
                <a:effectLst/>
                <a:latin typeface="Calibri" panose="020F0502020204030204" pitchFamily="34" charset="0"/>
              </a:rPr>
              <a:t>/tilaa-uutiskirje</a:t>
            </a:r>
            <a:endParaRPr lang="fi-FI" sz="3600" dirty="0">
              <a:solidFill>
                <a:schemeClr val="accent1"/>
              </a:solidFill>
            </a:endParaRPr>
          </a:p>
        </p:txBody>
      </p:sp>
    </p:spTree>
    <p:extLst>
      <p:ext uri="{BB962C8B-B14F-4D97-AF65-F5344CB8AC3E}">
        <p14:creationId xmlns:p14="http://schemas.microsoft.com/office/powerpoint/2010/main" val="28399850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2.sv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1.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3.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0.png"/><Relationship Id="rId5" Type="http://schemas.openxmlformats.org/officeDocument/2006/relationships/slideLayout" Target="../slideLayouts/slideLayout23.xml"/><Relationship Id="rId10" Type="http://schemas.openxmlformats.org/officeDocument/2006/relationships/image" Target="../media/image8.svg"/><Relationship Id="rId4" Type="http://schemas.openxmlformats.org/officeDocument/2006/relationships/slideLayout" Target="../slideLayouts/slideLayout22.xml"/><Relationship Id="rId9"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8.svg"/><Relationship Id="rId5" Type="http://schemas.openxmlformats.org/officeDocument/2006/relationships/slideLayout" Target="../slideLayouts/slideLayout30.xml"/><Relationship Id="rId10" Type="http://schemas.openxmlformats.org/officeDocument/2006/relationships/image" Target="../media/image7.png"/><Relationship Id="rId4" Type="http://schemas.openxmlformats.org/officeDocument/2006/relationships/slideLayout" Target="../slideLayouts/slideLayout29.xml"/><Relationship Id="rId9" Type="http://schemas.openxmlformats.org/officeDocument/2006/relationships/image" Target="../media/image9.png"/></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10.png"/><Relationship Id="rId5" Type="http://schemas.openxmlformats.org/officeDocument/2006/relationships/slideLayout" Target="../slideLayouts/slideLayout37.xml"/><Relationship Id="rId10" Type="http://schemas.openxmlformats.org/officeDocument/2006/relationships/image" Target="../media/image8.svg"/><Relationship Id="rId4" Type="http://schemas.openxmlformats.org/officeDocument/2006/relationships/slideLayout" Target="../slideLayouts/slideLayout36.xml"/><Relationship Id="rId9" Type="http://schemas.openxmlformats.org/officeDocument/2006/relationships/image" Target="../media/image7.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1.xml"/><Relationship Id="rId1" Type="http://schemas.openxmlformats.org/officeDocument/2006/relationships/slideLayout" Target="../slideLayouts/slideLayout40.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42.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9.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595765"/>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38316"/>
      </p:ext>
    </p:extLst>
  </p:cSld>
  <p:clrMap bg1="lt1" tx1="dk1" bg2="lt2" tx2="dk2" accent1="accent1" accent2="accent2" accent3="accent3" accent4="accent4" accent5="accent5" accent6="accent6" hlink="hlink" folHlink="folHlink"/>
  <p:sldLayoutIdLst>
    <p:sldLayoutId id="2147483848" r:id="rId1"/>
    <p:sldLayoutId id="2147483944" r:id="rId2"/>
    <p:sldLayoutId id="2147483850" r:id="rId3"/>
    <p:sldLayoutId id="214748394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AAE9DE8D-EF82-7D4E-B2FC-FC6E1CD07685}"/>
              </a:ext>
            </a:extLst>
          </p:cNvPr>
          <p:cNvSpPr>
            <a:spLocks noGrp="1"/>
          </p:cNvSpPr>
          <p:nvPr>
            <p:ph type="sldNum" sz="quarter" idx="4"/>
          </p:nvPr>
        </p:nvSpPr>
        <p:spPr>
          <a:xfrm>
            <a:off x="198120" y="6357366"/>
            <a:ext cx="891378" cy="365124"/>
          </a:xfrm>
          <a:prstGeom prst="rect">
            <a:avLst/>
          </a:prstGeom>
        </p:spPr>
        <p:txBody>
          <a:bodyPr vert="horz" lIns="91440" tIns="45720" rIns="91440" bIns="45720" rtlCol="0" anchor="ctr"/>
          <a:lstStyle>
            <a:lvl1pPr algn="l">
              <a:defRPr sz="1200">
                <a:solidFill>
                  <a:schemeClr val="bg1"/>
                </a:solidFill>
                <a:latin typeface="+mn-lt"/>
              </a:defRPr>
            </a:lvl1pPr>
          </a:lstStyle>
          <a:p>
            <a:fld id="{7D0A3693-5CB6-4B45-8859-D19B56E87773}" type="slidenum">
              <a:rPr lang="en-FI" smtClean="0"/>
              <a:pPr/>
              <a:t>‹#›</a:t>
            </a:fld>
            <a:endParaRPr lang="en-FI"/>
          </a:p>
        </p:txBody>
      </p:sp>
      <p:pic>
        <p:nvPicPr>
          <p:cNvPr id="5" name="Graphic 4">
            <a:extLst>
              <a:ext uri="{FF2B5EF4-FFF2-40B4-BE49-F238E27FC236}">
                <a16:creationId xmlns:a16="http://schemas.microsoft.com/office/drawing/2014/main" id="{676971D1-88E8-254D-A037-B10D9800515B}"/>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11264509" y="6392997"/>
            <a:ext cx="533400" cy="266700"/>
          </a:xfrm>
          <a:prstGeom prst="rect">
            <a:avLst/>
          </a:prstGeom>
        </p:spPr>
      </p:pic>
      <p:sp>
        <p:nvSpPr>
          <p:cNvPr id="6" name="TextBox 5">
            <a:extLst>
              <a:ext uri="{FF2B5EF4-FFF2-40B4-BE49-F238E27FC236}">
                <a16:creationId xmlns:a16="http://schemas.microsoft.com/office/drawing/2014/main" id="{02424320-8F10-CC44-AC21-4E2DD01473D6}"/>
              </a:ext>
            </a:extLst>
          </p:cNvPr>
          <p:cNvSpPr txBox="1"/>
          <p:nvPr userDrawn="1"/>
        </p:nvSpPr>
        <p:spPr>
          <a:xfrm>
            <a:off x="11687902" y="6385674"/>
            <a:ext cx="416416" cy="307777"/>
          </a:xfrm>
          <a:prstGeom prst="rect">
            <a:avLst/>
          </a:prstGeom>
          <a:noFill/>
        </p:spPr>
        <p:txBody>
          <a:bodyPr wrap="square" rtlCol="0">
            <a:spAutoFit/>
          </a:bodyPr>
          <a:lstStyle/>
          <a:p>
            <a:r>
              <a:rPr lang="en-FI" sz="1400" b="1" i="0" dirty="0">
                <a:solidFill>
                  <a:schemeClr val="bg1"/>
                </a:solidFill>
                <a:latin typeface="Georgia" panose="02040502050405020303" pitchFamily="18" charset="0"/>
                <a:cs typeface="Poppins SemiBold" pitchFamily="2" charset="77"/>
              </a:rPr>
              <a:t>.fi</a:t>
            </a:r>
          </a:p>
        </p:txBody>
      </p:sp>
    </p:spTree>
    <p:extLst>
      <p:ext uri="{BB962C8B-B14F-4D97-AF65-F5344CB8AC3E}">
        <p14:creationId xmlns:p14="http://schemas.microsoft.com/office/powerpoint/2010/main" val="3556734096"/>
      </p:ext>
    </p:extLst>
  </p:cSld>
  <p:clrMap bg1="lt1" tx1="dk1" bg2="lt2" tx2="dk2" accent1="accent1" accent2="accent2" accent3="accent3" accent4="accent4" accent5="accent5" accent6="accent6" hlink="hlink" folHlink="folHlink"/>
  <p:sldLayoutIdLst>
    <p:sldLayoutId id="2147483921" r:id="rId1"/>
    <p:sldLayoutId id="2147483926" r:id="rId2"/>
    <p:sldLayoutId id="2147483922" r:id="rId3"/>
    <p:sldLayoutId id="2147483924" r:id="rId4"/>
    <p:sldLayoutId id="2147483928" r:id="rId5"/>
    <p:sldLayoutId id="2147483858" r:id="rId6"/>
    <p:sldLayoutId id="2147483927" r:id="rId7"/>
    <p:sldLayoutId id="2147483923" r:id="rId8"/>
    <p:sldLayoutId id="2147483925" r:id="rId9"/>
    <p:sldLayoutId id="2147483929"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5D015A-26D0-5A44-B835-114A4D76D4DF}"/>
              </a:ext>
            </a:extLst>
          </p:cNvPr>
          <p:cNvSpPr>
            <a:spLocks noGrp="1"/>
          </p:cNvSpPr>
          <p:nvPr>
            <p:ph type="title"/>
          </p:nvPr>
        </p:nvSpPr>
        <p:spPr>
          <a:xfrm>
            <a:off x="619883"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2C92484-E92E-A44E-8D63-94687FCBAAC5}"/>
              </a:ext>
            </a:extLst>
          </p:cNvPr>
          <p:cNvSpPr>
            <a:spLocks noGrp="1"/>
          </p:cNvSpPr>
          <p:nvPr>
            <p:ph type="body" idx="1"/>
          </p:nvPr>
        </p:nvSpPr>
        <p:spPr>
          <a:xfrm>
            <a:off x="619883" y="1825625"/>
            <a:ext cx="10515600" cy="394864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4" name="Graphic 6">
            <a:extLst>
              <a:ext uri="{FF2B5EF4-FFF2-40B4-BE49-F238E27FC236}">
                <a16:creationId xmlns:a16="http://schemas.microsoft.com/office/drawing/2014/main" id="{90F6B5AE-CB0F-5037-D32E-86D08B9C22A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96525" y="5774266"/>
            <a:ext cx="1473574" cy="736786"/>
          </a:xfrm>
          <a:prstGeom prst="rect">
            <a:avLst/>
          </a:prstGeom>
        </p:spPr>
      </p:pic>
      <p:pic>
        <p:nvPicPr>
          <p:cNvPr id="5" name="Kuva 4">
            <a:extLst>
              <a:ext uri="{FF2B5EF4-FFF2-40B4-BE49-F238E27FC236}">
                <a16:creationId xmlns:a16="http://schemas.microsoft.com/office/drawing/2014/main" id="{D228A0E0-782F-4659-C6BF-D0FBBA6FBB83}"/>
              </a:ext>
            </a:extLst>
          </p:cNvPr>
          <p:cNvPicPr>
            <a:picLocks noChangeAspect="1"/>
          </p:cNvPicPr>
          <p:nvPr userDrawn="1"/>
        </p:nvPicPr>
        <p:blipFill>
          <a:blip r:embed="rId11"/>
          <a:srcRect/>
          <a:stretch/>
        </p:blipFill>
        <p:spPr>
          <a:xfrm>
            <a:off x="139484" y="5746755"/>
            <a:ext cx="2022594" cy="1011297"/>
          </a:xfrm>
          <a:prstGeom prst="rect">
            <a:avLst/>
          </a:prstGeom>
        </p:spPr>
      </p:pic>
    </p:spTree>
    <p:extLst>
      <p:ext uri="{BB962C8B-B14F-4D97-AF65-F5344CB8AC3E}">
        <p14:creationId xmlns:p14="http://schemas.microsoft.com/office/powerpoint/2010/main" val="2485682906"/>
      </p:ext>
    </p:extLst>
  </p:cSld>
  <p:clrMap bg1="lt1" tx1="dk1" bg2="lt2" tx2="dk2" accent1="accent1" accent2="accent2" accent3="accent3" accent4="accent4" accent5="accent5" accent6="accent6" hlink="hlink" folHlink="folHlink"/>
  <p:sldLayoutIdLst>
    <p:sldLayoutId id="2147483773" r:id="rId1"/>
    <p:sldLayoutId id="2147483781" r:id="rId2"/>
    <p:sldLayoutId id="2147483892" r:id="rId3"/>
    <p:sldLayoutId id="2147483868" r:id="rId4"/>
    <p:sldLayoutId id="2147483940" r:id="rId5"/>
    <p:sldLayoutId id="2147483909" r:id="rId6"/>
    <p:sldLayoutId id="2147483778" r:id="rId7"/>
  </p:sldLayoutIdLst>
  <p:hf sldNum="0" hdr="0" ftr="0" dt="0"/>
  <p:txStyles>
    <p:titleStyle>
      <a:lvl1pPr algn="l" defTabSz="914400" rtl="0" eaLnBrk="1" latinLnBrk="0" hangingPunct="1">
        <a:lnSpc>
          <a:spcPct val="90000"/>
        </a:lnSpc>
        <a:spcBef>
          <a:spcPct val="0"/>
        </a:spcBef>
        <a:buNone/>
        <a:defRPr sz="3600" b="1" i="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120000"/>
        <a:buFont typeface="Arial" panose="020B0604020202020204" pitchFamily="34" charset="0"/>
        <a:buChar char="•"/>
        <a:defRPr sz="2800" b="0" i="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chemeClr val="accent1"/>
        </a:buClr>
        <a:buSzPct val="120000"/>
        <a:buFont typeface="Arial" panose="020B0604020202020204" pitchFamily="34" charset="0"/>
        <a:buChar char="•"/>
        <a:defRPr sz="2400" b="0" i="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chemeClr val="accent1"/>
        </a:buClr>
        <a:buSzPct val="120000"/>
        <a:buFont typeface="Arial" panose="020B0604020202020204" pitchFamily="34" charset="0"/>
        <a:buChar char="•"/>
        <a:defRPr sz="2000" b="0" i="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chemeClr val="accent1"/>
        </a:buClr>
        <a:buSzPct val="120000"/>
        <a:buFont typeface="Arial" panose="020B0604020202020204" pitchFamily="34" charset="0"/>
        <a:buChar char="•"/>
        <a:defRPr sz="1800" b="0" i="0" kern="1200" baseline="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chemeClr val="accent1"/>
        </a:buClr>
        <a:buSzPct val="120000"/>
        <a:buFont typeface="Arial" panose="020B0604020202020204" pitchFamily="34" charset="0"/>
        <a:buChar char="•"/>
        <a:defRPr sz="1800" b="0" i="0" kern="120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8353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5D015A-26D0-5A44-B835-114A4D76D4DF}"/>
              </a:ext>
            </a:extLst>
          </p:cNvPr>
          <p:cNvSpPr>
            <a:spLocks noGrp="1"/>
          </p:cNvSpPr>
          <p:nvPr>
            <p:ph type="title"/>
          </p:nvPr>
        </p:nvSpPr>
        <p:spPr>
          <a:xfrm>
            <a:off x="61242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2C92484-E92E-A44E-8D63-94687FCBAAC5}"/>
              </a:ext>
            </a:extLst>
          </p:cNvPr>
          <p:cNvSpPr>
            <a:spLocks noGrp="1"/>
          </p:cNvSpPr>
          <p:nvPr>
            <p:ph type="body" idx="1"/>
          </p:nvPr>
        </p:nvSpPr>
        <p:spPr>
          <a:xfrm>
            <a:off x="612420" y="1825625"/>
            <a:ext cx="10515600" cy="394864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4" name="Kuva 3" descr="Kuva, joka sisältää kohteen Fontti, Grafiikka, teksti, musta&#10;&#10;Kuvaus luotu automaattisesti">
            <a:extLst>
              <a:ext uri="{FF2B5EF4-FFF2-40B4-BE49-F238E27FC236}">
                <a16:creationId xmlns:a16="http://schemas.microsoft.com/office/drawing/2014/main" id="{201D79FE-76FE-4153-60BE-4F561081E3E5}"/>
              </a:ext>
            </a:extLst>
          </p:cNvPr>
          <p:cNvPicPr>
            <a:picLocks noChangeAspect="1"/>
          </p:cNvPicPr>
          <p:nvPr userDrawn="1"/>
        </p:nvPicPr>
        <p:blipFill>
          <a:blip r:embed="rId9"/>
          <a:stretch>
            <a:fillRect/>
          </a:stretch>
        </p:blipFill>
        <p:spPr>
          <a:xfrm>
            <a:off x="139484" y="5734319"/>
            <a:ext cx="2022594" cy="1011297"/>
          </a:xfrm>
          <a:prstGeom prst="rect">
            <a:avLst/>
          </a:prstGeom>
        </p:spPr>
      </p:pic>
      <p:pic>
        <p:nvPicPr>
          <p:cNvPr id="5" name="Graphic 6">
            <a:extLst>
              <a:ext uri="{FF2B5EF4-FFF2-40B4-BE49-F238E27FC236}">
                <a16:creationId xmlns:a16="http://schemas.microsoft.com/office/drawing/2014/main" id="{AC64CC5A-3034-AA3C-29BC-B7DC331BC05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296525" y="5774266"/>
            <a:ext cx="1473574" cy="736786"/>
          </a:xfrm>
          <a:prstGeom prst="rect">
            <a:avLst/>
          </a:prstGeom>
        </p:spPr>
      </p:pic>
    </p:spTree>
    <p:extLst>
      <p:ext uri="{BB962C8B-B14F-4D97-AF65-F5344CB8AC3E}">
        <p14:creationId xmlns:p14="http://schemas.microsoft.com/office/powerpoint/2010/main" val="49609989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96" r:id="rId3"/>
    <p:sldLayoutId id="2147483869" r:id="rId4"/>
    <p:sldLayoutId id="2147483941" r:id="rId5"/>
    <p:sldLayoutId id="2147483908" r:id="rId6"/>
    <p:sldLayoutId id="2147483867" r:id="rId7"/>
  </p:sldLayoutIdLst>
  <p:hf sldNum="0" hdr="0" ftr="0" dt="0"/>
  <p:txStyles>
    <p:titleStyle>
      <a:lvl1pPr algn="l" defTabSz="914400" rtl="0" eaLnBrk="1" latinLnBrk="0" hangingPunct="1">
        <a:lnSpc>
          <a:spcPct val="90000"/>
        </a:lnSpc>
        <a:spcBef>
          <a:spcPct val="0"/>
        </a:spcBef>
        <a:buNone/>
        <a:defRPr sz="3600" b="1" i="0"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1"/>
        </a:buClr>
        <a:buSzPct val="120000"/>
        <a:buFont typeface="Arial" panose="020B0604020202020204" pitchFamily="34" charset="0"/>
        <a:buChar char="•"/>
        <a:defRPr sz="2400" b="0" i="0" kern="1200" baseline="0">
          <a:solidFill>
            <a:schemeClr val="bg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2000" b="0" i="0" kern="1200" baseline="0">
          <a:solidFill>
            <a:schemeClr val="bg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800" b="0" i="0" kern="1200" baseline="0">
          <a:solidFill>
            <a:schemeClr val="bg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600" b="0" i="0" kern="1200" baseline="0">
          <a:solidFill>
            <a:schemeClr val="bg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chemeClr val="bg1"/>
        </a:buClr>
        <a:buSzPct val="120000"/>
        <a:buFont typeface="Arial" panose="020B0604020202020204" pitchFamily="34" charset="0"/>
        <a:buChar char="•"/>
        <a:defRPr sz="1600" b="0" i="0" kern="1200" baseline="0">
          <a:solidFill>
            <a:schemeClr val="bg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EDEDED"/>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5D015A-26D0-5A44-B835-114A4D76D4DF}"/>
              </a:ext>
            </a:extLst>
          </p:cNvPr>
          <p:cNvSpPr>
            <a:spLocks noGrp="1"/>
          </p:cNvSpPr>
          <p:nvPr>
            <p:ph type="title"/>
          </p:nvPr>
        </p:nvSpPr>
        <p:spPr>
          <a:xfrm>
            <a:off x="623709" y="365125"/>
            <a:ext cx="10699046" cy="1325563"/>
          </a:xfrm>
          <a:prstGeom prst="rect">
            <a:avLst/>
          </a:prstGeom>
        </p:spPr>
        <p:txBody>
          <a:bodyPr vert="horz" lIns="91440" tIns="45720" rIns="91440" bIns="45720" rtlCol="0" anchor="ctr">
            <a:normAutofit/>
          </a:bodyPr>
          <a:lstStyle/>
          <a:p>
            <a:r>
              <a:rPr lang="en-GB" dirty="0"/>
              <a:t>Click to edit Master title style</a:t>
            </a:r>
            <a:endParaRPr lang="en-FI" dirty="0"/>
          </a:p>
        </p:txBody>
      </p:sp>
      <p:sp>
        <p:nvSpPr>
          <p:cNvPr id="3" name="Text Placeholder 2">
            <a:extLst>
              <a:ext uri="{FF2B5EF4-FFF2-40B4-BE49-F238E27FC236}">
                <a16:creationId xmlns:a16="http://schemas.microsoft.com/office/drawing/2014/main" id="{B2C92484-E92E-A44E-8D63-94687FCBAAC5}"/>
              </a:ext>
            </a:extLst>
          </p:cNvPr>
          <p:cNvSpPr>
            <a:spLocks noGrp="1"/>
          </p:cNvSpPr>
          <p:nvPr>
            <p:ph type="body" idx="1"/>
          </p:nvPr>
        </p:nvSpPr>
        <p:spPr>
          <a:xfrm>
            <a:off x="623708" y="1825625"/>
            <a:ext cx="10699047" cy="392113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FI" dirty="0"/>
          </a:p>
        </p:txBody>
      </p:sp>
      <p:pic>
        <p:nvPicPr>
          <p:cNvPr id="4" name="Graphic 6">
            <a:extLst>
              <a:ext uri="{FF2B5EF4-FFF2-40B4-BE49-F238E27FC236}">
                <a16:creationId xmlns:a16="http://schemas.microsoft.com/office/drawing/2014/main" id="{E4EDC9C3-46A0-090A-4A92-147010D750D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296525" y="5774266"/>
            <a:ext cx="1473574" cy="736786"/>
          </a:xfrm>
          <a:prstGeom prst="rect">
            <a:avLst/>
          </a:prstGeom>
        </p:spPr>
      </p:pic>
      <p:pic>
        <p:nvPicPr>
          <p:cNvPr id="5" name="Kuva 4">
            <a:extLst>
              <a:ext uri="{FF2B5EF4-FFF2-40B4-BE49-F238E27FC236}">
                <a16:creationId xmlns:a16="http://schemas.microsoft.com/office/drawing/2014/main" id="{071EA205-142C-F604-754A-311F48F53085}"/>
              </a:ext>
            </a:extLst>
          </p:cNvPr>
          <p:cNvPicPr>
            <a:picLocks noChangeAspect="1"/>
          </p:cNvPicPr>
          <p:nvPr userDrawn="1"/>
        </p:nvPicPr>
        <p:blipFill>
          <a:blip r:embed="rId11"/>
          <a:srcRect/>
          <a:stretch/>
        </p:blipFill>
        <p:spPr>
          <a:xfrm>
            <a:off x="139484" y="5746755"/>
            <a:ext cx="2022594" cy="1011297"/>
          </a:xfrm>
          <a:prstGeom prst="rect">
            <a:avLst/>
          </a:prstGeom>
        </p:spPr>
      </p:pic>
    </p:spTree>
    <p:extLst>
      <p:ext uri="{BB962C8B-B14F-4D97-AF65-F5344CB8AC3E}">
        <p14:creationId xmlns:p14="http://schemas.microsoft.com/office/powerpoint/2010/main" val="780921744"/>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95" r:id="rId3"/>
    <p:sldLayoutId id="2147483874" r:id="rId4"/>
    <p:sldLayoutId id="2147483943" r:id="rId5"/>
    <p:sldLayoutId id="2147483911" r:id="rId6"/>
    <p:sldLayoutId id="2147483875" r:id="rId7"/>
  </p:sldLayoutIdLst>
  <p:hf sldNum="0" hdr="0" ftr="0" dt="0"/>
  <p:txStyles>
    <p:titleStyle>
      <a:lvl1pPr algn="l" defTabSz="914400" rtl="0" eaLnBrk="1" latinLnBrk="0" hangingPunct="1">
        <a:lnSpc>
          <a:spcPct val="90000"/>
        </a:lnSpc>
        <a:spcBef>
          <a:spcPct val="0"/>
        </a:spcBef>
        <a:buNone/>
        <a:defRPr sz="3600" b="1" i="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0BD232"/>
        </a:buClr>
        <a:buSzPct val="120000"/>
        <a:buFont typeface="Arial" panose="020B0604020202020204" pitchFamily="34" charset="0"/>
        <a:buChar char="•"/>
        <a:defRPr sz="2400" b="0" i="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BD232"/>
        </a:buClr>
        <a:buSzPct val="120000"/>
        <a:buFont typeface="Arial" panose="020B0604020202020204" pitchFamily="34" charset="0"/>
        <a:buChar char="•"/>
        <a:defRPr sz="2000" b="0" i="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BD232"/>
        </a:buClr>
        <a:buSzPct val="120000"/>
        <a:buFont typeface="Arial" panose="020B0604020202020204" pitchFamily="34" charset="0"/>
        <a:buChar char="•"/>
        <a:defRPr sz="1800" b="0" i="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BD232"/>
        </a:buClr>
        <a:buSzPct val="120000"/>
        <a:buFont typeface="Arial" panose="020B0604020202020204" pitchFamily="34" charset="0"/>
        <a:buChar char="•"/>
        <a:defRPr sz="1600" b="0" i="0" kern="1200" baseline="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Clr>
          <a:srgbClr val="0BD232"/>
        </a:buClr>
        <a:buSzPct val="120000"/>
        <a:buFont typeface="Arial" panose="020B0604020202020204" pitchFamily="34" charset="0"/>
        <a:buChar char="•"/>
        <a:defRPr sz="1600" b="0" i="0" kern="120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025582"/>
      </p:ext>
    </p:extLst>
  </p:cSld>
  <p:clrMap bg1="lt1" tx1="dk1" bg2="lt2" tx2="dk2" accent1="accent1" accent2="accent2" accent3="accent3" accent4="accent4" accent5="accent5" accent6="accent6" hlink="hlink" folHlink="folHlink"/>
  <p:sldLayoutIdLst>
    <p:sldLayoutId id="2147483953" r:id="rId1"/>
    <p:sldLayoutId id="2147483955"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375580"/>
      </p:ext>
    </p:extLst>
  </p:cSld>
  <p:clrMap bg1="lt1" tx1="dk1" bg2="lt2" tx2="dk2" accent1="accent1" accent2="accent2" accent3="accent3" accent4="accent4" accent5="accent5" accent6="accent6" hlink="hlink" folHlink="folHlink"/>
  <p:sldLayoutIdLst>
    <p:sldLayoutId id="214748395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475421"/>
      </p:ext>
    </p:extLst>
  </p:cSld>
  <p:clrMap bg1="lt1" tx1="dk1" bg2="lt2" tx2="dk2" accent1="accent1" accent2="accent2" accent3="accent3" accent4="accent4" accent5="accent5" accent6="accent6" hlink="hlink" folHlink="folHlink"/>
  <p:sldLayoutIdLst>
    <p:sldLayoutId id="2147483948" r:id="rId1"/>
    <p:sldLayoutId id="2147483950" r:id="rId2"/>
    <p:sldLayoutId id="2147483956" r:id="rId3"/>
    <p:sldLayoutId id="2147483957"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7155220-4CC7-8AA1-3382-659A05DA405D}"/>
              </a:ext>
            </a:extLst>
          </p:cNvPr>
          <p:cNvSpPr>
            <a:spLocks noGrp="1"/>
          </p:cNvSpPr>
          <p:nvPr>
            <p:ph type="ctrTitle"/>
          </p:nvPr>
        </p:nvSpPr>
        <p:spPr>
          <a:xfrm>
            <a:off x="823912" y="2660737"/>
            <a:ext cx="9765430" cy="1933482"/>
          </a:xfrm>
        </p:spPr>
        <p:txBody>
          <a:bodyPr/>
          <a:lstStyle/>
          <a:p>
            <a:r>
              <a:rPr lang="fi-FI" dirty="0"/>
              <a:t>Kriisikeskusbarometrin tulokset</a:t>
            </a:r>
            <a:br>
              <a:rPr lang="fi-FI" dirty="0"/>
            </a:br>
            <a:endParaRPr lang="fi-FI" dirty="0"/>
          </a:p>
        </p:txBody>
      </p:sp>
      <p:sp>
        <p:nvSpPr>
          <p:cNvPr id="3" name="Alaotsikko 2">
            <a:extLst>
              <a:ext uri="{FF2B5EF4-FFF2-40B4-BE49-F238E27FC236}">
                <a16:creationId xmlns:a16="http://schemas.microsoft.com/office/drawing/2014/main" id="{8EB186CC-EA83-7722-AF13-EADDE328109B}"/>
              </a:ext>
            </a:extLst>
          </p:cNvPr>
          <p:cNvSpPr>
            <a:spLocks noGrp="1"/>
          </p:cNvSpPr>
          <p:nvPr>
            <p:ph type="subTitle" idx="1"/>
          </p:nvPr>
        </p:nvSpPr>
        <p:spPr/>
        <p:txBody>
          <a:bodyPr/>
          <a:lstStyle/>
          <a:p>
            <a:r>
              <a:rPr lang="fi-FI" sz="3200" dirty="0"/>
              <a:t>2024</a:t>
            </a:r>
          </a:p>
          <a:p>
            <a:r>
              <a:rPr lang="fi-FI" dirty="0"/>
              <a:t>Mediaversio</a:t>
            </a:r>
          </a:p>
        </p:txBody>
      </p:sp>
    </p:spTree>
    <p:extLst>
      <p:ext uri="{BB962C8B-B14F-4D97-AF65-F5344CB8AC3E}">
        <p14:creationId xmlns:p14="http://schemas.microsoft.com/office/powerpoint/2010/main" val="3628751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F25EE0-CC22-709C-AD63-596287E8B769}"/>
              </a:ext>
            </a:extLst>
          </p:cNvPr>
          <p:cNvSpPr>
            <a:spLocks noGrp="1"/>
          </p:cNvSpPr>
          <p:nvPr>
            <p:ph type="title"/>
          </p:nvPr>
        </p:nvSpPr>
        <p:spPr/>
        <p:txBody>
          <a:bodyPr>
            <a:normAutofit fontScale="90000"/>
          </a:bodyPr>
          <a:lstStyle/>
          <a:p>
            <a:r>
              <a:rPr lang="fi-FI" dirty="0"/>
              <a:t>Kyseessä oli MIELI ry:n ensimmäinen kriisikeskusbarometri </a:t>
            </a:r>
          </a:p>
        </p:txBody>
      </p:sp>
      <p:sp>
        <p:nvSpPr>
          <p:cNvPr id="3" name="Tekstin paikkamerkki 2">
            <a:extLst>
              <a:ext uri="{FF2B5EF4-FFF2-40B4-BE49-F238E27FC236}">
                <a16:creationId xmlns:a16="http://schemas.microsoft.com/office/drawing/2014/main" id="{B541937B-F2EB-CA8B-EEA4-A3E27647C86F}"/>
              </a:ext>
            </a:extLst>
          </p:cNvPr>
          <p:cNvSpPr>
            <a:spLocks noGrp="1"/>
          </p:cNvSpPr>
          <p:nvPr>
            <p:ph type="body" sz="quarter" idx="11"/>
          </p:nvPr>
        </p:nvSpPr>
        <p:spPr>
          <a:xfrm>
            <a:off x="735874" y="1721285"/>
            <a:ext cx="10782209" cy="4322068"/>
          </a:xfrm>
        </p:spPr>
        <p:txBody>
          <a:bodyPr numCol="2">
            <a:normAutofit fontScale="92500"/>
          </a:bodyPr>
          <a:lstStyle/>
          <a:p>
            <a:r>
              <a:rPr lang="fi-FI" dirty="0">
                <a:latin typeface="+mn-lt"/>
              </a:rPr>
              <a:t>Toteutettiin verkkokyselynä aikavälillä 10.4.2024 - 24.4.2024.</a:t>
            </a:r>
          </a:p>
          <a:p>
            <a:r>
              <a:rPr lang="fi-FI" dirty="0">
                <a:latin typeface="+mn-lt"/>
              </a:rPr>
              <a:t>Kysely lähetettiin kaikille kriisikeskusverkoston työntekijöille, kriisikeskusjohtajille sekä Itsemurhien ehkäisykeskuksen työntekijöille. </a:t>
            </a:r>
          </a:p>
          <a:p>
            <a:r>
              <a:rPr lang="fi-FI" dirty="0">
                <a:latin typeface="+mn-lt"/>
              </a:rPr>
              <a:t>Tavoitteena oli kartoittaa </a:t>
            </a:r>
            <a:r>
              <a:rPr lang="fi-FI" dirty="0" err="1">
                <a:latin typeface="+mn-lt"/>
              </a:rPr>
              <a:t>kriisikeskuverkoston</a:t>
            </a:r>
            <a:r>
              <a:rPr lang="fi-FI" dirty="0">
                <a:latin typeface="+mn-lt"/>
              </a:rPr>
              <a:t> työntekijöiden sekä johtajien havaintoja ja huomioita kriisityöstä. Tuloksia hyödynnetään MIELI ry:n kehittämis-, viestintä- ja vaikuttamistyössä ja sen avulla ylläpidetään valtakunnallista kriisityön tilannekuvaa. Lisäksi kyselyllä kerätään tietoa hyvinvointialueiden toiminnasta. Kyselyn avulla muodostetaan asiakastilastoja ja kriisityön palautemittareita yksityiskohtaisempi kokonaiskuva MIELI-yhteisön tekemästä työstä. Kerätty tieto auttaa kriisikeskuksia alueellisessa kehittämistyössä. </a:t>
            </a:r>
          </a:p>
          <a:p>
            <a:r>
              <a:rPr lang="fi-FI" dirty="0">
                <a:latin typeface="+mn-lt"/>
              </a:rPr>
              <a:t>Kriisikeskusbarometri pyritään toteuttamaan jatkossa muutaman kerran vuodessa. </a:t>
            </a:r>
          </a:p>
        </p:txBody>
      </p:sp>
    </p:spTree>
    <p:extLst>
      <p:ext uri="{BB962C8B-B14F-4D97-AF65-F5344CB8AC3E}">
        <p14:creationId xmlns:p14="http://schemas.microsoft.com/office/powerpoint/2010/main" val="3264445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935AAB-7E3B-A539-9A03-1EBCBA144BEA}"/>
              </a:ext>
            </a:extLst>
          </p:cNvPr>
          <p:cNvSpPr>
            <a:spLocks noGrp="1"/>
          </p:cNvSpPr>
          <p:nvPr>
            <p:ph type="title"/>
          </p:nvPr>
        </p:nvSpPr>
        <p:spPr>
          <a:xfrm>
            <a:off x="385369" y="617447"/>
            <a:ext cx="10810503" cy="999217"/>
          </a:xfrm>
        </p:spPr>
        <p:txBody>
          <a:bodyPr>
            <a:normAutofit fontScale="90000"/>
          </a:bodyPr>
          <a:lstStyle/>
          <a:p>
            <a:r>
              <a:rPr lang="fi-FI" dirty="0"/>
              <a:t>Ensimmäiseen kriisikeskusbarometriin saatiin kiitettävästi vastauksia </a:t>
            </a:r>
          </a:p>
        </p:txBody>
      </p:sp>
      <p:sp>
        <p:nvSpPr>
          <p:cNvPr id="3" name="Tekstin paikkamerkki 2">
            <a:extLst>
              <a:ext uri="{FF2B5EF4-FFF2-40B4-BE49-F238E27FC236}">
                <a16:creationId xmlns:a16="http://schemas.microsoft.com/office/drawing/2014/main" id="{AED97295-3310-54F5-6239-AE2BB7D467CB}"/>
              </a:ext>
            </a:extLst>
          </p:cNvPr>
          <p:cNvSpPr>
            <a:spLocks noGrp="1"/>
          </p:cNvSpPr>
          <p:nvPr>
            <p:ph type="body" sz="quarter" idx="11"/>
          </p:nvPr>
        </p:nvSpPr>
        <p:spPr>
          <a:xfrm>
            <a:off x="352339" y="1721285"/>
            <a:ext cx="6823127" cy="3990894"/>
          </a:xfrm>
        </p:spPr>
        <p:txBody>
          <a:bodyPr>
            <a:normAutofit fontScale="92500" lnSpcReduction="20000"/>
          </a:bodyPr>
          <a:lstStyle/>
          <a:p>
            <a:r>
              <a:rPr lang="fi-FI" dirty="0"/>
              <a:t>Kyselyyn vastasi 103 henkilöä. Vastaajat työskentelevät MIELI ry:n kriisikeskusverkostossa kriisikeskusten johtajina sekä työntekijöinä.</a:t>
            </a:r>
          </a:p>
          <a:p>
            <a:r>
              <a:rPr lang="fi-FI" dirty="0"/>
              <a:t>Jokaisesta kriisikeskuksesta saatiin vähintään yhden työntekijän vastaus. Kyselyn vastausprosentti oli verkoston työntekijöiden osalta n. 73 % ja johtajien osalta 90 %. </a:t>
            </a:r>
          </a:p>
          <a:p>
            <a:r>
              <a:rPr lang="fi-FI" dirty="0"/>
              <a:t>Kriisikeskusten työntekijät vastasivat kyselyyn anonyymisti.</a:t>
            </a:r>
          </a:p>
          <a:p>
            <a:r>
              <a:rPr lang="fi-FI" dirty="0"/>
              <a:t>Kyselyssä oli kaikille yhteisten kysymysten lisäksi kysymyksiä, joihin ainoastaan kriisikeskusjohtajia pyydettiin vastaamaan.</a:t>
            </a:r>
          </a:p>
          <a:p>
            <a:endParaRPr lang="fi-FI" dirty="0"/>
          </a:p>
        </p:txBody>
      </p:sp>
      <p:graphicFrame>
        <p:nvGraphicFramePr>
          <p:cNvPr id="6" name="Kaavio 5">
            <a:extLst>
              <a:ext uri="{FF2B5EF4-FFF2-40B4-BE49-F238E27FC236}">
                <a16:creationId xmlns:a16="http://schemas.microsoft.com/office/drawing/2014/main" id="{21B0E292-1D63-2B48-11C4-614838FA5E40}"/>
              </a:ext>
            </a:extLst>
          </p:cNvPr>
          <p:cNvGraphicFramePr/>
          <p:nvPr>
            <p:extLst>
              <p:ext uri="{D42A27DB-BD31-4B8C-83A1-F6EECF244321}">
                <p14:modId xmlns:p14="http://schemas.microsoft.com/office/powerpoint/2010/main" val="1651707843"/>
              </p:ext>
            </p:extLst>
          </p:nvPr>
        </p:nvGraphicFramePr>
        <p:xfrm>
          <a:off x="6401380" y="1605696"/>
          <a:ext cx="5595072" cy="455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iruutu 6">
            <a:extLst>
              <a:ext uri="{FF2B5EF4-FFF2-40B4-BE49-F238E27FC236}">
                <a16:creationId xmlns:a16="http://schemas.microsoft.com/office/drawing/2014/main" id="{ADAB8246-98FE-4A56-C238-FFFE3A90696A}"/>
              </a:ext>
            </a:extLst>
          </p:cNvPr>
          <p:cNvSpPr txBox="1"/>
          <p:nvPr/>
        </p:nvSpPr>
        <p:spPr>
          <a:xfrm>
            <a:off x="8157553" y="2527728"/>
            <a:ext cx="1188721" cy="584775"/>
          </a:xfrm>
          <a:prstGeom prst="rect">
            <a:avLst/>
          </a:prstGeom>
          <a:noFill/>
        </p:spPr>
        <p:txBody>
          <a:bodyPr wrap="square" rtlCol="0">
            <a:spAutoFit/>
          </a:bodyPr>
          <a:lstStyle/>
          <a:p>
            <a:r>
              <a:rPr lang="fi-FI" sz="3200" dirty="0">
                <a:solidFill>
                  <a:schemeClr val="bg1"/>
                </a:solidFill>
              </a:rPr>
              <a:t>19 %</a:t>
            </a:r>
          </a:p>
        </p:txBody>
      </p:sp>
      <p:sp>
        <p:nvSpPr>
          <p:cNvPr id="8" name="Tekstiruutu 7">
            <a:extLst>
              <a:ext uri="{FF2B5EF4-FFF2-40B4-BE49-F238E27FC236}">
                <a16:creationId xmlns:a16="http://schemas.microsoft.com/office/drawing/2014/main" id="{B9728B95-8EC5-50A3-69B7-9B4C79158118}"/>
              </a:ext>
            </a:extLst>
          </p:cNvPr>
          <p:cNvSpPr txBox="1"/>
          <p:nvPr/>
        </p:nvSpPr>
        <p:spPr>
          <a:xfrm>
            <a:off x="8839198" y="3716732"/>
            <a:ext cx="1493522" cy="584775"/>
          </a:xfrm>
          <a:prstGeom prst="rect">
            <a:avLst/>
          </a:prstGeom>
          <a:noFill/>
        </p:spPr>
        <p:txBody>
          <a:bodyPr wrap="square" rtlCol="0">
            <a:spAutoFit/>
          </a:bodyPr>
          <a:lstStyle/>
          <a:p>
            <a:r>
              <a:rPr lang="fi-FI" sz="3200" dirty="0"/>
              <a:t>81 %</a:t>
            </a:r>
          </a:p>
        </p:txBody>
      </p:sp>
    </p:spTree>
    <p:extLst>
      <p:ext uri="{BB962C8B-B14F-4D97-AF65-F5344CB8AC3E}">
        <p14:creationId xmlns:p14="http://schemas.microsoft.com/office/powerpoint/2010/main" val="241147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1154797507"/>
              </p:ext>
            </p:extLst>
          </p:nvPr>
        </p:nvGraphicFramePr>
        <p:xfrm>
          <a:off x="538941" y="1134584"/>
          <a:ext cx="11114119" cy="508508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136371">
                  <a:extLst>
                    <a:ext uri="{9D8B030D-6E8A-4147-A177-3AD203B41FA5}">
                      <a16:colId xmlns:a16="http://schemas.microsoft.com/office/drawing/2014/main" val="3734284668"/>
                    </a:ext>
                  </a:extLst>
                </a:gridCol>
                <a:gridCol w="1970116">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N</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N</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12 (11 %)</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7 (7 %)</a:t>
                      </a:r>
                    </a:p>
                  </a:txBody>
                  <a:tcPr/>
                </a:tc>
                <a:extLst>
                  <a:ext uri="{0D108BD9-81ED-4DB2-BD59-A6C34878D82A}">
                    <a16:rowId xmlns:a16="http://schemas.microsoft.com/office/drawing/2014/main" val="1655826887"/>
                  </a:ext>
                </a:extLst>
              </a:tr>
              <a:tr h="370840">
                <a:tc>
                  <a:txBody>
                    <a:bodyPr/>
                    <a:lstStyle/>
                    <a:p>
                      <a:pPr algn="ctr"/>
                      <a:r>
                        <a:rPr lang="fi-FI" b="0" dirty="0">
                          <a:solidFill>
                            <a:schemeClr val="tx1"/>
                          </a:solidFill>
                        </a:rPr>
                        <a:t>Sastamala</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3 (3 %)</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2 (2 %)</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r>
                        <a:rPr lang="fi-FI" b="0" dirty="0">
                          <a:solidFill>
                            <a:schemeClr val="tx1"/>
                          </a:solidFill>
                        </a:rPr>
                        <a:t>2 (2 %)</a:t>
                      </a:r>
                    </a:p>
                  </a:txBody>
                  <a:tcPr/>
                </a:tc>
                <a:tc>
                  <a:txBody>
                    <a:bodyPr/>
                    <a:lstStyle/>
                    <a:p>
                      <a:pPr algn="ctr"/>
                      <a:r>
                        <a:rPr lang="fi-FI" b="0" dirty="0">
                          <a:solidFill>
                            <a:schemeClr val="tx1"/>
                          </a:solidFill>
                        </a:rPr>
                        <a:t>Rovaniemi</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3 (3 %)</a:t>
                      </a: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3 (3 %)</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2 (2 %)</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4 (4 %)</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2 (2 %)</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4 (4 %)</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5 (5 %)</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5 (5 %)</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4 (4 %)</a:t>
                      </a:r>
                    </a:p>
                  </a:txBody>
                  <a:tcPr/>
                </a:tc>
                <a:extLst>
                  <a:ext uri="{0D108BD9-81ED-4DB2-BD59-A6C34878D82A}">
                    <a16:rowId xmlns:a16="http://schemas.microsoft.com/office/drawing/2014/main" val="1552916133"/>
                  </a:ext>
                </a:extLst>
              </a:tr>
              <a:tr h="370840">
                <a:tc>
                  <a:txBody>
                    <a:bodyPr/>
                    <a:lstStyle/>
                    <a:p>
                      <a:pPr algn="ctr"/>
                      <a:r>
                        <a:rPr lang="fi-FI" b="0" dirty="0">
                          <a:solidFill>
                            <a:schemeClr val="tx1"/>
                          </a:solidFill>
                        </a:rPr>
                        <a:t>Kouvola</a:t>
                      </a:r>
                    </a:p>
                  </a:txBody>
                  <a:tcPr/>
                </a:tc>
                <a:tc>
                  <a:txBody>
                    <a:bodyPr/>
                    <a:lstStyle/>
                    <a:p>
                      <a:pPr algn="ctr"/>
                      <a:r>
                        <a:rPr lang="fi-FI" b="0" dirty="0">
                          <a:solidFill>
                            <a:schemeClr val="tx1"/>
                          </a:solidFill>
                        </a:rPr>
                        <a:t>Kymenlaakso</a:t>
                      </a:r>
                    </a:p>
                  </a:txBody>
                  <a:tcPr/>
                </a:tc>
                <a:tc>
                  <a:txBody>
                    <a:bodyPr/>
                    <a:lstStyle/>
                    <a:p>
                      <a:pPr algn="ctr"/>
                      <a:r>
                        <a:rPr lang="fi-FI" b="0" dirty="0">
                          <a:solidFill>
                            <a:schemeClr val="tx1"/>
                          </a:solidFill>
                        </a:rPr>
                        <a:t>2 (2 %)</a:t>
                      </a:r>
                    </a:p>
                  </a:txBody>
                  <a:tcPr/>
                </a:tc>
                <a:tc>
                  <a:txBody>
                    <a:bodyPr/>
                    <a:lstStyle/>
                    <a:p>
                      <a:pPr algn="ctr"/>
                      <a:r>
                        <a:rPr lang="fi-FI" b="0" dirty="0">
                          <a:solidFill>
                            <a:schemeClr val="tx1"/>
                          </a:solidFill>
                        </a:rPr>
                        <a:t>Turku</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11 (10 %)</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6 (6 %)</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4 (4 %)</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5 (5 %)</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3 (3 %)</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7 (7 %)</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3 (3 %)</a:t>
                      </a:r>
                    </a:p>
                  </a:txBody>
                  <a:tcPr/>
                </a:tc>
                <a:extLst>
                  <a:ext uri="{0D108BD9-81ED-4DB2-BD59-A6C34878D82A}">
                    <a16:rowId xmlns:a16="http://schemas.microsoft.com/office/drawing/2014/main" val="2073455630"/>
                  </a:ext>
                </a:extLst>
              </a:tr>
              <a:tr h="130542">
                <a:tc>
                  <a:txBody>
                    <a:bodyPr/>
                    <a:lstStyle/>
                    <a:p>
                      <a:pPr algn="ctr"/>
                      <a:r>
                        <a:rPr lang="fi-FI" b="0" dirty="0">
                          <a:solidFill>
                            <a:schemeClr val="tx1"/>
                          </a:solidFill>
                        </a:rPr>
                        <a:t>Mikkeli</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4 (4 %)</a:t>
                      </a:r>
                    </a:p>
                  </a:txBody>
                  <a:tcPr/>
                </a:tc>
                <a:tc>
                  <a:txBody>
                    <a:bodyPr/>
                    <a:lstStyle/>
                    <a:p>
                      <a:pPr algn="ctr"/>
                      <a:endParaRPr lang="fi-FI" b="0">
                        <a:solidFill>
                          <a:schemeClr val="tx1"/>
                        </a:solidFill>
                      </a:endParaRP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2" name="Otsikko 1">
            <a:extLst>
              <a:ext uri="{FF2B5EF4-FFF2-40B4-BE49-F238E27FC236}">
                <a16:creationId xmlns:a16="http://schemas.microsoft.com/office/drawing/2014/main" id="{1F8CE2AC-6A4C-EBCD-4877-E5E3D2B956C7}"/>
              </a:ext>
            </a:extLst>
          </p:cNvPr>
          <p:cNvSpPr>
            <a:spLocks noGrp="1"/>
          </p:cNvSpPr>
          <p:nvPr>
            <p:ph type="title"/>
          </p:nvPr>
        </p:nvSpPr>
        <p:spPr>
          <a:xfrm>
            <a:off x="538940" y="350780"/>
            <a:ext cx="10810503" cy="999217"/>
          </a:xfrm>
        </p:spPr>
        <p:txBody>
          <a:bodyPr>
            <a:normAutofit/>
          </a:bodyPr>
          <a:lstStyle/>
          <a:p>
            <a:r>
              <a:rPr lang="fi-FI" sz="2400" dirty="0"/>
              <a:t>Kyselyyn vastanneiden alueellinen jakauma ( N = 103)</a:t>
            </a:r>
          </a:p>
        </p:txBody>
      </p:sp>
    </p:spTree>
    <p:extLst>
      <p:ext uri="{BB962C8B-B14F-4D97-AF65-F5344CB8AC3E}">
        <p14:creationId xmlns:p14="http://schemas.microsoft.com/office/powerpoint/2010/main" val="2747881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4B4361-FE84-2673-E331-10C6AE05BDD2}"/>
              </a:ext>
            </a:extLst>
          </p:cNvPr>
          <p:cNvSpPr>
            <a:spLocks noGrp="1"/>
          </p:cNvSpPr>
          <p:nvPr>
            <p:ph type="ctrTitle"/>
          </p:nvPr>
        </p:nvSpPr>
        <p:spPr/>
        <p:txBody>
          <a:bodyPr/>
          <a:lstStyle/>
          <a:p>
            <a:r>
              <a:rPr lang="fi-FI" dirty="0"/>
              <a:t>Kyselyn vastaukset</a:t>
            </a:r>
          </a:p>
        </p:txBody>
      </p:sp>
    </p:spTree>
    <p:extLst>
      <p:ext uri="{BB962C8B-B14F-4D97-AF65-F5344CB8AC3E}">
        <p14:creationId xmlns:p14="http://schemas.microsoft.com/office/powerpoint/2010/main" val="2883169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249737"/>
            <a:ext cx="11587942" cy="999217"/>
          </a:xfrm>
        </p:spPr>
        <p:txBody>
          <a:bodyPr>
            <a:noAutofit/>
          </a:bodyPr>
          <a:lstStyle/>
          <a:p>
            <a:pPr>
              <a:lnSpc>
                <a:spcPct val="100000"/>
              </a:lnSpc>
            </a:pPr>
            <a:r>
              <a:rPr lang="fi-FI" sz="2400" b="1" dirty="0"/>
              <a:t>Arvioi kriisityöstä saamaasi näkymää, minkä kouluarvosanan antaisit asiakkaaksi ohjautuneiden ihmisten yleiselle voinnille viimeisen puolen vuoden aikana?</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96</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222781925"/>
              </p:ext>
            </p:extLst>
          </p:nvPr>
        </p:nvGraphicFramePr>
        <p:xfrm>
          <a:off x="3494380" y="1869029"/>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6.4</a:t>
            </a:r>
          </a:p>
        </p:txBody>
      </p:sp>
    </p:spTree>
    <p:extLst>
      <p:ext uri="{BB962C8B-B14F-4D97-AF65-F5344CB8AC3E}">
        <p14:creationId xmlns:p14="http://schemas.microsoft.com/office/powerpoint/2010/main" val="356592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238045"/>
            <a:ext cx="11587942" cy="999217"/>
          </a:xfrm>
        </p:spPr>
        <p:txBody>
          <a:bodyPr>
            <a:noAutofit/>
          </a:bodyPr>
          <a:lstStyle/>
          <a:p>
            <a:pPr>
              <a:lnSpc>
                <a:spcPct val="100000"/>
              </a:lnSpc>
            </a:pPr>
            <a:r>
              <a:rPr lang="fi-FI" sz="2400" b="1" dirty="0"/>
              <a:t>Arvioi kriisityöstä saamaasi näkymää, onko asiakkaaksi ohjautuneiden ihmisten yleinen vointi viimeisten kuuden kuukauden aikana…</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94</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329599123"/>
              </p:ext>
            </p:extLst>
          </p:nvPr>
        </p:nvGraphicFramePr>
        <p:xfrm>
          <a:off x="3876766" y="1237262"/>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2.7</a:t>
            </a:r>
          </a:p>
        </p:txBody>
      </p:sp>
      <p:sp>
        <p:nvSpPr>
          <p:cNvPr id="3" name="Tekstiruutu 2">
            <a:extLst>
              <a:ext uri="{FF2B5EF4-FFF2-40B4-BE49-F238E27FC236}">
                <a16:creationId xmlns:a16="http://schemas.microsoft.com/office/drawing/2014/main" id="{7C4738E4-1255-4FDF-16EE-48B5FC9177E9}"/>
              </a:ext>
            </a:extLst>
          </p:cNvPr>
          <p:cNvSpPr txBox="1"/>
          <p:nvPr/>
        </p:nvSpPr>
        <p:spPr>
          <a:xfrm>
            <a:off x="1537857" y="6024193"/>
            <a:ext cx="8778239" cy="523220"/>
          </a:xfrm>
          <a:prstGeom prst="rect">
            <a:avLst/>
          </a:prstGeom>
          <a:noFill/>
        </p:spPr>
        <p:txBody>
          <a:bodyPr wrap="square" rtlCol="0">
            <a:spAutoFit/>
          </a:bodyPr>
          <a:lstStyle/>
          <a:p>
            <a:r>
              <a:rPr lang="fi-FI" sz="1400" dirty="0">
                <a:solidFill>
                  <a:schemeClr val="bg1"/>
                </a:solidFill>
              </a:rPr>
              <a:t>Vastausasteikko: 1 = heikentynyt huomattavasti, 2 = heikentynyt jonkin verran, 3 = ei muutosta, 4 = parantunut jonkin verran, 5 = parantunut huomattavasti  </a:t>
            </a:r>
          </a:p>
        </p:txBody>
      </p:sp>
      <p:sp>
        <p:nvSpPr>
          <p:cNvPr id="6" name="Ellipsi 5">
            <a:extLst>
              <a:ext uri="{FF2B5EF4-FFF2-40B4-BE49-F238E27FC236}">
                <a16:creationId xmlns:a16="http://schemas.microsoft.com/office/drawing/2014/main" id="{B9C88D6B-2145-1819-493D-BC5EAE4DBC20}"/>
              </a:ext>
            </a:extLst>
          </p:cNvPr>
          <p:cNvSpPr/>
          <p:nvPr/>
        </p:nvSpPr>
        <p:spPr>
          <a:xfrm>
            <a:off x="10582275" y="1727037"/>
            <a:ext cx="1011976" cy="999217"/>
          </a:xfrm>
          <a:prstGeom prst="ellipse">
            <a:avLst/>
          </a:prstGeom>
          <a:solidFill>
            <a:schemeClr val="accent3"/>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Ellipsi 6">
            <a:extLst>
              <a:ext uri="{FF2B5EF4-FFF2-40B4-BE49-F238E27FC236}">
                <a16:creationId xmlns:a16="http://schemas.microsoft.com/office/drawing/2014/main" id="{C2BC7357-2FFC-1AD8-92DE-D780C085268F}"/>
              </a:ext>
            </a:extLst>
          </p:cNvPr>
          <p:cNvSpPr/>
          <p:nvPr/>
        </p:nvSpPr>
        <p:spPr>
          <a:xfrm>
            <a:off x="10582275" y="4362301"/>
            <a:ext cx="1011976" cy="99921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8" name="Tekstiruutu 7">
            <a:extLst>
              <a:ext uri="{FF2B5EF4-FFF2-40B4-BE49-F238E27FC236}">
                <a16:creationId xmlns:a16="http://schemas.microsoft.com/office/drawing/2014/main" id="{88350B99-4BA0-029D-25C8-DB8517768FA8}"/>
              </a:ext>
            </a:extLst>
          </p:cNvPr>
          <p:cNvSpPr txBox="1"/>
          <p:nvPr/>
        </p:nvSpPr>
        <p:spPr>
          <a:xfrm>
            <a:off x="10762386" y="4661854"/>
            <a:ext cx="984265" cy="400110"/>
          </a:xfrm>
          <a:prstGeom prst="rect">
            <a:avLst/>
          </a:prstGeom>
          <a:noFill/>
        </p:spPr>
        <p:txBody>
          <a:bodyPr wrap="square" rtlCol="0">
            <a:spAutoFit/>
          </a:bodyPr>
          <a:lstStyle/>
          <a:p>
            <a:r>
              <a:rPr lang="fi-FI" sz="2000" b="1" dirty="0"/>
              <a:t>41 %</a:t>
            </a:r>
          </a:p>
        </p:txBody>
      </p:sp>
      <p:sp>
        <p:nvSpPr>
          <p:cNvPr id="9" name="Tekstiruutu 8">
            <a:extLst>
              <a:ext uri="{FF2B5EF4-FFF2-40B4-BE49-F238E27FC236}">
                <a16:creationId xmlns:a16="http://schemas.microsoft.com/office/drawing/2014/main" id="{29A4C3C2-BB17-FFE3-BFEF-8235F8127C1F}"/>
              </a:ext>
            </a:extLst>
          </p:cNvPr>
          <p:cNvSpPr txBox="1"/>
          <p:nvPr/>
        </p:nvSpPr>
        <p:spPr>
          <a:xfrm>
            <a:off x="10743381" y="1997005"/>
            <a:ext cx="761114" cy="400110"/>
          </a:xfrm>
          <a:prstGeom prst="rect">
            <a:avLst/>
          </a:prstGeom>
          <a:noFill/>
        </p:spPr>
        <p:txBody>
          <a:bodyPr wrap="square" rtlCol="0">
            <a:spAutoFit/>
          </a:bodyPr>
          <a:lstStyle/>
          <a:p>
            <a:r>
              <a:rPr lang="fi-FI" sz="2000" b="1" dirty="0"/>
              <a:t>11 %</a:t>
            </a:r>
          </a:p>
        </p:txBody>
      </p:sp>
      <p:sp>
        <p:nvSpPr>
          <p:cNvPr id="10" name="Tekstiruutu 9">
            <a:extLst>
              <a:ext uri="{FF2B5EF4-FFF2-40B4-BE49-F238E27FC236}">
                <a16:creationId xmlns:a16="http://schemas.microsoft.com/office/drawing/2014/main" id="{A1E7D138-E4A1-9ECF-2C3F-CE217FA1B838}"/>
              </a:ext>
            </a:extLst>
          </p:cNvPr>
          <p:cNvSpPr txBox="1"/>
          <p:nvPr/>
        </p:nvSpPr>
        <p:spPr>
          <a:xfrm>
            <a:off x="10829083" y="2751360"/>
            <a:ext cx="850870" cy="369332"/>
          </a:xfrm>
          <a:prstGeom prst="rect">
            <a:avLst/>
          </a:prstGeom>
          <a:noFill/>
        </p:spPr>
        <p:txBody>
          <a:bodyPr wrap="square" rtlCol="0">
            <a:spAutoFit/>
          </a:bodyPr>
          <a:lstStyle/>
          <a:p>
            <a:r>
              <a:rPr lang="fi-FI" dirty="0">
                <a:solidFill>
                  <a:schemeClr val="bg1"/>
                </a:solidFill>
              </a:rPr>
              <a:t>4+5</a:t>
            </a:r>
          </a:p>
        </p:txBody>
      </p:sp>
      <p:sp>
        <p:nvSpPr>
          <p:cNvPr id="11" name="Tekstiruutu 10">
            <a:extLst>
              <a:ext uri="{FF2B5EF4-FFF2-40B4-BE49-F238E27FC236}">
                <a16:creationId xmlns:a16="http://schemas.microsoft.com/office/drawing/2014/main" id="{41D6718E-8E25-4925-9020-9F3E4290C2E5}"/>
              </a:ext>
            </a:extLst>
          </p:cNvPr>
          <p:cNvSpPr txBox="1"/>
          <p:nvPr/>
        </p:nvSpPr>
        <p:spPr>
          <a:xfrm>
            <a:off x="10829083" y="5344576"/>
            <a:ext cx="850870" cy="369332"/>
          </a:xfrm>
          <a:prstGeom prst="rect">
            <a:avLst/>
          </a:prstGeom>
          <a:noFill/>
        </p:spPr>
        <p:txBody>
          <a:bodyPr wrap="square" rtlCol="0">
            <a:spAutoFit/>
          </a:bodyPr>
          <a:lstStyle/>
          <a:p>
            <a:r>
              <a:rPr lang="fi-FI" dirty="0">
                <a:solidFill>
                  <a:schemeClr val="bg1"/>
                </a:solidFill>
              </a:rPr>
              <a:t>1+2</a:t>
            </a:r>
          </a:p>
        </p:txBody>
      </p:sp>
    </p:spTree>
    <p:extLst>
      <p:ext uri="{BB962C8B-B14F-4D97-AF65-F5344CB8AC3E}">
        <p14:creationId xmlns:p14="http://schemas.microsoft.com/office/powerpoint/2010/main" val="147024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DA0DB2-329C-8340-30B3-950A8CA3BD9B}"/>
              </a:ext>
            </a:extLst>
          </p:cNvPr>
          <p:cNvSpPr>
            <a:spLocks noGrp="1"/>
          </p:cNvSpPr>
          <p:nvPr>
            <p:ph type="title"/>
          </p:nvPr>
        </p:nvSpPr>
        <p:spPr>
          <a:xfrm>
            <a:off x="390904" y="224674"/>
            <a:ext cx="11629299" cy="999217"/>
          </a:xfrm>
        </p:spPr>
        <p:txBody>
          <a:bodyPr>
            <a:noAutofit/>
          </a:bodyPr>
          <a:lstStyle/>
          <a:p>
            <a:pPr>
              <a:lnSpc>
                <a:spcPct val="100000"/>
              </a:lnSpc>
            </a:pPr>
            <a:r>
              <a:rPr lang="fi-FI" sz="2400" dirty="0"/>
              <a:t>Pohdi tekemääsi kriisityötä. Millaisia havaintoja olet tehnyt asiakkaiden voinnista tai elämäntilanteista viimeisen kuuden kuukauden aikana? Pohdi erityisesti mahdollisia muutoksia, ilmiöitä tai trendejä (N = 79) 1/2</a:t>
            </a:r>
          </a:p>
        </p:txBody>
      </p:sp>
      <p:sp>
        <p:nvSpPr>
          <p:cNvPr id="3" name="Tekstin paikkamerkki 2">
            <a:extLst>
              <a:ext uri="{FF2B5EF4-FFF2-40B4-BE49-F238E27FC236}">
                <a16:creationId xmlns:a16="http://schemas.microsoft.com/office/drawing/2014/main" id="{CE28201E-CDDD-C6F4-B298-FC8CD02E6128}"/>
              </a:ext>
            </a:extLst>
          </p:cNvPr>
          <p:cNvSpPr>
            <a:spLocks noGrp="1"/>
          </p:cNvSpPr>
          <p:nvPr>
            <p:ph type="body" sz="quarter" idx="11"/>
          </p:nvPr>
        </p:nvSpPr>
        <p:spPr>
          <a:xfrm>
            <a:off x="390904" y="1591570"/>
            <a:ext cx="11064035" cy="4903311"/>
          </a:xfrm>
        </p:spPr>
        <p:txBody>
          <a:bodyPr numCol="1">
            <a:noAutofit/>
          </a:bodyPr>
          <a:lstStyle/>
          <a:p>
            <a:pPr marL="0" indent="0">
              <a:buNone/>
            </a:pPr>
            <a:r>
              <a:rPr lang="fi-FI" sz="2000" b="1" dirty="0">
                <a:solidFill>
                  <a:schemeClr val="accent1"/>
                </a:solidFill>
              </a:rPr>
              <a:t>Mielenterveyden pulmat sekä kriisit ovat aiempaa haastavampia</a:t>
            </a:r>
          </a:p>
          <a:p>
            <a:pPr marL="0" indent="0">
              <a:buNone/>
            </a:pPr>
            <a:r>
              <a:rPr lang="fi-FI" sz="2000" dirty="0"/>
              <a:t>Mielenterveyden haasteet ja kriisitilanteet ovat vakavampia ja monimutkaisempia kuin ennen. Osa on havainnut aiempaa enemmän maahanmuuttajataustaisia asiakkaita. Työuupumus ja yksinäisyys korostuu vastauksissa. Kriisipuhelimen asiakkaat ovat aiempaa haastavampia ja soittajien vointi on heikentynyt. Läheisen menetys ja surun käsittely on edelleen yleinen tulosyy kriisikeskukseen. Päihdeongelmia sekä väkivaltaa esiintyy asiakkailla aiempaa enemmän. Vastauksissa korostuu itsetuhoisuuden lisääntyminen sekä itsetuhoisten asiakkaiden kokemukset poiskäännytyksestä sote-palveluista.</a:t>
            </a:r>
          </a:p>
          <a:p>
            <a:pPr marL="0" indent="0">
              <a:buNone/>
            </a:pPr>
            <a:r>
              <a:rPr lang="fi-FI" sz="2000" b="1" dirty="0">
                <a:solidFill>
                  <a:schemeClr val="accent1"/>
                </a:solidFill>
              </a:rPr>
              <a:t>Palvelujärjestelmän haasteet korostuvat vastauksissa kaikkein eniten</a:t>
            </a:r>
          </a:p>
          <a:p>
            <a:pPr marL="0" indent="0">
              <a:buNone/>
            </a:pPr>
            <a:r>
              <a:rPr lang="fi-FI" sz="2000" dirty="0"/>
              <a:t>Asiakkaiden kokemukset avunsaamisen vaikeudesta ovat lisääntyneet. Opiskelijoita on enemmän asiakkaina, koska opiskeluhuolto on ruuhkautunut.  Mt-palvelujen ruuhkista on lukuisia vastauksia. Asiakkaita ohjataan julkisista palveluista kriisikeskuksiin. Vastauksissa korostuu julkisten palveluiden hitaus, hoidon harvajaksoisuus ja pitkät jonot. Kriisikeskuksiin ohjautuu entistä huonovointisempia ihmisiä ja entistä enemmän sellaisia asiakkaita, joilla on asiakkuus </a:t>
            </a:r>
            <a:r>
              <a:rPr lang="fi-FI" sz="2000" dirty="0" err="1"/>
              <a:t>mt</a:t>
            </a:r>
            <a:r>
              <a:rPr lang="fi-FI" sz="2000" dirty="0"/>
              <a:t>-palveluihin.</a:t>
            </a:r>
          </a:p>
          <a:p>
            <a:pPr marL="0" indent="0">
              <a:buNone/>
            </a:pPr>
            <a:endParaRPr lang="fi-FI" sz="1400" dirty="0"/>
          </a:p>
        </p:txBody>
      </p:sp>
    </p:spTree>
    <p:extLst>
      <p:ext uri="{BB962C8B-B14F-4D97-AF65-F5344CB8AC3E}">
        <p14:creationId xmlns:p14="http://schemas.microsoft.com/office/powerpoint/2010/main" val="3678346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4CF9ED-0917-4B05-6CB6-948DEFCF4E07}"/>
              </a:ext>
            </a:extLst>
          </p:cNvPr>
          <p:cNvSpPr>
            <a:spLocks noGrp="1"/>
          </p:cNvSpPr>
          <p:nvPr>
            <p:ph type="title"/>
          </p:nvPr>
        </p:nvSpPr>
        <p:spPr>
          <a:xfrm>
            <a:off x="461555" y="180210"/>
            <a:ext cx="10885318" cy="999217"/>
          </a:xfrm>
        </p:spPr>
        <p:txBody>
          <a:bodyPr>
            <a:noAutofit/>
          </a:bodyPr>
          <a:lstStyle/>
          <a:p>
            <a:pPr>
              <a:lnSpc>
                <a:spcPct val="100000"/>
              </a:lnSpc>
            </a:pPr>
            <a:r>
              <a:rPr lang="fi-FI" sz="2400" dirty="0"/>
              <a:t>Pohdi tekemääsi kriisityötä. Millaisia havaintoja olet tehnyt asiakkaiden voinnista tai elämäntilanteista viimeisen kuuden kuukauden aikana? Pohdi erityisesti mahdollisia muutoksia, ilmiöitä tai trendejä (N = 79) 2/2</a:t>
            </a:r>
          </a:p>
        </p:txBody>
      </p:sp>
      <p:sp>
        <p:nvSpPr>
          <p:cNvPr id="3" name="Tekstin paikkamerkki 2">
            <a:extLst>
              <a:ext uri="{FF2B5EF4-FFF2-40B4-BE49-F238E27FC236}">
                <a16:creationId xmlns:a16="http://schemas.microsoft.com/office/drawing/2014/main" id="{76605149-5929-3070-1CF1-4D6995E0640A}"/>
              </a:ext>
            </a:extLst>
          </p:cNvPr>
          <p:cNvSpPr>
            <a:spLocks noGrp="1"/>
          </p:cNvSpPr>
          <p:nvPr>
            <p:ph type="body" sz="quarter" idx="11"/>
          </p:nvPr>
        </p:nvSpPr>
        <p:spPr>
          <a:xfrm>
            <a:off x="528057" y="1530642"/>
            <a:ext cx="10885318" cy="4637401"/>
          </a:xfrm>
        </p:spPr>
        <p:txBody>
          <a:bodyPr>
            <a:normAutofit fontScale="85000" lnSpcReduction="20000"/>
          </a:bodyPr>
          <a:lstStyle/>
          <a:p>
            <a:pPr marL="0" indent="0">
              <a:buNone/>
            </a:pPr>
            <a:r>
              <a:rPr lang="fi-FI" b="1" dirty="0">
                <a:solidFill>
                  <a:schemeClr val="accent1"/>
                </a:solidFill>
              </a:rPr>
              <a:t>Nuorten pahoinvointi on lisääntynyt</a:t>
            </a:r>
          </a:p>
          <a:p>
            <a:pPr marL="0" indent="0">
              <a:buNone/>
            </a:pPr>
            <a:r>
              <a:rPr lang="fi-FI" dirty="0"/>
              <a:t>Nuoria on aiempaa enemmän asiakkaina. Nuorten päihde- ja talousongelmat korostuvat, samoin ahdistuneisuus on selkeästi yleistynyt.  Useita mainintoja nuorten itsetuhoisuudesta. Myös identiteettiin liittyvät pulmat näkyvät vastaanotoilla. Yhä nuoremmat oireilevat ja nuorista huolissaan olevien vanhempien määrä on lisääntynyt. Vanhempien keinottomuus pahoinvoivan nuoren kanssa korostuu. Mainintoja myös opiskelijoiden uupumuksesta sekä vanhempien haasteista </a:t>
            </a:r>
            <a:r>
              <a:rPr lang="fi-FI" dirty="0" err="1"/>
              <a:t>nepsy</a:t>
            </a:r>
            <a:r>
              <a:rPr lang="fi-FI" dirty="0"/>
              <a:t>-lasten kanssa. Nuoria naisia on hakeutunut aiempaa enemmän kriisikeskuksiin. Myös nuorten miesten pahoinvointi näkyy, mutta toisaalta on havaittu, että miehet hakeutuvat nyt paremmin avun piiriin kuin ennen.</a:t>
            </a:r>
          </a:p>
          <a:p>
            <a:pPr marL="0" indent="0">
              <a:buNone/>
            </a:pPr>
            <a:r>
              <a:rPr lang="fi-FI" b="1" dirty="0">
                <a:solidFill>
                  <a:schemeClr val="accent1"/>
                </a:solidFill>
              </a:rPr>
              <a:t>Ihmissuhdeongelmat ovat edelleen yleinen aihe kriisityössä</a:t>
            </a:r>
          </a:p>
          <a:p>
            <a:pPr marL="0" indent="0">
              <a:buNone/>
            </a:pPr>
            <a:r>
              <a:rPr lang="fi-FI" dirty="0"/>
              <a:t>Parisuhdekriisejä esiintyy runsaasti. Väkivallasta ja lähisuhdeväkivallasta useita mainintoja. Miesten kokema lähisuhdeväkivalta ja erokriisit saivat myös mainintoja. </a:t>
            </a:r>
          </a:p>
          <a:p>
            <a:pPr marL="0" indent="0">
              <a:buNone/>
            </a:pPr>
            <a:r>
              <a:rPr lang="fi-FI" b="1" dirty="0">
                <a:solidFill>
                  <a:schemeClr val="accent1"/>
                </a:solidFill>
              </a:rPr>
              <a:t>Turvattomuus on lisääntynyt, erityisesti taloushuolet mainitaan usein</a:t>
            </a:r>
          </a:p>
          <a:p>
            <a:pPr marL="0" indent="0">
              <a:buNone/>
            </a:pPr>
            <a:r>
              <a:rPr lang="fi-FI" dirty="0"/>
              <a:t>Talousvaikeuksia on aiempaa enemmän. Maailman epävarma tilanne heijastuu ihmisten ajatuksiin ja vointiin. Epävarmuus tulevaisuudesta sekä pelko ja ahdistus maailman tilanteesta kuormittaa ihmisiä. </a:t>
            </a:r>
          </a:p>
          <a:p>
            <a:endParaRPr lang="fi-FI" dirty="0"/>
          </a:p>
        </p:txBody>
      </p:sp>
    </p:spTree>
    <p:extLst>
      <p:ext uri="{BB962C8B-B14F-4D97-AF65-F5344CB8AC3E}">
        <p14:creationId xmlns:p14="http://schemas.microsoft.com/office/powerpoint/2010/main" val="587949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249737"/>
            <a:ext cx="11587942" cy="999217"/>
          </a:xfrm>
        </p:spPr>
        <p:txBody>
          <a:bodyPr>
            <a:noAutofit/>
          </a:bodyPr>
          <a:lstStyle/>
          <a:p>
            <a:pPr>
              <a:lnSpc>
                <a:spcPct val="100000"/>
              </a:lnSpc>
            </a:pPr>
            <a:r>
              <a:rPr lang="fi-FI" sz="2400" b="1" dirty="0"/>
              <a:t>Arvioi kriisityöstä saamaasi näkymää, minkä kouluarvosanan antaisit ihmisten avun saamiselle hyvinvointialueesi sote-palveluissa? Vastaa sen hyvinvointialueen osalta, missä kriisikeskuksesi sijaitsee</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94</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425091129"/>
              </p:ext>
            </p:extLst>
          </p:nvPr>
        </p:nvGraphicFramePr>
        <p:xfrm>
          <a:off x="3494380" y="1869029"/>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6.5</a:t>
            </a:r>
          </a:p>
        </p:txBody>
      </p:sp>
    </p:spTree>
    <p:extLst>
      <p:ext uri="{BB962C8B-B14F-4D97-AF65-F5344CB8AC3E}">
        <p14:creationId xmlns:p14="http://schemas.microsoft.com/office/powerpoint/2010/main" val="1781353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769809566"/>
              </p:ext>
            </p:extLst>
          </p:nvPr>
        </p:nvGraphicFramePr>
        <p:xfrm>
          <a:off x="538939" y="1154869"/>
          <a:ext cx="11114119" cy="508508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136371">
                  <a:extLst>
                    <a:ext uri="{9D8B030D-6E8A-4147-A177-3AD203B41FA5}">
                      <a16:colId xmlns:a16="http://schemas.microsoft.com/office/drawing/2014/main" val="3734284668"/>
                    </a:ext>
                  </a:extLst>
                </a:gridCol>
                <a:gridCol w="1970116">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6.7</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1655826887"/>
                  </a:ext>
                </a:extLst>
              </a:tr>
              <a:tr h="370840">
                <a:tc>
                  <a:txBody>
                    <a:bodyPr/>
                    <a:lstStyle/>
                    <a:p>
                      <a:pPr algn="ctr"/>
                      <a:r>
                        <a:rPr lang="fi-FI" b="1" dirty="0">
                          <a:solidFill>
                            <a:srgbClr val="FF0000"/>
                          </a:solidFill>
                        </a:rPr>
                        <a:t>Sastamala</a:t>
                      </a:r>
                    </a:p>
                  </a:txBody>
                  <a:tcPr/>
                </a:tc>
                <a:tc>
                  <a:txBody>
                    <a:bodyPr/>
                    <a:lstStyle/>
                    <a:p>
                      <a:pPr algn="ctr"/>
                      <a:r>
                        <a:rPr lang="fi-FI" b="1" dirty="0">
                          <a:solidFill>
                            <a:srgbClr val="FF0000"/>
                          </a:solidFill>
                        </a:rPr>
                        <a:t>Pirkanmaa</a:t>
                      </a:r>
                    </a:p>
                  </a:txBody>
                  <a:tcPr/>
                </a:tc>
                <a:tc>
                  <a:txBody>
                    <a:bodyPr/>
                    <a:lstStyle/>
                    <a:p>
                      <a:pPr algn="ctr"/>
                      <a:r>
                        <a:rPr lang="fi-FI" b="1" dirty="0">
                          <a:solidFill>
                            <a:srgbClr val="FF0000"/>
                          </a:solidFill>
                        </a:rPr>
                        <a:t>5.7</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r>
                        <a:rPr lang="fi-FI" b="0" dirty="0">
                          <a:solidFill>
                            <a:schemeClr val="tx1"/>
                          </a:solidFill>
                        </a:rPr>
                        <a:t>6.5</a:t>
                      </a:r>
                    </a:p>
                  </a:txBody>
                  <a:tcPr/>
                </a:tc>
                <a:tc>
                  <a:txBody>
                    <a:bodyPr/>
                    <a:lstStyle/>
                    <a:p>
                      <a:pPr algn="ctr"/>
                      <a:r>
                        <a:rPr lang="fi-FI" b="0" dirty="0">
                          <a:solidFill>
                            <a:schemeClr val="tx1"/>
                          </a:solidFill>
                        </a:rPr>
                        <a:t>Rovaniemi</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6.3</a:t>
                      </a: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6.0</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7.0</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6.3</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6.5</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6.5</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6.2</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7.2</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6.3</a:t>
                      </a:r>
                    </a:p>
                  </a:txBody>
                  <a:tcPr/>
                </a:tc>
                <a:extLst>
                  <a:ext uri="{0D108BD9-81ED-4DB2-BD59-A6C34878D82A}">
                    <a16:rowId xmlns:a16="http://schemas.microsoft.com/office/drawing/2014/main" val="1552916133"/>
                  </a:ext>
                </a:extLst>
              </a:tr>
              <a:tr h="370840">
                <a:tc>
                  <a:txBody>
                    <a:bodyPr/>
                    <a:lstStyle/>
                    <a:p>
                      <a:pPr algn="ctr"/>
                      <a:r>
                        <a:rPr lang="fi-FI" b="0" dirty="0">
                          <a:solidFill>
                            <a:schemeClr val="tx1"/>
                          </a:solidFill>
                        </a:rPr>
                        <a:t>Kouvola</a:t>
                      </a:r>
                    </a:p>
                  </a:txBody>
                  <a:tcPr/>
                </a:tc>
                <a:tc>
                  <a:txBody>
                    <a:bodyPr/>
                    <a:lstStyle/>
                    <a:p>
                      <a:pPr algn="ctr"/>
                      <a:r>
                        <a:rPr lang="fi-FI" b="0" dirty="0">
                          <a:solidFill>
                            <a:schemeClr val="tx1"/>
                          </a:solidFill>
                        </a:rPr>
                        <a:t>Kymenlaakso</a:t>
                      </a:r>
                    </a:p>
                  </a:txBody>
                  <a:tcPr/>
                </a:tc>
                <a:tc>
                  <a:txBody>
                    <a:bodyPr/>
                    <a:lstStyle/>
                    <a:p>
                      <a:pPr algn="ctr"/>
                      <a:r>
                        <a:rPr lang="fi-FI" b="0" dirty="0">
                          <a:solidFill>
                            <a:schemeClr val="tx1"/>
                          </a:solidFill>
                        </a:rPr>
                        <a:t>7.0</a:t>
                      </a:r>
                    </a:p>
                  </a:txBody>
                  <a:tcPr/>
                </a:tc>
                <a:tc>
                  <a:txBody>
                    <a:bodyPr/>
                    <a:lstStyle/>
                    <a:p>
                      <a:pPr algn="ctr"/>
                      <a:r>
                        <a:rPr lang="fi-FI" b="0" dirty="0">
                          <a:solidFill>
                            <a:schemeClr val="tx1"/>
                          </a:solidFill>
                        </a:rPr>
                        <a:t>Turku</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6.8</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6.2</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7.5</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5.8</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6.8</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7.0</a:t>
                      </a:r>
                    </a:p>
                  </a:txBody>
                  <a:tcPr/>
                </a:tc>
                <a:extLst>
                  <a:ext uri="{0D108BD9-81ED-4DB2-BD59-A6C34878D82A}">
                    <a16:rowId xmlns:a16="http://schemas.microsoft.com/office/drawing/2014/main" val="2073455630"/>
                  </a:ext>
                </a:extLst>
              </a:tr>
              <a:tr h="130542">
                <a:tc>
                  <a:txBody>
                    <a:bodyPr/>
                    <a:lstStyle/>
                    <a:p>
                      <a:pPr algn="ctr"/>
                      <a:r>
                        <a:rPr lang="fi-FI" b="1" dirty="0">
                          <a:solidFill>
                            <a:schemeClr val="accent2"/>
                          </a:solidFill>
                        </a:rPr>
                        <a:t>Mikkeli</a:t>
                      </a:r>
                    </a:p>
                  </a:txBody>
                  <a:tcPr/>
                </a:tc>
                <a:tc>
                  <a:txBody>
                    <a:bodyPr/>
                    <a:lstStyle/>
                    <a:p>
                      <a:pPr algn="ctr"/>
                      <a:r>
                        <a:rPr lang="fi-FI" b="1" dirty="0">
                          <a:solidFill>
                            <a:schemeClr val="accent2"/>
                          </a:solidFill>
                        </a:rPr>
                        <a:t>Etelä-Savo</a:t>
                      </a:r>
                    </a:p>
                  </a:txBody>
                  <a:tcPr/>
                </a:tc>
                <a:tc>
                  <a:txBody>
                    <a:bodyPr/>
                    <a:lstStyle/>
                    <a:p>
                      <a:pPr algn="ctr"/>
                      <a:r>
                        <a:rPr lang="fi-FI" b="1" dirty="0">
                          <a:solidFill>
                            <a:schemeClr val="accent2"/>
                          </a:solidFill>
                        </a:rPr>
                        <a:t>7.7</a:t>
                      </a:r>
                    </a:p>
                  </a:txBody>
                  <a:tcPr/>
                </a:tc>
                <a:tc>
                  <a:txBody>
                    <a:bodyPr/>
                    <a:lstStyle/>
                    <a:p>
                      <a:pPr algn="ctr"/>
                      <a:endParaRPr lang="fi-FI" b="0">
                        <a:solidFill>
                          <a:schemeClr val="tx1"/>
                        </a:solidFill>
                      </a:endParaRP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3" name="Tekstiruutu 2">
            <a:extLst>
              <a:ext uri="{FF2B5EF4-FFF2-40B4-BE49-F238E27FC236}">
                <a16:creationId xmlns:a16="http://schemas.microsoft.com/office/drawing/2014/main" id="{8CED4D34-77AA-1AB9-8AD8-78A3CE8179B9}"/>
              </a:ext>
            </a:extLst>
          </p:cNvPr>
          <p:cNvSpPr txBox="1"/>
          <p:nvPr/>
        </p:nvSpPr>
        <p:spPr>
          <a:xfrm>
            <a:off x="379575" y="192081"/>
            <a:ext cx="11432848" cy="1015663"/>
          </a:xfrm>
          <a:prstGeom prst="rect">
            <a:avLst/>
          </a:prstGeom>
          <a:noFill/>
        </p:spPr>
        <p:txBody>
          <a:bodyPr wrap="square">
            <a:spAutoFit/>
          </a:bodyPr>
          <a:lstStyle/>
          <a:p>
            <a:r>
              <a:rPr lang="fi-FI" sz="2000" b="1" dirty="0">
                <a:solidFill>
                  <a:schemeClr val="bg1"/>
                </a:solidFill>
              </a:rPr>
              <a:t>Arvioi kriisityöstä saamaasi näkymää, minkä kouluarvosanan antaisit ihmisten avun saamiselle hyvinvointialueesi sote-palveluissa? Vastaa sen hyvinvointialueen osalta, missä kriisikeskuksesi sijaitsee</a:t>
            </a:r>
            <a:br>
              <a:rPr lang="fi-FI" sz="2000" b="1" dirty="0">
                <a:solidFill>
                  <a:schemeClr val="bg1"/>
                </a:solidFill>
              </a:rPr>
            </a:br>
            <a:endParaRPr lang="fi-FI" sz="2000" dirty="0">
              <a:solidFill>
                <a:schemeClr val="bg1"/>
              </a:solidFill>
            </a:endParaRPr>
          </a:p>
        </p:txBody>
      </p:sp>
    </p:spTree>
    <p:extLst>
      <p:ext uri="{BB962C8B-B14F-4D97-AF65-F5344CB8AC3E}">
        <p14:creationId xmlns:p14="http://schemas.microsoft.com/office/powerpoint/2010/main" val="7385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249737"/>
            <a:ext cx="11587942" cy="999217"/>
          </a:xfrm>
        </p:spPr>
        <p:txBody>
          <a:bodyPr>
            <a:noAutofit/>
          </a:bodyPr>
          <a:lstStyle/>
          <a:p>
            <a:pPr>
              <a:lnSpc>
                <a:spcPct val="100000"/>
              </a:lnSpc>
            </a:pPr>
            <a:r>
              <a:rPr lang="fi-FI" sz="2400" b="1" dirty="0"/>
              <a:t>Arvioi kriisityöstä saamaasi näkymää, minkä kouluarvosanan antaisit ihmisten avun saamiselle hyvinvointialueesi mielenterveyspalveluissa? Vastaa sen hyvinvointialueen osalta, missä kriisikeskuksesi sijaitsee</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93</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3782290005"/>
              </p:ext>
            </p:extLst>
          </p:nvPr>
        </p:nvGraphicFramePr>
        <p:xfrm>
          <a:off x="3494380" y="1869029"/>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6.1</a:t>
            </a:r>
          </a:p>
        </p:txBody>
      </p:sp>
    </p:spTree>
    <p:extLst>
      <p:ext uri="{BB962C8B-B14F-4D97-AF65-F5344CB8AC3E}">
        <p14:creationId xmlns:p14="http://schemas.microsoft.com/office/powerpoint/2010/main" val="364145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735835312"/>
              </p:ext>
            </p:extLst>
          </p:nvPr>
        </p:nvGraphicFramePr>
        <p:xfrm>
          <a:off x="538940" y="1182956"/>
          <a:ext cx="11114119" cy="509016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044931">
                  <a:extLst>
                    <a:ext uri="{9D8B030D-6E8A-4147-A177-3AD203B41FA5}">
                      <a16:colId xmlns:a16="http://schemas.microsoft.com/office/drawing/2014/main" val="3734284668"/>
                    </a:ext>
                  </a:extLst>
                </a:gridCol>
                <a:gridCol w="2061556">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6.1</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5.3</a:t>
                      </a:r>
                    </a:p>
                  </a:txBody>
                  <a:tcPr/>
                </a:tc>
                <a:extLst>
                  <a:ext uri="{0D108BD9-81ED-4DB2-BD59-A6C34878D82A}">
                    <a16:rowId xmlns:a16="http://schemas.microsoft.com/office/drawing/2014/main" val="1655826887"/>
                  </a:ext>
                </a:extLst>
              </a:tr>
              <a:tr h="370840">
                <a:tc>
                  <a:txBody>
                    <a:bodyPr/>
                    <a:lstStyle/>
                    <a:p>
                      <a:pPr algn="ctr"/>
                      <a:r>
                        <a:rPr lang="fi-FI" b="1" dirty="0">
                          <a:solidFill>
                            <a:srgbClr val="FF0000"/>
                          </a:solidFill>
                        </a:rPr>
                        <a:t>Sastamala</a:t>
                      </a:r>
                    </a:p>
                  </a:txBody>
                  <a:tcPr/>
                </a:tc>
                <a:tc>
                  <a:txBody>
                    <a:bodyPr/>
                    <a:lstStyle/>
                    <a:p>
                      <a:pPr algn="ctr"/>
                      <a:r>
                        <a:rPr lang="fi-FI" b="1" dirty="0">
                          <a:solidFill>
                            <a:srgbClr val="FF0000"/>
                          </a:solidFill>
                        </a:rPr>
                        <a:t>Pirkanmaa</a:t>
                      </a:r>
                    </a:p>
                  </a:txBody>
                  <a:tcPr/>
                </a:tc>
                <a:tc>
                  <a:txBody>
                    <a:bodyPr/>
                    <a:lstStyle/>
                    <a:p>
                      <a:pPr algn="ctr"/>
                      <a:r>
                        <a:rPr lang="fi-FI" b="1" dirty="0">
                          <a:solidFill>
                            <a:srgbClr val="FF0000"/>
                          </a:solidFill>
                        </a:rPr>
                        <a:t>5.0</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r>
                        <a:rPr lang="fi-FI" b="0" dirty="0">
                          <a:solidFill>
                            <a:schemeClr val="tx1"/>
                          </a:solidFill>
                        </a:rPr>
                        <a:t>6.0</a:t>
                      </a:r>
                    </a:p>
                  </a:txBody>
                  <a:tcPr/>
                </a:tc>
                <a:tc>
                  <a:txBody>
                    <a:bodyPr/>
                    <a:lstStyle/>
                    <a:p>
                      <a:pPr algn="ctr"/>
                      <a:r>
                        <a:rPr lang="fi-FI" b="0" dirty="0">
                          <a:solidFill>
                            <a:schemeClr val="tx1"/>
                          </a:solidFill>
                        </a:rPr>
                        <a:t>Rovaniemi</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5.3</a:t>
                      </a: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5.3</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6.3</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6.5</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5.5</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6.4</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7.2</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5.3</a:t>
                      </a:r>
                    </a:p>
                  </a:txBody>
                  <a:tcPr/>
                </a:tc>
                <a:extLst>
                  <a:ext uri="{0D108BD9-81ED-4DB2-BD59-A6C34878D82A}">
                    <a16:rowId xmlns:a16="http://schemas.microsoft.com/office/drawing/2014/main" val="1552916133"/>
                  </a:ext>
                </a:extLst>
              </a:tr>
              <a:tr h="370840">
                <a:tc>
                  <a:txBody>
                    <a:bodyPr/>
                    <a:lstStyle/>
                    <a:p>
                      <a:pPr algn="ctr"/>
                      <a:r>
                        <a:rPr lang="fi-FI" b="1" dirty="0">
                          <a:solidFill>
                            <a:schemeClr val="accent2"/>
                          </a:solidFill>
                        </a:rPr>
                        <a:t>Kouvola</a:t>
                      </a:r>
                    </a:p>
                  </a:txBody>
                  <a:tcPr/>
                </a:tc>
                <a:tc>
                  <a:txBody>
                    <a:bodyPr/>
                    <a:lstStyle/>
                    <a:p>
                      <a:pPr algn="ctr"/>
                      <a:r>
                        <a:rPr lang="fi-FI" b="1" dirty="0">
                          <a:solidFill>
                            <a:schemeClr val="accent2"/>
                          </a:solidFill>
                        </a:rPr>
                        <a:t>Kymenlaakso</a:t>
                      </a:r>
                    </a:p>
                  </a:txBody>
                  <a:tcPr/>
                </a:tc>
                <a:tc>
                  <a:txBody>
                    <a:bodyPr/>
                    <a:lstStyle/>
                    <a:p>
                      <a:pPr algn="ctr"/>
                      <a:r>
                        <a:rPr lang="fi-FI" b="1" dirty="0">
                          <a:solidFill>
                            <a:schemeClr val="accent2"/>
                          </a:solidFill>
                        </a:rPr>
                        <a:t>8.0</a:t>
                      </a:r>
                    </a:p>
                  </a:txBody>
                  <a:tcPr/>
                </a:tc>
                <a:tc>
                  <a:txBody>
                    <a:bodyPr/>
                    <a:lstStyle/>
                    <a:p>
                      <a:pPr algn="ctr"/>
                      <a:r>
                        <a:rPr lang="fi-FI" b="0" dirty="0">
                          <a:solidFill>
                            <a:schemeClr val="tx1"/>
                          </a:solidFill>
                        </a:rPr>
                        <a:t>Turku</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5.8</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7.3</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5.5</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6.0</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6.5</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7.3</a:t>
                      </a:r>
                    </a:p>
                  </a:txBody>
                  <a:tcPr/>
                </a:tc>
                <a:extLst>
                  <a:ext uri="{0D108BD9-81ED-4DB2-BD59-A6C34878D82A}">
                    <a16:rowId xmlns:a16="http://schemas.microsoft.com/office/drawing/2014/main" val="2073455630"/>
                  </a:ext>
                </a:extLst>
              </a:tr>
              <a:tr h="370840">
                <a:tc>
                  <a:txBody>
                    <a:bodyPr/>
                    <a:lstStyle/>
                    <a:p>
                      <a:pPr algn="ctr"/>
                      <a:r>
                        <a:rPr lang="fi-FI" b="0" dirty="0">
                          <a:solidFill>
                            <a:schemeClr val="tx1"/>
                          </a:solidFill>
                        </a:rPr>
                        <a:t>Mikkeli</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6.7</a:t>
                      </a:r>
                    </a:p>
                  </a:txBody>
                  <a:tcPr/>
                </a:tc>
                <a:tc>
                  <a:txBody>
                    <a:bodyPr/>
                    <a:lstStyle/>
                    <a:p>
                      <a:pPr algn="ctr"/>
                      <a:endParaRPr lang="fi-FI" b="0">
                        <a:solidFill>
                          <a:schemeClr val="tx1"/>
                        </a:solidFill>
                      </a:endParaRP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3" name="Tekstiruutu 2">
            <a:extLst>
              <a:ext uri="{FF2B5EF4-FFF2-40B4-BE49-F238E27FC236}">
                <a16:creationId xmlns:a16="http://schemas.microsoft.com/office/drawing/2014/main" id="{808FD7C0-E72D-AF3F-4220-253A9811ABC8}"/>
              </a:ext>
            </a:extLst>
          </p:cNvPr>
          <p:cNvSpPr txBox="1"/>
          <p:nvPr/>
        </p:nvSpPr>
        <p:spPr>
          <a:xfrm>
            <a:off x="433068" y="150569"/>
            <a:ext cx="11325862" cy="1323439"/>
          </a:xfrm>
          <a:prstGeom prst="rect">
            <a:avLst/>
          </a:prstGeom>
          <a:noFill/>
        </p:spPr>
        <p:txBody>
          <a:bodyPr wrap="square">
            <a:spAutoFit/>
          </a:bodyPr>
          <a:lstStyle/>
          <a:p>
            <a:r>
              <a:rPr lang="fi-FI" sz="2000" b="1" dirty="0">
                <a:solidFill>
                  <a:schemeClr val="bg1"/>
                </a:solidFill>
              </a:rPr>
              <a:t>Arvioi kriisityöstä saamaasi näkymää, minkä kouluarvosanan antaisit ihmisten avun saamiselle hyvinvointialueesi mielenterveyspalveluissa? Vastaa sen hyvinvointialueen osalta, missä kriisikeskuksesi sijaitsee</a:t>
            </a:r>
            <a:br>
              <a:rPr lang="fi-FI" sz="2000" b="1" dirty="0">
                <a:solidFill>
                  <a:schemeClr val="bg1"/>
                </a:solidFill>
              </a:rPr>
            </a:br>
            <a:endParaRPr lang="fi-FI" sz="2000" dirty="0">
              <a:solidFill>
                <a:schemeClr val="bg1"/>
              </a:solidFill>
            </a:endParaRPr>
          </a:p>
        </p:txBody>
      </p:sp>
    </p:spTree>
    <p:extLst>
      <p:ext uri="{BB962C8B-B14F-4D97-AF65-F5344CB8AC3E}">
        <p14:creationId xmlns:p14="http://schemas.microsoft.com/office/powerpoint/2010/main" val="2850758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116096"/>
            <a:ext cx="11587942" cy="999217"/>
          </a:xfrm>
        </p:spPr>
        <p:txBody>
          <a:bodyPr>
            <a:noAutofit/>
          </a:bodyPr>
          <a:lstStyle/>
          <a:p>
            <a:pPr>
              <a:lnSpc>
                <a:spcPct val="100000"/>
              </a:lnSpc>
            </a:pPr>
            <a:r>
              <a:rPr lang="fi-FI" sz="2400" b="1" dirty="0"/>
              <a:t>Vastaa sen hyvinvointialueen osalta, missä kriisikeskuksesi sijaitsee. Arvioi kriisityöstä saamaasi näkymää, onko vuoden 2023 sote-uudistuksen jälkeen ihmisten pääsy sote-palveluihin…</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88</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101156993"/>
              </p:ext>
            </p:extLst>
          </p:nvPr>
        </p:nvGraphicFramePr>
        <p:xfrm>
          <a:off x="3876766" y="1435432"/>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2.2</a:t>
            </a:r>
          </a:p>
        </p:txBody>
      </p:sp>
      <p:sp>
        <p:nvSpPr>
          <p:cNvPr id="3" name="Tekstiruutu 2">
            <a:extLst>
              <a:ext uri="{FF2B5EF4-FFF2-40B4-BE49-F238E27FC236}">
                <a16:creationId xmlns:a16="http://schemas.microsoft.com/office/drawing/2014/main" id="{7C4738E4-1255-4FDF-16EE-48B5FC9177E9}"/>
              </a:ext>
            </a:extLst>
          </p:cNvPr>
          <p:cNvSpPr txBox="1"/>
          <p:nvPr/>
        </p:nvSpPr>
        <p:spPr>
          <a:xfrm>
            <a:off x="1537857" y="6024193"/>
            <a:ext cx="8778239" cy="523220"/>
          </a:xfrm>
          <a:prstGeom prst="rect">
            <a:avLst/>
          </a:prstGeom>
          <a:noFill/>
        </p:spPr>
        <p:txBody>
          <a:bodyPr wrap="square" rtlCol="0">
            <a:spAutoFit/>
          </a:bodyPr>
          <a:lstStyle/>
          <a:p>
            <a:r>
              <a:rPr lang="fi-FI" sz="1400" dirty="0">
                <a:solidFill>
                  <a:schemeClr val="bg1"/>
                </a:solidFill>
              </a:rPr>
              <a:t>Vastausasteikko: 1 = heikentynyt huomattavasti, 2 = heikentynyt jonkin verran, 3 = ei muutosta, 4 = parantunut jonkin verran, 5 = parantunut huomattavasti  </a:t>
            </a:r>
          </a:p>
        </p:txBody>
      </p:sp>
      <p:sp>
        <p:nvSpPr>
          <p:cNvPr id="6" name="Ellipsi 5">
            <a:extLst>
              <a:ext uri="{FF2B5EF4-FFF2-40B4-BE49-F238E27FC236}">
                <a16:creationId xmlns:a16="http://schemas.microsoft.com/office/drawing/2014/main" id="{658C67E6-BF05-0689-1F03-950850D8D3D7}"/>
              </a:ext>
            </a:extLst>
          </p:cNvPr>
          <p:cNvSpPr/>
          <p:nvPr/>
        </p:nvSpPr>
        <p:spPr>
          <a:xfrm>
            <a:off x="10582275" y="1695301"/>
            <a:ext cx="1011976" cy="999217"/>
          </a:xfrm>
          <a:prstGeom prst="ellipse">
            <a:avLst/>
          </a:prstGeom>
          <a:solidFill>
            <a:schemeClr val="accent3"/>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Ellipsi 6">
            <a:extLst>
              <a:ext uri="{FF2B5EF4-FFF2-40B4-BE49-F238E27FC236}">
                <a16:creationId xmlns:a16="http://schemas.microsoft.com/office/drawing/2014/main" id="{695787F9-5474-ECDB-642A-28BF8EE9FF2D}"/>
              </a:ext>
            </a:extLst>
          </p:cNvPr>
          <p:cNvSpPr/>
          <p:nvPr/>
        </p:nvSpPr>
        <p:spPr>
          <a:xfrm>
            <a:off x="10582275" y="4362301"/>
            <a:ext cx="1011976" cy="99921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0" name="Tekstiruutu 9">
            <a:extLst>
              <a:ext uri="{FF2B5EF4-FFF2-40B4-BE49-F238E27FC236}">
                <a16:creationId xmlns:a16="http://schemas.microsoft.com/office/drawing/2014/main" id="{1FB35B05-ED91-7F2A-5C17-877262AB119F}"/>
              </a:ext>
            </a:extLst>
          </p:cNvPr>
          <p:cNvSpPr txBox="1"/>
          <p:nvPr/>
        </p:nvSpPr>
        <p:spPr>
          <a:xfrm>
            <a:off x="10756937" y="4665983"/>
            <a:ext cx="984265" cy="400110"/>
          </a:xfrm>
          <a:prstGeom prst="rect">
            <a:avLst/>
          </a:prstGeom>
          <a:noFill/>
        </p:spPr>
        <p:txBody>
          <a:bodyPr wrap="square" rtlCol="0">
            <a:spAutoFit/>
          </a:bodyPr>
          <a:lstStyle/>
          <a:p>
            <a:r>
              <a:rPr lang="fi-FI" sz="2000" b="1" dirty="0"/>
              <a:t>70 %</a:t>
            </a:r>
          </a:p>
        </p:txBody>
      </p:sp>
      <p:sp>
        <p:nvSpPr>
          <p:cNvPr id="11" name="Tekstiruutu 10">
            <a:extLst>
              <a:ext uri="{FF2B5EF4-FFF2-40B4-BE49-F238E27FC236}">
                <a16:creationId xmlns:a16="http://schemas.microsoft.com/office/drawing/2014/main" id="{9946A15D-4740-41BF-C5F8-9188263157F8}"/>
              </a:ext>
            </a:extLst>
          </p:cNvPr>
          <p:cNvSpPr txBox="1"/>
          <p:nvPr/>
        </p:nvSpPr>
        <p:spPr>
          <a:xfrm>
            <a:off x="10833137" y="1997005"/>
            <a:ext cx="984265" cy="400110"/>
          </a:xfrm>
          <a:prstGeom prst="rect">
            <a:avLst/>
          </a:prstGeom>
          <a:noFill/>
        </p:spPr>
        <p:txBody>
          <a:bodyPr wrap="square" rtlCol="0">
            <a:spAutoFit/>
          </a:bodyPr>
          <a:lstStyle/>
          <a:p>
            <a:r>
              <a:rPr lang="fi-FI" sz="2000" b="1" dirty="0"/>
              <a:t>4 %</a:t>
            </a:r>
          </a:p>
        </p:txBody>
      </p:sp>
      <p:sp>
        <p:nvSpPr>
          <p:cNvPr id="8" name="Tekstiruutu 7">
            <a:extLst>
              <a:ext uri="{FF2B5EF4-FFF2-40B4-BE49-F238E27FC236}">
                <a16:creationId xmlns:a16="http://schemas.microsoft.com/office/drawing/2014/main" id="{DF5F37FB-FE1F-0E20-5287-3BB92C7BFB21}"/>
              </a:ext>
            </a:extLst>
          </p:cNvPr>
          <p:cNvSpPr txBox="1"/>
          <p:nvPr/>
        </p:nvSpPr>
        <p:spPr>
          <a:xfrm>
            <a:off x="10823634" y="2638064"/>
            <a:ext cx="850870" cy="369332"/>
          </a:xfrm>
          <a:prstGeom prst="rect">
            <a:avLst/>
          </a:prstGeom>
          <a:noFill/>
        </p:spPr>
        <p:txBody>
          <a:bodyPr wrap="square" rtlCol="0">
            <a:spAutoFit/>
          </a:bodyPr>
          <a:lstStyle/>
          <a:p>
            <a:r>
              <a:rPr lang="fi-FI" dirty="0">
                <a:solidFill>
                  <a:schemeClr val="bg1"/>
                </a:solidFill>
              </a:rPr>
              <a:t>4+5</a:t>
            </a:r>
          </a:p>
        </p:txBody>
      </p:sp>
      <p:sp>
        <p:nvSpPr>
          <p:cNvPr id="9" name="Tekstiruutu 8">
            <a:extLst>
              <a:ext uri="{FF2B5EF4-FFF2-40B4-BE49-F238E27FC236}">
                <a16:creationId xmlns:a16="http://schemas.microsoft.com/office/drawing/2014/main" id="{AC9FB5AD-6787-63F2-797E-4AFA3CFA4A7A}"/>
              </a:ext>
            </a:extLst>
          </p:cNvPr>
          <p:cNvSpPr txBox="1"/>
          <p:nvPr/>
        </p:nvSpPr>
        <p:spPr>
          <a:xfrm>
            <a:off x="10815911" y="5322516"/>
            <a:ext cx="850870" cy="369332"/>
          </a:xfrm>
          <a:prstGeom prst="rect">
            <a:avLst/>
          </a:prstGeom>
          <a:noFill/>
        </p:spPr>
        <p:txBody>
          <a:bodyPr wrap="square" rtlCol="0">
            <a:spAutoFit/>
          </a:bodyPr>
          <a:lstStyle/>
          <a:p>
            <a:r>
              <a:rPr lang="fi-FI" dirty="0">
                <a:solidFill>
                  <a:schemeClr val="bg1"/>
                </a:solidFill>
              </a:rPr>
              <a:t>1+2</a:t>
            </a:r>
          </a:p>
        </p:txBody>
      </p:sp>
    </p:spTree>
    <p:extLst>
      <p:ext uri="{BB962C8B-B14F-4D97-AF65-F5344CB8AC3E}">
        <p14:creationId xmlns:p14="http://schemas.microsoft.com/office/powerpoint/2010/main" val="3172589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3922314023"/>
              </p:ext>
            </p:extLst>
          </p:nvPr>
        </p:nvGraphicFramePr>
        <p:xfrm>
          <a:off x="538940" y="976199"/>
          <a:ext cx="11114119" cy="509016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111433">
                  <a:extLst>
                    <a:ext uri="{9D8B030D-6E8A-4147-A177-3AD203B41FA5}">
                      <a16:colId xmlns:a16="http://schemas.microsoft.com/office/drawing/2014/main" val="3734284668"/>
                    </a:ext>
                  </a:extLst>
                </a:gridCol>
                <a:gridCol w="1995054">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2.4</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2.2</a:t>
                      </a:r>
                    </a:p>
                  </a:txBody>
                  <a:tcPr/>
                </a:tc>
                <a:extLst>
                  <a:ext uri="{0D108BD9-81ED-4DB2-BD59-A6C34878D82A}">
                    <a16:rowId xmlns:a16="http://schemas.microsoft.com/office/drawing/2014/main" val="1655826887"/>
                  </a:ext>
                </a:extLst>
              </a:tr>
              <a:tr h="370840">
                <a:tc>
                  <a:txBody>
                    <a:bodyPr/>
                    <a:lstStyle/>
                    <a:p>
                      <a:pPr algn="ctr"/>
                      <a:r>
                        <a:rPr lang="fi-FI" b="0" dirty="0">
                          <a:solidFill>
                            <a:schemeClr val="tx1"/>
                          </a:solidFill>
                        </a:rPr>
                        <a:t>Sastamala</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1.7</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r>
                        <a:rPr lang="fi-FI" b="0" dirty="0">
                          <a:solidFill>
                            <a:schemeClr val="tx1"/>
                          </a:solidFill>
                        </a:rPr>
                        <a:t>2.0</a:t>
                      </a:r>
                    </a:p>
                  </a:txBody>
                  <a:tcPr/>
                </a:tc>
                <a:tc>
                  <a:txBody>
                    <a:bodyPr/>
                    <a:lstStyle/>
                    <a:p>
                      <a:pPr algn="ctr"/>
                      <a:r>
                        <a:rPr lang="fi-FI" b="1" dirty="0">
                          <a:solidFill>
                            <a:srgbClr val="FF0000"/>
                          </a:solidFill>
                        </a:rPr>
                        <a:t>Rovaniemi</a:t>
                      </a:r>
                    </a:p>
                  </a:txBody>
                  <a:tcPr/>
                </a:tc>
                <a:tc>
                  <a:txBody>
                    <a:bodyPr/>
                    <a:lstStyle/>
                    <a:p>
                      <a:pPr algn="ctr"/>
                      <a:r>
                        <a:rPr lang="fi-FI" b="1" dirty="0">
                          <a:solidFill>
                            <a:srgbClr val="FF0000"/>
                          </a:solidFill>
                        </a:rPr>
                        <a:t>Lappi</a:t>
                      </a:r>
                    </a:p>
                  </a:txBody>
                  <a:tcPr/>
                </a:tc>
                <a:tc>
                  <a:txBody>
                    <a:bodyPr/>
                    <a:lstStyle/>
                    <a:p>
                      <a:pPr algn="ctr"/>
                      <a:r>
                        <a:rPr lang="fi-FI" b="1" dirty="0">
                          <a:solidFill>
                            <a:srgbClr val="FF0000"/>
                          </a:solidFill>
                        </a:rPr>
                        <a:t>1.3</a:t>
                      </a: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1.7</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2.0</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1.8</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1.8</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2.4</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2.5</a:t>
                      </a:r>
                    </a:p>
                  </a:txBody>
                  <a:tcPr/>
                </a:tc>
                <a:extLst>
                  <a:ext uri="{0D108BD9-81ED-4DB2-BD59-A6C34878D82A}">
                    <a16:rowId xmlns:a16="http://schemas.microsoft.com/office/drawing/2014/main" val="1552916133"/>
                  </a:ext>
                </a:extLst>
              </a:tr>
              <a:tr h="370840">
                <a:tc>
                  <a:txBody>
                    <a:bodyPr/>
                    <a:lstStyle/>
                    <a:p>
                      <a:pPr algn="ctr"/>
                      <a:r>
                        <a:rPr lang="fi-FI" b="0" dirty="0">
                          <a:solidFill>
                            <a:schemeClr val="tx1"/>
                          </a:solidFill>
                        </a:rPr>
                        <a:t>Kouvola</a:t>
                      </a:r>
                    </a:p>
                  </a:txBody>
                  <a:tcPr/>
                </a:tc>
                <a:tc>
                  <a:txBody>
                    <a:bodyPr/>
                    <a:lstStyle/>
                    <a:p>
                      <a:pPr algn="ctr"/>
                      <a:r>
                        <a:rPr lang="fi-FI" b="0" dirty="0">
                          <a:solidFill>
                            <a:schemeClr val="tx1"/>
                          </a:solidFill>
                        </a:rPr>
                        <a:t>Kymenlaakso</a:t>
                      </a:r>
                    </a:p>
                  </a:txBody>
                  <a:tcPr/>
                </a:tc>
                <a:tc>
                  <a:txBody>
                    <a:bodyPr/>
                    <a:lstStyle/>
                    <a:p>
                      <a:pPr algn="ctr"/>
                      <a:r>
                        <a:rPr lang="fi-FI" b="0" dirty="0">
                          <a:solidFill>
                            <a:schemeClr val="tx1"/>
                          </a:solidFill>
                        </a:rPr>
                        <a:t>3.0</a:t>
                      </a:r>
                    </a:p>
                  </a:txBody>
                  <a:tcPr/>
                </a:tc>
                <a:tc>
                  <a:txBody>
                    <a:bodyPr/>
                    <a:lstStyle/>
                    <a:p>
                      <a:pPr algn="ctr"/>
                      <a:r>
                        <a:rPr lang="fi-FI" b="0" dirty="0">
                          <a:solidFill>
                            <a:schemeClr val="tx1"/>
                          </a:solidFill>
                        </a:rPr>
                        <a:t>Turku</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2.4</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2.0</a:t>
                      </a:r>
                    </a:p>
                  </a:txBody>
                  <a:tcPr/>
                </a:tc>
                <a:tc>
                  <a:txBody>
                    <a:bodyPr/>
                    <a:lstStyle/>
                    <a:p>
                      <a:pPr algn="ctr"/>
                      <a:r>
                        <a:rPr lang="fi-FI" b="1" dirty="0">
                          <a:solidFill>
                            <a:schemeClr val="accent2"/>
                          </a:solidFill>
                        </a:rPr>
                        <a:t>Vaasa</a:t>
                      </a:r>
                    </a:p>
                  </a:txBody>
                  <a:tcPr/>
                </a:tc>
                <a:tc>
                  <a:txBody>
                    <a:bodyPr/>
                    <a:lstStyle/>
                    <a:p>
                      <a:pPr algn="ctr"/>
                      <a:r>
                        <a:rPr lang="fi-FI" b="1" dirty="0">
                          <a:solidFill>
                            <a:schemeClr val="accent2"/>
                          </a:solidFill>
                        </a:rPr>
                        <a:t>Pohjanmaa</a:t>
                      </a:r>
                    </a:p>
                  </a:txBody>
                  <a:tcPr/>
                </a:tc>
                <a:tc>
                  <a:txBody>
                    <a:bodyPr/>
                    <a:lstStyle/>
                    <a:p>
                      <a:pPr algn="ctr"/>
                      <a:r>
                        <a:rPr lang="fi-FI" b="1" dirty="0">
                          <a:solidFill>
                            <a:schemeClr val="accent2"/>
                          </a:solidFill>
                        </a:rPr>
                        <a:t>3.3</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1.8</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1.5</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2.4</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3.0</a:t>
                      </a:r>
                    </a:p>
                  </a:txBody>
                  <a:tcPr/>
                </a:tc>
                <a:extLst>
                  <a:ext uri="{0D108BD9-81ED-4DB2-BD59-A6C34878D82A}">
                    <a16:rowId xmlns:a16="http://schemas.microsoft.com/office/drawing/2014/main" val="2073455630"/>
                  </a:ext>
                </a:extLst>
              </a:tr>
              <a:tr h="370840">
                <a:tc>
                  <a:txBody>
                    <a:bodyPr/>
                    <a:lstStyle/>
                    <a:p>
                      <a:pPr algn="ctr"/>
                      <a:r>
                        <a:rPr lang="fi-FI" b="1" dirty="0">
                          <a:solidFill>
                            <a:schemeClr val="accent2"/>
                          </a:solidFill>
                        </a:rPr>
                        <a:t>Mikkeli</a:t>
                      </a:r>
                    </a:p>
                  </a:txBody>
                  <a:tcPr/>
                </a:tc>
                <a:tc>
                  <a:txBody>
                    <a:bodyPr/>
                    <a:lstStyle/>
                    <a:p>
                      <a:pPr algn="ctr"/>
                      <a:r>
                        <a:rPr lang="fi-FI" b="1" dirty="0">
                          <a:solidFill>
                            <a:schemeClr val="accent2"/>
                          </a:solidFill>
                        </a:rPr>
                        <a:t>Etelä-Savo</a:t>
                      </a:r>
                    </a:p>
                  </a:txBody>
                  <a:tcPr/>
                </a:tc>
                <a:tc>
                  <a:txBody>
                    <a:bodyPr/>
                    <a:lstStyle/>
                    <a:p>
                      <a:pPr algn="ctr"/>
                      <a:r>
                        <a:rPr lang="fi-FI" b="1" dirty="0">
                          <a:solidFill>
                            <a:schemeClr val="accent2"/>
                          </a:solidFill>
                        </a:rPr>
                        <a:t>3.3</a:t>
                      </a:r>
                    </a:p>
                  </a:txBody>
                  <a:tcPr/>
                </a:tc>
                <a:tc>
                  <a:txBody>
                    <a:bodyPr/>
                    <a:lstStyle/>
                    <a:p>
                      <a:pPr algn="ctr"/>
                      <a:endParaRPr lang="fi-FI" b="0">
                        <a:solidFill>
                          <a:schemeClr val="tx1"/>
                        </a:solidFill>
                      </a:endParaRP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3" name="Tekstiruutu 2">
            <a:extLst>
              <a:ext uri="{FF2B5EF4-FFF2-40B4-BE49-F238E27FC236}">
                <a16:creationId xmlns:a16="http://schemas.microsoft.com/office/drawing/2014/main" id="{D89CED6E-E8A0-4396-D05D-0903184688F2}"/>
              </a:ext>
            </a:extLst>
          </p:cNvPr>
          <p:cNvSpPr txBox="1"/>
          <p:nvPr/>
        </p:nvSpPr>
        <p:spPr>
          <a:xfrm>
            <a:off x="430744" y="166914"/>
            <a:ext cx="11497890" cy="1015663"/>
          </a:xfrm>
          <a:prstGeom prst="rect">
            <a:avLst/>
          </a:prstGeom>
          <a:noFill/>
        </p:spPr>
        <p:txBody>
          <a:bodyPr wrap="square">
            <a:spAutoFit/>
          </a:bodyPr>
          <a:lstStyle/>
          <a:p>
            <a:r>
              <a:rPr lang="fi-FI" sz="2000" b="1" dirty="0">
                <a:solidFill>
                  <a:schemeClr val="bg1"/>
                </a:solidFill>
              </a:rPr>
              <a:t>Vastaa sen hyvinvointialueen osalta, missä kriisikeskuksesi sijaitsee. Arvioi kriisityöstä saamaasi näkymää, onko vuoden 2023 sote-uudistuksen jälkeen ihmisten pääsy sote-palveluihin…</a:t>
            </a:r>
            <a:br>
              <a:rPr lang="fi-FI" sz="2000" b="1" dirty="0">
                <a:solidFill>
                  <a:schemeClr val="bg1"/>
                </a:solidFill>
              </a:rPr>
            </a:br>
            <a:endParaRPr lang="fi-FI" sz="2000" dirty="0">
              <a:solidFill>
                <a:schemeClr val="bg1"/>
              </a:solidFill>
            </a:endParaRPr>
          </a:p>
        </p:txBody>
      </p:sp>
      <p:sp>
        <p:nvSpPr>
          <p:cNvPr id="4" name="Tekstiruutu 3">
            <a:extLst>
              <a:ext uri="{FF2B5EF4-FFF2-40B4-BE49-F238E27FC236}">
                <a16:creationId xmlns:a16="http://schemas.microsoft.com/office/drawing/2014/main" id="{786F54D1-4E92-A4C7-CCC6-8B559DFFBF35}"/>
              </a:ext>
            </a:extLst>
          </p:cNvPr>
          <p:cNvSpPr txBox="1"/>
          <p:nvPr/>
        </p:nvSpPr>
        <p:spPr>
          <a:xfrm>
            <a:off x="430744" y="6143791"/>
            <a:ext cx="11497890" cy="307777"/>
          </a:xfrm>
          <a:prstGeom prst="rect">
            <a:avLst/>
          </a:prstGeom>
          <a:noFill/>
        </p:spPr>
        <p:txBody>
          <a:bodyPr wrap="square" rtlCol="0">
            <a:spAutoFit/>
          </a:bodyPr>
          <a:lstStyle/>
          <a:p>
            <a:r>
              <a:rPr lang="fi-FI" sz="1400" dirty="0">
                <a:solidFill>
                  <a:schemeClr val="bg1"/>
                </a:solidFill>
              </a:rPr>
              <a:t>Vastausasteikko: 1 = heikentynyt huomattavasti, 2 = heikentynyt jonkin verran, 3 = ei muutosta, 4 = parantunut jonkin verran, 5 = parantunut huomattavasti  </a:t>
            </a:r>
          </a:p>
        </p:txBody>
      </p:sp>
    </p:spTree>
    <p:extLst>
      <p:ext uri="{BB962C8B-B14F-4D97-AF65-F5344CB8AC3E}">
        <p14:creationId xmlns:p14="http://schemas.microsoft.com/office/powerpoint/2010/main" val="2004236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116096"/>
            <a:ext cx="11826240" cy="999217"/>
          </a:xfrm>
        </p:spPr>
        <p:txBody>
          <a:bodyPr>
            <a:noAutofit/>
          </a:bodyPr>
          <a:lstStyle/>
          <a:p>
            <a:pPr>
              <a:lnSpc>
                <a:spcPct val="100000"/>
              </a:lnSpc>
            </a:pPr>
            <a:r>
              <a:rPr lang="fi-FI" sz="2400" b="1" dirty="0"/>
              <a:t>Vastaa sen hyvinvointialueen osalta, missä kriisikeskuksesi sijaitsee. Arvioi kriisityöstä saamaasi näkymää, onko vuoden 2023 sote-uudistuksen jälkeen ihmisten pääsy mielenterveyspalveluihin hyvinvointialueellasi…</a:t>
            </a:r>
            <a:br>
              <a:rPr lang="fi-FI" sz="1400" b="1" dirty="0"/>
            </a:br>
            <a:endParaRPr lang="fi-FI" sz="28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88</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2050135486"/>
              </p:ext>
            </p:extLst>
          </p:nvPr>
        </p:nvGraphicFramePr>
        <p:xfrm>
          <a:off x="3876766" y="1452057"/>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2.3</a:t>
            </a:r>
          </a:p>
        </p:txBody>
      </p:sp>
      <p:sp>
        <p:nvSpPr>
          <p:cNvPr id="3" name="Tekstiruutu 2">
            <a:extLst>
              <a:ext uri="{FF2B5EF4-FFF2-40B4-BE49-F238E27FC236}">
                <a16:creationId xmlns:a16="http://schemas.microsoft.com/office/drawing/2014/main" id="{7C4738E4-1255-4FDF-16EE-48B5FC9177E9}"/>
              </a:ext>
            </a:extLst>
          </p:cNvPr>
          <p:cNvSpPr txBox="1"/>
          <p:nvPr/>
        </p:nvSpPr>
        <p:spPr>
          <a:xfrm>
            <a:off x="1537857" y="6024193"/>
            <a:ext cx="8778239" cy="523220"/>
          </a:xfrm>
          <a:prstGeom prst="rect">
            <a:avLst/>
          </a:prstGeom>
          <a:noFill/>
        </p:spPr>
        <p:txBody>
          <a:bodyPr wrap="square" rtlCol="0">
            <a:spAutoFit/>
          </a:bodyPr>
          <a:lstStyle/>
          <a:p>
            <a:r>
              <a:rPr lang="fi-FI" sz="1400" dirty="0">
                <a:solidFill>
                  <a:schemeClr val="bg1"/>
                </a:solidFill>
              </a:rPr>
              <a:t>Vastausasteikko: 1 = heikentynyt huomattavasti, 2 = heikentynyt jonkin verran, 3 = ei muutosta, 4 = parantunut jonkin verran, 5 = parantunut huomattavasti  </a:t>
            </a:r>
          </a:p>
        </p:txBody>
      </p:sp>
      <p:sp>
        <p:nvSpPr>
          <p:cNvPr id="6" name="Ellipsi 5">
            <a:extLst>
              <a:ext uri="{FF2B5EF4-FFF2-40B4-BE49-F238E27FC236}">
                <a16:creationId xmlns:a16="http://schemas.microsoft.com/office/drawing/2014/main" id="{CA4345A2-6EBF-EE5D-2A23-55E21A6EE813}"/>
              </a:ext>
            </a:extLst>
          </p:cNvPr>
          <p:cNvSpPr/>
          <p:nvPr/>
        </p:nvSpPr>
        <p:spPr>
          <a:xfrm>
            <a:off x="10582275" y="1695301"/>
            <a:ext cx="1011976" cy="999217"/>
          </a:xfrm>
          <a:prstGeom prst="ellipse">
            <a:avLst/>
          </a:prstGeom>
          <a:solidFill>
            <a:schemeClr val="accent3"/>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Ellipsi 6">
            <a:extLst>
              <a:ext uri="{FF2B5EF4-FFF2-40B4-BE49-F238E27FC236}">
                <a16:creationId xmlns:a16="http://schemas.microsoft.com/office/drawing/2014/main" id="{79B23F1E-590A-3770-76F6-2405C29483E0}"/>
              </a:ext>
            </a:extLst>
          </p:cNvPr>
          <p:cNvSpPr/>
          <p:nvPr/>
        </p:nvSpPr>
        <p:spPr>
          <a:xfrm>
            <a:off x="10582275" y="4362301"/>
            <a:ext cx="1011976" cy="99921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8" name="Tekstiruutu 7">
            <a:extLst>
              <a:ext uri="{FF2B5EF4-FFF2-40B4-BE49-F238E27FC236}">
                <a16:creationId xmlns:a16="http://schemas.microsoft.com/office/drawing/2014/main" id="{1F1953AB-F88E-62A6-2A5B-83F1048E5445}"/>
              </a:ext>
            </a:extLst>
          </p:cNvPr>
          <p:cNvSpPr txBox="1"/>
          <p:nvPr/>
        </p:nvSpPr>
        <p:spPr>
          <a:xfrm>
            <a:off x="10796758" y="4664002"/>
            <a:ext cx="730523" cy="400110"/>
          </a:xfrm>
          <a:prstGeom prst="rect">
            <a:avLst/>
          </a:prstGeom>
          <a:noFill/>
        </p:spPr>
        <p:txBody>
          <a:bodyPr wrap="square" rtlCol="0">
            <a:spAutoFit/>
          </a:bodyPr>
          <a:lstStyle/>
          <a:p>
            <a:r>
              <a:rPr lang="fi-FI" sz="2000" b="1" dirty="0"/>
              <a:t>68 %</a:t>
            </a:r>
          </a:p>
        </p:txBody>
      </p:sp>
      <p:sp>
        <p:nvSpPr>
          <p:cNvPr id="9" name="Tekstiruutu 8">
            <a:extLst>
              <a:ext uri="{FF2B5EF4-FFF2-40B4-BE49-F238E27FC236}">
                <a16:creationId xmlns:a16="http://schemas.microsoft.com/office/drawing/2014/main" id="{A136E092-7EAE-AA00-2FC4-D4D58A34F1FD}"/>
              </a:ext>
            </a:extLst>
          </p:cNvPr>
          <p:cNvSpPr txBox="1"/>
          <p:nvPr/>
        </p:nvSpPr>
        <p:spPr>
          <a:xfrm>
            <a:off x="10833137" y="2003285"/>
            <a:ext cx="984265" cy="400110"/>
          </a:xfrm>
          <a:prstGeom prst="rect">
            <a:avLst/>
          </a:prstGeom>
          <a:noFill/>
        </p:spPr>
        <p:txBody>
          <a:bodyPr wrap="square" rtlCol="0">
            <a:spAutoFit/>
          </a:bodyPr>
          <a:lstStyle/>
          <a:p>
            <a:r>
              <a:rPr lang="fi-FI" sz="2000" b="1" dirty="0"/>
              <a:t>7 %</a:t>
            </a:r>
          </a:p>
        </p:txBody>
      </p:sp>
      <p:sp>
        <p:nvSpPr>
          <p:cNvPr id="10" name="Tekstiruutu 9">
            <a:extLst>
              <a:ext uri="{FF2B5EF4-FFF2-40B4-BE49-F238E27FC236}">
                <a16:creationId xmlns:a16="http://schemas.microsoft.com/office/drawing/2014/main" id="{D185E1D4-FB8B-44F2-8F34-B1CAD3660FED}"/>
              </a:ext>
            </a:extLst>
          </p:cNvPr>
          <p:cNvSpPr txBox="1"/>
          <p:nvPr/>
        </p:nvSpPr>
        <p:spPr>
          <a:xfrm>
            <a:off x="10839511" y="2655453"/>
            <a:ext cx="850870" cy="369332"/>
          </a:xfrm>
          <a:prstGeom prst="rect">
            <a:avLst/>
          </a:prstGeom>
          <a:noFill/>
        </p:spPr>
        <p:txBody>
          <a:bodyPr wrap="square" rtlCol="0">
            <a:spAutoFit/>
          </a:bodyPr>
          <a:lstStyle/>
          <a:p>
            <a:r>
              <a:rPr lang="fi-FI" dirty="0">
                <a:solidFill>
                  <a:schemeClr val="bg1"/>
                </a:solidFill>
              </a:rPr>
              <a:t>4+5</a:t>
            </a:r>
          </a:p>
        </p:txBody>
      </p:sp>
      <p:sp>
        <p:nvSpPr>
          <p:cNvPr id="11" name="Tekstiruutu 10">
            <a:extLst>
              <a:ext uri="{FF2B5EF4-FFF2-40B4-BE49-F238E27FC236}">
                <a16:creationId xmlns:a16="http://schemas.microsoft.com/office/drawing/2014/main" id="{9672EE6A-1F09-82CE-39F4-FD5454EE0E4E}"/>
              </a:ext>
            </a:extLst>
          </p:cNvPr>
          <p:cNvSpPr txBox="1"/>
          <p:nvPr/>
        </p:nvSpPr>
        <p:spPr>
          <a:xfrm>
            <a:off x="10796758" y="5325555"/>
            <a:ext cx="850870" cy="369332"/>
          </a:xfrm>
          <a:prstGeom prst="rect">
            <a:avLst/>
          </a:prstGeom>
          <a:noFill/>
        </p:spPr>
        <p:txBody>
          <a:bodyPr wrap="square" rtlCol="0">
            <a:spAutoFit/>
          </a:bodyPr>
          <a:lstStyle/>
          <a:p>
            <a:r>
              <a:rPr lang="fi-FI" dirty="0">
                <a:solidFill>
                  <a:schemeClr val="bg1"/>
                </a:solidFill>
              </a:rPr>
              <a:t>1+2</a:t>
            </a:r>
          </a:p>
        </p:txBody>
      </p:sp>
    </p:spTree>
    <p:extLst>
      <p:ext uri="{BB962C8B-B14F-4D97-AF65-F5344CB8AC3E}">
        <p14:creationId xmlns:p14="http://schemas.microsoft.com/office/powerpoint/2010/main" val="1859074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90205295"/>
              </p:ext>
            </p:extLst>
          </p:nvPr>
        </p:nvGraphicFramePr>
        <p:xfrm>
          <a:off x="476721" y="954938"/>
          <a:ext cx="11114119" cy="509016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1970116">
                  <a:extLst>
                    <a:ext uri="{9D8B030D-6E8A-4147-A177-3AD203B41FA5}">
                      <a16:colId xmlns:a16="http://schemas.microsoft.com/office/drawing/2014/main" val="3734284668"/>
                    </a:ext>
                  </a:extLst>
                </a:gridCol>
                <a:gridCol w="2136371">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Kokonaiskeskiarvo</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2.4</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2.3</a:t>
                      </a:r>
                    </a:p>
                  </a:txBody>
                  <a:tcPr/>
                </a:tc>
                <a:extLst>
                  <a:ext uri="{0D108BD9-81ED-4DB2-BD59-A6C34878D82A}">
                    <a16:rowId xmlns:a16="http://schemas.microsoft.com/office/drawing/2014/main" val="1655826887"/>
                  </a:ext>
                </a:extLst>
              </a:tr>
              <a:tr h="370840">
                <a:tc>
                  <a:txBody>
                    <a:bodyPr/>
                    <a:lstStyle/>
                    <a:p>
                      <a:pPr algn="ctr"/>
                      <a:r>
                        <a:rPr lang="fi-FI" b="0" dirty="0">
                          <a:solidFill>
                            <a:schemeClr val="tx1"/>
                          </a:solidFill>
                        </a:rPr>
                        <a:t>Sastamala</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1.7</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r>
                        <a:rPr lang="fi-FI" b="0" dirty="0">
                          <a:solidFill>
                            <a:schemeClr val="tx1"/>
                          </a:solidFill>
                        </a:rPr>
                        <a:t>2.0</a:t>
                      </a:r>
                    </a:p>
                  </a:txBody>
                  <a:tcPr/>
                </a:tc>
                <a:tc>
                  <a:txBody>
                    <a:bodyPr/>
                    <a:lstStyle/>
                    <a:p>
                      <a:pPr algn="ctr"/>
                      <a:r>
                        <a:rPr lang="fi-FI" b="1" dirty="0">
                          <a:solidFill>
                            <a:srgbClr val="FF0000"/>
                          </a:solidFill>
                        </a:rPr>
                        <a:t>Rovaniemi</a:t>
                      </a:r>
                    </a:p>
                  </a:txBody>
                  <a:tcPr/>
                </a:tc>
                <a:tc>
                  <a:txBody>
                    <a:bodyPr/>
                    <a:lstStyle/>
                    <a:p>
                      <a:pPr algn="ctr"/>
                      <a:r>
                        <a:rPr lang="fi-FI" b="1" dirty="0">
                          <a:solidFill>
                            <a:srgbClr val="FF0000"/>
                          </a:solidFill>
                        </a:rPr>
                        <a:t>Lappi</a:t>
                      </a:r>
                    </a:p>
                  </a:txBody>
                  <a:tcPr/>
                </a:tc>
                <a:tc>
                  <a:txBody>
                    <a:bodyPr/>
                    <a:lstStyle/>
                    <a:p>
                      <a:pPr algn="ctr"/>
                      <a:r>
                        <a:rPr lang="fi-FI" b="1" dirty="0">
                          <a:solidFill>
                            <a:srgbClr val="FF0000"/>
                          </a:solidFill>
                        </a:rPr>
                        <a:t>1.3</a:t>
                      </a: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1.7</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1.8</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2.3</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2.3</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1552916133"/>
                  </a:ext>
                </a:extLst>
              </a:tr>
              <a:tr h="370840">
                <a:tc>
                  <a:txBody>
                    <a:bodyPr/>
                    <a:lstStyle/>
                    <a:p>
                      <a:pPr algn="ctr"/>
                      <a:r>
                        <a:rPr lang="fi-FI" b="1" dirty="0">
                          <a:solidFill>
                            <a:schemeClr val="accent2"/>
                          </a:solidFill>
                        </a:rPr>
                        <a:t>Kouvola</a:t>
                      </a:r>
                    </a:p>
                  </a:txBody>
                  <a:tcPr/>
                </a:tc>
                <a:tc>
                  <a:txBody>
                    <a:bodyPr/>
                    <a:lstStyle/>
                    <a:p>
                      <a:pPr algn="ctr"/>
                      <a:r>
                        <a:rPr lang="fi-FI" b="1" dirty="0">
                          <a:solidFill>
                            <a:schemeClr val="accent2"/>
                          </a:solidFill>
                        </a:rPr>
                        <a:t>Kymenlaakso</a:t>
                      </a:r>
                    </a:p>
                  </a:txBody>
                  <a:tcPr/>
                </a:tc>
                <a:tc>
                  <a:txBody>
                    <a:bodyPr/>
                    <a:lstStyle/>
                    <a:p>
                      <a:pPr algn="ctr"/>
                      <a:r>
                        <a:rPr lang="fi-FI" b="1" dirty="0">
                          <a:solidFill>
                            <a:schemeClr val="accent2"/>
                          </a:solidFill>
                        </a:rPr>
                        <a:t>4.0</a:t>
                      </a:r>
                    </a:p>
                  </a:txBody>
                  <a:tcPr/>
                </a:tc>
                <a:tc>
                  <a:txBody>
                    <a:bodyPr/>
                    <a:lstStyle/>
                    <a:p>
                      <a:pPr algn="ctr"/>
                      <a:r>
                        <a:rPr lang="fi-FI" b="0" dirty="0">
                          <a:solidFill>
                            <a:schemeClr val="tx1"/>
                          </a:solidFill>
                        </a:rPr>
                        <a:t>Turku</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2.6</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2.0</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3.3</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1.8</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2.0</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2.6</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3.0</a:t>
                      </a:r>
                    </a:p>
                  </a:txBody>
                  <a:tcPr/>
                </a:tc>
                <a:extLst>
                  <a:ext uri="{0D108BD9-81ED-4DB2-BD59-A6C34878D82A}">
                    <a16:rowId xmlns:a16="http://schemas.microsoft.com/office/drawing/2014/main" val="2073455630"/>
                  </a:ext>
                </a:extLst>
              </a:tr>
              <a:tr h="370840">
                <a:tc>
                  <a:txBody>
                    <a:bodyPr/>
                    <a:lstStyle/>
                    <a:p>
                      <a:pPr algn="ctr"/>
                      <a:r>
                        <a:rPr lang="fi-FI" b="0" dirty="0">
                          <a:solidFill>
                            <a:schemeClr val="tx1"/>
                          </a:solidFill>
                        </a:rPr>
                        <a:t>Mikkeli</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3.0</a:t>
                      </a:r>
                    </a:p>
                  </a:txBody>
                  <a:tcPr/>
                </a:tc>
                <a:tc>
                  <a:txBody>
                    <a:bodyPr/>
                    <a:lstStyle/>
                    <a:p>
                      <a:pPr algn="ctr"/>
                      <a:endParaRPr lang="fi-FI" b="0">
                        <a:solidFill>
                          <a:schemeClr val="tx1"/>
                        </a:solidFill>
                      </a:endParaRP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3" name="Tekstiruutu 2">
            <a:extLst>
              <a:ext uri="{FF2B5EF4-FFF2-40B4-BE49-F238E27FC236}">
                <a16:creationId xmlns:a16="http://schemas.microsoft.com/office/drawing/2014/main" id="{23A8F8C1-3BA7-619A-D943-1EDF96F10A4B}"/>
              </a:ext>
            </a:extLst>
          </p:cNvPr>
          <p:cNvSpPr txBox="1"/>
          <p:nvPr/>
        </p:nvSpPr>
        <p:spPr>
          <a:xfrm>
            <a:off x="312489" y="117446"/>
            <a:ext cx="11717324" cy="1015663"/>
          </a:xfrm>
          <a:prstGeom prst="rect">
            <a:avLst/>
          </a:prstGeom>
          <a:noFill/>
        </p:spPr>
        <p:txBody>
          <a:bodyPr wrap="square">
            <a:spAutoFit/>
          </a:bodyPr>
          <a:lstStyle/>
          <a:p>
            <a:r>
              <a:rPr lang="fi-FI" sz="2000" b="1" dirty="0">
                <a:solidFill>
                  <a:schemeClr val="bg1"/>
                </a:solidFill>
              </a:rPr>
              <a:t>Vastaa sen hyvinvointialueen osalta, missä kriisikeskuksesi sijaitsee. Arvioi kriisityöstä saamaasi näkymää, onko vuoden 2023 sote-uudistuksen jälkeen ihmisten pääsy mielenterveyspalveluihin hyvinvointialueellasi…</a:t>
            </a:r>
            <a:br>
              <a:rPr lang="fi-FI" sz="2000" b="1" dirty="0">
                <a:solidFill>
                  <a:schemeClr val="bg1"/>
                </a:solidFill>
              </a:rPr>
            </a:br>
            <a:endParaRPr lang="fi-FI" sz="2000" dirty="0">
              <a:solidFill>
                <a:schemeClr val="bg1"/>
              </a:solidFill>
            </a:endParaRPr>
          </a:p>
        </p:txBody>
      </p:sp>
      <p:sp>
        <p:nvSpPr>
          <p:cNvPr id="4" name="Tekstiruutu 3">
            <a:extLst>
              <a:ext uri="{FF2B5EF4-FFF2-40B4-BE49-F238E27FC236}">
                <a16:creationId xmlns:a16="http://schemas.microsoft.com/office/drawing/2014/main" id="{6074D90A-E79D-B039-891C-2FF06AFD15C5}"/>
              </a:ext>
            </a:extLst>
          </p:cNvPr>
          <p:cNvSpPr txBox="1"/>
          <p:nvPr/>
        </p:nvSpPr>
        <p:spPr>
          <a:xfrm>
            <a:off x="476721" y="6161499"/>
            <a:ext cx="11553092" cy="307777"/>
          </a:xfrm>
          <a:prstGeom prst="rect">
            <a:avLst/>
          </a:prstGeom>
          <a:noFill/>
        </p:spPr>
        <p:txBody>
          <a:bodyPr wrap="square" rtlCol="0">
            <a:spAutoFit/>
          </a:bodyPr>
          <a:lstStyle/>
          <a:p>
            <a:r>
              <a:rPr lang="fi-FI" sz="1400" dirty="0">
                <a:solidFill>
                  <a:schemeClr val="bg1"/>
                </a:solidFill>
              </a:rPr>
              <a:t>Vastausasteikko: 1 = heikentynyt huomattavasti, 2 = heikentynyt jonkin verran, 3 = ei muutosta, 4 = parantunut jonkin verran, 5 = parantunut huomattavasti  </a:t>
            </a:r>
          </a:p>
        </p:txBody>
      </p:sp>
    </p:spTree>
    <p:extLst>
      <p:ext uri="{BB962C8B-B14F-4D97-AF65-F5344CB8AC3E}">
        <p14:creationId xmlns:p14="http://schemas.microsoft.com/office/powerpoint/2010/main" val="998120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A47B554-8E2B-7167-8519-69D36ED77ABE}"/>
              </a:ext>
            </a:extLst>
          </p:cNvPr>
          <p:cNvSpPr>
            <a:spLocks noGrp="1"/>
          </p:cNvSpPr>
          <p:nvPr>
            <p:ph type="title"/>
          </p:nvPr>
        </p:nvSpPr>
        <p:spPr>
          <a:xfrm>
            <a:off x="346365" y="241425"/>
            <a:ext cx="11367455" cy="999217"/>
          </a:xfrm>
        </p:spPr>
        <p:txBody>
          <a:bodyPr>
            <a:noAutofit/>
          </a:bodyPr>
          <a:lstStyle/>
          <a:p>
            <a:pPr>
              <a:lnSpc>
                <a:spcPct val="100000"/>
              </a:lnSpc>
            </a:pPr>
            <a:r>
              <a:rPr lang="fi-FI" sz="2000" b="1" dirty="0"/>
              <a:t>Pohdi tekemääsi kriisityötä. Millaisia havaintoja olet tehnyt hyvinvointialueesi sote-palveluista viimeisen kuuden kuukauden aikana? Pohdi erityisesti mahdollisia muutoksia, ilmiöitä tai trendejä (N = 58) 1/2</a:t>
            </a:r>
            <a:br>
              <a:rPr lang="fi-FI" sz="2000" b="1" dirty="0"/>
            </a:br>
            <a:endParaRPr lang="fi-FI" sz="2000" dirty="0"/>
          </a:p>
        </p:txBody>
      </p:sp>
      <p:sp>
        <p:nvSpPr>
          <p:cNvPr id="3" name="Tekstin paikkamerkki 2">
            <a:extLst>
              <a:ext uri="{FF2B5EF4-FFF2-40B4-BE49-F238E27FC236}">
                <a16:creationId xmlns:a16="http://schemas.microsoft.com/office/drawing/2014/main" id="{BA5A3049-014E-A8F1-19F5-3EFE42333A60}"/>
              </a:ext>
            </a:extLst>
          </p:cNvPr>
          <p:cNvSpPr>
            <a:spLocks noGrp="1"/>
          </p:cNvSpPr>
          <p:nvPr>
            <p:ph type="body" sz="quarter" idx="11"/>
          </p:nvPr>
        </p:nvSpPr>
        <p:spPr>
          <a:xfrm>
            <a:off x="346365" y="1221841"/>
            <a:ext cx="11025446" cy="5135220"/>
          </a:xfrm>
        </p:spPr>
        <p:txBody>
          <a:bodyPr numCol="1">
            <a:noAutofit/>
          </a:bodyPr>
          <a:lstStyle/>
          <a:p>
            <a:pPr marL="0" indent="0">
              <a:buNone/>
            </a:pPr>
            <a:r>
              <a:rPr lang="fi-FI" sz="2000" b="1" dirty="0">
                <a:solidFill>
                  <a:schemeClr val="accent1"/>
                </a:solidFill>
              </a:rPr>
              <a:t>Palveluiden saatavuutta ja laatua kritisoidaan runsaasti</a:t>
            </a:r>
          </a:p>
          <a:p>
            <a:pPr marL="0" indent="0">
              <a:buNone/>
            </a:pPr>
            <a:r>
              <a:rPr lang="fi-FI" sz="2000" dirty="0"/>
              <a:t>Palveluiden kysyntä ja tarjonta ei kohtaa. Palveluissa on pitkät jonot ja asiakkaat joutuvat vaatimaan palveluja itselleen. Asiakkailla on huonoja kokemuksia takaisinsoittopalvelujen toimivuudesta. Palvelujen heikko saatavuus korostuu aiempaa enemmän nuorissa ja opiskelija-asiakkaissa. Asiakkaat kertovat vähättelystä ja poiskäännyttämisestä, päivystyksestä on haastavaa saada apua. Itsetuhoiset tai itsemurhaa yrittäneet saattavat jäädä ilman jatkohoitoa. Joidenkin asiakkaiden mukaan päivystyksestä avun hakeminen on turhaa. Osastohoitoon on vaikeaa päästä. Hyvinvointialueen palvelut ovat jäsentymättömät ja asiakkaille sekavat. Puhelin- ja etäajat ovat lisääntyneet. Positiivisia signaaleja esim. ryhmähoidoista julkisissa palveluissa. Joissain yksittäisissä vastauksissa korostuu avunsaannin alueellinen parantuminen. </a:t>
            </a:r>
          </a:p>
          <a:p>
            <a:pPr marL="0" indent="0">
              <a:buNone/>
            </a:pPr>
            <a:r>
              <a:rPr lang="fi-FI" sz="2000" b="1" dirty="0">
                <a:solidFill>
                  <a:schemeClr val="accent1"/>
                </a:solidFill>
              </a:rPr>
              <a:t>Kohtaamisen puute ja epäselvä ohjaus korostuvat vastauksissa</a:t>
            </a:r>
          </a:p>
          <a:p>
            <a:pPr marL="0" indent="0">
              <a:buNone/>
            </a:pPr>
            <a:r>
              <a:rPr lang="fi-FI" sz="2000" dirty="0"/>
              <a:t>Vastauksissa korostuu huomio siitä, ettei palveluissa ole aikaa kohdata asiakasta aidosti. Yhä useampi asiakas kokee ettei tule kuulluksi palveluissa. Asiakkaita ohjataan julkisista palveluista kriisikeskuksiin. itsetuhoiset asiakkaat eivät koe saavansa tarvitsemaansa apua. Kriisikeskuksiin ohjataan sellaisia asiakkaita, jotka tarvitsisivat kriisiavun sijaan psykiatrista hoitoa. Ihmisiä ”pompotellaan” luukulta toiselle ja hoidon eteneminen tai polku esim. psykoterapiaan on ihmisille epäselvä.</a:t>
            </a:r>
          </a:p>
        </p:txBody>
      </p:sp>
    </p:spTree>
    <p:extLst>
      <p:ext uri="{BB962C8B-B14F-4D97-AF65-F5344CB8AC3E}">
        <p14:creationId xmlns:p14="http://schemas.microsoft.com/office/powerpoint/2010/main" val="1362170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CA86A0-42AC-90DE-6306-12469C504E9D}"/>
              </a:ext>
            </a:extLst>
          </p:cNvPr>
          <p:cNvSpPr>
            <a:spLocks noGrp="1"/>
          </p:cNvSpPr>
          <p:nvPr>
            <p:ph type="title"/>
          </p:nvPr>
        </p:nvSpPr>
        <p:spPr>
          <a:xfrm>
            <a:off x="412271" y="258050"/>
            <a:ext cx="11334205" cy="999217"/>
          </a:xfrm>
        </p:spPr>
        <p:txBody>
          <a:bodyPr>
            <a:noAutofit/>
          </a:bodyPr>
          <a:lstStyle/>
          <a:p>
            <a:pPr>
              <a:lnSpc>
                <a:spcPct val="100000"/>
              </a:lnSpc>
            </a:pPr>
            <a:r>
              <a:rPr kumimoji="0" lang="fi-FI" sz="20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t>Pohdi tekemääsi kriisityötä. Millaisia havaintoja olet tehnyt hyvinvointialueesi sote-palveluista viimeisen kuuden kuukauden aikana? Pohdi erityisesti mahdollisia muutoksia, ilmiöitä tai trendejä (N = 58) 2/2</a:t>
            </a:r>
            <a:br>
              <a:rPr kumimoji="0" lang="fi-FI" sz="20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br>
            <a:endParaRPr lang="fi-FI" sz="2000" dirty="0"/>
          </a:p>
        </p:txBody>
      </p:sp>
      <p:sp>
        <p:nvSpPr>
          <p:cNvPr id="3" name="Tekstin paikkamerkki 2">
            <a:extLst>
              <a:ext uri="{FF2B5EF4-FFF2-40B4-BE49-F238E27FC236}">
                <a16:creationId xmlns:a16="http://schemas.microsoft.com/office/drawing/2014/main" id="{9622B322-27F3-F764-9E5F-29B04D5F8DAA}"/>
              </a:ext>
            </a:extLst>
          </p:cNvPr>
          <p:cNvSpPr>
            <a:spLocks noGrp="1"/>
          </p:cNvSpPr>
          <p:nvPr>
            <p:ph type="body" sz="quarter" idx="11"/>
          </p:nvPr>
        </p:nvSpPr>
        <p:spPr>
          <a:xfrm>
            <a:off x="428897" y="1257267"/>
            <a:ext cx="11009416" cy="5060406"/>
          </a:xfrm>
        </p:spPr>
        <p:txBody>
          <a:bodyPr>
            <a:normAutofit fontScale="92500"/>
          </a:bodyPr>
          <a:lstStyle/>
          <a:p>
            <a:pPr marL="0" indent="0">
              <a:buNone/>
            </a:pPr>
            <a:r>
              <a:rPr lang="fi-FI" sz="2200" b="1" dirty="0">
                <a:solidFill>
                  <a:schemeClr val="accent1"/>
                </a:solidFill>
              </a:rPr>
              <a:t>Sote-uudistus sekä sen tuomat muutokset aiheuttavat epävarmuutta </a:t>
            </a:r>
          </a:p>
          <a:p>
            <a:pPr marL="0" indent="0">
              <a:buNone/>
            </a:pPr>
            <a:r>
              <a:rPr lang="fi-FI" sz="2200" dirty="0"/>
              <a:t>Asiakkaat ovat huolissaan palveluiden heikkenemisestä ja kantokyvystä. Sähköinen ajanvaraus ja digikanavat ovat lisääntyneet – tämä nähdään positiivisena sekä negatiivisena asiana. Palveluihin pääsemisen kriteerejä on tiukennettu </a:t>
            </a:r>
            <a:r>
              <a:rPr lang="fi-FI" sz="2200" dirty="0" err="1"/>
              <a:t>hvalueilla</a:t>
            </a:r>
            <a:r>
              <a:rPr lang="fi-FI" sz="2200" dirty="0"/>
              <a:t> ja tämä aiheuttaa asiakkaissa huolta.</a:t>
            </a:r>
            <a:endParaRPr lang="fi-FI" sz="2200" b="1" dirty="0">
              <a:solidFill>
                <a:schemeClr val="accent1"/>
              </a:solidFill>
            </a:endParaRPr>
          </a:p>
          <a:p>
            <a:pPr marL="0" indent="0">
              <a:buNone/>
            </a:pPr>
            <a:r>
              <a:rPr lang="fi-FI" sz="2200" b="1" dirty="0">
                <a:solidFill>
                  <a:schemeClr val="accent1"/>
                </a:solidFill>
              </a:rPr>
              <a:t>Ennaltaehkäiseviä matalan kynnyksen palveluja on tarjolla heikosti</a:t>
            </a:r>
          </a:p>
          <a:p>
            <a:pPr marL="0" indent="0">
              <a:buNone/>
            </a:pPr>
            <a:r>
              <a:rPr lang="fi-FI" sz="2200" dirty="0"/>
              <a:t>Kriisityössä kannatellaan asiakkaita julkisten palvelujen pitkien tapaamisvälien välillä. Asiakkaina on ihmisiä, jotka ovat samanaikaisesti järjestöjen sekä sote-palvelujen piirissä. Ennaltaehkäisevä työ on julkisissa palveluissa heikentynyt ja ihmisten tilanteiden täytyy olla entistä </a:t>
            </a:r>
            <a:r>
              <a:rPr lang="fi-FI" sz="2200" dirty="0" err="1"/>
              <a:t>vakavempia</a:t>
            </a:r>
            <a:r>
              <a:rPr lang="fi-FI" sz="2200" dirty="0"/>
              <a:t>, jotta heille annetaan aikoja. Kriisikeskuksen tarjoama apu on muuttunut täydentävästä palvelusta korvaavaksi palveluksi.</a:t>
            </a:r>
          </a:p>
          <a:p>
            <a:pPr marL="0" indent="0">
              <a:buNone/>
            </a:pPr>
            <a:r>
              <a:rPr lang="fi-FI" sz="2200" b="1" dirty="0">
                <a:solidFill>
                  <a:schemeClr val="accent1"/>
                </a:solidFill>
              </a:rPr>
              <a:t>Julkisten palvelujen niukat resurssit ovat näkyneet asiakkaille</a:t>
            </a:r>
          </a:p>
          <a:p>
            <a:pPr marL="0" indent="0">
              <a:buNone/>
            </a:pPr>
            <a:r>
              <a:rPr lang="fi-FI" sz="2200" dirty="0"/>
              <a:t>Resurssien vähäisyys palveluissa korostuu asiakkaiden puheissa. Henkilökunnan puute, sosiaalityön sekä mielenterveyspalvelujen heikko resurssitilanne korostuu asiakkaiden puheissa. Asiakkaat kertovat työntekijöiden suuresta vaihtuvuudesta julkisissa palveluissa.</a:t>
            </a:r>
          </a:p>
          <a:p>
            <a:endParaRPr lang="fi-FI" dirty="0"/>
          </a:p>
        </p:txBody>
      </p:sp>
    </p:spTree>
    <p:extLst>
      <p:ext uri="{BB962C8B-B14F-4D97-AF65-F5344CB8AC3E}">
        <p14:creationId xmlns:p14="http://schemas.microsoft.com/office/powerpoint/2010/main" val="316782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50049A-42AD-4BCF-BEF3-B48DA146A664}"/>
              </a:ext>
            </a:extLst>
          </p:cNvPr>
          <p:cNvSpPr>
            <a:spLocks noGrp="1"/>
          </p:cNvSpPr>
          <p:nvPr>
            <p:ph type="ctrTitle"/>
          </p:nvPr>
        </p:nvSpPr>
        <p:spPr/>
        <p:txBody>
          <a:bodyPr/>
          <a:lstStyle/>
          <a:p>
            <a:r>
              <a:rPr lang="fi-FI" dirty="0"/>
              <a:t>Kriisikeskusjohtajille suunnatut kysymykset</a:t>
            </a:r>
          </a:p>
        </p:txBody>
      </p:sp>
    </p:spTree>
    <p:extLst>
      <p:ext uri="{BB962C8B-B14F-4D97-AF65-F5344CB8AC3E}">
        <p14:creationId xmlns:p14="http://schemas.microsoft.com/office/powerpoint/2010/main" val="3515704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249737"/>
            <a:ext cx="11587942" cy="999217"/>
          </a:xfrm>
        </p:spPr>
        <p:txBody>
          <a:bodyPr>
            <a:noAutofit/>
          </a:bodyPr>
          <a:lstStyle/>
          <a:p>
            <a:pPr>
              <a:lnSpc>
                <a:spcPct val="100000"/>
              </a:lnSpc>
            </a:pPr>
            <a:r>
              <a:rPr lang="fi-FI" sz="2400" b="1" dirty="0"/>
              <a:t>Minkä kouluarvosanan antaisit kriisikeskuksesi ja hyvinvointialueesi väliselle yhteistyölle tällä hetkellä?</a:t>
            </a:r>
            <a:br>
              <a:rPr lang="fi-FI" sz="24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18</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78117251"/>
              </p:ext>
            </p:extLst>
          </p:nvPr>
        </p:nvGraphicFramePr>
        <p:xfrm>
          <a:off x="3494380" y="1869029"/>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7.6</a:t>
            </a:r>
          </a:p>
        </p:txBody>
      </p:sp>
    </p:spTree>
    <p:extLst>
      <p:ext uri="{BB962C8B-B14F-4D97-AF65-F5344CB8AC3E}">
        <p14:creationId xmlns:p14="http://schemas.microsoft.com/office/powerpoint/2010/main" val="3134720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1262829612"/>
              </p:ext>
            </p:extLst>
          </p:nvPr>
        </p:nvGraphicFramePr>
        <p:xfrm>
          <a:off x="465510" y="1332443"/>
          <a:ext cx="11114119" cy="509016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928552">
                  <a:extLst>
                    <a:ext uri="{9D8B030D-6E8A-4147-A177-3AD203B41FA5}">
                      <a16:colId xmlns:a16="http://schemas.microsoft.com/office/drawing/2014/main" val="4038906247"/>
                    </a:ext>
                  </a:extLst>
                </a:gridCol>
                <a:gridCol w="2036620">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061556">
                  <a:extLst>
                    <a:ext uri="{9D8B030D-6E8A-4147-A177-3AD203B41FA5}">
                      <a16:colId xmlns:a16="http://schemas.microsoft.com/office/drawing/2014/main" val="3734284668"/>
                    </a:ext>
                  </a:extLst>
                </a:gridCol>
                <a:gridCol w="2044931">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Arvosana</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Arvosana</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7</a:t>
                      </a:r>
                    </a:p>
                  </a:txBody>
                  <a:tcPr/>
                </a:tc>
                <a:tc>
                  <a:txBody>
                    <a:bodyPr/>
                    <a:lstStyle/>
                    <a:p>
                      <a:pPr algn="ctr"/>
                      <a:r>
                        <a:rPr lang="fi-FI" b="1" dirty="0">
                          <a:solidFill>
                            <a:schemeClr val="accent2"/>
                          </a:solidFill>
                        </a:rPr>
                        <a:t>Oulu</a:t>
                      </a:r>
                    </a:p>
                  </a:txBody>
                  <a:tcPr/>
                </a:tc>
                <a:tc>
                  <a:txBody>
                    <a:bodyPr/>
                    <a:lstStyle/>
                    <a:p>
                      <a:pPr algn="ctr"/>
                      <a:r>
                        <a:rPr lang="fi-FI" b="1" dirty="0">
                          <a:solidFill>
                            <a:schemeClr val="accent2"/>
                          </a:solidFill>
                        </a:rPr>
                        <a:t>Pohjois-Pohjanmaa</a:t>
                      </a:r>
                    </a:p>
                  </a:txBody>
                  <a:tcPr/>
                </a:tc>
                <a:tc>
                  <a:txBody>
                    <a:bodyPr/>
                    <a:lstStyle/>
                    <a:p>
                      <a:pPr algn="ctr"/>
                      <a:r>
                        <a:rPr lang="fi-FI" b="1" dirty="0">
                          <a:solidFill>
                            <a:schemeClr val="accent2"/>
                          </a:solidFill>
                        </a:rPr>
                        <a:t>9</a:t>
                      </a:r>
                    </a:p>
                  </a:txBody>
                  <a:tcPr/>
                </a:tc>
                <a:extLst>
                  <a:ext uri="{0D108BD9-81ED-4DB2-BD59-A6C34878D82A}">
                    <a16:rowId xmlns:a16="http://schemas.microsoft.com/office/drawing/2014/main" val="1655826887"/>
                  </a:ext>
                </a:extLst>
              </a:tr>
              <a:tr h="370840">
                <a:tc>
                  <a:txBody>
                    <a:bodyPr/>
                    <a:lstStyle/>
                    <a:p>
                      <a:pPr algn="ctr"/>
                      <a:r>
                        <a:rPr lang="fi-FI" b="0" dirty="0">
                          <a:solidFill>
                            <a:schemeClr val="tx1"/>
                          </a:solidFill>
                        </a:rPr>
                        <a:t>Sastamala</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Rauma</a:t>
                      </a:r>
                    </a:p>
                  </a:txBody>
                  <a:tcPr/>
                </a:tc>
                <a:tc>
                  <a:txBody>
                    <a:bodyPr/>
                    <a:lstStyle/>
                    <a:p>
                      <a:pPr algn="ctr"/>
                      <a:r>
                        <a:rPr lang="fi-FI" b="0" dirty="0">
                          <a:solidFill>
                            <a:schemeClr val="tx1"/>
                          </a:solidFill>
                        </a:rPr>
                        <a:t>Satakunta</a:t>
                      </a:r>
                    </a:p>
                  </a:txBody>
                  <a:tcPr/>
                </a:tc>
                <a:tc>
                  <a:txBody>
                    <a:bodyPr/>
                    <a:lstStyle/>
                    <a:p>
                      <a:pPr algn="ctr"/>
                      <a:r>
                        <a:rPr lang="fi-FI" b="0" dirty="0">
                          <a:solidFill>
                            <a:schemeClr val="tx1"/>
                          </a:solidFill>
                        </a:rPr>
                        <a:t>7</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Rovaniemi</a:t>
                      </a:r>
                    </a:p>
                  </a:txBody>
                  <a:tcPr/>
                </a:tc>
                <a:tc>
                  <a:txBody>
                    <a:bodyPr/>
                    <a:lstStyle/>
                    <a:p>
                      <a:pPr algn="ctr"/>
                      <a:r>
                        <a:rPr lang="fi-FI" b="0" dirty="0">
                          <a:solidFill>
                            <a:schemeClr val="tx1"/>
                          </a:solidFill>
                        </a:rPr>
                        <a:t>Lappi</a:t>
                      </a: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2368746638"/>
                  </a:ext>
                </a:extLst>
              </a:tr>
              <a:tr h="370840">
                <a:tc>
                  <a:txBody>
                    <a:bodyPr/>
                    <a:lstStyle/>
                    <a:p>
                      <a:pPr algn="ctr"/>
                      <a:r>
                        <a:rPr lang="fi-FI" b="0" dirty="0">
                          <a:solidFill>
                            <a:schemeClr val="tx1"/>
                          </a:solidFill>
                        </a:rPr>
                        <a:t>Joensuu</a:t>
                      </a:r>
                    </a:p>
                  </a:txBody>
                  <a:tcPr/>
                </a:tc>
                <a:tc>
                  <a:txBody>
                    <a:bodyPr/>
                    <a:lstStyle/>
                    <a:p>
                      <a:pPr algn="ctr"/>
                      <a:r>
                        <a:rPr lang="fi-FI" b="0" dirty="0">
                          <a:solidFill>
                            <a:schemeClr val="tx1"/>
                          </a:solidFill>
                        </a:rPr>
                        <a:t>Pohjois-Karjala</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Salo</a:t>
                      </a:r>
                    </a:p>
                  </a:txBody>
                  <a:tcPr/>
                </a:tc>
                <a:tc>
                  <a:txBody>
                    <a:bodyPr/>
                    <a:lstStyle/>
                    <a:p>
                      <a:pPr algn="ctr"/>
                      <a:r>
                        <a:rPr lang="fi-FI" b="0" dirty="0">
                          <a:solidFill>
                            <a:schemeClr val="tx1"/>
                          </a:solidFill>
                        </a:rPr>
                        <a:t>Varsinais-Suomi</a:t>
                      </a:r>
                    </a:p>
                  </a:txBody>
                  <a:tcPr/>
                </a:tc>
                <a:tc>
                  <a:txBody>
                    <a:bodyPr/>
                    <a:lstStyle/>
                    <a:p>
                      <a:pPr algn="ctr"/>
                      <a:r>
                        <a:rPr lang="fi-FI" b="0" dirty="0">
                          <a:solidFill>
                            <a:schemeClr val="tx1"/>
                          </a:solidFill>
                        </a:rPr>
                        <a:t>6</a:t>
                      </a:r>
                    </a:p>
                  </a:txBody>
                  <a:tcPr/>
                </a:tc>
                <a:extLst>
                  <a:ext uri="{0D108BD9-81ED-4DB2-BD59-A6C34878D82A}">
                    <a16:rowId xmlns:a16="http://schemas.microsoft.com/office/drawing/2014/main" val="2470500458"/>
                  </a:ext>
                </a:extLst>
              </a:tr>
              <a:tr h="370840">
                <a:tc>
                  <a:txBody>
                    <a:bodyPr/>
                    <a:lstStyle/>
                    <a:p>
                      <a:pPr algn="ctr"/>
                      <a:r>
                        <a:rPr lang="fi-FI" b="0" dirty="0">
                          <a:solidFill>
                            <a:schemeClr val="tx1"/>
                          </a:solidFill>
                        </a:rPr>
                        <a:t>Jyväskylä</a:t>
                      </a:r>
                    </a:p>
                  </a:txBody>
                  <a:tcPr/>
                </a:tc>
                <a:tc>
                  <a:txBody>
                    <a:bodyPr/>
                    <a:lstStyle/>
                    <a:p>
                      <a:pPr algn="ctr"/>
                      <a:r>
                        <a:rPr lang="fi-FI" b="0" dirty="0">
                          <a:solidFill>
                            <a:schemeClr val="tx1"/>
                          </a:solidFill>
                        </a:rPr>
                        <a:t>Keski-Suomi</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8</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7</a:t>
                      </a:r>
                    </a:p>
                  </a:txBody>
                  <a:tcPr/>
                </a:tc>
                <a:tc>
                  <a:txBody>
                    <a:bodyPr/>
                    <a:lstStyle/>
                    <a:p>
                      <a:pPr algn="ctr"/>
                      <a:r>
                        <a:rPr lang="fi-FI" b="0" dirty="0">
                          <a:solidFill>
                            <a:schemeClr val="tx1"/>
                          </a:solidFill>
                        </a:rPr>
                        <a:t>Seinäjoki</a:t>
                      </a:r>
                    </a:p>
                  </a:txBody>
                  <a:tcPr/>
                </a:tc>
                <a:tc>
                  <a:txBody>
                    <a:bodyPr/>
                    <a:lstStyle/>
                    <a:p>
                      <a:pPr algn="ctr"/>
                      <a:r>
                        <a:rPr lang="fi-FI" b="0" dirty="0">
                          <a:solidFill>
                            <a:schemeClr val="tx1"/>
                          </a:solidFill>
                        </a:rPr>
                        <a:t>Etelä-Pohjanmaa</a:t>
                      </a:r>
                    </a:p>
                  </a:txBody>
                  <a:tcPr/>
                </a:tc>
                <a:tc>
                  <a:txBody>
                    <a:bodyPr/>
                    <a:lstStyle/>
                    <a:p>
                      <a:pPr algn="ctr"/>
                      <a:r>
                        <a:rPr lang="fi-FI" b="0" dirty="0">
                          <a:solidFill>
                            <a:schemeClr val="tx1"/>
                          </a:solidFill>
                        </a:rPr>
                        <a:t>8</a:t>
                      </a:r>
                    </a:p>
                  </a:txBody>
                  <a:tcPr/>
                </a:tc>
                <a:extLst>
                  <a:ext uri="{0D108BD9-81ED-4DB2-BD59-A6C34878D82A}">
                    <a16:rowId xmlns:a16="http://schemas.microsoft.com/office/drawing/2014/main" val="4162796045"/>
                  </a:ext>
                </a:extLst>
              </a:tr>
              <a:tr h="370840">
                <a:tc>
                  <a:txBody>
                    <a:bodyPr/>
                    <a:lstStyle/>
                    <a:p>
                      <a:pPr algn="ctr"/>
                      <a:r>
                        <a:rPr lang="fi-FI" b="0" dirty="0">
                          <a:solidFill>
                            <a:schemeClr val="tx1"/>
                          </a:solidFill>
                        </a:rPr>
                        <a:t>Kemi </a:t>
                      </a:r>
                    </a:p>
                  </a:txBody>
                  <a:tcPr/>
                </a:tc>
                <a:tc>
                  <a:txBody>
                    <a:bodyPr/>
                    <a:lstStyle/>
                    <a:p>
                      <a:pPr algn="ctr"/>
                      <a:r>
                        <a:rPr lang="fi-FI" b="0" dirty="0">
                          <a:solidFill>
                            <a:schemeClr val="tx1"/>
                          </a:solidFill>
                        </a:rPr>
                        <a:t>Lappi</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1552916133"/>
                  </a:ext>
                </a:extLst>
              </a:tr>
              <a:tr h="370840">
                <a:tc>
                  <a:txBody>
                    <a:bodyPr/>
                    <a:lstStyle/>
                    <a:p>
                      <a:pPr algn="ctr"/>
                      <a:r>
                        <a:rPr lang="fi-FI" b="0" dirty="0">
                          <a:solidFill>
                            <a:schemeClr val="tx1"/>
                          </a:solidFill>
                        </a:rPr>
                        <a:t>Kouvola</a:t>
                      </a:r>
                    </a:p>
                  </a:txBody>
                  <a:tcPr/>
                </a:tc>
                <a:tc>
                  <a:txBody>
                    <a:bodyPr/>
                    <a:lstStyle/>
                    <a:p>
                      <a:pPr algn="ctr"/>
                      <a:r>
                        <a:rPr lang="fi-FI" b="0" dirty="0">
                          <a:solidFill>
                            <a:schemeClr val="tx1"/>
                          </a:solidFill>
                        </a:rPr>
                        <a:t>Kymenlaakso</a:t>
                      </a:r>
                    </a:p>
                  </a:txBody>
                  <a:tcPr/>
                </a:tc>
                <a:tc>
                  <a:txBody>
                    <a:bodyPr/>
                    <a:lstStyle/>
                    <a:p>
                      <a:pPr algn="ctr"/>
                      <a:endParaRPr lang="fi-FI" b="0" dirty="0">
                        <a:solidFill>
                          <a:schemeClr val="tx1"/>
                        </a:solidFill>
                      </a:endParaRPr>
                    </a:p>
                  </a:txBody>
                  <a:tcPr/>
                </a:tc>
                <a:tc>
                  <a:txBody>
                    <a:bodyPr/>
                    <a:lstStyle/>
                    <a:p>
                      <a:pPr algn="ctr"/>
                      <a:r>
                        <a:rPr lang="fi-FI" b="1" dirty="0">
                          <a:solidFill>
                            <a:srgbClr val="FF0000"/>
                          </a:solidFill>
                        </a:rPr>
                        <a:t>Turku</a:t>
                      </a:r>
                    </a:p>
                  </a:txBody>
                  <a:tcPr/>
                </a:tc>
                <a:tc>
                  <a:txBody>
                    <a:bodyPr/>
                    <a:lstStyle/>
                    <a:p>
                      <a:pPr algn="ctr"/>
                      <a:r>
                        <a:rPr lang="fi-FI" b="1" dirty="0">
                          <a:solidFill>
                            <a:srgbClr val="FF0000"/>
                          </a:solidFill>
                        </a:rPr>
                        <a:t>Varsinais-Suomi</a:t>
                      </a:r>
                    </a:p>
                  </a:txBody>
                  <a:tcPr/>
                </a:tc>
                <a:tc>
                  <a:txBody>
                    <a:bodyPr/>
                    <a:lstStyle/>
                    <a:p>
                      <a:pPr algn="ctr"/>
                      <a:r>
                        <a:rPr lang="fi-FI" b="1" dirty="0">
                          <a:solidFill>
                            <a:srgbClr val="FF0000"/>
                          </a:solidFill>
                        </a:rPr>
                        <a:t>5</a:t>
                      </a:r>
                    </a:p>
                  </a:txBody>
                  <a:tcPr/>
                </a:tc>
                <a:extLst>
                  <a:ext uri="{0D108BD9-81ED-4DB2-BD59-A6C34878D82A}">
                    <a16:rowId xmlns:a16="http://schemas.microsoft.com/office/drawing/2014/main" val="561812377"/>
                  </a:ext>
                </a:extLst>
              </a:tr>
              <a:tr h="370840">
                <a:tc>
                  <a:txBody>
                    <a:bodyPr/>
                    <a:lstStyle/>
                    <a:p>
                      <a:pPr algn="ctr"/>
                      <a:r>
                        <a:rPr lang="fi-FI" b="0" dirty="0">
                          <a:solidFill>
                            <a:schemeClr val="tx1"/>
                          </a:solidFill>
                        </a:rPr>
                        <a:t>Kuopio</a:t>
                      </a:r>
                    </a:p>
                  </a:txBody>
                  <a:tcPr/>
                </a:tc>
                <a:tc>
                  <a:txBody>
                    <a:bodyPr/>
                    <a:lstStyle/>
                    <a:p>
                      <a:pPr algn="ctr"/>
                      <a:r>
                        <a:rPr lang="fi-FI" b="0" dirty="0">
                          <a:solidFill>
                            <a:schemeClr val="tx1"/>
                          </a:solidFill>
                        </a:rPr>
                        <a:t>Pohjois-Savo</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8</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8</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8</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2073455630"/>
                  </a:ext>
                </a:extLst>
              </a:tr>
              <a:tr h="370840">
                <a:tc>
                  <a:txBody>
                    <a:bodyPr/>
                    <a:lstStyle/>
                    <a:p>
                      <a:pPr algn="ctr"/>
                      <a:r>
                        <a:rPr lang="fi-FI" b="0" dirty="0">
                          <a:solidFill>
                            <a:schemeClr val="tx1"/>
                          </a:solidFill>
                        </a:rPr>
                        <a:t>Mikkeli</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7</a:t>
                      </a: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5" name="Tekstiruutu 4">
            <a:extLst>
              <a:ext uri="{FF2B5EF4-FFF2-40B4-BE49-F238E27FC236}">
                <a16:creationId xmlns:a16="http://schemas.microsoft.com/office/drawing/2014/main" id="{FF1CA900-DFB2-C63D-2BC3-FC3FE64E1909}"/>
              </a:ext>
            </a:extLst>
          </p:cNvPr>
          <p:cNvSpPr txBox="1"/>
          <p:nvPr/>
        </p:nvSpPr>
        <p:spPr>
          <a:xfrm>
            <a:off x="465510" y="224447"/>
            <a:ext cx="10800905" cy="1107996"/>
          </a:xfrm>
          <a:prstGeom prst="rect">
            <a:avLst/>
          </a:prstGeom>
          <a:noFill/>
        </p:spPr>
        <p:txBody>
          <a:bodyPr wrap="square">
            <a:spAutoFit/>
          </a:bodyPr>
          <a:lstStyle/>
          <a:p>
            <a:r>
              <a:rPr kumimoji="0" lang="fi-FI" sz="24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t>Minkä kouluarvosanan antaisit kriisikeskuksesi ja hyvinvointialueesi väliselle yhteistyölle tällä hetkellä?</a:t>
            </a:r>
            <a:br>
              <a:rPr kumimoji="0" lang="fi-FI" sz="24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br>
            <a:endParaRPr lang="fi-FI" dirty="0"/>
          </a:p>
        </p:txBody>
      </p:sp>
    </p:spTree>
    <p:extLst>
      <p:ext uri="{BB962C8B-B14F-4D97-AF65-F5344CB8AC3E}">
        <p14:creationId xmlns:p14="http://schemas.microsoft.com/office/powerpoint/2010/main" val="1821006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222649-2B3E-5EBF-11DA-35043799A08A}"/>
              </a:ext>
            </a:extLst>
          </p:cNvPr>
          <p:cNvSpPr>
            <a:spLocks noGrp="1"/>
          </p:cNvSpPr>
          <p:nvPr>
            <p:ph type="title"/>
          </p:nvPr>
        </p:nvSpPr>
        <p:spPr>
          <a:xfrm>
            <a:off x="365760" y="116096"/>
            <a:ext cx="11826240" cy="999217"/>
          </a:xfrm>
        </p:spPr>
        <p:txBody>
          <a:bodyPr>
            <a:noAutofit/>
          </a:bodyPr>
          <a:lstStyle/>
          <a:p>
            <a:pPr>
              <a:lnSpc>
                <a:spcPct val="100000"/>
              </a:lnSpc>
            </a:pPr>
            <a:r>
              <a:rPr lang="fi-FI" sz="2400" b="1" dirty="0"/>
              <a:t>Arvioi väitettä: Johtamallani kriisikeskuksella on hyvinvointialueen kanssa käynnissä palvelupolkujen tai toimintatapojen kehitystyö, mikä näkyy tai tulee näkymään konkreettisesti asukkaiden palveluissa</a:t>
            </a:r>
            <a:br>
              <a:rPr lang="fi-FI" sz="1200" b="1" dirty="0"/>
            </a:br>
            <a:endParaRPr lang="fi-FI" sz="2400" dirty="0"/>
          </a:p>
        </p:txBody>
      </p:sp>
      <p:sp>
        <p:nvSpPr>
          <p:cNvPr id="4" name="Ellipsi 3">
            <a:extLst>
              <a:ext uri="{FF2B5EF4-FFF2-40B4-BE49-F238E27FC236}">
                <a16:creationId xmlns:a16="http://schemas.microsoft.com/office/drawing/2014/main" id="{B5D79BD3-95C6-0B2A-F763-CC5C997D91BF}"/>
              </a:ext>
            </a:extLst>
          </p:cNvPr>
          <p:cNvSpPr/>
          <p:nvPr/>
        </p:nvSpPr>
        <p:spPr>
          <a:xfrm>
            <a:off x="756160" y="2197060"/>
            <a:ext cx="2019993" cy="199505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54E63E86-DCEB-B872-1281-703396C94F2E}"/>
              </a:ext>
            </a:extLst>
          </p:cNvPr>
          <p:cNvSpPr txBox="1"/>
          <p:nvPr/>
        </p:nvSpPr>
        <p:spPr>
          <a:xfrm>
            <a:off x="664719" y="4273724"/>
            <a:ext cx="2202873" cy="707886"/>
          </a:xfrm>
          <a:prstGeom prst="rect">
            <a:avLst/>
          </a:prstGeom>
          <a:noFill/>
        </p:spPr>
        <p:txBody>
          <a:bodyPr wrap="square" rtlCol="0">
            <a:spAutoFit/>
          </a:bodyPr>
          <a:lstStyle/>
          <a:p>
            <a:pPr algn="ctr"/>
            <a:r>
              <a:rPr lang="fi-FI" sz="2000" dirty="0">
                <a:solidFill>
                  <a:schemeClr val="bg1"/>
                </a:solidFill>
              </a:rPr>
              <a:t>Kokonaiskeskiarvo</a:t>
            </a:r>
          </a:p>
          <a:p>
            <a:pPr algn="ctr"/>
            <a:r>
              <a:rPr lang="fi-FI" sz="2000" dirty="0">
                <a:solidFill>
                  <a:schemeClr val="bg1"/>
                </a:solidFill>
              </a:rPr>
              <a:t>N = 19</a:t>
            </a:r>
          </a:p>
        </p:txBody>
      </p:sp>
      <p:graphicFrame>
        <p:nvGraphicFramePr>
          <p:cNvPr id="15" name="Kaavio 14">
            <a:extLst>
              <a:ext uri="{FF2B5EF4-FFF2-40B4-BE49-F238E27FC236}">
                <a16:creationId xmlns:a16="http://schemas.microsoft.com/office/drawing/2014/main" id="{F27889E0-EABE-34A4-579B-4792BFF27D32}"/>
              </a:ext>
            </a:extLst>
          </p:cNvPr>
          <p:cNvGraphicFramePr/>
          <p:nvPr>
            <p:extLst>
              <p:ext uri="{D42A27DB-BD31-4B8C-83A1-F6EECF244321}">
                <p14:modId xmlns:p14="http://schemas.microsoft.com/office/powerpoint/2010/main" val="1635028106"/>
              </p:ext>
            </p:extLst>
          </p:nvPr>
        </p:nvGraphicFramePr>
        <p:xfrm>
          <a:off x="3876766" y="1452057"/>
          <a:ext cx="6439330" cy="453755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kstiruutu 15">
            <a:extLst>
              <a:ext uri="{FF2B5EF4-FFF2-40B4-BE49-F238E27FC236}">
                <a16:creationId xmlns:a16="http://schemas.microsoft.com/office/drawing/2014/main" id="{D563EC61-8C7E-41DB-3E63-E0ED95C0E613}"/>
              </a:ext>
            </a:extLst>
          </p:cNvPr>
          <p:cNvSpPr txBox="1"/>
          <p:nvPr/>
        </p:nvSpPr>
        <p:spPr>
          <a:xfrm>
            <a:off x="1274025" y="2760669"/>
            <a:ext cx="984265" cy="830997"/>
          </a:xfrm>
          <a:prstGeom prst="rect">
            <a:avLst/>
          </a:prstGeom>
          <a:noFill/>
        </p:spPr>
        <p:txBody>
          <a:bodyPr wrap="square" rtlCol="0">
            <a:spAutoFit/>
          </a:bodyPr>
          <a:lstStyle/>
          <a:p>
            <a:r>
              <a:rPr lang="fi-FI" sz="4800" b="1" dirty="0"/>
              <a:t>3.4</a:t>
            </a:r>
          </a:p>
        </p:txBody>
      </p:sp>
      <p:sp>
        <p:nvSpPr>
          <p:cNvPr id="3" name="Tekstiruutu 2">
            <a:extLst>
              <a:ext uri="{FF2B5EF4-FFF2-40B4-BE49-F238E27FC236}">
                <a16:creationId xmlns:a16="http://schemas.microsoft.com/office/drawing/2014/main" id="{7C4738E4-1255-4FDF-16EE-48B5FC9177E9}"/>
              </a:ext>
            </a:extLst>
          </p:cNvPr>
          <p:cNvSpPr txBox="1"/>
          <p:nvPr/>
        </p:nvSpPr>
        <p:spPr>
          <a:xfrm>
            <a:off x="1537857" y="6024193"/>
            <a:ext cx="8778239" cy="523220"/>
          </a:xfrm>
          <a:prstGeom prst="rect">
            <a:avLst/>
          </a:prstGeom>
          <a:noFill/>
        </p:spPr>
        <p:txBody>
          <a:bodyPr wrap="square" rtlCol="0">
            <a:spAutoFit/>
          </a:bodyPr>
          <a:lstStyle/>
          <a:p>
            <a:r>
              <a:rPr lang="fi-FI" sz="1400" dirty="0">
                <a:solidFill>
                  <a:schemeClr val="bg1"/>
                </a:solidFill>
              </a:rPr>
              <a:t>Vastausasteikko: 1 = täysin eri mieltä, 2 = jokseenkin eri mieltä, 3 = ei samaa eikä eri mieltä, 4 = jokseenkin samaa mieltä, 5 = täysin samaa mieltä</a:t>
            </a:r>
          </a:p>
        </p:txBody>
      </p:sp>
      <p:sp>
        <p:nvSpPr>
          <p:cNvPr id="6" name="Ellipsi 5">
            <a:extLst>
              <a:ext uri="{FF2B5EF4-FFF2-40B4-BE49-F238E27FC236}">
                <a16:creationId xmlns:a16="http://schemas.microsoft.com/office/drawing/2014/main" id="{655DF7F1-71BF-B775-7C4E-1429484E2985}"/>
              </a:ext>
            </a:extLst>
          </p:cNvPr>
          <p:cNvSpPr/>
          <p:nvPr/>
        </p:nvSpPr>
        <p:spPr>
          <a:xfrm>
            <a:off x="10582275" y="1695301"/>
            <a:ext cx="1011976" cy="999217"/>
          </a:xfrm>
          <a:prstGeom prst="ellipse">
            <a:avLst/>
          </a:prstGeom>
          <a:solidFill>
            <a:schemeClr val="accent3"/>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Ellipsi 6">
            <a:extLst>
              <a:ext uri="{FF2B5EF4-FFF2-40B4-BE49-F238E27FC236}">
                <a16:creationId xmlns:a16="http://schemas.microsoft.com/office/drawing/2014/main" id="{A5CC8811-2CDB-2681-4D31-312EA42D3A12}"/>
              </a:ext>
            </a:extLst>
          </p:cNvPr>
          <p:cNvSpPr/>
          <p:nvPr/>
        </p:nvSpPr>
        <p:spPr>
          <a:xfrm>
            <a:off x="10582275" y="4362301"/>
            <a:ext cx="1011976" cy="999217"/>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8" name="Tekstiruutu 7">
            <a:extLst>
              <a:ext uri="{FF2B5EF4-FFF2-40B4-BE49-F238E27FC236}">
                <a16:creationId xmlns:a16="http://schemas.microsoft.com/office/drawing/2014/main" id="{26513871-CC1C-4413-DF2A-A65D8908D499}"/>
              </a:ext>
            </a:extLst>
          </p:cNvPr>
          <p:cNvSpPr txBox="1"/>
          <p:nvPr/>
        </p:nvSpPr>
        <p:spPr>
          <a:xfrm>
            <a:off x="10788636" y="4661854"/>
            <a:ext cx="685844" cy="400110"/>
          </a:xfrm>
          <a:prstGeom prst="rect">
            <a:avLst/>
          </a:prstGeom>
          <a:noFill/>
        </p:spPr>
        <p:txBody>
          <a:bodyPr wrap="square" rtlCol="0">
            <a:spAutoFit/>
          </a:bodyPr>
          <a:lstStyle/>
          <a:p>
            <a:r>
              <a:rPr lang="fi-FI" sz="2000" b="1" dirty="0"/>
              <a:t>26 %</a:t>
            </a:r>
          </a:p>
        </p:txBody>
      </p:sp>
      <p:sp>
        <p:nvSpPr>
          <p:cNvPr id="9" name="Tekstiruutu 8">
            <a:extLst>
              <a:ext uri="{FF2B5EF4-FFF2-40B4-BE49-F238E27FC236}">
                <a16:creationId xmlns:a16="http://schemas.microsoft.com/office/drawing/2014/main" id="{CC0A242F-ABAA-3F03-2082-E7742FBB4A94}"/>
              </a:ext>
            </a:extLst>
          </p:cNvPr>
          <p:cNvSpPr txBox="1"/>
          <p:nvPr/>
        </p:nvSpPr>
        <p:spPr>
          <a:xfrm>
            <a:off x="10788636" y="1998983"/>
            <a:ext cx="685844" cy="400110"/>
          </a:xfrm>
          <a:prstGeom prst="rect">
            <a:avLst/>
          </a:prstGeom>
          <a:noFill/>
        </p:spPr>
        <p:txBody>
          <a:bodyPr wrap="square" rtlCol="0">
            <a:spAutoFit/>
          </a:bodyPr>
          <a:lstStyle/>
          <a:p>
            <a:r>
              <a:rPr lang="fi-FI" sz="2000" b="1" dirty="0"/>
              <a:t>53 %</a:t>
            </a:r>
          </a:p>
        </p:txBody>
      </p:sp>
      <p:sp>
        <p:nvSpPr>
          <p:cNvPr id="10" name="Tekstiruutu 9">
            <a:extLst>
              <a:ext uri="{FF2B5EF4-FFF2-40B4-BE49-F238E27FC236}">
                <a16:creationId xmlns:a16="http://schemas.microsoft.com/office/drawing/2014/main" id="{D25D310B-E05B-96D7-6E2F-E25F8F014313}"/>
              </a:ext>
            </a:extLst>
          </p:cNvPr>
          <p:cNvSpPr txBox="1"/>
          <p:nvPr/>
        </p:nvSpPr>
        <p:spPr>
          <a:xfrm>
            <a:off x="10829083" y="2657565"/>
            <a:ext cx="850870" cy="369332"/>
          </a:xfrm>
          <a:prstGeom prst="rect">
            <a:avLst/>
          </a:prstGeom>
          <a:noFill/>
        </p:spPr>
        <p:txBody>
          <a:bodyPr wrap="square" rtlCol="0">
            <a:spAutoFit/>
          </a:bodyPr>
          <a:lstStyle/>
          <a:p>
            <a:r>
              <a:rPr lang="fi-FI" dirty="0">
                <a:solidFill>
                  <a:schemeClr val="bg1"/>
                </a:solidFill>
              </a:rPr>
              <a:t>4+5</a:t>
            </a:r>
          </a:p>
        </p:txBody>
      </p:sp>
      <p:sp>
        <p:nvSpPr>
          <p:cNvPr id="11" name="Tekstiruutu 10">
            <a:extLst>
              <a:ext uri="{FF2B5EF4-FFF2-40B4-BE49-F238E27FC236}">
                <a16:creationId xmlns:a16="http://schemas.microsoft.com/office/drawing/2014/main" id="{D52E3727-3A0F-9402-A4B0-24B8F8477585}"/>
              </a:ext>
            </a:extLst>
          </p:cNvPr>
          <p:cNvSpPr txBox="1"/>
          <p:nvPr/>
        </p:nvSpPr>
        <p:spPr>
          <a:xfrm>
            <a:off x="10829083" y="5291739"/>
            <a:ext cx="850870" cy="369332"/>
          </a:xfrm>
          <a:prstGeom prst="rect">
            <a:avLst/>
          </a:prstGeom>
          <a:noFill/>
        </p:spPr>
        <p:txBody>
          <a:bodyPr wrap="square" rtlCol="0">
            <a:spAutoFit/>
          </a:bodyPr>
          <a:lstStyle/>
          <a:p>
            <a:r>
              <a:rPr lang="fi-FI" dirty="0">
                <a:solidFill>
                  <a:schemeClr val="bg1"/>
                </a:solidFill>
              </a:rPr>
              <a:t>1+2</a:t>
            </a:r>
          </a:p>
        </p:txBody>
      </p:sp>
    </p:spTree>
    <p:extLst>
      <p:ext uri="{BB962C8B-B14F-4D97-AF65-F5344CB8AC3E}">
        <p14:creationId xmlns:p14="http://schemas.microsoft.com/office/powerpoint/2010/main" val="2279675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Taulukko 11">
            <a:extLst>
              <a:ext uri="{FF2B5EF4-FFF2-40B4-BE49-F238E27FC236}">
                <a16:creationId xmlns:a16="http://schemas.microsoft.com/office/drawing/2014/main" id="{FE4B3175-47D6-35FD-55C7-0C88E2021E22}"/>
              </a:ext>
            </a:extLst>
          </p:cNvPr>
          <p:cNvGraphicFramePr>
            <a:graphicFrameLocks noGrp="1"/>
          </p:cNvGraphicFramePr>
          <p:nvPr>
            <p:extLst>
              <p:ext uri="{D42A27DB-BD31-4B8C-83A1-F6EECF244321}">
                <p14:modId xmlns:p14="http://schemas.microsoft.com/office/powerpoint/2010/main" val="3394051729"/>
              </p:ext>
            </p:extLst>
          </p:nvPr>
        </p:nvGraphicFramePr>
        <p:xfrm>
          <a:off x="422344" y="1081840"/>
          <a:ext cx="11114119" cy="5090160"/>
        </p:xfrm>
        <a:graphic>
          <a:graphicData uri="http://schemas.openxmlformats.org/drawingml/2006/table">
            <a:tbl>
              <a:tblPr firstRow="1" bandRow="1">
                <a:tableStyleId>{5C22544A-7EE6-4342-B048-85BDC9FD1C3A}</a:tableStyleId>
              </a:tblPr>
              <a:tblGrid>
                <a:gridCol w="1487980">
                  <a:extLst>
                    <a:ext uri="{9D8B030D-6E8A-4147-A177-3AD203B41FA5}">
                      <a16:colId xmlns:a16="http://schemas.microsoft.com/office/drawing/2014/main" val="1155273666"/>
                    </a:ext>
                  </a:extLst>
                </a:gridCol>
                <a:gridCol w="1828801">
                  <a:extLst>
                    <a:ext uri="{9D8B030D-6E8A-4147-A177-3AD203B41FA5}">
                      <a16:colId xmlns:a16="http://schemas.microsoft.com/office/drawing/2014/main" val="4038906247"/>
                    </a:ext>
                  </a:extLst>
                </a:gridCol>
                <a:gridCol w="2136371">
                  <a:extLst>
                    <a:ext uri="{9D8B030D-6E8A-4147-A177-3AD203B41FA5}">
                      <a16:colId xmlns:a16="http://schemas.microsoft.com/office/drawing/2014/main" val="2860029243"/>
                    </a:ext>
                  </a:extLst>
                </a:gridCol>
                <a:gridCol w="1554480">
                  <a:extLst>
                    <a:ext uri="{9D8B030D-6E8A-4147-A177-3AD203B41FA5}">
                      <a16:colId xmlns:a16="http://schemas.microsoft.com/office/drawing/2014/main" val="2531966819"/>
                    </a:ext>
                  </a:extLst>
                </a:gridCol>
                <a:gridCol w="2161309">
                  <a:extLst>
                    <a:ext uri="{9D8B030D-6E8A-4147-A177-3AD203B41FA5}">
                      <a16:colId xmlns:a16="http://schemas.microsoft.com/office/drawing/2014/main" val="3734284668"/>
                    </a:ext>
                  </a:extLst>
                </a:gridCol>
                <a:gridCol w="1945178">
                  <a:extLst>
                    <a:ext uri="{9D8B030D-6E8A-4147-A177-3AD203B41FA5}">
                      <a16:colId xmlns:a16="http://schemas.microsoft.com/office/drawing/2014/main" val="143428598"/>
                    </a:ext>
                  </a:extLst>
                </a:gridCol>
              </a:tblGrid>
              <a:tr h="370840">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Arvosana</a:t>
                      </a:r>
                    </a:p>
                  </a:txBody>
                  <a:tcPr>
                    <a:solidFill>
                      <a:schemeClr val="accent2"/>
                    </a:solidFill>
                  </a:tcPr>
                </a:tc>
                <a:tc>
                  <a:txBody>
                    <a:bodyPr/>
                    <a:lstStyle/>
                    <a:p>
                      <a:pPr algn="ctr"/>
                      <a:r>
                        <a:rPr lang="fi-FI" dirty="0"/>
                        <a:t>Kriisikeskus</a:t>
                      </a:r>
                    </a:p>
                  </a:txBody>
                  <a:tcPr>
                    <a:solidFill>
                      <a:schemeClr val="accent2"/>
                    </a:solidFill>
                  </a:tcPr>
                </a:tc>
                <a:tc>
                  <a:txBody>
                    <a:bodyPr/>
                    <a:lstStyle/>
                    <a:p>
                      <a:pPr algn="ctr"/>
                      <a:r>
                        <a:rPr lang="fi-FI" dirty="0"/>
                        <a:t>Hyvinvointialue</a:t>
                      </a:r>
                    </a:p>
                  </a:txBody>
                  <a:tcPr>
                    <a:solidFill>
                      <a:schemeClr val="accent2"/>
                    </a:solidFill>
                  </a:tcPr>
                </a:tc>
                <a:tc>
                  <a:txBody>
                    <a:bodyPr/>
                    <a:lstStyle/>
                    <a:p>
                      <a:pPr algn="ctr"/>
                      <a:r>
                        <a:rPr lang="fi-FI" dirty="0"/>
                        <a:t>Arvosana</a:t>
                      </a:r>
                    </a:p>
                  </a:txBody>
                  <a:tcPr>
                    <a:solidFill>
                      <a:schemeClr val="accent2"/>
                    </a:solidFill>
                  </a:tcPr>
                </a:tc>
                <a:extLst>
                  <a:ext uri="{0D108BD9-81ED-4DB2-BD59-A6C34878D82A}">
                    <a16:rowId xmlns:a16="http://schemas.microsoft.com/office/drawing/2014/main" val="2312024359"/>
                  </a:ext>
                </a:extLst>
              </a:tr>
              <a:tr h="370840">
                <a:tc>
                  <a:txBody>
                    <a:bodyPr/>
                    <a:lstStyle/>
                    <a:p>
                      <a:pPr algn="ctr"/>
                      <a:r>
                        <a:rPr lang="fi-FI" b="0" dirty="0">
                          <a:solidFill>
                            <a:schemeClr val="tx1"/>
                          </a:solidFill>
                        </a:rPr>
                        <a:t>Helsinki</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3</a:t>
                      </a:r>
                    </a:p>
                  </a:txBody>
                  <a:tcPr/>
                </a:tc>
                <a:tc>
                  <a:txBody>
                    <a:bodyPr/>
                    <a:lstStyle/>
                    <a:p>
                      <a:pPr algn="ctr"/>
                      <a:r>
                        <a:rPr lang="fi-FI" b="0" dirty="0">
                          <a:solidFill>
                            <a:schemeClr val="tx1"/>
                          </a:solidFill>
                        </a:rPr>
                        <a:t>Oulu</a:t>
                      </a:r>
                    </a:p>
                  </a:txBody>
                  <a:tcPr/>
                </a:tc>
                <a:tc>
                  <a:txBody>
                    <a:bodyPr/>
                    <a:lstStyle/>
                    <a:p>
                      <a:pPr algn="ctr"/>
                      <a:r>
                        <a:rPr lang="fi-FI" b="0" dirty="0">
                          <a:solidFill>
                            <a:schemeClr val="tx1"/>
                          </a:solidFill>
                        </a:rPr>
                        <a:t>Pohjois-Pohjanmaa</a:t>
                      </a:r>
                    </a:p>
                  </a:txBody>
                  <a:tcPr/>
                </a:tc>
                <a:tc>
                  <a:txBody>
                    <a:bodyPr/>
                    <a:lstStyle/>
                    <a:p>
                      <a:pPr algn="ctr"/>
                      <a:r>
                        <a:rPr lang="fi-FI" b="0" dirty="0">
                          <a:solidFill>
                            <a:schemeClr val="tx1"/>
                          </a:solidFill>
                        </a:rPr>
                        <a:t>4</a:t>
                      </a:r>
                    </a:p>
                  </a:txBody>
                  <a:tcPr/>
                </a:tc>
                <a:extLst>
                  <a:ext uri="{0D108BD9-81ED-4DB2-BD59-A6C34878D82A}">
                    <a16:rowId xmlns:a16="http://schemas.microsoft.com/office/drawing/2014/main" val="1655826887"/>
                  </a:ext>
                </a:extLst>
              </a:tr>
              <a:tr h="370840">
                <a:tc>
                  <a:txBody>
                    <a:bodyPr/>
                    <a:lstStyle/>
                    <a:p>
                      <a:pPr algn="ctr"/>
                      <a:r>
                        <a:rPr lang="fi-FI" b="0" dirty="0">
                          <a:solidFill>
                            <a:schemeClr val="tx1"/>
                          </a:solidFill>
                        </a:rPr>
                        <a:t>Sastamala</a:t>
                      </a:r>
                    </a:p>
                  </a:txBody>
                  <a:tcPr/>
                </a:tc>
                <a:tc>
                  <a:txBody>
                    <a:bodyPr/>
                    <a:lstStyle/>
                    <a:p>
                      <a:pPr algn="ctr"/>
                      <a:r>
                        <a:rPr lang="fi-FI" b="0" dirty="0">
                          <a:solidFill>
                            <a:schemeClr val="tx1"/>
                          </a:solidFill>
                        </a:rPr>
                        <a:t>Pirkanmaa</a:t>
                      </a:r>
                    </a:p>
                  </a:txBody>
                  <a:tcPr/>
                </a:tc>
                <a:tc>
                  <a:txBody>
                    <a:bodyPr/>
                    <a:lstStyle/>
                    <a:p>
                      <a:pPr algn="ctr"/>
                      <a:r>
                        <a:rPr lang="fi-FI" b="0" dirty="0">
                          <a:solidFill>
                            <a:schemeClr val="tx1"/>
                          </a:solidFill>
                        </a:rPr>
                        <a:t>3</a:t>
                      </a:r>
                    </a:p>
                  </a:txBody>
                  <a:tcPr/>
                </a:tc>
                <a:tc>
                  <a:txBody>
                    <a:bodyPr/>
                    <a:lstStyle/>
                    <a:p>
                      <a:pPr algn="ctr"/>
                      <a:r>
                        <a:rPr lang="fi-FI" b="1" dirty="0">
                          <a:solidFill>
                            <a:srgbClr val="FF0000"/>
                          </a:solidFill>
                        </a:rPr>
                        <a:t>Rauma</a:t>
                      </a:r>
                    </a:p>
                  </a:txBody>
                  <a:tcPr/>
                </a:tc>
                <a:tc>
                  <a:txBody>
                    <a:bodyPr/>
                    <a:lstStyle/>
                    <a:p>
                      <a:pPr algn="ctr"/>
                      <a:r>
                        <a:rPr lang="fi-FI" b="1" dirty="0">
                          <a:solidFill>
                            <a:srgbClr val="FF0000"/>
                          </a:solidFill>
                        </a:rPr>
                        <a:t>Satakunta</a:t>
                      </a:r>
                    </a:p>
                  </a:txBody>
                  <a:tcPr/>
                </a:tc>
                <a:tc>
                  <a:txBody>
                    <a:bodyPr/>
                    <a:lstStyle/>
                    <a:p>
                      <a:pPr algn="ctr"/>
                      <a:r>
                        <a:rPr lang="fi-FI" b="1" dirty="0">
                          <a:solidFill>
                            <a:srgbClr val="FF0000"/>
                          </a:solidFill>
                        </a:rPr>
                        <a:t>2</a:t>
                      </a:r>
                    </a:p>
                  </a:txBody>
                  <a:tcPr/>
                </a:tc>
                <a:extLst>
                  <a:ext uri="{0D108BD9-81ED-4DB2-BD59-A6C34878D82A}">
                    <a16:rowId xmlns:a16="http://schemas.microsoft.com/office/drawing/2014/main" val="585350391"/>
                  </a:ext>
                </a:extLst>
              </a:tr>
              <a:tr h="370840">
                <a:tc>
                  <a:txBody>
                    <a:bodyPr/>
                    <a:lstStyle/>
                    <a:p>
                      <a:pPr algn="ctr"/>
                      <a:r>
                        <a:rPr lang="fi-FI" b="0" dirty="0">
                          <a:solidFill>
                            <a:schemeClr val="tx1"/>
                          </a:solidFill>
                        </a:rPr>
                        <a:t>Hyvinkää </a:t>
                      </a:r>
                    </a:p>
                  </a:txBody>
                  <a:tcPr/>
                </a:tc>
                <a:tc>
                  <a:txBody>
                    <a:bodyPr/>
                    <a:lstStyle/>
                    <a:p>
                      <a:pPr algn="ctr"/>
                      <a:r>
                        <a:rPr lang="fi-FI" b="0" dirty="0">
                          <a:solidFill>
                            <a:schemeClr val="tx1"/>
                          </a:solidFill>
                        </a:rPr>
                        <a:t>Keski-Uusimaa</a:t>
                      </a:r>
                    </a:p>
                  </a:txBody>
                  <a:tcPr/>
                </a:tc>
                <a:tc>
                  <a:txBody>
                    <a:bodyPr/>
                    <a:lstStyle/>
                    <a:p>
                      <a:pPr algn="ctr"/>
                      <a:endParaRPr lang="fi-FI" b="0" dirty="0">
                        <a:solidFill>
                          <a:schemeClr val="tx1"/>
                        </a:solidFill>
                      </a:endParaRPr>
                    </a:p>
                  </a:txBody>
                  <a:tcPr/>
                </a:tc>
                <a:tc>
                  <a:txBody>
                    <a:bodyPr/>
                    <a:lstStyle/>
                    <a:p>
                      <a:pPr algn="ctr"/>
                      <a:r>
                        <a:rPr lang="fi-FI" b="0" dirty="0">
                          <a:solidFill>
                            <a:schemeClr val="tx1"/>
                          </a:solidFill>
                        </a:rPr>
                        <a:t>Rovaniemi</a:t>
                      </a:r>
                    </a:p>
                  </a:txBody>
                  <a:tcPr/>
                </a:tc>
                <a:tc>
                  <a:txBody>
                    <a:bodyPr/>
                    <a:lstStyle/>
                    <a:p>
                      <a:pPr algn="ctr"/>
                      <a:r>
                        <a:rPr lang="fi-FI" b="0" dirty="0">
                          <a:solidFill>
                            <a:schemeClr val="tx1"/>
                          </a:solidFill>
                        </a:rPr>
                        <a:t>Lappi</a:t>
                      </a: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2368746638"/>
                  </a:ext>
                </a:extLst>
              </a:tr>
              <a:tr h="370840">
                <a:tc>
                  <a:txBody>
                    <a:bodyPr/>
                    <a:lstStyle/>
                    <a:p>
                      <a:pPr algn="ctr"/>
                      <a:r>
                        <a:rPr lang="fi-FI" b="1" dirty="0">
                          <a:solidFill>
                            <a:schemeClr val="accent2"/>
                          </a:solidFill>
                        </a:rPr>
                        <a:t>Joensuu</a:t>
                      </a:r>
                    </a:p>
                  </a:txBody>
                  <a:tcPr/>
                </a:tc>
                <a:tc>
                  <a:txBody>
                    <a:bodyPr/>
                    <a:lstStyle/>
                    <a:p>
                      <a:pPr algn="ctr"/>
                      <a:r>
                        <a:rPr lang="fi-FI" b="1" dirty="0">
                          <a:solidFill>
                            <a:schemeClr val="accent2"/>
                          </a:solidFill>
                        </a:rPr>
                        <a:t>Pohjois-Karjala</a:t>
                      </a:r>
                    </a:p>
                  </a:txBody>
                  <a:tcPr/>
                </a:tc>
                <a:tc>
                  <a:txBody>
                    <a:bodyPr/>
                    <a:lstStyle/>
                    <a:p>
                      <a:pPr algn="ctr"/>
                      <a:r>
                        <a:rPr lang="fi-FI" b="1" dirty="0">
                          <a:solidFill>
                            <a:schemeClr val="accent2"/>
                          </a:solidFill>
                        </a:rPr>
                        <a:t>5</a:t>
                      </a:r>
                    </a:p>
                  </a:txBody>
                  <a:tcPr/>
                </a:tc>
                <a:tc>
                  <a:txBody>
                    <a:bodyPr/>
                    <a:lstStyle/>
                    <a:p>
                      <a:pPr algn="ctr"/>
                      <a:r>
                        <a:rPr lang="fi-FI" b="1" dirty="0">
                          <a:solidFill>
                            <a:srgbClr val="FF0000"/>
                          </a:solidFill>
                        </a:rPr>
                        <a:t>Salo</a:t>
                      </a:r>
                    </a:p>
                  </a:txBody>
                  <a:tcPr/>
                </a:tc>
                <a:tc>
                  <a:txBody>
                    <a:bodyPr/>
                    <a:lstStyle/>
                    <a:p>
                      <a:pPr algn="ctr"/>
                      <a:r>
                        <a:rPr lang="fi-FI" b="1" dirty="0">
                          <a:solidFill>
                            <a:srgbClr val="FF0000"/>
                          </a:solidFill>
                        </a:rPr>
                        <a:t>Varsinais-Suomi</a:t>
                      </a:r>
                    </a:p>
                  </a:txBody>
                  <a:tcPr/>
                </a:tc>
                <a:tc>
                  <a:txBody>
                    <a:bodyPr/>
                    <a:lstStyle/>
                    <a:p>
                      <a:pPr algn="ctr"/>
                      <a:r>
                        <a:rPr lang="fi-FI" b="1" dirty="0">
                          <a:solidFill>
                            <a:srgbClr val="FF0000"/>
                          </a:solidFill>
                        </a:rPr>
                        <a:t>2</a:t>
                      </a:r>
                    </a:p>
                  </a:txBody>
                  <a:tcPr/>
                </a:tc>
                <a:extLst>
                  <a:ext uri="{0D108BD9-81ED-4DB2-BD59-A6C34878D82A}">
                    <a16:rowId xmlns:a16="http://schemas.microsoft.com/office/drawing/2014/main" val="2470500458"/>
                  </a:ext>
                </a:extLst>
              </a:tr>
              <a:tr h="370840">
                <a:tc>
                  <a:txBody>
                    <a:bodyPr/>
                    <a:lstStyle/>
                    <a:p>
                      <a:pPr algn="ctr"/>
                      <a:r>
                        <a:rPr lang="fi-FI" b="1" dirty="0">
                          <a:solidFill>
                            <a:schemeClr val="accent2"/>
                          </a:solidFill>
                        </a:rPr>
                        <a:t>Jyväskylä</a:t>
                      </a:r>
                    </a:p>
                  </a:txBody>
                  <a:tcPr/>
                </a:tc>
                <a:tc>
                  <a:txBody>
                    <a:bodyPr/>
                    <a:lstStyle/>
                    <a:p>
                      <a:pPr algn="ctr"/>
                      <a:r>
                        <a:rPr lang="fi-FI" b="1" dirty="0">
                          <a:solidFill>
                            <a:schemeClr val="accent2"/>
                          </a:solidFill>
                        </a:rPr>
                        <a:t>Keski-Suomi</a:t>
                      </a:r>
                    </a:p>
                  </a:txBody>
                  <a:tcPr/>
                </a:tc>
                <a:tc>
                  <a:txBody>
                    <a:bodyPr/>
                    <a:lstStyle/>
                    <a:p>
                      <a:pPr algn="ctr"/>
                      <a:r>
                        <a:rPr lang="fi-FI" b="1" dirty="0">
                          <a:solidFill>
                            <a:schemeClr val="accent2"/>
                          </a:solidFill>
                        </a:rPr>
                        <a:t>5</a:t>
                      </a:r>
                    </a:p>
                  </a:txBody>
                  <a:tcPr/>
                </a:tc>
                <a:tc>
                  <a:txBody>
                    <a:bodyPr/>
                    <a:lstStyle/>
                    <a:p>
                      <a:pPr algn="ctr"/>
                      <a:r>
                        <a:rPr lang="fi-FI" b="0" dirty="0">
                          <a:solidFill>
                            <a:schemeClr val="tx1"/>
                          </a:solidFill>
                        </a:rPr>
                        <a:t>Savonlinna</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4</a:t>
                      </a:r>
                    </a:p>
                  </a:txBody>
                  <a:tcPr/>
                </a:tc>
                <a:extLst>
                  <a:ext uri="{0D108BD9-81ED-4DB2-BD59-A6C34878D82A}">
                    <a16:rowId xmlns:a16="http://schemas.microsoft.com/office/drawing/2014/main" val="3082560292"/>
                  </a:ext>
                </a:extLst>
              </a:tr>
              <a:tr h="370840">
                <a:tc>
                  <a:txBody>
                    <a:bodyPr/>
                    <a:lstStyle/>
                    <a:p>
                      <a:pPr algn="ctr"/>
                      <a:r>
                        <a:rPr lang="fi-FI" b="0" dirty="0">
                          <a:solidFill>
                            <a:schemeClr val="tx1"/>
                          </a:solidFill>
                        </a:rPr>
                        <a:t>Kainuu</a:t>
                      </a:r>
                    </a:p>
                  </a:txBody>
                  <a:tcPr/>
                </a:tc>
                <a:tc>
                  <a:txBody>
                    <a:bodyPr/>
                    <a:lstStyle/>
                    <a:p>
                      <a:pPr algn="ctr"/>
                      <a:r>
                        <a:rPr lang="fi-FI" b="0" dirty="0">
                          <a:solidFill>
                            <a:schemeClr val="tx1"/>
                          </a:solidFill>
                        </a:rPr>
                        <a:t>Kainuu</a:t>
                      </a:r>
                    </a:p>
                  </a:txBody>
                  <a:tcPr/>
                </a:tc>
                <a:tc>
                  <a:txBody>
                    <a:bodyPr/>
                    <a:lstStyle/>
                    <a:p>
                      <a:pPr algn="ctr"/>
                      <a:r>
                        <a:rPr lang="fi-FI" b="0" dirty="0">
                          <a:solidFill>
                            <a:schemeClr val="tx1"/>
                          </a:solidFill>
                        </a:rPr>
                        <a:t>4</a:t>
                      </a:r>
                    </a:p>
                  </a:txBody>
                  <a:tcPr/>
                </a:tc>
                <a:tc>
                  <a:txBody>
                    <a:bodyPr/>
                    <a:lstStyle/>
                    <a:p>
                      <a:pPr algn="ctr"/>
                      <a:r>
                        <a:rPr lang="fi-FI" b="1" dirty="0">
                          <a:solidFill>
                            <a:schemeClr val="accent2"/>
                          </a:solidFill>
                        </a:rPr>
                        <a:t>Seinäjoki</a:t>
                      </a:r>
                    </a:p>
                  </a:txBody>
                  <a:tcPr/>
                </a:tc>
                <a:tc>
                  <a:txBody>
                    <a:bodyPr/>
                    <a:lstStyle/>
                    <a:p>
                      <a:pPr algn="ctr"/>
                      <a:r>
                        <a:rPr lang="fi-FI" b="1" dirty="0">
                          <a:solidFill>
                            <a:schemeClr val="accent2"/>
                          </a:solidFill>
                        </a:rPr>
                        <a:t>Etelä-Pohjanmaa</a:t>
                      </a:r>
                    </a:p>
                  </a:txBody>
                  <a:tcPr/>
                </a:tc>
                <a:tc>
                  <a:txBody>
                    <a:bodyPr/>
                    <a:lstStyle/>
                    <a:p>
                      <a:pPr algn="ctr"/>
                      <a:r>
                        <a:rPr lang="fi-FI" b="1" dirty="0">
                          <a:solidFill>
                            <a:schemeClr val="accent2"/>
                          </a:solidFill>
                        </a:rPr>
                        <a:t>5</a:t>
                      </a:r>
                    </a:p>
                  </a:txBody>
                  <a:tcPr/>
                </a:tc>
                <a:extLst>
                  <a:ext uri="{0D108BD9-81ED-4DB2-BD59-A6C34878D82A}">
                    <a16:rowId xmlns:a16="http://schemas.microsoft.com/office/drawing/2014/main" val="4162796045"/>
                  </a:ext>
                </a:extLst>
              </a:tr>
              <a:tr h="370840">
                <a:tc>
                  <a:txBody>
                    <a:bodyPr/>
                    <a:lstStyle/>
                    <a:p>
                      <a:pPr algn="ctr"/>
                      <a:r>
                        <a:rPr lang="fi-FI" b="1" dirty="0">
                          <a:solidFill>
                            <a:srgbClr val="FF0000"/>
                          </a:solidFill>
                        </a:rPr>
                        <a:t>Kemi </a:t>
                      </a:r>
                    </a:p>
                  </a:txBody>
                  <a:tcPr/>
                </a:tc>
                <a:tc>
                  <a:txBody>
                    <a:bodyPr/>
                    <a:lstStyle/>
                    <a:p>
                      <a:pPr algn="ctr"/>
                      <a:r>
                        <a:rPr lang="fi-FI" b="1" dirty="0">
                          <a:solidFill>
                            <a:srgbClr val="FF0000"/>
                          </a:solidFill>
                        </a:rPr>
                        <a:t>Lappi</a:t>
                      </a:r>
                    </a:p>
                  </a:txBody>
                  <a:tcPr/>
                </a:tc>
                <a:tc>
                  <a:txBody>
                    <a:bodyPr/>
                    <a:lstStyle/>
                    <a:p>
                      <a:pPr algn="ctr"/>
                      <a:r>
                        <a:rPr lang="fi-FI" b="1" dirty="0">
                          <a:solidFill>
                            <a:srgbClr val="FF0000"/>
                          </a:solidFill>
                        </a:rPr>
                        <a:t>2</a:t>
                      </a:r>
                    </a:p>
                  </a:txBody>
                  <a:tcPr/>
                </a:tc>
                <a:tc>
                  <a:txBody>
                    <a:bodyPr/>
                    <a:lstStyle/>
                    <a:p>
                      <a:pPr algn="ctr"/>
                      <a:r>
                        <a:rPr lang="fi-FI" b="0" dirty="0">
                          <a:solidFill>
                            <a:schemeClr val="tx1"/>
                          </a:solidFill>
                        </a:rPr>
                        <a:t>Tampere</a:t>
                      </a:r>
                    </a:p>
                  </a:txBody>
                  <a:tcPr/>
                </a:tc>
                <a:tc>
                  <a:txBody>
                    <a:bodyPr/>
                    <a:lstStyle/>
                    <a:p>
                      <a:pPr algn="ctr"/>
                      <a:r>
                        <a:rPr lang="fi-FI" b="0" dirty="0">
                          <a:solidFill>
                            <a:schemeClr val="tx1"/>
                          </a:solidFill>
                        </a:rPr>
                        <a:t>Pirkanmaa</a:t>
                      </a: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1552916133"/>
                  </a:ext>
                </a:extLst>
              </a:tr>
              <a:tr h="370840">
                <a:tc>
                  <a:txBody>
                    <a:bodyPr/>
                    <a:lstStyle/>
                    <a:p>
                      <a:pPr algn="ctr"/>
                      <a:r>
                        <a:rPr lang="fi-FI" b="0" dirty="0">
                          <a:solidFill>
                            <a:schemeClr val="tx1"/>
                          </a:solidFill>
                        </a:rPr>
                        <a:t>Kouvola</a:t>
                      </a:r>
                    </a:p>
                  </a:txBody>
                  <a:tcPr/>
                </a:tc>
                <a:tc>
                  <a:txBody>
                    <a:bodyPr/>
                    <a:lstStyle/>
                    <a:p>
                      <a:pPr algn="ctr"/>
                      <a:r>
                        <a:rPr lang="fi-FI" b="0" dirty="0">
                          <a:solidFill>
                            <a:schemeClr val="tx1"/>
                          </a:solidFill>
                        </a:rPr>
                        <a:t>Kymenlaakso</a:t>
                      </a:r>
                    </a:p>
                  </a:txBody>
                  <a:tcPr/>
                </a:tc>
                <a:tc>
                  <a:txBody>
                    <a:bodyPr/>
                    <a:lstStyle/>
                    <a:p>
                      <a:pPr algn="ctr"/>
                      <a:r>
                        <a:rPr lang="fi-FI" b="0" dirty="0">
                          <a:solidFill>
                            <a:schemeClr val="tx1"/>
                          </a:solidFill>
                        </a:rPr>
                        <a:t>4</a:t>
                      </a:r>
                    </a:p>
                  </a:txBody>
                  <a:tcPr/>
                </a:tc>
                <a:tc>
                  <a:txBody>
                    <a:bodyPr/>
                    <a:lstStyle/>
                    <a:p>
                      <a:pPr algn="ctr"/>
                      <a:r>
                        <a:rPr lang="fi-FI" b="1" dirty="0">
                          <a:solidFill>
                            <a:srgbClr val="FF0000"/>
                          </a:solidFill>
                        </a:rPr>
                        <a:t>Turku</a:t>
                      </a:r>
                    </a:p>
                  </a:txBody>
                  <a:tcPr/>
                </a:tc>
                <a:tc>
                  <a:txBody>
                    <a:bodyPr/>
                    <a:lstStyle/>
                    <a:p>
                      <a:pPr algn="ctr"/>
                      <a:r>
                        <a:rPr lang="fi-FI" b="1" dirty="0">
                          <a:solidFill>
                            <a:srgbClr val="FF0000"/>
                          </a:solidFill>
                        </a:rPr>
                        <a:t>Varsinais-Suomi</a:t>
                      </a:r>
                    </a:p>
                  </a:txBody>
                  <a:tcPr/>
                </a:tc>
                <a:tc>
                  <a:txBody>
                    <a:bodyPr/>
                    <a:lstStyle/>
                    <a:p>
                      <a:pPr algn="ctr"/>
                      <a:r>
                        <a:rPr lang="fi-FI" b="1" dirty="0">
                          <a:solidFill>
                            <a:srgbClr val="FF0000"/>
                          </a:solidFill>
                        </a:rPr>
                        <a:t>2</a:t>
                      </a:r>
                    </a:p>
                  </a:txBody>
                  <a:tcPr/>
                </a:tc>
                <a:extLst>
                  <a:ext uri="{0D108BD9-81ED-4DB2-BD59-A6C34878D82A}">
                    <a16:rowId xmlns:a16="http://schemas.microsoft.com/office/drawing/2014/main" val="561812377"/>
                  </a:ext>
                </a:extLst>
              </a:tr>
              <a:tr h="370840">
                <a:tc>
                  <a:txBody>
                    <a:bodyPr/>
                    <a:lstStyle/>
                    <a:p>
                      <a:pPr algn="ctr"/>
                      <a:r>
                        <a:rPr lang="fi-FI" b="1" dirty="0">
                          <a:solidFill>
                            <a:srgbClr val="FF0000"/>
                          </a:solidFill>
                        </a:rPr>
                        <a:t>Kuopio</a:t>
                      </a:r>
                    </a:p>
                  </a:txBody>
                  <a:tcPr/>
                </a:tc>
                <a:tc>
                  <a:txBody>
                    <a:bodyPr/>
                    <a:lstStyle/>
                    <a:p>
                      <a:pPr algn="ctr"/>
                      <a:r>
                        <a:rPr lang="fi-FI" b="1" dirty="0">
                          <a:solidFill>
                            <a:srgbClr val="FF0000"/>
                          </a:solidFill>
                        </a:rPr>
                        <a:t>Pohjois-Savo</a:t>
                      </a:r>
                    </a:p>
                  </a:txBody>
                  <a:tcPr/>
                </a:tc>
                <a:tc>
                  <a:txBody>
                    <a:bodyPr/>
                    <a:lstStyle/>
                    <a:p>
                      <a:pPr algn="ctr"/>
                      <a:r>
                        <a:rPr lang="fi-FI" b="1" dirty="0">
                          <a:solidFill>
                            <a:srgbClr val="FF0000"/>
                          </a:solidFill>
                        </a:rPr>
                        <a:t>2</a:t>
                      </a:r>
                    </a:p>
                  </a:txBody>
                  <a:tcPr/>
                </a:tc>
                <a:tc>
                  <a:txBody>
                    <a:bodyPr/>
                    <a:lstStyle/>
                    <a:p>
                      <a:pPr algn="ctr"/>
                      <a:r>
                        <a:rPr lang="fi-FI" b="0" dirty="0">
                          <a:solidFill>
                            <a:schemeClr val="tx1"/>
                          </a:solidFill>
                        </a:rPr>
                        <a:t>Vaasa</a:t>
                      </a:r>
                    </a:p>
                  </a:txBody>
                  <a:tcPr/>
                </a:tc>
                <a:tc>
                  <a:txBody>
                    <a:bodyPr/>
                    <a:lstStyle/>
                    <a:p>
                      <a:pPr algn="ctr"/>
                      <a:r>
                        <a:rPr lang="fi-FI" b="0" dirty="0">
                          <a:solidFill>
                            <a:schemeClr val="tx1"/>
                          </a:solidFill>
                        </a:rPr>
                        <a:t>Pohjanmaa</a:t>
                      </a:r>
                    </a:p>
                  </a:txBody>
                  <a:tcPr/>
                </a:tc>
                <a:tc>
                  <a:txBody>
                    <a:bodyPr/>
                    <a:lstStyle/>
                    <a:p>
                      <a:pPr algn="ctr"/>
                      <a:r>
                        <a:rPr lang="fi-FI" b="0" dirty="0">
                          <a:solidFill>
                            <a:schemeClr val="tx1"/>
                          </a:solidFill>
                        </a:rPr>
                        <a:t>4</a:t>
                      </a:r>
                    </a:p>
                  </a:txBody>
                  <a:tcPr/>
                </a:tc>
                <a:extLst>
                  <a:ext uri="{0D108BD9-81ED-4DB2-BD59-A6C34878D82A}">
                    <a16:rowId xmlns:a16="http://schemas.microsoft.com/office/drawing/2014/main" val="1852175898"/>
                  </a:ext>
                </a:extLst>
              </a:tr>
              <a:tr h="370840">
                <a:tc>
                  <a:txBody>
                    <a:bodyPr/>
                    <a:lstStyle/>
                    <a:p>
                      <a:pPr algn="ctr"/>
                      <a:r>
                        <a:rPr lang="fi-FI" b="0" dirty="0">
                          <a:solidFill>
                            <a:schemeClr val="tx1"/>
                          </a:solidFill>
                        </a:rPr>
                        <a:t>Lahti</a:t>
                      </a:r>
                    </a:p>
                  </a:txBody>
                  <a:tcPr/>
                </a:tc>
                <a:tc>
                  <a:txBody>
                    <a:bodyPr/>
                    <a:lstStyle/>
                    <a:p>
                      <a:pPr algn="ctr"/>
                      <a:r>
                        <a:rPr lang="fi-FI" b="0" dirty="0">
                          <a:solidFill>
                            <a:schemeClr val="tx1"/>
                          </a:solidFill>
                        </a:rPr>
                        <a:t>Päijät-Häme</a:t>
                      </a:r>
                    </a:p>
                  </a:txBody>
                  <a:tcPr/>
                </a:tc>
                <a:tc>
                  <a:txBody>
                    <a:bodyPr/>
                    <a:lstStyle/>
                    <a:p>
                      <a:pPr algn="ctr"/>
                      <a:r>
                        <a:rPr lang="fi-FI" b="0" dirty="0">
                          <a:solidFill>
                            <a:schemeClr val="tx1"/>
                          </a:solidFill>
                        </a:rPr>
                        <a:t>3</a:t>
                      </a:r>
                    </a:p>
                  </a:txBody>
                  <a:tcPr/>
                </a:tc>
                <a:tc>
                  <a:txBody>
                    <a:bodyPr/>
                    <a:lstStyle/>
                    <a:p>
                      <a:pPr algn="ctr"/>
                      <a:r>
                        <a:rPr lang="fi-FI" b="0" dirty="0">
                          <a:solidFill>
                            <a:schemeClr val="tx1"/>
                          </a:solidFill>
                        </a:rPr>
                        <a:t>Vihti</a:t>
                      </a:r>
                    </a:p>
                  </a:txBody>
                  <a:tcPr/>
                </a:tc>
                <a:tc>
                  <a:txBody>
                    <a:bodyPr/>
                    <a:lstStyle/>
                    <a:p>
                      <a:pPr algn="ctr"/>
                      <a:r>
                        <a:rPr lang="fi-FI" b="0" dirty="0">
                          <a:solidFill>
                            <a:schemeClr val="tx1"/>
                          </a:solidFill>
                        </a:rPr>
                        <a:t>Länsi-Uusimaa</a:t>
                      </a:r>
                    </a:p>
                  </a:txBody>
                  <a:tcPr/>
                </a:tc>
                <a:tc>
                  <a:txBody>
                    <a:bodyPr/>
                    <a:lstStyle/>
                    <a:p>
                      <a:pPr algn="ctr"/>
                      <a:r>
                        <a:rPr lang="fi-FI" b="0" dirty="0">
                          <a:solidFill>
                            <a:schemeClr val="tx1"/>
                          </a:solidFill>
                        </a:rPr>
                        <a:t>4</a:t>
                      </a:r>
                    </a:p>
                  </a:txBody>
                  <a:tcPr/>
                </a:tc>
                <a:extLst>
                  <a:ext uri="{0D108BD9-81ED-4DB2-BD59-A6C34878D82A}">
                    <a16:rowId xmlns:a16="http://schemas.microsoft.com/office/drawing/2014/main" val="1546644257"/>
                  </a:ext>
                </a:extLst>
              </a:tr>
              <a:tr h="370840">
                <a:tc>
                  <a:txBody>
                    <a:bodyPr/>
                    <a:lstStyle/>
                    <a:p>
                      <a:pPr algn="ctr"/>
                      <a:r>
                        <a:rPr lang="fi-FI" b="0" dirty="0">
                          <a:solidFill>
                            <a:schemeClr val="tx1"/>
                          </a:solidFill>
                        </a:rPr>
                        <a:t>Lappeenranta</a:t>
                      </a:r>
                    </a:p>
                  </a:txBody>
                  <a:tcPr/>
                </a:tc>
                <a:tc>
                  <a:txBody>
                    <a:bodyPr/>
                    <a:lstStyle/>
                    <a:p>
                      <a:pPr algn="ctr"/>
                      <a:r>
                        <a:rPr lang="fi-FI" b="0" dirty="0">
                          <a:solidFill>
                            <a:schemeClr val="tx1"/>
                          </a:solidFill>
                        </a:rPr>
                        <a:t>Etelä-Karjala</a:t>
                      </a:r>
                    </a:p>
                  </a:txBody>
                  <a:tcPr/>
                </a:tc>
                <a:tc>
                  <a:txBody>
                    <a:bodyPr/>
                    <a:lstStyle/>
                    <a:p>
                      <a:pPr algn="ctr"/>
                      <a:r>
                        <a:rPr lang="fi-FI" b="0" dirty="0">
                          <a:solidFill>
                            <a:schemeClr val="tx1"/>
                          </a:solidFill>
                        </a:rPr>
                        <a:t>3</a:t>
                      </a:r>
                    </a:p>
                  </a:txBody>
                  <a:tcPr/>
                </a:tc>
                <a:tc>
                  <a:txBody>
                    <a:bodyPr/>
                    <a:lstStyle/>
                    <a:p>
                      <a:pPr algn="ctr"/>
                      <a:r>
                        <a:rPr lang="fi-FI" b="0" dirty="0">
                          <a:solidFill>
                            <a:schemeClr val="tx1"/>
                          </a:solidFill>
                        </a:rPr>
                        <a:t>Itsemurhien ehkäisykeskus</a:t>
                      </a:r>
                    </a:p>
                  </a:txBody>
                  <a:tcPr/>
                </a:tc>
                <a:tc>
                  <a:txBody>
                    <a:bodyPr/>
                    <a:lstStyle/>
                    <a:p>
                      <a:pPr algn="ctr"/>
                      <a:endParaRPr lang="fi-FI" b="0" dirty="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2073455630"/>
                  </a:ext>
                </a:extLst>
              </a:tr>
              <a:tr h="370840">
                <a:tc>
                  <a:txBody>
                    <a:bodyPr/>
                    <a:lstStyle/>
                    <a:p>
                      <a:pPr algn="ctr"/>
                      <a:r>
                        <a:rPr lang="fi-FI" b="0" dirty="0">
                          <a:solidFill>
                            <a:schemeClr val="tx1"/>
                          </a:solidFill>
                        </a:rPr>
                        <a:t>Mikkeli</a:t>
                      </a:r>
                    </a:p>
                  </a:txBody>
                  <a:tcPr/>
                </a:tc>
                <a:tc>
                  <a:txBody>
                    <a:bodyPr/>
                    <a:lstStyle/>
                    <a:p>
                      <a:pPr algn="ctr"/>
                      <a:r>
                        <a:rPr lang="fi-FI" b="0" dirty="0">
                          <a:solidFill>
                            <a:schemeClr val="tx1"/>
                          </a:solidFill>
                        </a:rPr>
                        <a:t>Etelä-Savo</a:t>
                      </a:r>
                    </a:p>
                  </a:txBody>
                  <a:tcPr/>
                </a:tc>
                <a:tc>
                  <a:txBody>
                    <a:bodyPr/>
                    <a:lstStyle/>
                    <a:p>
                      <a:pPr algn="ctr"/>
                      <a:r>
                        <a:rPr lang="fi-FI" b="0" dirty="0">
                          <a:solidFill>
                            <a:schemeClr val="tx1"/>
                          </a:solidFill>
                        </a:rPr>
                        <a:t>4</a:t>
                      </a:r>
                    </a:p>
                  </a:txBody>
                  <a:tcPr/>
                </a:tc>
                <a:tc>
                  <a:txBody>
                    <a:bodyPr/>
                    <a:lstStyle/>
                    <a:p>
                      <a:pPr algn="ctr"/>
                      <a:endParaRPr lang="fi-FI" b="0">
                        <a:solidFill>
                          <a:schemeClr val="tx1"/>
                        </a:solidFill>
                      </a:endParaRPr>
                    </a:p>
                  </a:txBody>
                  <a:tcPr/>
                </a:tc>
                <a:tc>
                  <a:txBody>
                    <a:bodyPr/>
                    <a:lstStyle/>
                    <a:p>
                      <a:pPr algn="ctr"/>
                      <a:endParaRPr lang="fi-FI" b="0" dirty="0">
                        <a:solidFill>
                          <a:schemeClr val="tx1"/>
                        </a:solidFill>
                      </a:endParaRPr>
                    </a:p>
                  </a:txBody>
                  <a:tcPr/>
                </a:tc>
                <a:tc>
                  <a:txBody>
                    <a:bodyPr/>
                    <a:lstStyle/>
                    <a:p>
                      <a:pPr algn="ctr"/>
                      <a:endParaRPr lang="fi-FI" b="0" dirty="0">
                        <a:solidFill>
                          <a:schemeClr val="tx1"/>
                        </a:solidFill>
                      </a:endParaRPr>
                    </a:p>
                  </a:txBody>
                  <a:tcPr/>
                </a:tc>
                <a:extLst>
                  <a:ext uri="{0D108BD9-81ED-4DB2-BD59-A6C34878D82A}">
                    <a16:rowId xmlns:a16="http://schemas.microsoft.com/office/drawing/2014/main" val="3877752094"/>
                  </a:ext>
                </a:extLst>
              </a:tr>
            </a:tbl>
          </a:graphicData>
        </a:graphic>
      </p:graphicFrame>
      <p:sp>
        <p:nvSpPr>
          <p:cNvPr id="3" name="Tekstiruutu 2">
            <a:extLst>
              <a:ext uri="{FF2B5EF4-FFF2-40B4-BE49-F238E27FC236}">
                <a16:creationId xmlns:a16="http://schemas.microsoft.com/office/drawing/2014/main" id="{C46BDE9A-F86B-B88A-6EB6-2979363AF571}"/>
              </a:ext>
            </a:extLst>
          </p:cNvPr>
          <p:cNvSpPr txBox="1"/>
          <p:nvPr/>
        </p:nvSpPr>
        <p:spPr>
          <a:xfrm>
            <a:off x="329267" y="200688"/>
            <a:ext cx="11180427" cy="984885"/>
          </a:xfrm>
          <a:prstGeom prst="rect">
            <a:avLst/>
          </a:prstGeom>
          <a:noFill/>
        </p:spPr>
        <p:txBody>
          <a:bodyPr wrap="square">
            <a:spAutoFit/>
          </a:bodyPr>
          <a:lstStyle/>
          <a:p>
            <a:r>
              <a:rPr kumimoji="0" lang="fi-FI" sz="20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t>Arvioi väitettä: Johtamallani kriisikeskuksella on hyvinvointialueen kanssa käynnissä palvelupolkujen tai toimintatapojen kehitystyö, mikä näkyy tai tulee näkymään konkreettisesti asukkaiden palveluissa</a:t>
            </a:r>
            <a:br>
              <a:rPr kumimoji="0" lang="fi-FI" sz="1100" b="1"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br>
            <a:endParaRPr lang="fi-FI" sz="1600" dirty="0"/>
          </a:p>
        </p:txBody>
      </p:sp>
      <p:sp>
        <p:nvSpPr>
          <p:cNvPr id="4" name="Tekstiruutu 3">
            <a:extLst>
              <a:ext uri="{FF2B5EF4-FFF2-40B4-BE49-F238E27FC236}">
                <a16:creationId xmlns:a16="http://schemas.microsoft.com/office/drawing/2014/main" id="{B6E23092-CB81-1626-ECB8-942586E8E8EB}"/>
              </a:ext>
            </a:extLst>
          </p:cNvPr>
          <p:cNvSpPr txBox="1"/>
          <p:nvPr/>
        </p:nvSpPr>
        <p:spPr>
          <a:xfrm>
            <a:off x="329267" y="6285803"/>
            <a:ext cx="11633434" cy="307777"/>
          </a:xfrm>
          <a:prstGeom prst="rect">
            <a:avLst/>
          </a:prstGeom>
          <a:noFill/>
        </p:spPr>
        <p:txBody>
          <a:bodyPr wrap="square" rtlCol="0">
            <a:spAutoFit/>
          </a:bodyPr>
          <a:lstStyle/>
          <a:p>
            <a:r>
              <a:rPr lang="fi-FI" sz="1400" dirty="0">
                <a:solidFill>
                  <a:schemeClr val="bg1"/>
                </a:solidFill>
              </a:rPr>
              <a:t>Vastausasteikko: 1 = täysin eri mieltä, 2 = jokseenkin eri mieltä, 3 = ei samaa eikä eri mieltä, 4 = jokseenkin samaa mieltä, 5 = täysin samaa mieltä</a:t>
            </a:r>
          </a:p>
        </p:txBody>
      </p:sp>
    </p:spTree>
    <p:extLst>
      <p:ext uri="{BB962C8B-B14F-4D97-AF65-F5344CB8AC3E}">
        <p14:creationId xmlns:p14="http://schemas.microsoft.com/office/powerpoint/2010/main" val="1990700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B2B0B7-DF51-95DF-DE48-E20DC6757F1F}"/>
              </a:ext>
            </a:extLst>
          </p:cNvPr>
          <p:cNvSpPr>
            <a:spLocks noGrp="1"/>
          </p:cNvSpPr>
          <p:nvPr>
            <p:ph type="title"/>
          </p:nvPr>
        </p:nvSpPr>
        <p:spPr>
          <a:xfrm>
            <a:off x="356579" y="550562"/>
            <a:ext cx="10416851" cy="999217"/>
          </a:xfrm>
        </p:spPr>
        <p:txBody>
          <a:bodyPr>
            <a:noAutofit/>
          </a:bodyPr>
          <a:lstStyle/>
          <a:p>
            <a:pPr>
              <a:lnSpc>
                <a:spcPct val="100000"/>
              </a:lnSpc>
            </a:pPr>
            <a:r>
              <a:rPr lang="fi-FI" sz="2000" b="1" dirty="0"/>
              <a:t>Miten järjestöt on huomioitu hyvinvointialueesi rakenteissa? Mitkä tekijät ovat vaikuttaneet myönteisesti tai kielteisesti kriisikeskuksesi yhteistyöhön hyvinvointialueen kanssa? 1/2 (N = 18)</a:t>
            </a:r>
            <a:br>
              <a:rPr lang="fi-FI" sz="2000" b="1" dirty="0"/>
            </a:br>
            <a:br>
              <a:rPr lang="fi-FI" sz="2000" b="1" dirty="0"/>
            </a:br>
            <a:endParaRPr lang="fi-FI" sz="2000" dirty="0"/>
          </a:p>
        </p:txBody>
      </p:sp>
      <p:sp>
        <p:nvSpPr>
          <p:cNvPr id="3" name="Tekstin paikkamerkki 2">
            <a:extLst>
              <a:ext uri="{FF2B5EF4-FFF2-40B4-BE49-F238E27FC236}">
                <a16:creationId xmlns:a16="http://schemas.microsoft.com/office/drawing/2014/main" id="{72B2521B-C468-2522-7FCF-9CC50CFB868B}"/>
              </a:ext>
            </a:extLst>
          </p:cNvPr>
          <p:cNvSpPr>
            <a:spLocks noGrp="1"/>
          </p:cNvSpPr>
          <p:nvPr>
            <p:ph type="body" sz="quarter" idx="11"/>
          </p:nvPr>
        </p:nvSpPr>
        <p:spPr>
          <a:xfrm>
            <a:off x="356579" y="1683091"/>
            <a:ext cx="11455806" cy="4624347"/>
          </a:xfrm>
        </p:spPr>
        <p:txBody>
          <a:bodyPr numCol="1">
            <a:noAutofit/>
          </a:bodyPr>
          <a:lstStyle/>
          <a:p>
            <a:pPr marL="0" indent="0">
              <a:buNone/>
            </a:pPr>
            <a:r>
              <a:rPr lang="fi-FI" sz="1800" b="1" dirty="0">
                <a:solidFill>
                  <a:schemeClr val="accent1"/>
                </a:solidFill>
              </a:rPr>
              <a:t>Joillain hyvinvointialueilla järjestöyhteistyö on edennyt konkreettiselle tasolle</a:t>
            </a:r>
          </a:p>
          <a:p>
            <a:pPr marL="0" indent="0">
              <a:buNone/>
            </a:pPr>
            <a:r>
              <a:rPr lang="fi-FI" sz="1800" dirty="0"/>
              <a:t>Osassa vastauksista korostuu hyvä ja toimiva yhteistyö, jossa järjestöt on aidosti huomioitu </a:t>
            </a:r>
            <a:r>
              <a:rPr lang="fi-FI" sz="1800" dirty="0" err="1"/>
              <a:t>hvalueiden</a:t>
            </a:r>
            <a:r>
              <a:rPr lang="fi-FI" sz="1800" dirty="0"/>
              <a:t> rakenteissa. Joissain kriisikeskuksissa on käynnissä yhteisiä mallinnuksia palvelupoluista. Sote-muutos on saattanut tuoda näkyviin myös sen, että kaikki </a:t>
            </a:r>
            <a:r>
              <a:rPr lang="fi-FI" sz="1800" dirty="0" err="1"/>
              <a:t>hva:n</a:t>
            </a:r>
            <a:r>
              <a:rPr lang="fi-FI" sz="1800" dirty="0"/>
              <a:t> työntekijät eivät tunne kriisikeskuksen olemassaoloa. Kriisikeskuksen tekemä työ nauttii useiden vastausten mukaan arvostusta alueella. </a:t>
            </a:r>
            <a:endParaRPr lang="fi-FI" sz="1800" b="1" dirty="0">
              <a:solidFill>
                <a:schemeClr val="accent1"/>
              </a:solidFill>
            </a:endParaRPr>
          </a:p>
          <a:p>
            <a:pPr marL="0" indent="0">
              <a:buNone/>
            </a:pPr>
            <a:r>
              <a:rPr lang="fi-FI" sz="1800" b="1" dirty="0">
                <a:solidFill>
                  <a:schemeClr val="accent1"/>
                </a:solidFill>
              </a:rPr>
              <a:t>Järjestöyhteistyö on saattanut jäädä puheiden tasolle </a:t>
            </a:r>
          </a:p>
          <a:p>
            <a:pPr marL="0" indent="0">
              <a:buNone/>
            </a:pPr>
            <a:r>
              <a:rPr lang="fi-FI" sz="1800" dirty="0"/>
              <a:t>Useissa vastauksissa korostuu, että </a:t>
            </a:r>
            <a:r>
              <a:rPr lang="fi-FI" sz="1800" dirty="0" err="1"/>
              <a:t>hva</a:t>
            </a:r>
            <a:r>
              <a:rPr lang="fi-FI" sz="1800" dirty="0"/>
              <a:t> saattaa viestiä ennaltaehkäisyn ja matalan kynnyksen palveluiden tärkeydestä, mutta konkreettiset teot, sopimukset tai rahoituksen myöntäminen puuttuvat. Useissa vastauksissa korostetaan sitä, että järjestöt on huomioitu hyvinvointialueen rakenteissa ja suunnitteluun mukaan ottamisessa, mutta toteutus ontuu.</a:t>
            </a:r>
          </a:p>
          <a:p>
            <a:pPr marL="0" indent="0">
              <a:buNone/>
            </a:pPr>
            <a:r>
              <a:rPr lang="fi-FI" sz="1800" dirty="0"/>
              <a:t>Yksittäisissä vastauksissa kerrotaan, että järjestöjä ei juurikaan ole otettu mukaan yhteiseen kehittämistyöhön eikä rakenteita yhteistyölle ole pyritty luomaan. Järjestöjen ammattilähtöisen kriisityön paikka on palvelukentässä harmaalla alueella. Konkreettinen yhteistyö vaatii myös käytäntöjen ja asenteiden muutosta, jotta järjestöt nähtäisiin aidosti potentiaalisina yhteistyökumppaneina. Joissain vastauksissa korostuu se, että isossa kuvassa </a:t>
            </a:r>
            <a:r>
              <a:rPr lang="fi-FI" sz="1800" dirty="0" err="1"/>
              <a:t>hva:n</a:t>
            </a:r>
            <a:r>
              <a:rPr lang="fi-FI" sz="1800" dirty="0"/>
              <a:t> palvelupolkuja ei ole vielä rakennettu. Joidenkin mukaan selkeää keskustelukanavaa järjestöjen ja </a:t>
            </a:r>
            <a:r>
              <a:rPr lang="fi-FI" sz="1800" dirty="0" err="1"/>
              <a:t>hva:n</a:t>
            </a:r>
            <a:r>
              <a:rPr lang="fi-FI" sz="1800" dirty="0"/>
              <a:t> välillä ei ole ja yhteistyön konkretia jää epäselväksi tai jopa olemattomaksi.</a:t>
            </a:r>
          </a:p>
          <a:p>
            <a:pPr marL="0" indent="0">
              <a:buNone/>
            </a:pPr>
            <a:endParaRPr lang="fi-FI" sz="1300" dirty="0"/>
          </a:p>
          <a:p>
            <a:pPr marL="0" indent="0">
              <a:buNone/>
            </a:pPr>
            <a:endParaRPr lang="fi-FI" sz="1300" dirty="0"/>
          </a:p>
        </p:txBody>
      </p:sp>
    </p:spTree>
    <p:extLst>
      <p:ext uri="{BB962C8B-B14F-4D97-AF65-F5344CB8AC3E}">
        <p14:creationId xmlns:p14="http://schemas.microsoft.com/office/powerpoint/2010/main" val="4037692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BBA13110-A75D-325B-6407-B77BED0791E9}"/>
              </a:ext>
            </a:extLst>
          </p:cNvPr>
          <p:cNvSpPr>
            <a:spLocks noGrp="1"/>
          </p:cNvSpPr>
          <p:nvPr>
            <p:ph type="body" sz="quarter" idx="11"/>
          </p:nvPr>
        </p:nvSpPr>
        <p:spPr>
          <a:xfrm>
            <a:off x="417093" y="1752335"/>
            <a:ext cx="11320477" cy="4814720"/>
          </a:xfrm>
        </p:spPr>
        <p:txBody>
          <a:bodyPr>
            <a:normAutofit fontScale="62500" lnSpcReduction="20000"/>
          </a:bodyPr>
          <a:lstStyle/>
          <a:p>
            <a:pPr marL="0" indent="0">
              <a:buNone/>
            </a:pPr>
            <a:r>
              <a:rPr lang="fi-FI" sz="2900" b="1" dirty="0">
                <a:solidFill>
                  <a:schemeClr val="accent1"/>
                </a:solidFill>
              </a:rPr>
              <a:t>Yhteistyötä edistävät tekijät</a:t>
            </a:r>
          </a:p>
          <a:p>
            <a:pPr marL="0" indent="0">
              <a:buNone/>
            </a:pPr>
            <a:r>
              <a:rPr lang="fi-FI" sz="2900" dirty="0"/>
              <a:t>Selkeät rakenteet vaikuttavat yhteistyöhön positiivisesti. Esimerkiksi </a:t>
            </a:r>
            <a:r>
              <a:rPr lang="fi-FI" sz="2900" dirty="0" err="1"/>
              <a:t>hva:n</a:t>
            </a:r>
            <a:r>
              <a:rPr lang="fi-FI" sz="2900" dirty="0"/>
              <a:t> järjestö- ja osallisuusfoorumi, työryhmät, verkostot sekä maakunnan kumppanuuspöytä on mainittu vastauksissa. Ainakin yhdellä alueella vaikuttamiselin on virallinen osa </a:t>
            </a:r>
            <a:r>
              <a:rPr lang="fi-FI" sz="2900" dirty="0" err="1"/>
              <a:t>hva:n</a:t>
            </a:r>
            <a:r>
              <a:rPr lang="fi-FI" sz="2900" dirty="0"/>
              <a:t> rakennetta ja kirjattu hallintosääntöön. Avustuksen hakemiselle on joillain alueilla luotu selkeät prosessit. Myönteiseen yhteistyöhön on vaikuttanut myös kriisikeskusten pitkäaikainen yhteistyöhalukkuus, avoimuus, vuorovaikutus, aktiivisuus sekä kehittämismyönteisyys.</a:t>
            </a:r>
          </a:p>
          <a:p>
            <a:pPr marL="0" indent="0">
              <a:buNone/>
            </a:pPr>
            <a:r>
              <a:rPr lang="fi-FI" sz="2900" dirty="0"/>
              <a:t>Tutut kontaktit mainitaan useissa vastauksissa yhteistyön vahvuutena. Järjestöyhteistyölle on laadittu myös erikseen oma suunnitelma joillain alueilla. </a:t>
            </a:r>
            <a:r>
              <a:rPr lang="fi-FI" sz="2900" dirty="0" err="1"/>
              <a:t>Hva:n</a:t>
            </a:r>
            <a:r>
              <a:rPr lang="fi-FI" sz="2900" dirty="0"/>
              <a:t> oma järjestökoordinaattori mainitaan vastauksissa myös myönteisessä valossa. Säännöllistä yhteistyötä on esimerkiksi </a:t>
            </a:r>
            <a:r>
              <a:rPr lang="fi-FI" sz="2900" dirty="0" err="1"/>
              <a:t>sokrin</a:t>
            </a:r>
            <a:r>
              <a:rPr lang="fi-FI" sz="2900" dirty="0"/>
              <a:t>, </a:t>
            </a:r>
            <a:r>
              <a:rPr lang="fi-FI" sz="2900" dirty="0" err="1"/>
              <a:t>miepä</a:t>
            </a:r>
            <a:r>
              <a:rPr lang="fi-FI" sz="2900" dirty="0"/>
              <a:t>-tiimien sekä puhelinasiakasohjausten parissa. Asiakasohjaus, tiedotus, kumppanuusavustukset sekä maksuttomien tilojen käyttö mainitaan myös positiivisina asioina. Paikallisia neuvotteluja sekä vaikuttamistyötä on tehty yhteistyössä myös muiden järjestöjen kanssa. Yhteistyöhön </a:t>
            </a:r>
            <a:r>
              <a:rPr lang="fi-FI" sz="2900" dirty="0" err="1"/>
              <a:t>hva:n</a:t>
            </a:r>
            <a:r>
              <a:rPr lang="fi-FI" sz="2900" dirty="0"/>
              <a:t> kanssa vaikuttaa oleellisesti myös toiminnanjohtajan aktiivisuus.</a:t>
            </a:r>
          </a:p>
          <a:p>
            <a:pPr marL="0" indent="0">
              <a:buNone/>
            </a:pPr>
            <a:r>
              <a:rPr lang="fi-FI" sz="2900" b="1" dirty="0">
                <a:solidFill>
                  <a:schemeClr val="accent1"/>
                </a:solidFill>
              </a:rPr>
              <a:t>Yhteistyötä hankaloittavat tekijät </a:t>
            </a:r>
            <a:endParaRPr lang="fi-FI" sz="2900" dirty="0"/>
          </a:p>
          <a:p>
            <a:pPr marL="0" indent="0">
              <a:buNone/>
            </a:pPr>
            <a:r>
              <a:rPr lang="fi-FI" sz="2900" dirty="0"/>
              <a:t>Kielteisiä vaikutuksia on ollut esimerkiksi järjestön koolla, MIELI ry, SPR ja MLL on jätetty kumppanuusavustuksen ulkopuolelle toiminnan laajuuden vuoksi. Myös hyvinvointialueen laajuus on mainittu kielteisenä tekijänä. Alueiden vaikea taloustilanne vaikuttaa luonnollisesti hyvinvointialueen mahdollisuuksiin tukea kolmannen sektorin toimintaa. Henkilöstön vaihtuvuus </a:t>
            </a:r>
            <a:r>
              <a:rPr lang="fi-FI" sz="2900" dirty="0" err="1"/>
              <a:t>hva:lla</a:t>
            </a:r>
            <a:r>
              <a:rPr lang="fi-FI" sz="2900" dirty="0"/>
              <a:t> haastaa sujuvaa yhteistyötä järjestöjen kanssa. Alueen hajanainen ja hidas kehittämistoiminta mainitaan myös kielteisenä tekijänä. Lisäksi toimintojen vahva henkilösidonnaisuus on mainittu negatiivisessa valossa. </a:t>
            </a:r>
          </a:p>
          <a:p>
            <a:endParaRPr lang="fi-FI" dirty="0"/>
          </a:p>
        </p:txBody>
      </p:sp>
      <p:sp>
        <p:nvSpPr>
          <p:cNvPr id="6" name="Otsikko 1">
            <a:extLst>
              <a:ext uri="{FF2B5EF4-FFF2-40B4-BE49-F238E27FC236}">
                <a16:creationId xmlns:a16="http://schemas.microsoft.com/office/drawing/2014/main" id="{C341CAAD-C5C5-82ED-B261-C559BC6B4421}"/>
              </a:ext>
            </a:extLst>
          </p:cNvPr>
          <p:cNvSpPr>
            <a:spLocks noGrp="1"/>
          </p:cNvSpPr>
          <p:nvPr>
            <p:ph type="title"/>
          </p:nvPr>
        </p:nvSpPr>
        <p:spPr>
          <a:xfrm>
            <a:off x="417093" y="558951"/>
            <a:ext cx="10530436" cy="999217"/>
          </a:xfrm>
        </p:spPr>
        <p:txBody>
          <a:bodyPr>
            <a:noAutofit/>
          </a:bodyPr>
          <a:lstStyle/>
          <a:p>
            <a:pPr>
              <a:lnSpc>
                <a:spcPct val="100000"/>
              </a:lnSpc>
            </a:pPr>
            <a:r>
              <a:rPr lang="fi-FI" sz="2000" b="1" dirty="0"/>
              <a:t>Miten järjestöt on huomioitu hyvinvointialueesi rakenteissa? Mitkä tekijät ovat vaikuttaneet myönteisesti tai kielteisesti kriisikeskuksesi yhteistyöhön hyvinvointialueen kanssa? 2/2 (N = 18)</a:t>
            </a:r>
            <a:br>
              <a:rPr lang="fi-FI" sz="2000" b="1" dirty="0"/>
            </a:br>
            <a:br>
              <a:rPr lang="fi-FI" sz="2000" b="1" dirty="0"/>
            </a:br>
            <a:endParaRPr lang="fi-FI" sz="2000" dirty="0"/>
          </a:p>
        </p:txBody>
      </p:sp>
    </p:spTree>
    <p:extLst>
      <p:ext uri="{BB962C8B-B14F-4D97-AF65-F5344CB8AC3E}">
        <p14:creationId xmlns:p14="http://schemas.microsoft.com/office/powerpoint/2010/main" val="3801190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F6F947-A50A-A34B-66E6-92EDE595DB95}"/>
              </a:ext>
            </a:extLst>
          </p:cNvPr>
          <p:cNvSpPr>
            <a:spLocks noGrp="1"/>
          </p:cNvSpPr>
          <p:nvPr>
            <p:ph type="title"/>
          </p:nvPr>
        </p:nvSpPr>
        <p:spPr>
          <a:xfrm>
            <a:off x="651985" y="253175"/>
            <a:ext cx="10530436" cy="999217"/>
          </a:xfrm>
        </p:spPr>
        <p:txBody>
          <a:bodyPr/>
          <a:lstStyle/>
          <a:p>
            <a:r>
              <a:rPr lang="fi-FI" dirty="0"/>
              <a:t>Kriisikeskusbarometrin johtopäätökset</a:t>
            </a:r>
          </a:p>
        </p:txBody>
      </p:sp>
      <p:sp>
        <p:nvSpPr>
          <p:cNvPr id="3" name="Tekstin paikkamerkki 2">
            <a:extLst>
              <a:ext uri="{FF2B5EF4-FFF2-40B4-BE49-F238E27FC236}">
                <a16:creationId xmlns:a16="http://schemas.microsoft.com/office/drawing/2014/main" id="{561A7935-C27F-B270-9018-B78B9961174D}"/>
              </a:ext>
            </a:extLst>
          </p:cNvPr>
          <p:cNvSpPr>
            <a:spLocks noGrp="1"/>
          </p:cNvSpPr>
          <p:nvPr>
            <p:ph type="body" sz="quarter" idx="11"/>
          </p:nvPr>
        </p:nvSpPr>
        <p:spPr>
          <a:xfrm>
            <a:off x="504738" y="1021785"/>
            <a:ext cx="11122403" cy="5457205"/>
          </a:xfrm>
        </p:spPr>
        <p:txBody>
          <a:bodyPr>
            <a:noAutofit/>
          </a:bodyPr>
          <a:lstStyle/>
          <a:p>
            <a:r>
              <a:rPr lang="fi-FI" sz="1600" dirty="0">
                <a:latin typeface="+mn-lt"/>
              </a:rPr>
              <a:t>Barometrin vastaukset tukevat vahvasti aikaisempia havaintoja sekä signaaleja ihmisten kriiseistä sekä mielenterveyden tilasta. Palvelujärjestelmän haasteet korostuvat selkeästi vastauksissa ja julkisten palveluiden saatavuus näyttää heikentyneen valtakunnallisesti. </a:t>
            </a:r>
            <a:r>
              <a:rPr lang="fi-FI" sz="1600" dirty="0">
                <a:effectLst/>
                <a:latin typeface="+mn-lt"/>
                <a:ea typeface="Calibri" panose="020F0502020204030204" pitchFamily="34" charset="0"/>
              </a:rPr>
              <a:t>Vastausten perusteella vaikuttaa siltä, että kriisikeskukset joutuvat toimimaan aiempaa useammin ennaltaehkäisyn lisäksi julkisia palveluita korvaavina, eikä niitä tukevina palveluina.</a:t>
            </a:r>
            <a:endParaRPr lang="fi-FI" sz="1600" dirty="0">
              <a:latin typeface="+mn-lt"/>
            </a:endParaRPr>
          </a:p>
          <a:p>
            <a:r>
              <a:rPr lang="fi-FI" sz="1600" dirty="0"/>
              <a:t>Vastaajista 41 % arvioi, että kriisikeskuksiin asiakkaaksi ohjautuneiden ihmisten yleinen vointi viimeisten kuuden kuukauden aikana on heikentynyt.</a:t>
            </a:r>
          </a:p>
          <a:p>
            <a:r>
              <a:rPr lang="fi-FI" sz="1600" dirty="0"/>
              <a:t>Ihmisten avun saamiselle hyvinvointialueen sote-palveluissa annetaan keskimäärin hieman korkeampi arvosana, kuin avun saamiselle mielenterveyspalveluissa. Vastausten hajonta palveluita koskevissa kysymyksissä on suurta, mikä kertoo hyvinvointialueiden välisistä eroista. Verkoston kriisikeskusten välinen vertailu paljastaa suuria alueellisia eroja, mutta tuloksia on tulkittava varauksin, sillä joidenkin kriisikeskusten vastausmäärät ovat pieniä. </a:t>
            </a:r>
          </a:p>
          <a:p>
            <a:r>
              <a:rPr lang="fi-FI" sz="1600" dirty="0"/>
              <a:t>70 % vastaajista arvioi ihmisten pääsyn sote-palveluihin heikentyneen ja 68 % arvioi pääsyn mielenterveyspalveluihin heikentyneen sote-uudistuksen jälkeen. </a:t>
            </a:r>
          </a:p>
          <a:p>
            <a:r>
              <a:rPr lang="fi-FI" sz="1600" dirty="0"/>
              <a:t>Palvelujärjestelmän haasteiden lisäksi mm. nuorten pahoinvoinnin lisääntyminen, ihmisten ongelmien monimutkaistuminen sekä turvattomuuden kokemukset ovat kriisikeskusverkoston työntekijöiden havaitsemia kriisityön signaaleja.</a:t>
            </a:r>
          </a:p>
          <a:p>
            <a:r>
              <a:rPr lang="fi-FI" sz="1600" dirty="0"/>
              <a:t>Kriisikeskusjohtajien arvio kriisikeskusten ja hyvinvointialueiden välisestä yhteistyöstä on keskimäärin hyvä, vaikkakin hajonta on huomattavaa. Yli puolet (53 %) kriisikeskusverkoston johtajista arvioi, että </a:t>
            </a:r>
            <a:r>
              <a:rPr kumimoji="0" lang="fi-FI" sz="1600" i="0" u="none" strike="noStrike" kern="1200" cap="none" spc="0" normalizeH="0" baseline="0" noProof="0" dirty="0">
                <a:ln>
                  <a:noFill/>
                </a:ln>
                <a:solidFill>
                  <a:srgbClr val="FFFFFF"/>
                </a:solidFill>
                <a:effectLst/>
                <a:uLnTx/>
                <a:uFillTx/>
                <a:latin typeface="Calibri" panose="020F0502020204030204"/>
                <a:ea typeface="+mj-ea"/>
                <a:cs typeface="Poppins" pitchFamily="2" charset="77"/>
              </a:rPr>
              <a:t>kriisikeskuksella on hyvinvointialueen kanssa käynnissä palvelupolkujen tai toimintatapojen kehitystyö, mikä näkyy tai tulee näkymään konkreettisesti ihmisten palveluissa.</a:t>
            </a:r>
            <a:br>
              <a:rPr lang="fi-FI" sz="1600" dirty="0"/>
            </a:br>
            <a:endParaRPr lang="fi-FI" sz="1600" dirty="0"/>
          </a:p>
          <a:p>
            <a:endParaRPr lang="fi-FI" sz="1400" dirty="0"/>
          </a:p>
          <a:p>
            <a:pPr marL="0" indent="0">
              <a:buNone/>
            </a:pPr>
            <a:br>
              <a:rPr lang="fi-FI" sz="1400" dirty="0"/>
            </a:br>
            <a:endParaRPr lang="fi-FI" sz="1400" dirty="0"/>
          </a:p>
        </p:txBody>
      </p:sp>
    </p:spTree>
    <p:extLst>
      <p:ext uri="{BB962C8B-B14F-4D97-AF65-F5344CB8AC3E}">
        <p14:creationId xmlns:p14="http://schemas.microsoft.com/office/powerpoint/2010/main" val="3967213441"/>
      </p:ext>
    </p:extLst>
  </p:cSld>
  <p:clrMapOvr>
    <a:masterClrMapping/>
  </p:clrMapOvr>
</p:sld>
</file>

<file path=ppt/theme/theme1.xml><?xml version="1.0" encoding="utf-8"?>
<a:theme xmlns:a="http://schemas.openxmlformats.org/drawingml/2006/main" name="Kansi">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C2DA1603-7360-7C46-A1DE-1BDA1314B052}"/>
    </a:ext>
  </a:extLst>
</a:theme>
</file>

<file path=ppt/theme/theme2.xml><?xml version="1.0" encoding="utf-8"?>
<a:theme xmlns:a="http://schemas.openxmlformats.org/drawingml/2006/main" name="Otsikkosivu / Lopetussivu">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5DB56FA4-5311-6240-968F-BF1B9A3E8D14}"/>
    </a:ext>
  </a:extLst>
</a:theme>
</file>

<file path=ppt/theme/theme3.xml><?xml version="1.0" encoding="utf-8"?>
<a:theme xmlns:a="http://schemas.openxmlformats.org/drawingml/2006/main" name="Väliotsikkosivu">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670E5A50-1EA7-804F-ABBD-A779528C679F}"/>
    </a:ext>
  </a:extLst>
</a:theme>
</file>

<file path=ppt/theme/theme4.xml><?xml version="1.0" encoding="utf-8"?>
<a:theme xmlns:a="http://schemas.openxmlformats.org/drawingml/2006/main" name="Tekstisivu / valkoinen">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1395CC3F-E019-614A-BDC0-97729FD3C5C4}"/>
    </a:ext>
  </a:extLst>
</a:theme>
</file>

<file path=ppt/theme/theme5.xml><?xml version="1.0" encoding="utf-8"?>
<a:theme xmlns:a="http://schemas.openxmlformats.org/drawingml/2006/main" name="Tekstisivu / tumma harmaa + vihreä">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44122E4C-D7A8-4E44-9EBD-9F6C705DD8B6}"/>
    </a:ext>
  </a:extLst>
</a:theme>
</file>

<file path=ppt/theme/theme6.xml><?xml version="1.0" encoding="utf-8"?>
<a:theme xmlns:a="http://schemas.openxmlformats.org/drawingml/2006/main" name="Tekstisivu / vaalea harmaa">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2392E412-542D-8440-8068-ADAF09931DA0}"/>
    </a:ext>
  </a:extLst>
</a:theme>
</file>

<file path=ppt/theme/theme7.xml><?xml version="1.0" encoding="utf-8"?>
<a:theme xmlns:a="http://schemas.openxmlformats.org/drawingml/2006/main" name="Blank">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5DB56FA4-5311-6240-968F-BF1B9A3E8D14}"/>
    </a:ext>
  </a:extLst>
</a:theme>
</file>

<file path=ppt/theme/theme8.xml><?xml version="1.0" encoding="utf-8"?>
<a:theme xmlns:a="http://schemas.openxmlformats.org/drawingml/2006/main" name="Lopetus">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C2DA1603-7360-7C46-A1DE-1BDA1314B052}"/>
    </a:ext>
  </a:extLst>
</a:theme>
</file>

<file path=ppt/theme/theme9.xml><?xml version="1.0" encoding="utf-8"?>
<a:theme xmlns:a="http://schemas.openxmlformats.org/drawingml/2006/main" name="Varainhankinta">
  <a:themeElements>
    <a:clrScheme name="Mieli värit">
      <a:dk1>
        <a:srgbClr val="000000"/>
      </a:dk1>
      <a:lt1>
        <a:srgbClr val="FFFFFF"/>
      </a:lt1>
      <a:dk2>
        <a:srgbClr val="575757"/>
      </a:dk2>
      <a:lt2>
        <a:srgbClr val="EDEDED"/>
      </a:lt2>
      <a:accent1>
        <a:srgbClr val="00D032"/>
      </a:accent1>
      <a:accent2>
        <a:srgbClr val="19413D"/>
      </a:accent2>
      <a:accent3>
        <a:srgbClr val="C8F5C8"/>
      </a:accent3>
      <a:accent4>
        <a:srgbClr val="05D2F5"/>
      </a:accent4>
      <a:accent5>
        <a:srgbClr val="FFF023"/>
      </a:accent5>
      <a:accent6>
        <a:srgbClr val="FAB35F"/>
      </a:accent6>
      <a:hlink>
        <a:srgbClr val="0028BE"/>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EBC9AEF1-DB5D-CA4F-BD6D-EE1E02C5CB85}" vid="{5DB56FA4-5311-6240-968F-BF1B9A3E8D14}"/>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Kirjepohja" ma:contentTypeID="0x010100C88C9661712C894A9491738E80C5DAFE005B59E910E59BB546A927296EC6986E5A" ma:contentTypeVersion="17" ma:contentTypeDescription="3-kielinen Mieli-kirjepohja" ma:contentTypeScope="" ma:versionID="b6bf6569293e973dee84c592e7518c9f">
  <xsd:schema xmlns:xsd="http://www.w3.org/2001/XMLSchema" xmlns:xs="http://www.w3.org/2001/XMLSchema" xmlns:p="http://schemas.microsoft.com/office/2006/metadata/properties" xmlns:ns2="b64f095b-a852-49e0-b953-3032965c10bd" xmlns:ns3="ac89525b-d511-483b-bbf2-cffab46180af" targetNamespace="http://schemas.microsoft.com/office/2006/metadata/properties" ma:root="true" ma:fieldsID="9b861afb8097121ab16bb1702972cc5d" ns2:_="" ns3:_="">
    <xsd:import namespace="b64f095b-a852-49e0-b953-3032965c10bd"/>
    <xsd:import namespace="ac89525b-d511-483b-bbf2-cffab46180a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4f095b-a852-49e0-b953-3032965c10bd"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c28e62d1-9f9d-484d-9c84-208e72f404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89525b-d511-483b-bbf2-cffab46180a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852e8bd-3fec-4bdb-b9b6-72589cdc44c3}" ma:internalName="TaxCatchAll" ma:showField="CatchAllData" ma:web="ac89525b-d511-483b-bbf2-cffab46180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c89525b-d511-483b-bbf2-cffab46180af" xsi:nil="true"/>
    <lcf76f155ced4ddcb4097134ff3c332f xmlns="b64f095b-a852-49e0-b953-3032965c10b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05822-C3FA-41E9-93E1-D8E7EFECE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4f095b-a852-49e0-b953-3032965c10bd"/>
    <ds:schemaRef ds:uri="ac89525b-d511-483b-bbf2-cffab46180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5633539-E46E-404F-8790-B03F9F25431D}">
  <ds:schemaRefs>
    <ds:schemaRef ds:uri="http://www.w3.org/XML/1998/namespace"/>
    <ds:schemaRef ds:uri="b64f095b-a852-49e0-b953-3032965c10bd"/>
    <ds:schemaRef ds:uri="http://schemas.microsoft.com/office/2006/metadata/properties"/>
    <ds:schemaRef ds:uri="http://schemas.microsoft.com/office/infopath/2007/PartnerControls"/>
    <ds:schemaRef ds:uri="http://purl.org/dc/dcmitype/"/>
    <ds:schemaRef ds:uri="http://schemas.microsoft.com/office/2006/documentManagement/types"/>
    <ds:schemaRef ds:uri="http://purl.org/dc/terms/"/>
    <ds:schemaRef ds:uri="http://schemas.openxmlformats.org/package/2006/metadata/core-properties"/>
    <ds:schemaRef ds:uri="ac89525b-d511-483b-bbf2-cffab46180af"/>
    <ds:schemaRef ds:uri="http://purl.org/dc/elements/1.1/"/>
  </ds:schemaRefs>
</ds:datastoreItem>
</file>

<file path=customXml/itemProps3.xml><?xml version="1.0" encoding="utf-8"?>
<ds:datastoreItem xmlns:ds="http://schemas.openxmlformats.org/officeDocument/2006/customXml" ds:itemID="{0BB51160-B49F-44B6-BF7D-A43B1143DA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Kansi</Template>
  <TotalTime>7799</TotalTime>
  <Words>2780</Words>
  <Application>Microsoft Office PowerPoint</Application>
  <PresentationFormat>Laajakuva</PresentationFormat>
  <Paragraphs>635</Paragraphs>
  <Slides>27</Slides>
  <Notes>0</Notes>
  <HiddenSlides>0</HiddenSlides>
  <MMClips>0</MMClips>
  <ScaleCrop>false</ScaleCrop>
  <HeadingPairs>
    <vt:vector size="6" baseType="variant">
      <vt:variant>
        <vt:lpstr>Käytetyt fontit</vt:lpstr>
      </vt:variant>
      <vt:variant>
        <vt:i4>3</vt:i4>
      </vt:variant>
      <vt:variant>
        <vt:lpstr>Teema</vt:lpstr>
      </vt:variant>
      <vt:variant>
        <vt:i4>9</vt:i4>
      </vt:variant>
      <vt:variant>
        <vt:lpstr>Dian otsikot</vt:lpstr>
      </vt:variant>
      <vt:variant>
        <vt:i4>27</vt:i4>
      </vt:variant>
    </vt:vector>
  </HeadingPairs>
  <TitlesOfParts>
    <vt:vector size="39" baseType="lpstr">
      <vt:lpstr>Arial</vt:lpstr>
      <vt:lpstr>Calibri</vt:lpstr>
      <vt:lpstr>Georgia</vt:lpstr>
      <vt:lpstr>Kansi</vt:lpstr>
      <vt:lpstr>Otsikkosivu / Lopetussivu</vt:lpstr>
      <vt:lpstr>Väliotsikkosivu</vt:lpstr>
      <vt:lpstr>Tekstisivu / valkoinen</vt:lpstr>
      <vt:lpstr>Tekstisivu / tumma harmaa + vihreä</vt:lpstr>
      <vt:lpstr>Tekstisivu / vaalea harmaa</vt:lpstr>
      <vt:lpstr>Blank</vt:lpstr>
      <vt:lpstr>Lopetus</vt:lpstr>
      <vt:lpstr>Varainhankinta</vt:lpstr>
      <vt:lpstr>Kriisikeskusbarometrin tulokset </vt:lpstr>
      <vt:lpstr>Kyseessä oli MIELI ry:n ensimmäinen kriisikeskusbarometri </vt:lpstr>
      <vt:lpstr>Ensimmäiseen kriisikeskusbarometriin saatiin kiitettävästi vastauksia </vt:lpstr>
      <vt:lpstr>Kyselyyn vastanneiden alueellinen jakauma ( N = 103)</vt:lpstr>
      <vt:lpstr>Kyselyn vastaukset</vt:lpstr>
      <vt:lpstr>Arvioi kriisityöstä saamaasi näkymää, minkä kouluarvosanan antaisit asiakkaaksi ohjautuneiden ihmisten yleiselle voinnille viimeisen puolen vuoden aikana? </vt:lpstr>
      <vt:lpstr>Arvioi kriisityöstä saamaasi näkymää, onko asiakkaaksi ohjautuneiden ihmisten yleinen vointi viimeisten kuuden kuukauden aikana… </vt:lpstr>
      <vt:lpstr>Pohdi tekemääsi kriisityötä. Millaisia havaintoja olet tehnyt asiakkaiden voinnista tai elämäntilanteista viimeisen kuuden kuukauden aikana? Pohdi erityisesti mahdollisia muutoksia, ilmiöitä tai trendejä (N = 79) 1/2</vt:lpstr>
      <vt:lpstr>Pohdi tekemääsi kriisityötä. Millaisia havaintoja olet tehnyt asiakkaiden voinnista tai elämäntilanteista viimeisen kuuden kuukauden aikana? Pohdi erityisesti mahdollisia muutoksia, ilmiöitä tai trendejä (N = 79) 2/2</vt:lpstr>
      <vt:lpstr>Arvioi kriisityöstä saamaasi näkymää, minkä kouluarvosanan antaisit ihmisten avun saamiselle hyvinvointialueesi sote-palveluissa? Vastaa sen hyvinvointialueen osalta, missä kriisikeskuksesi sijaitsee </vt:lpstr>
      <vt:lpstr>PowerPoint-esitys</vt:lpstr>
      <vt:lpstr>Arvioi kriisityöstä saamaasi näkymää, minkä kouluarvosanan antaisit ihmisten avun saamiselle hyvinvointialueesi mielenterveyspalveluissa? Vastaa sen hyvinvointialueen osalta, missä kriisikeskuksesi sijaitsee </vt:lpstr>
      <vt:lpstr>PowerPoint-esitys</vt:lpstr>
      <vt:lpstr>Vastaa sen hyvinvointialueen osalta, missä kriisikeskuksesi sijaitsee. Arvioi kriisityöstä saamaasi näkymää, onko vuoden 2023 sote-uudistuksen jälkeen ihmisten pääsy sote-palveluihin… </vt:lpstr>
      <vt:lpstr>PowerPoint-esitys</vt:lpstr>
      <vt:lpstr>Vastaa sen hyvinvointialueen osalta, missä kriisikeskuksesi sijaitsee. Arvioi kriisityöstä saamaasi näkymää, onko vuoden 2023 sote-uudistuksen jälkeen ihmisten pääsy mielenterveyspalveluihin hyvinvointialueellasi… </vt:lpstr>
      <vt:lpstr>PowerPoint-esitys</vt:lpstr>
      <vt:lpstr>Pohdi tekemääsi kriisityötä. Millaisia havaintoja olet tehnyt hyvinvointialueesi sote-palveluista viimeisen kuuden kuukauden aikana? Pohdi erityisesti mahdollisia muutoksia, ilmiöitä tai trendejä (N = 58) 1/2 </vt:lpstr>
      <vt:lpstr>Pohdi tekemääsi kriisityötä. Millaisia havaintoja olet tehnyt hyvinvointialueesi sote-palveluista viimeisen kuuden kuukauden aikana? Pohdi erityisesti mahdollisia muutoksia, ilmiöitä tai trendejä (N = 58) 2/2 </vt:lpstr>
      <vt:lpstr>Kriisikeskusjohtajille suunnatut kysymykset</vt:lpstr>
      <vt:lpstr>Minkä kouluarvosanan antaisit kriisikeskuksesi ja hyvinvointialueesi väliselle yhteistyölle tällä hetkellä? </vt:lpstr>
      <vt:lpstr>PowerPoint-esitys</vt:lpstr>
      <vt:lpstr>Arvioi väitettä: Johtamallani kriisikeskuksella on hyvinvointialueen kanssa käynnissä palvelupolkujen tai toimintatapojen kehitystyö, mikä näkyy tai tulee näkymään konkreettisesti asukkaiden palveluissa </vt:lpstr>
      <vt:lpstr>PowerPoint-esitys</vt:lpstr>
      <vt:lpstr>Miten järjestöt on huomioitu hyvinvointialueesi rakenteissa? Mitkä tekijät ovat vaikuttaneet myönteisesti tai kielteisesti kriisikeskuksesi yhteistyöhön hyvinvointialueen kanssa? 1/2 (N = 18)  </vt:lpstr>
      <vt:lpstr>Miten järjestöt on huomioitu hyvinvointialueesi rakenteissa? Mitkä tekijät ovat vaikuttaneet myönteisesti tai kielteisesti kriisikeskuksesi yhteistyöhön hyvinvointialueen kanssa? 2/2 (N = 18)  </vt:lpstr>
      <vt:lpstr>Kriisikeskusbarometrin johtopäätökset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Törnqvist Fanny</dc:creator>
  <cp:lastModifiedBy>Frans Horneman</cp:lastModifiedBy>
  <cp:revision>242</cp:revision>
  <dcterms:created xsi:type="dcterms:W3CDTF">2021-06-28T07:29:56Z</dcterms:created>
  <dcterms:modified xsi:type="dcterms:W3CDTF">2024-06-18T11:02:24Z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0x010100C88C9661712C894A9491738E80C5DAFE005B59E910E59BB546A927296EC6986E5A</vt:lpwstr>
  </property>
  <property fmtid="{D5CDD505-2E9C-101B-9397-08002B2CF9AE}" pid="3" name="MediaServiceImageTags">
    <vt:lpwstr/>
  </property>
</Properties>
</file>