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11_B97F91FF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737" r:id="rId2"/>
  </p:sldMasterIdLst>
  <p:notesMasterIdLst>
    <p:notesMasterId r:id="rId18"/>
  </p:notesMasterIdLst>
  <p:handoutMasterIdLst>
    <p:handoutMasterId r:id="rId19"/>
  </p:handoutMasterIdLst>
  <p:sldIdLst>
    <p:sldId id="259" r:id="rId3"/>
    <p:sldId id="272" r:id="rId4"/>
    <p:sldId id="2529" r:id="rId5"/>
    <p:sldId id="2524" r:id="rId6"/>
    <p:sldId id="264" r:id="rId7"/>
    <p:sldId id="273" r:id="rId8"/>
    <p:sldId id="319" r:id="rId9"/>
    <p:sldId id="2527" r:id="rId10"/>
    <p:sldId id="265" r:id="rId11"/>
    <p:sldId id="263" r:id="rId12"/>
    <p:sldId id="2525" r:id="rId13"/>
    <p:sldId id="2526" r:id="rId14"/>
    <p:sldId id="2530" r:id="rId15"/>
    <p:sldId id="262" r:id="rId16"/>
    <p:sldId id="2528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ork Sans" panose="00000500000000000000" pitchFamily="2" charset="0"/>
      <p:regular r:id="rId24"/>
      <p:bold r:id="rId25"/>
      <p:italic r:id="rId26"/>
      <p:boldItalic r:id="rId27"/>
    </p:embeddedFont>
    <p:embeddedFont>
      <p:font typeface="Work Sans ExtraBold" panose="00000900000000000000" pitchFamily="2" charset="0"/>
      <p:bold r:id="rId28"/>
      <p:boldItalic r:id="rId29"/>
    </p:embeddedFont>
    <p:embeddedFont>
      <p:font typeface="Work Sans SemiBold" panose="00000700000000000000" pitchFamily="2" charset="0"/>
      <p:bold r:id="rId30"/>
      <p:boldItalic r:id="rId3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8B8E94-5648-71F5-FBAA-3759F7F37BA1}" name="Palmu-Pietilä Nina" initials="" userId="S::Nina.Palmu-Pietila@kuntaliitto.fi::e1be509f-719d-4006-b366-287ea3b89c95" providerId="AD"/>
  <p188:author id="{7DD5A2E2-8DD7-C12D-0410-DD338CA2E3CF}" name="Ruoho Maija" initials="RM" userId="S::Maija.Ruoho@kuntaliitto.fi::38546219-f722-4108-b9ce-1162d8ef2f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83072-4BB3-456A-8B19-E81542C0A7AC}" v="2" dt="2024-02-13T06:32:01.401"/>
    <p1510:client id="{419200FD-BEFA-4BE3-A00D-98579BCB670F}" v="53" dt="2024-02-12T14:19:00.854"/>
    <p1510:client id="{EF56656E-E9C3-4A1F-B078-ED5B3D11A7AB}" v="1475" dt="2024-02-12T09:37:26.035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7" autoAdjust="0"/>
  </p:normalViewPr>
  <p:slideViewPr>
    <p:cSldViewPr showGuides="1">
      <p:cViewPr varScale="1">
        <p:scale>
          <a:sx n="159" d="100"/>
          <a:sy n="159" d="100"/>
        </p:scale>
        <p:origin x="384" y="138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04996258845661E-2"/>
          <c:y val="3.5547637564080185E-2"/>
          <c:w val="0.94278806302027263"/>
          <c:h val="0.73829594330788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Etelä-Suomi                (n=5)</c:v>
                </c:pt>
                <c:pt idx="1">
                  <c:v>Pohjois- ja Itä-Suomi    (n=6)</c:v>
                </c:pt>
                <c:pt idx="2">
                  <c:v>Helsinki-Uusimaa         (n=4)</c:v>
                </c:pt>
                <c:pt idx="3">
                  <c:v>Länsi-Suomi                (n=5)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52</c:v>
                </c:pt>
                <c:pt idx="1">
                  <c:v>52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0-4CA2-925B-A6B266E58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5439359"/>
        <c:axId val="79708303"/>
      </c:barChart>
      <c:catAx>
        <c:axId val="5543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708303"/>
        <c:crosses val="autoZero"/>
        <c:auto val="1"/>
        <c:lblAlgn val="ctr"/>
        <c:lblOffset val="100"/>
        <c:noMultiLvlLbl val="0"/>
      </c:catAx>
      <c:valAx>
        <c:axId val="797083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43935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21285950782758"/>
          <c:y val="3.0278578090230164E-2"/>
          <c:w val="0.58068708524781154"/>
          <c:h val="0.9074162576241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yli 100 000 as. (n=3)</c:v>
                </c:pt>
                <c:pt idx="1">
                  <c:v>50 001 - 100 000 as. (n=5)</c:v>
                </c:pt>
                <c:pt idx="2">
                  <c:v>20 001 - 50 000 as. (n=5)</c:v>
                </c:pt>
                <c:pt idx="3">
                  <c:v>10 000 - 20 000 as. (n=3)</c:v>
                </c:pt>
                <c:pt idx="4">
                  <c:v>alle 10 000 as. (n=4)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51</c:v>
                </c:pt>
                <c:pt idx="1">
                  <c:v>53</c:v>
                </c:pt>
                <c:pt idx="2">
                  <c:v>49</c:v>
                </c:pt>
                <c:pt idx="3">
                  <c:v>39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9-4A07-A3D3-4D4D9EF3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3903215"/>
        <c:axId val="507442335"/>
      </c:barChart>
      <c:catAx>
        <c:axId val="1253903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7442335"/>
        <c:crosses val="autoZero"/>
        <c:auto val="1"/>
        <c:lblAlgn val="ctr"/>
        <c:lblOffset val="100"/>
        <c:noMultiLvlLbl val="0"/>
      </c:catAx>
      <c:valAx>
        <c:axId val="50744233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0321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1_B97F91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903A3B-82E4-4354-8BD0-083C07E423C4}" authorId="{7DD5A2E2-8DD7-C12D-0410-DD338CA2E3CF}" created="2024-02-12T14:20:48.943" startDate="2024-02-12T14:20:48.943" dueDate="2024-02-12T14:20:48.943" assignedTo="{258B8E94-5648-71F5-FBAA-3759F7F37BA1}" title="Voisiko @Palmu-Pietilä Nina tuosta taulukosta poimia muutaman palleroisen, joihin veisi prosenttiluvun ja selitteen: esim. 33% Ympäristöasiat, 30% kilpailuasiat, 12 % talous ja tilintarkastus 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12145407" sldId="273"/>
      <ac:picMk id="6" creationId="{5F2BFC4A-7B38-E813-0A29-AB1184BBBF3E}"/>
    </ac:deMkLst>
    <p188:txBody>
      <a:bodyPr/>
      <a:lstStyle/>
      <a:p>
        <a:r>
          <a:rPr lang="fi-FI"/>
          <a:t>Voisiko [@Palmu-Pietilä Nina] tuosta taulukosta poimia muutaman palleroisen, joihin veisi prosenttiluvun ja selitteen: esim. 33% Ympäristöasiat, 30% kilpailuasiat, 12 % talous ja tilintarkastus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2-12T14:20:48.943" id="{48BF1353-2D95-49CB-BE32-FD6BDAAD9ED5}">
              <p228:atrbtn authorId="{7DD5A2E2-8DD7-C12D-0410-DD338CA2E3CF}"/>
              <p228:anchr>
                <p228:comment id="{58903A3B-82E4-4354-8BD0-083C07E423C4}"/>
              </p228:anchr>
              <p228:add/>
            </p228:event>
            <p228:event time="2024-02-12T14:20:48.943" id="{41428FA8-922E-4A6A-A8D7-CC049B46C34A}">
              <p228:atrbtn authorId="{7DD5A2E2-8DD7-C12D-0410-DD338CA2E3CF}"/>
              <p228:anchr>
                <p228:comment id="{58903A3B-82E4-4354-8BD0-083C07E423C4}"/>
              </p228:anchr>
              <p228:asgn authorId="{258B8E94-5648-71F5-FBAA-3759F7F37BA1}"/>
            </p228:event>
            <p228:event time="2024-02-12T14:20:48.943" id="{2B6CD240-0B41-4A58-A808-5792C01A8D90}">
              <p228:atrbtn authorId="{7DD5A2E2-8DD7-C12D-0410-DD338CA2E3CF}"/>
              <p228:anchr>
                <p228:comment id="{58903A3B-82E4-4354-8BD0-083C07E423C4}"/>
              </p228:anchr>
              <p228:title val="Voisiko @Palmu-Pietilä Nina tuosta taulukosta poimia muutaman palleroisen, joihin veisi prosenttiluvun ja selitteen: esim. 33% Ympäristöasiat, 30% kilpailuasiat, 12 % talous ja tilintarkastus "/>
            </p228:event>
            <p228:event time="2024-02-12T14:20:48.943" id="{8CE7A5FF-F293-40A3-95A5-95614022D153}">
              <p228:atrbtn authorId="{7DD5A2E2-8DD7-C12D-0410-DD338CA2E3CF}"/>
              <p228:anchr>
                <p228:comment id="{58903A3B-82E4-4354-8BD0-083C07E423C4}"/>
              </p228:anchr>
              <p228:date stDt="2024-02-12T14:20:48.943" endDt="2024-02-12T14:20:48.943"/>
            </p228:event>
          </p228:history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13.2.2024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13.2.2024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3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13.2.2024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365CBBA-03B1-26BB-59ED-1F319AE9D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13.2.2024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8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E9F689-F68E-8601-CC29-DE2E03C16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2074AA-C5A3-BE6C-1C40-BF72E41F5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9BC9B486-7AD6-1126-C24E-3E15ADA8D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EF40F48-D93C-5E8A-519A-6AFA70F2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67D421DE-6501-0C34-8224-71EEAB89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917E21-4219-757B-E35A-6D443C747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2030410-1A42-5E7A-66F0-E096A2D5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BF22BD9-3E78-90C3-78F1-1E795F4AC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Kiitos. </a:t>
            </a:r>
            <a:r>
              <a:rPr lang="fi-FI" noProof="0" err="1"/>
              <a:t>Tack</a:t>
            </a:r>
            <a:r>
              <a:rPr lang="fi-FI" noProof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accent3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>
                <a:solidFill>
                  <a:schemeClr val="accent3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5782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 </a:t>
            </a:r>
            <a:r>
              <a:rPr lang="fi-FI" noProof="0" err="1"/>
              <a:t>Tack</a:t>
            </a:r>
            <a:r>
              <a:rPr lang="fi-FI" noProof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6938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 </a:t>
            </a:r>
            <a:r>
              <a:rPr lang="fi-FI" noProof="0" err="1"/>
              <a:t>Tack</a:t>
            </a:r>
            <a:r>
              <a:rPr lang="fi-FI" noProof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BB35DEBC-7815-738F-1290-EA61337B51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981546C2-A7A1-266F-3C65-D6A87B5B66A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11D70AC9-8BD3-5B83-7BA6-7922498113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CDAA0944-FE1F-13CF-167D-BB5AE8524AC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558E583F-15F2-4E9B-DFD2-C0AEF921E88A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3792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 </a:t>
            </a:r>
            <a:r>
              <a:rPr lang="fi-FI" noProof="0" err="1"/>
              <a:t>Tack</a:t>
            </a:r>
            <a:r>
              <a:rPr lang="fi-FI" noProof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42871911-1ADF-F9C3-D383-CD21243260C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5A2FC993-D716-8A8B-05AB-C86F52E153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FDF0951A-B82D-46BF-F594-6FDF197921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F8F07150-8D38-166D-C4D3-816676F50DD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1E33A53B-CD10-8760-CCBF-8F1177CAAC5F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6941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8253F78-F4F9-BFBD-5450-8B819FAD6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4B658C-4EE3-E011-005B-4EAFD0F55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433A9E-C7ED-0AED-F9AD-A5F5D595D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57" y="332656"/>
            <a:ext cx="2401583" cy="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9580BFD-F674-A24B-CFA0-1502454B3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" y="387101"/>
            <a:ext cx="2257567" cy="4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43AB4C-2F2A-B1DF-CE21-FCBA4998B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BFD70F3-D100-FE48-6D70-F1B96F1D3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F0CA18D3-B0A6-4789-A332-2EB7544B6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00899A-0F3F-7892-9152-B31192985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F79A234-D42A-9E03-82BA-1C1914D30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98D1C0E-0247-FD27-1951-2963C15DD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506FFA0-A0EE-3C14-8AFC-27C2F51D2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13.2.2024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45350695-966A-0DF6-FCB5-EE9BB3324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D3B5FAA-6BDD-21F1-0040-8E55C588E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FC3717-EB00-BAB2-12C1-5D0EBF1AD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76BC9A0-3A27-384B-5144-E70BFDE15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AAA04F6-8BD4-442D-6590-ADF0C24E9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3B7B20B-B4E6-B8C2-3C7F-6AAF5E528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CF9C88-E734-129E-9AE1-21EC163FA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B8CA86-86B6-AC91-D5DD-B02A78373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13.2.2024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E9F689-F68E-8601-CC29-DE2E03C16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D6F89D-8707-3AA2-4960-3DE4C5BB8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2074AA-C5A3-BE6C-1C40-BF72E41F5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9BC9B486-7AD6-1126-C24E-3E15ADA8D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EF40F48-D93C-5E8A-519A-6AFA70F2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67D421DE-6501-0C34-8224-71EEAB89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917E21-4219-757B-E35A-6D443C747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2030410-1A42-5E7A-66F0-E096A2D5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BF22BD9-3E78-90C3-78F1-1E795F4AC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accent3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83FEEC6-6E5E-837E-A870-8B541832F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BB35DEBC-7815-738F-1290-EA61337B51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981546C2-A7A1-266F-3C65-D6A87B5B66A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11D70AC9-8BD3-5B83-7BA6-7922498113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CDAA0944-FE1F-13CF-167D-BB5AE8524AC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558E583F-15F2-4E9B-DFD2-C0AEF921E88A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42871911-1ADF-F9C3-D383-CD21243260C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5A2FC993-D716-8A8B-05AB-C86F52E153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FDF0951A-B82D-46BF-F594-6FDF197921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F8F07150-8D38-166D-C4D3-816676F50DD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1E33A53B-CD10-8760-CCBF-8F1177CAAC5F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8253F78-F4F9-BFBD-5450-8B819FAD6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4B658C-4EE3-E011-005B-4EAFD0F55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433A9E-C7ED-0AED-F9AD-A5F5D595D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57" y="332656"/>
            <a:ext cx="2401583" cy="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9580BFD-F674-A24B-CFA0-1502454B3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" y="387101"/>
            <a:ext cx="2257567" cy="4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43AB4C-2F2A-B1DF-CE21-FCBA4998B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BFD70F3-D100-FE48-6D70-F1B96F1D3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F0CA18D3-B0A6-4789-A332-2EB7544B6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00899A-0F3F-7892-9152-B31192985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F590D6E-CB0F-A027-0BE0-EDFB57AD7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507" y="332655"/>
            <a:ext cx="2321125" cy="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F79A234-D42A-9E03-82BA-1C1914D30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98D1C0E-0247-FD27-1951-2963C15DD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506FFA0-A0EE-3C14-8AFC-27C2F51D2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13.2.2024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365CBBA-03B1-26BB-59ED-1F319AE9D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13.2.2024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45350695-966A-0DF6-FCB5-EE9BB3324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D3B5FAA-6BDD-21F1-0040-8E55C588E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D6F89D-8707-3AA2-4960-3DE4C5BB8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83FEEC6-6E5E-837E-A870-8B541832F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F590D6E-CB0F-A027-0BE0-EDFB57AD7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507" y="332655"/>
            <a:ext cx="2321125" cy="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10" name="Kuva 9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6A3577-0C4B-46B4-C6A3-2DF7F3B35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10" name="Kuva 9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6A3577-0C4B-46B4-C6A3-2DF7F3B35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13.2.2024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62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8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3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851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291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643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032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836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562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13.2.2024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29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69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13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41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48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469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633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341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55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441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675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9560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4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FC3717-EB00-BAB2-12C1-5D0EBF1AD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76BC9A0-3A27-384B-5144-E70BFDE15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AAA04F6-8BD4-442D-6590-ADF0C24E9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3B7B20B-B4E6-B8C2-3C7F-6AAF5E528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CF9C88-E734-129E-9AE1-21EC163FA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B8CA86-86B6-AC91-D5DD-B02A78373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20.xml"/><Relationship Id="rId66" Type="http://schemas.openxmlformats.org/officeDocument/2006/relationships/image" Target="../media/image21.svg"/><Relationship Id="rId5" Type="http://schemas.openxmlformats.org/officeDocument/2006/relationships/slideLayout" Target="../slideLayouts/slideLayout67.xml"/><Relationship Id="rId61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56" Type="http://schemas.openxmlformats.org/officeDocument/2006/relationships/slideLayout" Target="../slideLayouts/slideLayout118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59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Relationship Id="rId54" Type="http://schemas.openxmlformats.org/officeDocument/2006/relationships/slideLayout" Target="../slideLayouts/slideLayout116.xml"/><Relationship Id="rId6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57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122.xml"/><Relationship Id="rId65" Type="http://schemas.openxmlformats.org/officeDocument/2006/relationships/image" Target="../media/image20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13.2.2024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4B080828-F9BB-49EB-7D49-06535691DF72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52" y="6258415"/>
            <a:ext cx="1224782" cy="2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13.2.2024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88" r:id="rId51"/>
    <p:sldLayoutId id="2147483789" r:id="rId52"/>
    <p:sldLayoutId id="2147483790" r:id="rId53"/>
    <p:sldLayoutId id="2147483791" r:id="rId54"/>
    <p:sldLayoutId id="2147483792" r:id="rId55"/>
    <p:sldLayoutId id="2147483793" r:id="rId56"/>
    <p:sldLayoutId id="2147483794" r:id="rId57"/>
    <p:sldLayoutId id="2147483795" r:id="rId58"/>
    <p:sldLayoutId id="2147483796" r:id="rId59"/>
    <p:sldLayoutId id="2147483797" r:id="rId60"/>
    <p:sldLayoutId id="2147483798" r:id="rId61"/>
    <p:sldLayoutId id="2147483799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microsoft.com/office/2018/10/relationships/comments" Target="../comments/modernComment_111_B97F91FF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F3A12A73-C4CE-0E4B-17E4-5DCF39B0E34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BCE0363D-328E-7E15-8BD8-09692CF0B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659011"/>
            <a:ext cx="8065541" cy="2769989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fi-FI" sz="5200" dirty="0">
                <a:solidFill>
                  <a:schemeClr val="accent1"/>
                </a:solidFill>
              </a:rPr>
              <a:t>Mikä on </a:t>
            </a:r>
            <a:br>
              <a:rPr lang="fi-FI" sz="5200" dirty="0">
                <a:solidFill>
                  <a:schemeClr val="accent1"/>
                </a:solidFill>
              </a:rPr>
            </a:br>
            <a:r>
              <a:rPr lang="fi-FI" sz="5200" dirty="0">
                <a:solidFill>
                  <a:schemeClr val="accent1"/>
                </a:solidFill>
              </a:rPr>
              <a:t>EU:n vaikutus kuntiin?</a:t>
            </a:r>
            <a:br>
              <a:rPr lang="fi-FI" sz="5200" dirty="0">
                <a:solidFill>
                  <a:schemeClr val="accent1"/>
                </a:solidFill>
              </a:rPr>
            </a:br>
            <a:r>
              <a:rPr lang="fi-FI" sz="5200" dirty="0">
                <a:solidFill>
                  <a:schemeClr val="accent1"/>
                </a:solidFill>
              </a:rPr>
              <a:t>Miksi EU-vaalit </a:t>
            </a:r>
            <a:br>
              <a:rPr lang="fi-FI" sz="5200" dirty="0">
                <a:solidFill>
                  <a:schemeClr val="accent1"/>
                </a:solidFill>
              </a:rPr>
            </a:br>
            <a:r>
              <a:rPr lang="fi-FI" sz="5200" dirty="0">
                <a:solidFill>
                  <a:schemeClr val="accent1"/>
                </a:solidFill>
              </a:rPr>
              <a:t>ovat kuntavaalit?</a:t>
            </a:r>
          </a:p>
        </p:txBody>
      </p:sp>
      <p:sp>
        <p:nvSpPr>
          <p:cNvPr id="12" name="Alaotsikko 11">
            <a:extLst>
              <a:ext uri="{FF2B5EF4-FFF2-40B4-BE49-F238E27FC236}">
                <a16:creationId xmlns:a16="http://schemas.microsoft.com/office/drawing/2014/main" id="{73B289C2-81D4-E174-5317-7F1519D41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3798820"/>
            <a:ext cx="6984776" cy="936130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  <a:latin typeface="Work Sans SemiBold" panose="00000700000000000000" pitchFamily="2" charset="0"/>
              </a:rPr>
              <a:t>Nostot tutkija Siv Sandbergin </a:t>
            </a:r>
            <a:br>
              <a:rPr lang="fi-FI" dirty="0">
                <a:solidFill>
                  <a:schemeClr val="accent1"/>
                </a:solidFill>
                <a:latin typeface="Work Sans SemiBold" panose="00000700000000000000" pitchFamily="2" charset="0"/>
              </a:rPr>
            </a:br>
            <a:r>
              <a:rPr lang="fi-FI" dirty="0">
                <a:solidFill>
                  <a:schemeClr val="accent1"/>
                </a:solidFill>
                <a:latin typeface="Work Sans SemiBold" panose="00000700000000000000" pitchFamily="2" charset="0"/>
              </a:rPr>
              <a:t>EU kuntien asialistoille -selvityksestä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9D071BD-B30B-0E3A-A0CA-8009189E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9A0D199-CACC-97DD-4667-FF68E2635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5292192"/>
            <a:ext cx="6049317" cy="1008112"/>
          </a:xfrm>
        </p:spPr>
        <p:txBody>
          <a:bodyPr/>
          <a:lstStyle/>
          <a:p>
            <a:r>
              <a:rPr lang="fi-FI" sz="2000" dirty="0">
                <a:solidFill>
                  <a:schemeClr val="accent1"/>
                </a:solidFill>
                <a:latin typeface="Work Sans SemiBold" panose="00000700000000000000" pitchFamily="2" charset="0"/>
              </a:rPr>
              <a:t>14.2.2024</a:t>
            </a:r>
          </a:p>
        </p:txBody>
      </p:sp>
      <p:pic>
        <p:nvPicPr>
          <p:cNvPr id="3" name="Kuva 2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BF92FA28-B78D-470B-9D57-2DE790EFB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60648"/>
            <a:ext cx="1944216" cy="4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9D868A2-32AD-D47D-5CA3-32E449081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095"/>
            <a:ext cx="12191999" cy="685799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04C74B-93C0-A7CD-921A-AF0E5D3D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CB919B4-92E0-71FE-6618-238D646562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6762" y="1695498"/>
          <a:ext cx="8641606" cy="461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tsikko 1">
            <a:extLst>
              <a:ext uri="{FF2B5EF4-FFF2-40B4-BE49-F238E27FC236}">
                <a16:creationId xmlns:a16="http://schemas.microsoft.com/office/drawing/2014/main" id="{E620F1B2-B158-3F13-6316-E49508BE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548678"/>
            <a:ext cx="10658475" cy="1008113"/>
          </a:xfrm>
        </p:spPr>
        <p:txBody>
          <a:bodyPr/>
          <a:lstStyle/>
          <a:p>
            <a:r>
              <a:rPr lang="fi-FI" sz="2400" dirty="0"/>
              <a:t>Kuvio 3. Kunnanhallituksen päätösten yhteys EU-säädöksiin tutkimuskunnissa tarkastelujaksolla 2022–2023. </a:t>
            </a:r>
            <a:r>
              <a:rPr lang="fi-FI" sz="2000" dirty="0">
                <a:solidFill>
                  <a:schemeClr val="accent1"/>
                </a:solidFill>
              </a:rPr>
              <a:t>Osuus päätösasioista, joilla yhteys EU-säädöksiin (%). Kuntakokoluokittainen tarkastelu. (N=20)</a:t>
            </a:r>
            <a:endParaRPr lang="fi-FI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A92E-EAD9-D8AB-FC65-A09481C4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Miten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tuloksia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tulisi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tulkita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A1B13-9E79-CF40-89EF-5DF9E0C9E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145" indent="-271145"/>
            <a:r>
              <a:rPr lang="en-GB" dirty="0" err="1"/>
              <a:t>Kunnanhallituksen</a:t>
            </a:r>
            <a:r>
              <a:rPr lang="en-GB" dirty="0"/>
              <a:t> </a:t>
            </a:r>
            <a:r>
              <a:rPr lang="en-GB" dirty="0" err="1"/>
              <a:t>esityslistat</a:t>
            </a:r>
            <a:r>
              <a:rPr lang="en-GB" dirty="0"/>
              <a:t> </a:t>
            </a:r>
            <a:r>
              <a:rPr lang="en-GB" dirty="0" err="1"/>
              <a:t>heijastavat</a:t>
            </a:r>
            <a:r>
              <a:rPr lang="en-GB" dirty="0"/>
              <a:t> </a:t>
            </a:r>
            <a:r>
              <a:rPr lang="en-GB" dirty="0" err="1"/>
              <a:t>paikallista</a:t>
            </a:r>
            <a:r>
              <a:rPr lang="en-GB" dirty="0"/>
              <a:t> </a:t>
            </a:r>
            <a:r>
              <a:rPr lang="en-GB" dirty="0" err="1"/>
              <a:t>toimintaympäristöä</a:t>
            </a:r>
            <a:endParaRPr lang="en-GB" dirty="0"/>
          </a:p>
          <a:p>
            <a:pPr marL="271145" indent="-271145"/>
            <a:r>
              <a:rPr lang="en-GB" dirty="0" err="1"/>
              <a:t>Kuntien</a:t>
            </a:r>
            <a:r>
              <a:rPr lang="en-GB" dirty="0"/>
              <a:t> </a:t>
            </a:r>
            <a:r>
              <a:rPr lang="en-GB" dirty="0" err="1"/>
              <a:t>erilaiset</a:t>
            </a:r>
            <a:r>
              <a:rPr lang="en-GB" dirty="0"/>
              <a:t> </a:t>
            </a:r>
            <a:r>
              <a:rPr lang="en-GB" dirty="0" err="1"/>
              <a:t>toimintatavat</a:t>
            </a:r>
            <a:r>
              <a:rPr lang="en-GB" dirty="0"/>
              <a:t> </a:t>
            </a:r>
            <a:r>
              <a:rPr lang="en-GB" dirty="0" err="1"/>
              <a:t>näkyvät</a:t>
            </a:r>
            <a:r>
              <a:rPr lang="en-GB" dirty="0"/>
              <a:t> </a:t>
            </a:r>
            <a:r>
              <a:rPr lang="en-GB" dirty="0" err="1"/>
              <a:t>esityslistoissa</a:t>
            </a:r>
            <a:endParaRPr lang="en-GB" dirty="0"/>
          </a:p>
          <a:p>
            <a:pPr marL="271145" indent="-271145"/>
            <a:r>
              <a:rPr lang="en-GB" dirty="0" err="1"/>
              <a:t>Päätöksentekokulttuurit</a:t>
            </a:r>
            <a:r>
              <a:rPr lang="en-GB" dirty="0"/>
              <a:t> </a:t>
            </a:r>
            <a:r>
              <a:rPr lang="en-GB" dirty="0" err="1"/>
              <a:t>eroavat</a:t>
            </a:r>
            <a:r>
              <a:rPr lang="en-GB" dirty="0"/>
              <a:t> </a:t>
            </a:r>
            <a:r>
              <a:rPr lang="en-GB" dirty="0" err="1"/>
              <a:t>toisistaan</a:t>
            </a:r>
            <a:endParaRPr lang="en-GB" dirty="0"/>
          </a:p>
          <a:p>
            <a:pPr marL="271145" indent="-271145"/>
            <a:r>
              <a:rPr lang="en-GB" dirty="0" err="1"/>
              <a:t>Ajankohtaiset</a:t>
            </a:r>
            <a:r>
              <a:rPr lang="en-GB" dirty="0"/>
              <a:t> </a:t>
            </a:r>
            <a:r>
              <a:rPr lang="en-GB" dirty="0" err="1"/>
              <a:t>uudistukset</a:t>
            </a:r>
            <a:r>
              <a:rPr lang="en-GB" dirty="0"/>
              <a:t> </a:t>
            </a:r>
            <a:r>
              <a:rPr lang="en-GB" dirty="0" err="1"/>
              <a:t>vaikuttavat</a:t>
            </a:r>
            <a:r>
              <a:rPr lang="en-GB" dirty="0"/>
              <a:t> </a:t>
            </a:r>
            <a:r>
              <a:rPr lang="en-GB" dirty="0" err="1"/>
              <a:t>esityslistoihin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D1EB3-0295-5292-18E8-763AFF11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4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C221-C196-BD6E-EF9D-5EA1F74E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Work Sans ExtraBold"/>
              </a:rPr>
              <a:t>Mitä</a:t>
            </a:r>
            <a:r>
              <a:rPr lang="en-GB" dirty="0">
                <a:latin typeface="Work Sans ExtraBold"/>
              </a:rPr>
              <a:t> </a:t>
            </a:r>
            <a:r>
              <a:rPr lang="en-GB" dirty="0" err="1">
                <a:latin typeface="Work Sans ExtraBold"/>
              </a:rPr>
              <a:t>jää</a:t>
            </a:r>
            <a:r>
              <a:rPr lang="en-GB" dirty="0">
                <a:latin typeface="Work Sans ExtraBold"/>
              </a:rPr>
              <a:t> </a:t>
            </a:r>
            <a:r>
              <a:rPr lang="en-GB" dirty="0" err="1">
                <a:latin typeface="Work Sans ExtraBold"/>
              </a:rPr>
              <a:t>katveeseen</a:t>
            </a:r>
            <a:r>
              <a:rPr lang="en-GB" dirty="0">
                <a:latin typeface="Work Sans ExtraBold"/>
              </a:rPr>
              <a:t> </a:t>
            </a:r>
            <a:r>
              <a:rPr lang="en-GB" dirty="0" err="1">
                <a:latin typeface="Work Sans ExtraBold"/>
              </a:rPr>
              <a:t>esityslistatarkastelussa</a:t>
            </a:r>
            <a:r>
              <a:rPr lang="en-GB" dirty="0">
                <a:latin typeface="Work Sans ExtraBold"/>
              </a:rPr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786E-2FB0-06F7-CBB7-67120A995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145" indent="-271145"/>
            <a:r>
              <a:rPr lang="en-GB" dirty="0"/>
              <a:t>Iso </a:t>
            </a:r>
            <a:r>
              <a:rPr lang="en-GB" dirty="0" err="1"/>
              <a:t>osa</a:t>
            </a:r>
            <a:r>
              <a:rPr lang="en-GB" dirty="0"/>
              <a:t> EU-</a:t>
            </a:r>
            <a:r>
              <a:rPr lang="en-GB" dirty="0" err="1"/>
              <a:t>säädöksistä</a:t>
            </a:r>
            <a:r>
              <a:rPr lang="en-GB" dirty="0"/>
              <a:t> </a:t>
            </a:r>
            <a:r>
              <a:rPr lang="en-GB" dirty="0" err="1"/>
              <a:t>kohdistuu</a:t>
            </a:r>
            <a:r>
              <a:rPr lang="en-GB" dirty="0"/>
              <a:t> </a:t>
            </a:r>
            <a:r>
              <a:rPr lang="en-GB" dirty="0" err="1"/>
              <a:t>kuntien</a:t>
            </a:r>
            <a:r>
              <a:rPr lang="en-GB" dirty="0"/>
              <a:t> </a:t>
            </a:r>
            <a:r>
              <a:rPr lang="en-GB" dirty="0" err="1"/>
              <a:t>yhtiöihin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liikelaitoksiin</a:t>
            </a:r>
            <a:endParaRPr lang="en-GB" dirty="0"/>
          </a:p>
          <a:p>
            <a:pPr marL="271145" indent="-271145"/>
            <a:r>
              <a:rPr lang="en-GB" dirty="0" err="1"/>
              <a:t>Uusia</a:t>
            </a:r>
            <a:r>
              <a:rPr lang="en-GB" dirty="0"/>
              <a:t> </a:t>
            </a:r>
            <a:r>
              <a:rPr lang="en-GB" dirty="0" err="1"/>
              <a:t>säädöksiä</a:t>
            </a:r>
            <a:r>
              <a:rPr lang="en-GB" dirty="0"/>
              <a:t> </a:t>
            </a:r>
            <a:r>
              <a:rPr lang="en-GB" dirty="0" err="1"/>
              <a:t>olemassa</a:t>
            </a:r>
            <a:r>
              <a:rPr lang="en-GB" dirty="0"/>
              <a:t> </a:t>
            </a:r>
            <a:r>
              <a:rPr lang="en-GB" dirty="0" err="1"/>
              <a:t>olevien</a:t>
            </a:r>
            <a:r>
              <a:rPr lang="en-GB" dirty="0"/>
              <a:t> </a:t>
            </a:r>
            <a:r>
              <a:rPr lang="en-GB" dirty="0" err="1"/>
              <a:t>päälle</a:t>
            </a:r>
            <a:endParaRPr lang="en-GB" dirty="0"/>
          </a:p>
          <a:p>
            <a:pPr marL="271145" indent="-271145"/>
            <a:r>
              <a:rPr lang="en-GB" dirty="0" err="1"/>
              <a:t>Useat</a:t>
            </a:r>
            <a:r>
              <a:rPr lang="en-GB" dirty="0"/>
              <a:t> </a:t>
            </a:r>
            <a:r>
              <a:rPr lang="en-GB" dirty="0" err="1"/>
              <a:t>kuntastrategiat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samansuuntaisia</a:t>
            </a:r>
            <a:r>
              <a:rPr lang="en-GB" dirty="0"/>
              <a:t> </a:t>
            </a:r>
            <a:r>
              <a:rPr lang="en-GB" dirty="0" err="1"/>
              <a:t>EU:n</a:t>
            </a:r>
            <a:r>
              <a:rPr lang="en-GB" dirty="0"/>
              <a:t> </a:t>
            </a:r>
            <a:r>
              <a:rPr lang="en-GB" dirty="0" err="1"/>
              <a:t>tavoitteiden</a:t>
            </a:r>
            <a:r>
              <a:rPr lang="en-GB" dirty="0"/>
              <a:t> </a:t>
            </a:r>
            <a:r>
              <a:rPr lang="en-GB" dirty="0" err="1"/>
              <a:t>kanssa</a:t>
            </a:r>
            <a:endParaRPr lang="en-GB" dirty="0"/>
          </a:p>
          <a:p>
            <a:pPr marL="271145" indent="-271145"/>
            <a:r>
              <a:rPr lang="en-GB" dirty="0" err="1"/>
              <a:t>Tietoyhteiskuntaan</a:t>
            </a:r>
            <a:r>
              <a:rPr lang="en-GB" dirty="0"/>
              <a:t> </a:t>
            </a:r>
            <a:r>
              <a:rPr lang="en-GB" dirty="0" err="1"/>
              <a:t>liittyvät</a:t>
            </a:r>
            <a:r>
              <a:rPr lang="en-GB" dirty="0"/>
              <a:t> </a:t>
            </a:r>
            <a:r>
              <a:rPr lang="en-GB" dirty="0" err="1"/>
              <a:t>säädökset</a:t>
            </a:r>
            <a:r>
              <a:rPr lang="en-GB" dirty="0"/>
              <a:t> </a:t>
            </a:r>
            <a:r>
              <a:rPr lang="en-GB" dirty="0" err="1"/>
              <a:t>näkyvät</a:t>
            </a:r>
            <a:r>
              <a:rPr lang="en-GB" dirty="0"/>
              <a:t> </a:t>
            </a:r>
            <a:r>
              <a:rPr lang="en-GB" dirty="0" err="1"/>
              <a:t>arjessa</a:t>
            </a:r>
            <a:r>
              <a:rPr lang="en-GB" dirty="0"/>
              <a:t>, </a:t>
            </a:r>
            <a:r>
              <a:rPr lang="en-GB" dirty="0" err="1"/>
              <a:t>harvemmin</a:t>
            </a:r>
            <a:r>
              <a:rPr lang="en-GB" dirty="0"/>
              <a:t> </a:t>
            </a:r>
            <a:r>
              <a:rPr lang="en-GB" dirty="0" err="1"/>
              <a:t>päätöslistalla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827F5-BEBA-9982-3B57-0A106280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1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6B4E80DB-42F3-772B-694D-7695466F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8" y="-20632"/>
            <a:ext cx="12192000" cy="6878632"/>
          </a:xfrm>
          <a:prstGeom prst="rect">
            <a:avLst/>
          </a:prstGeom>
        </p:spPr>
      </p:pic>
      <p:sp>
        <p:nvSpPr>
          <p:cNvPr id="8" name="Down Arrow Callout 11">
            <a:extLst>
              <a:ext uri="{FF2B5EF4-FFF2-40B4-BE49-F238E27FC236}">
                <a16:creationId xmlns:a16="http://schemas.microsoft.com/office/drawing/2014/main" id="{DBD3BF52-B053-4AA3-0DB5-3FD8F1694F40}"/>
              </a:ext>
            </a:extLst>
          </p:cNvPr>
          <p:cNvSpPr/>
          <p:nvPr/>
        </p:nvSpPr>
        <p:spPr>
          <a:xfrm>
            <a:off x="333049" y="2852937"/>
            <a:ext cx="5315118" cy="3937586"/>
          </a:xfrm>
          <a:prstGeom prst="downArrowCallout">
            <a:avLst>
              <a:gd name="adj1" fmla="val 25000"/>
              <a:gd name="adj2" fmla="val 19280"/>
              <a:gd name="adj3" fmla="val 12520"/>
              <a:gd name="adj4" fmla="val 7584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accent4"/>
                </a:solidFill>
              </a:rPr>
              <a:t>EU-säädökset luovat yhdessä kansallisen lainsäädännön kanssa kehykset itsehallinnollisten kuntien toiminnalle, mutta avaavat myös uusia mahdollisuuksia kehittää paikallista toimintaa.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878132-757B-D73D-7DA3-3BC2809B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5717"/>
            <a:ext cx="7848871" cy="2033163"/>
          </a:xfrm>
        </p:spPr>
        <p:txBody>
          <a:bodyPr anchor="ctr"/>
          <a:lstStyle/>
          <a:p>
            <a:r>
              <a:rPr lang="fi-FI" b="1" dirty="0">
                <a:solidFill>
                  <a:schemeClr val="bg1"/>
                </a:solidFill>
              </a:rPr>
              <a:t>EU:lla on tutkitusti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accent5"/>
                </a:solidFill>
              </a:rPr>
              <a:t>merkittävä vaikutus </a:t>
            </a:r>
            <a:r>
              <a:rPr lang="fi-FI" b="1" dirty="0">
                <a:solidFill>
                  <a:schemeClr val="bg1"/>
                </a:solidFill>
              </a:rPr>
              <a:t>kuntien ja kuntalaisten, eli jokaisen meistä, arkeen</a:t>
            </a:r>
            <a:endParaRPr lang="fi-FI" sz="4000" b="1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9BC94C-3FAB-92B9-29D5-F1274B8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13</a:t>
            </a:fld>
            <a:endParaRPr lang="fi-FI"/>
          </a:p>
        </p:txBody>
      </p:sp>
      <p:pic>
        <p:nvPicPr>
          <p:cNvPr id="6" name="Kuva 5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1B240354-7B38-E1CC-BA1C-33FABC72C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69" y="6021288"/>
            <a:ext cx="1650841" cy="3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7BE91CB-7F4B-E939-3115-3BD2E7EEB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/>
          <a:stretch/>
        </p:blipFill>
        <p:spPr>
          <a:xfrm>
            <a:off x="3719736" y="0"/>
            <a:ext cx="12119992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B712F96-BAB6-5B03-AD37-866E975BE192}"/>
              </a:ext>
            </a:extLst>
          </p:cNvPr>
          <p:cNvSpPr txBox="1"/>
          <p:nvPr/>
        </p:nvSpPr>
        <p:spPr>
          <a:xfrm>
            <a:off x="479376" y="1124744"/>
            <a:ext cx="936104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EU-vaalit ovat kuntavaalit</a:t>
            </a:r>
          </a:p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Ihmislähtöisen EU-politiikan aika on nyt</a:t>
            </a:r>
          </a:p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accent5"/>
                </a:solidFill>
                <a:latin typeface="+mj-lt"/>
              </a:rPr>
              <a:t>TEESI 1: </a:t>
            </a: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Suomessa kunnissa toteutetaan vihreää ja digitaalista siirtymää. Varmistetaan, että kunnat onnistuvat!</a:t>
            </a:r>
          </a:p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accent5"/>
                </a:solidFill>
                <a:latin typeface="+mj-lt"/>
              </a:rPr>
              <a:t>TEESI 2: </a:t>
            </a: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Työperäistä maahanmuuttoa on edistettävä </a:t>
            </a:r>
            <a:b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</a:b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voimakkaasti</a:t>
            </a:r>
          </a:p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accent5"/>
                </a:solidFill>
                <a:latin typeface="+mj-lt"/>
              </a:rPr>
              <a:t>TEESI 3: </a:t>
            </a: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EU-sääntelyssä ja rahoituksessa tulee huomioida </a:t>
            </a:r>
            <a:b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</a:b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Suomen muuttunut geopoliittinen asema ja </a:t>
            </a:r>
            <a:b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</a:b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saavutettavuus </a:t>
            </a:r>
          </a:p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accent5"/>
                </a:solidFill>
                <a:latin typeface="+mj-lt"/>
              </a:rPr>
              <a:t>TEESI 4: </a:t>
            </a: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Kuntien ja kaupunkien elinvoimaa on </a:t>
            </a:r>
            <a:b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</a:b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vahvistettava: Huolehditaan, että Suomi saa </a:t>
            </a:r>
            <a:b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</a:br>
            <a:r>
              <a:rPr lang="fi-FI" sz="2400" dirty="0">
                <a:solidFill>
                  <a:schemeClr val="bg1"/>
                </a:solidFill>
                <a:latin typeface="Work Sans SemiBold" panose="00000700000000000000" pitchFamily="2" charset="0"/>
              </a:rPr>
              <a:t>investointeja!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F3A12A73-C4CE-0E4B-17E4-5DCF39B0E34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BCE0363D-328E-7E15-8BD8-09692CF0B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819869"/>
            <a:ext cx="7778154" cy="1384995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fi-FI" sz="5200" dirty="0">
                <a:solidFill>
                  <a:schemeClr val="accent1"/>
                </a:solidFill>
              </a:rPr>
              <a:t>EU-vaalit ovat</a:t>
            </a:r>
            <a:br>
              <a:rPr lang="fi-FI" sz="5200" dirty="0">
                <a:solidFill>
                  <a:schemeClr val="accent1"/>
                </a:solidFill>
              </a:rPr>
            </a:br>
            <a:r>
              <a:rPr lang="fi-FI" sz="5200" dirty="0">
                <a:solidFill>
                  <a:schemeClr val="accent1"/>
                </a:solidFill>
              </a:rPr>
              <a:t>kuntavaalit</a:t>
            </a:r>
          </a:p>
        </p:txBody>
      </p:sp>
      <p:sp>
        <p:nvSpPr>
          <p:cNvPr id="12" name="Alaotsikko 11">
            <a:extLst>
              <a:ext uri="{FF2B5EF4-FFF2-40B4-BE49-F238E27FC236}">
                <a16:creationId xmlns:a16="http://schemas.microsoft.com/office/drawing/2014/main" id="{73B289C2-81D4-E174-5317-7F1519D41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2735559"/>
            <a:ext cx="6265341" cy="1773561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  <a:latin typeface="Work Sans SemiBold" panose="00000700000000000000" pitchFamily="2" charset="0"/>
              </a:rPr>
              <a:t>Lämmin kiitos ajastasi! Toivottavasti viihdyit. </a:t>
            </a:r>
            <a:br>
              <a:rPr lang="fi-FI" dirty="0">
                <a:solidFill>
                  <a:schemeClr val="accent1"/>
                </a:solidFill>
                <a:latin typeface="Work Sans SemiBold" panose="00000700000000000000" pitchFamily="2" charset="0"/>
              </a:rPr>
            </a:br>
            <a:r>
              <a:rPr lang="fi-FI" dirty="0">
                <a:solidFill>
                  <a:schemeClr val="accent1"/>
                </a:solidFill>
                <a:latin typeface="Work Sans SemiBold" panose="00000700000000000000" pitchFamily="2" charset="0"/>
              </a:rPr>
              <a:t>Tästä valmistuu tallenne piakkoin!</a:t>
            </a:r>
          </a:p>
          <a:p>
            <a:endParaRPr lang="fi-FI" dirty="0">
              <a:solidFill>
                <a:schemeClr val="accent1"/>
              </a:solidFill>
              <a:latin typeface="Work Sans SemiBold" panose="00000700000000000000" pitchFamily="2" charset="0"/>
            </a:endParaRPr>
          </a:p>
          <a:p>
            <a:endParaRPr lang="fi-FI" dirty="0">
              <a:solidFill>
                <a:schemeClr val="accent1"/>
              </a:solidFill>
              <a:latin typeface="Work Sans SemiBold" panose="00000700000000000000" pitchFamily="2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9D071BD-B30B-0E3A-A0CA-8009189E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9A0D199-CACC-97DD-4667-FF68E2635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4941168"/>
            <a:ext cx="5329238" cy="1008112"/>
          </a:xfrm>
        </p:spPr>
        <p:txBody>
          <a:bodyPr/>
          <a:lstStyle/>
          <a:p>
            <a:r>
              <a:rPr lang="fi-FI" sz="2000" dirty="0">
                <a:solidFill>
                  <a:schemeClr val="accent1"/>
                </a:solidFill>
                <a:latin typeface="Work Sans SemiBold" panose="00000700000000000000" pitchFamily="2" charset="0"/>
              </a:rPr>
              <a:t>Sen, EU kuntien asialistalla -selvityksen </a:t>
            </a:r>
            <a:br>
              <a:rPr lang="fi-FI" sz="2000" dirty="0">
                <a:solidFill>
                  <a:schemeClr val="accent1"/>
                </a:solidFill>
                <a:latin typeface="Work Sans SemiBold" panose="00000700000000000000" pitchFamily="2" charset="0"/>
              </a:rPr>
            </a:br>
            <a:r>
              <a:rPr lang="fi-FI" sz="2000" dirty="0">
                <a:solidFill>
                  <a:schemeClr val="accent1"/>
                </a:solidFill>
                <a:latin typeface="Work Sans SemiBold" panose="00000700000000000000" pitchFamily="2" charset="0"/>
              </a:rPr>
              <a:t>sekä EU-vaalitavoitteemme löydät kuntaliitto.fi/</a:t>
            </a:r>
            <a:r>
              <a:rPr lang="fi-FI" sz="2000" dirty="0" err="1">
                <a:solidFill>
                  <a:schemeClr val="accent1"/>
                </a:solidFill>
                <a:latin typeface="Work Sans SemiBold" panose="00000700000000000000" pitchFamily="2" charset="0"/>
              </a:rPr>
              <a:t>euvaalit</a:t>
            </a:r>
            <a:endParaRPr lang="fi-FI" sz="2000" dirty="0">
              <a:solidFill>
                <a:schemeClr val="accent1"/>
              </a:solidFill>
              <a:latin typeface="Work Sans SemiBold" panose="00000700000000000000" pitchFamily="2" charset="0"/>
            </a:endParaRPr>
          </a:p>
        </p:txBody>
      </p:sp>
      <p:pic>
        <p:nvPicPr>
          <p:cNvPr id="3" name="Kuva 2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BF92FA28-B78D-470B-9D57-2DE790EFB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60648"/>
            <a:ext cx="1944216" cy="4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6B4E80DB-42F3-772B-694D-7695466F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8" y="-20632"/>
            <a:ext cx="12192000" cy="6878632"/>
          </a:xfrm>
          <a:prstGeom prst="rect">
            <a:avLst/>
          </a:prstGeom>
        </p:spPr>
      </p:pic>
      <p:sp>
        <p:nvSpPr>
          <p:cNvPr id="8" name="Down Arrow Callout 11">
            <a:extLst>
              <a:ext uri="{FF2B5EF4-FFF2-40B4-BE49-F238E27FC236}">
                <a16:creationId xmlns:a16="http://schemas.microsoft.com/office/drawing/2014/main" id="{DBD3BF52-B053-4AA3-0DB5-3FD8F1694F40}"/>
              </a:ext>
            </a:extLst>
          </p:cNvPr>
          <p:cNvSpPr/>
          <p:nvPr/>
        </p:nvSpPr>
        <p:spPr>
          <a:xfrm>
            <a:off x="551383" y="4437112"/>
            <a:ext cx="4176465" cy="2246963"/>
          </a:xfrm>
          <a:prstGeom prst="downArrowCallout">
            <a:avLst>
              <a:gd name="adj1" fmla="val 25000"/>
              <a:gd name="adj2" fmla="val 19280"/>
              <a:gd name="adj3" fmla="val 12520"/>
              <a:gd name="adj4" fmla="val 7584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4"/>
                </a:solidFill>
              </a:rPr>
              <a:t>EU-säädökset luovat yhdessä kansallisen lainsäädännön kanssa kehykset itsehallinnollisten kuntien toiminnalle, mutta avaavat myös uusia mahdollisuuksia kehittää paikallista toimintaa.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878132-757B-D73D-7DA3-3BC2809B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15717"/>
            <a:ext cx="7632848" cy="2033163"/>
          </a:xfrm>
        </p:spPr>
        <p:txBody>
          <a:bodyPr lIns="90000" anchor="ctr"/>
          <a:lstStyle/>
          <a:p>
            <a:r>
              <a:rPr lang="fi-FI" sz="4400" b="1" dirty="0">
                <a:solidFill>
                  <a:schemeClr val="accent5"/>
                </a:solidFill>
              </a:rPr>
              <a:t>EU kuntien </a:t>
            </a:r>
            <a:br>
              <a:rPr lang="fi-FI" sz="4400" b="1" dirty="0">
                <a:solidFill>
                  <a:schemeClr val="accent5"/>
                </a:solidFill>
              </a:rPr>
            </a:br>
            <a:r>
              <a:rPr lang="fi-FI" sz="4400" b="1" dirty="0">
                <a:solidFill>
                  <a:schemeClr val="accent5"/>
                </a:solidFill>
              </a:rPr>
              <a:t>asialistoilla</a:t>
            </a:r>
            <a:endParaRPr lang="fi-FI" sz="4400" b="1" kern="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9BC94C-3FAB-92B9-29D5-F1274B8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pic>
        <p:nvPicPr>
          <p:cNvPr id="6" name="Kuva 5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1B240354-7B38-E1CC-BA1C-33FABC72C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69" y="6021288"/>
            <a:ext cx="1650841" cy="35978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418FAFC-191E-563C-5CBB-0080806D2F62}"/>
              </a:ext>
            </a:extLst>
          </p:cNvPr>
          <p:cNvSpPr txBox="1"/>
          <p:nvPr/>
        </p:nvSpPr>
        <p:spPr>
          <a:xfrm>
            <a:off x="551384" y="2250738"/>
            <a:ext cx="4701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Kuntaliiton Siv Sandbergilta tilaama </a:t>
            </a:r>
          </a:p>
          <a:p>
            <a:r>
              <a:rPr lang="fi-FI" b="1" dirty="0">
                <a:solidFill>
                  <a:schemeClr val="bg1"/>
                </a:solidFill>
              </a:rPr>
              <a:t>EU kuntien asialistoilla -selvitys osoittaa konkreettisesti, miten moninaisia paikallishallinnon, kansallisen päätöksenteon ja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EU-lainsäädännön yhteydet ovat.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6700193-C947-8338-7F6B-E46794A95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5"/>
          <a:stretch/>
        </p:blipFill>
        <p:spPr>
          <a:xfrm>
            <a:off x="1" y="5571242"/>
            <a:ext cx="12191999" cy="1323908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A5F95070-A199-65F7-6E6C-15E8FCB9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8"/>
            <a:ext cx="6481365" cy="1225642"/>
          </a:xfrm>
        </p:spPr>
        <p:txBody>
          <a:bodyPr/>
          <a:lstStyle/>
          <a:p>
            <a:r>
              <a:rPr lang="fi-FI" sz="3600" dirty="0">
                <a:solidFill>
                  <a:schemeClr val="accent1"/>
                </a:solidFill>
              </a:rPr>
              <a:t>Selvityksessä mukana olleet kunnat ja kaupungit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9AAB7F3-AB4F-5B20-86C8-40A96AA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B270DC8-A080-3716-DAE0-B3248557485D}"/>
              </a:ext>
            </a:extLst>
          </p:cNvPr>
          <p:cNvSpPr txBox="1"/>
          <p:nvPr/>
        </p:nvSpPr>
        <p:spPr>
          <a:xfrm>
            <a:off x="766762" y="2060848"/>
            <a:ext cx="5329237" cy="3295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8000" tIns="108000" bIns="108000" numCol="2">
            <a:spAutoFit/>
          </a:bodyPr>
          <a:lstStyle/>
          <a:p>
            <a:r>
              <a:rPr lang="fi-FI" sz="2000" dirty="0"/>
              <a:t>Asikkala</a:t>
            </a:r>
          </a:p>
          <a:p>
            <a:r>
              <a:rPr lang="fi-FI" sz="2000" dirty="0"/>
              <a:t>Helsinki</a:t>
            </a:r>
          </a:p>
          <a:p>
            <a:r>
              <a:rPr lang="fi-FI" sz="2000" dirty="0"/>
              <a:t>Hirvensalmi</a:t>
            </a:r>
          </a:p>
          <a:p>
            <a:r>
              <a:rPr lang="fi-FI" sz="2000" dirty="0"/>
              <a:t>Joensuu</a:t>
            </a:r>
          </a:p>
          <a:p>
            <a:r>
              <a:rPr lang="fi-FI" sz="2000" dirty="0"/>
              <a:t>Kajaani</a:t>
            </a:r>
          </a:p>
          <a:p>
            <a:r>
              <a:rPr lang="fi-FI" sz="2000" dirty="0"/>
              <a:t>Kokkola</a:t>
            </a:r>
          </a:p>
          <a:p>
            <a:r>
              <a:rPr lang="fi-FI" sz="2000" dirty="0"/>
              <a:t>Kotka</a:t>
            </a:r>
          </a:p>
          <a:p>
            <a:r>
              <a:rPr lang="fi-FI" sz="2000" dirty="0"/>
              <a:t>Kurikka</a:t>
            </a:r>
          </a:p>
          <a:p>
            <a:r>
              <a:rPr lang="fi-FI" sz="2000" dirty="0"/>
              <a:t>Laitila</a:t>
            </a:r>
          </a:p>
          <a:p>
            <a:r>
              <a:rPr lang="fi-FI" sz="2000" dirty="0"/>
              <a:t>Lappeenranta</a:t>
            </a:r>
          </a:p>
          <a:p>
            <a:r>
              <a:rPr lang="fi-FI" sz="2000" dirty="0"/>
              <a:t>Lohja</a:t>
            </a:r>
          </a:p>
          <a:p>
            <a:r>
              <a:rPr lang="fi-FI" sz="2000" dirty="0"/>
              <a:t>Loviisa</a:t>
            </a:r>
          </a:p>
          <a:p>
            <a:r>
              <a:rPr lang="fi-FI" sz="2000" dirty="0"/>
              <a:t>Merikarvia</a:t>
            </a:r>
          </a:p>
          <a:p>
            <a:r>
              <a:rPr lang="fi-FI" sz="2000" dirty="0"/>
              <a:t>Muurame</a:t>
            </a:r>
          </a:p>
          <a:p>
            <a:r>
              <a:rPr lang="fi-FI" sz="2000" dirty="0"/>
              <a:t>Nurmijärvi</a:t>
            </a:r>
          </a:p>
          <a:p>
            <a:r>
              <a:rPr lang="fi-FI" sz="2000" dirty="0"/>
              <a:t>Oulu</a:t>
            </a:r>
          </a:p>
          <a:p>
            <a:r>
              <a:rPr lang="fi-FI" sz="2000" dirty="0"/>
              <a:t>Riihimäki</a:t>
            </a:r>
          </a:p>
          <a:p>
            <a:r>
              <a:rPr lang="fi-FI" sz="2000" dirty="0"/>
              <a:t>Rovaniemi</a:t>
            </a:r>
          </a:p>
          <a:p>
            <a:r>
              <a:rPr lang="fi-FI" sz="2000" dirty="0"/>
              <a:t>Tampere</a:t>
            </a:r>
          </a:p>
          <a:p>
            <a:r>
              <a:rPr lang="fi-FI" sz="2000" dirty="0"/>
              <a:t>Vaasa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997E7A7-8836-3212-C622-1DE5E0814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1"/>
          <a:stretch/>
        </p:blipFill>
        <p:spPr>
          <a:xfrm>
            <a:off x="6816080" y="176640"/>
            <a:ext cx="4104456" cy="5700633"/>
          </a:xfrm>
          <a:prstGeom prst="rect">
            <a:avLst/>
          </a:prstGeom>
          <a:ln w="6350">
            <a:noFill/>
          </a:ln>
        </p:spPr>
      </p:pic>
      <p:sp>
        <p:nvSpPr>
          <p:cNvPr id="4" name="Oval 44">
            <a:extLst>
              <a:ext uri="{FF2B5EF4-FFF2-40B4-BE49-F238E27FC236}">
                <a16:creationId xmlns:a16="http://schemas.microsoft.com/office/drawing/2014/main" id="{D9D6AE64-DC18-13CF-C394-FB4193FBD2C6}"/>
              </a:ext>
            </a:extLst>
          </p:cNvPr>
          <p:cNvSpPr>
            <a:spLocks noChangeAspect="1"/>
          </p:cNvSpPr>
          <p:nvPr/>
        </p:nvSpPr>
        <p:spPr>
          <a:xfrm>
            <a:off x="9336360" y="836613"/>
            <a:ext cx="2453255" cy="24532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fi-FI" sz="6000" dirty="0">
                <a:solidFill>
                  <a:schemeClr val="accent1"/>
                </a:solidFill>
                <a:latin typeface="+mj-lt"/>
              </a:rPr>
              <a:t>20</a:t>
            </a:r>
            <a:br>
              <a:rPr lang="fi-FI" sz="6000" dirty="0">
                <a:solidFill>
                  <a:schemeClr val="accent1"/>
                </a:solidFill>
                <a:latin typeface="+mj-lt"/>
              </a:rPr>
            </a:br>
            <a:r>
              <a:rPr lang="fi-FI" sz="3200" dirty="0">
                <a:solidFill>
                  <a:schemeClr val="accent1"/>
                </a:solidFill>
                <a:latin typeface="+mj-lt"/>
              </a:rPr>
              <a:t>kuntaa</a:t>
            </a:r>
            <a:endParaRPr lang="fi-FI" sz="6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4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66EF177-E729-3662-09FA-4647053A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5" b="2"/>
          <a:stretch/>
        </p:blipFill>
        <p:spPr>
          <a:xfrm>
            <a:off x="24681" y="-37150"/>
            <a:ext cx="12191999" cy="689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7E518-7DF9-B69C-B6E0-E4E264BE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Esityslista-analyysi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 </a:t>
            </a:r>
            <a:br>
              <a:rPr lang="en-GB" dirty="0">
                <a:solidFill>
                  <a:schemeClr val="accent1"/>
                </a:solidFill>
                <a:latin typeface="Work Sans ExtraBold"/>
              </a:rPr>
            </a:br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Ajanjakso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Work Sans ExtraBold"/>
              </a:rPr>
              <a:t>kesäkuu</a:t>
            </a:r>
            <a:r>
              <a:rPr lang="en-GB" dirty="0">
                <a:solidFill>
                  <a:schemeClr val="accent1"/>
                </a:solidFill>
                <a:latin typeface="Work Sans ExtraBold"/>
              </a:rPr>
              <a:t> 2022-kesäkuu 2023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E497-C21B-F26D-E12A-D7E0FB62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145" indent="-271145"/>
            <a:r>
              <a:rPr lang="en-GB" dirty="0" err="1"/>
              <a:t>Kunnan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kaupunginhallitukset</a:t>
            </a:r>
            <a:r>
              <a:rPr lang="en-GB" dirty="0"/>
              <a:t> </a:t>
            </a:r>
            <a:endParaRPr lang="en-US" dirty="0"/>
          </a:p>
          <a:p>
            <a:pPr marL="715645" lvl="1" indent="-271145">
              <a:buFont typeface="Courier New" panose="020B0604020202020204" pitchFamily="34" charset="0"/>
              <a:buChar char="o"/>
            </a:pPr>
            <a:r>
              <a:rPr lang="en-GB" dirty="0"/>
              <a:t>20 </a:t>
            </a:r>
            <a:r>
              <a:rPr lang="en-GB" dirty="0" err="1"/>
              <a:t>kuntaa</a:t>
            </a:r>
            <a:endParaRPr lang="en-GB" dirty="0"/>
          </a:p>
          <a:p>
            <a:pPr marL="715645" lvl="1" indent="-271145">
              <a:buFont typeface="Courier New" panose="020B0604020202020204" pitchFamily="34" charset="0"/>
              <a:buChar char="o"/>
            </a:pPr>
            <a:r>
              <a:rPr lang="en-GB" dirty="0"/>
              <a:t>130 </a:t>
            </a:r>
            <a:r>
              <a:rPr lang="en-GB" dirty="0" err="1"/>
              <a:t>kokousta</a:t>
            </a:r>
            <a:r>
              <a:rPr lang="en-GB" dirty="0"/>
              <a:t> (3-9 </a:t>
            </a:r>
            <a:r>
              <a:rPr lang="en-GB" dirty="0" err="1"/>
              <a:t>kokousta</a:t>
            </a:r>
            <a:r>
              <a:rPr lang="en-GB" dirty="0"/>
              <a:t>/</a:t>
            </a:r>
            <a:r>
              <a:rPr lang="en-GB" dirty="0" err="1"/>
              <a:t>kunta</a:t>
            </a:r>
            <a:r>
              <a:rPr lang="en-GB" dirty="0"/>
              <a:t>)</a:t>
            </a:r>
          </a:p>
          <a:p>
            <a:pPr marL="715645" lvl="1" indent="-271145">
              <a:buFont typeface="Courier New" panose="020B0604020202020204" pitchFamily="34" charset="0"/>
              <a:buChar char="o"/>
            </a:pPr>
            <a:r>
              <a:rPr lang="en-GB" dirty="0" err="1"/>
              <a:t>Yhteensä</a:t>
            </a:r>
            <a:r>
              <a:rPr lang="en-GB" dirty="0"/>
              <a:t> 1 335 </a:t>
            </a:r>
            <a:r>
              <a:rPr lang="en-GB" dirty="0" err="1"/>
              <a:t>asiakohtaa</a:t>
            </a:r>
            <a:endParaRPr lang="en-GB" dirty="0"/>
          </a:p>
          <a:p>
            <a:pPr marL="271145" indent="-271145"/>
            <a:endParaRPr lang="en-GB" dirty="0"/>
          </a:p>
          <a:p>
            <a:pPr marL="271145" indent="-271145"/>
            <a:r>
              <a:rPr lang="en-GB" dirty="0"/>
              <a:t>Helsingin </a:t>
            </a:r>
            <a:r>
              <a:rPr lang="en-GB" dirty="0" err="1"/>
              <a:t>kaupungin</a:t>
            </a:r>
            <a:r>
              <a:rPr lang="en-GB" dirty="0"/>
              <a:t> </a:t>
            </a:r>
            <a:r>
              <a:rPr lang="en-GB" dirty="0" err="1"/>
              <a:t>lautakunnat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johtokunnat</a:t>
            </a:r>
            <a:endParaRPr lang="en-GB" dirty="0"/>
          </a:p>
          <a:p>
            <a:pPr marL="715645" lvl="1" indent="-271145">
              <a:buFont typeface="Courier New" panose="020B0604020202020204" pitchFamily="34" charset="0"/>
              <a:buChar char="o"/>
            </a:pPr>
            <a:r>
              <a:rPr lang="en-GB" dirty="0"/>
              <a:t>23 </a:t>
            </a:r>
            <a:r>
              <a:rPr lang="en-GB" dirty="0" err="1"/>
              <a:t>kokousta</a:t>
            </a:r>
            <a:r>
              <a:rPr lang="en-GB" dirty="0"/>
              <a:t> (1-2 </a:t>
            </a:r>
            <a:r>
              <a:rPr lang="en-GB" dirty="0" err="1"/>
              <a:t>kokousta</a:t>
            </a:r>
            <a:r>
              <a:rPr lang="en-GB" dirty="0"/>
              <a:t>/</a:t>
            </a:r>
            <a:r>
              <a:rPr lang="en-GB" dirty="0" err="1"/>
              <a:t>toimielin</a:t>
            </a:r>
            <a:r>
              <a:rPr lang="en-GB" dirty="0"/>
              <a:t>)</a:t>
            </a:r>
          </a:p>
          <a:p>
            <a:pPr marL="715645" lvl="1" indent="-271145">
              <a:buFont typeface="Courier New" panose="020B0604020202020204" pitchFamily="34" charset="0"/>
              <a:buChar char="o"/>
            </a:pPr>
            <a:r>
              <a:rPr lang="en-GB" dirty="0" err="1"/>
              <a:t>Yhteensä</a:t>
            </a:r>
            <a:r>
              <a:rPr lang="en-GB" dirty="0"/>
              <a:t> 180 </a:t>
            </a:r>
            <a:r>
              <a:rPr lang="en-GB" dirty="0" err="1"/>
              <a:t>asiakohtaa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4F061-DDBE-9F2A-8EB6-EDBD8F33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15E50-11DD-551C-B4F6-13B889D396B1}"/>
              </a:ext>
            </a:extLst>
          </p:cNvPr>
          <p:cNvSpPr txBox="1"/>
          <p:nvPr/>
        </p:nvSpPr>
        <p:spPr>
          <a:xfrm>
            <a:off x="7589238" y="2636912"/>
            <a:ext cx="3043266" cy="2506804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Edellinen</a:t>
            </a:r>
            <a:r>
              <a:rPr lang="en-GB" dirty="0"/>
              <a:t> </a:t>
            </a:r>
            <a:r>
              <a:rPr lang="en-GB" dirty="0" err="1"/>
              <a:t>vastaava</a:t>
            </a:r>
            <a:r>
              <a:rPr lang="en-GB" dirty="0"/>
              <a:t> </a:t>
            </a:r>
            <a:r>
              <a:rPr lang="en-GB" dirty="0" err="1"/>
              <a:t>selvitys</a:t>
            </a:r>
            <a:r>
              <a:rPr lang="en-GB" dirty="0"/>
              <a:t> </a:t>
            </a:r>
            <a:r>
              <a:rPr lang="en-GB" dirty="0" err="1"/>
              <a:t>tehtiiin</a:t>
            </a:r>
            <a:r>
              <a:rPr lang="en-GB" dirty="0"/>
              <a:t> </a:t>
            </a:r>
            <a:r>
              <a:rPr lang="en-GB" dirty="0" err="1"/>
              <a:t>Suomessa</a:t>
            </a:r>
            <a:r>
              <a:rPr lang="en-GB" dirty="0"/>
              <a:t> </a:t>
            </a:r>
            <a:r>
              <a:rPr lang="en-GB" dirty="0" err="1"/>
              <a:t>vuonna</a:t>
            </a:r>
            <a:r>
              <a:rPr lang="en-GB" dirty="0"/>
              <a:t> 2014 </a:t>
            </a:r>
          </a:p>
          <a:p>
            <a:endParaRPr lang="en-GB" dirty="0"/>
          </a:p>
          <a:p>
            <a:r>
              <a:rPr lang="en-GB" dirty="0" err="1"/>
              <a:t>Esityslista-analyysejä</a:t>
            </a:r>
            <a:r>
              <a:rPr lang="en-GB" dirty="0"/>
              <a:t> on </a:t>
            </a:r>
            <a:r>
              <a:rPr lang="en-GB" dirty="0" err="1"/>
              <a:t>tehty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muissa</a:t>
            </a:r>
            <a:r>
              <a:rPr lang="en-GB" dirty="0"/>
              <a:t> </a:t>
            </a:r>
            <a:r>
              <a:rPr lang="en-GB" dirty="0" err="1"/>
              <a:t>Pohjoismaissa</a:t>
            </a:r>
            <a:r>
              <a:rPr lang="en-GB" dirty="0"/>
              <a:t> 2010-luvulta </a:t>
            </a:r>
            <a:r>
              <a:rPr lang="en-GB" dirty="0" err="1"/>
              <a:t>lähtien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0D0C399-E99A-2F51-AF1E-62B92391A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/>
          <a:stretch/>
        </p:blipFill>
        <p:spPr>
          <a:xfrm>
            <a:off x="0" y="0"/>
            <a:ext cx="12184589" cy="68733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70504E1-6F47-777E-551E-0E614991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50" y="838316"/>
            <a:ext cx="6769397" cy="1008113"/>
          </a:xfrm>
        </p:spPr>
        <p:txBody>
          <a:bodyPr lIns="90000"/>
          <a:lstStyle/>
          <a:p>
            <a:r>
              <a:rPr lang="fi-FI" dirty="0">
                <a:solidFill>
                  <a:schemeClr val="bg1"/>
                </a:solidFill>
              </a:rPr>
              <a:t>EU:n vaikutus kuntiin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D091980-49F2-601C-EF35-6977BEFE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BE3BD03A-1A2D-0E2D-9EE8-2D62E29D6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82" y="476829"/>
            <a:ext cx="1650841" cy="359784"/>
          </a:xfrm>
          <a:prstGeom prst="rect">
            <a:avLst/>
          </a:prstGeom>
        </p:spPr>
      </p:pic>
      <p:sp>
        <p:nvSpPr>
          <p:cNvPr id="6" name="Oval 44">
            <a:extLst>
              <a:ext uri="{FF2B5EF4-FFF2-40B4-BE49-F238E27FC236}">
                <a16:creationId xmlns:a16="http://schemas.microsoft.com/office/drawing/2014/main" id="{7F10BE50-C85D-3FA5-409C-A4000BC65320}"/>
              </a:ext>
            </a:extLst>
          </p:cNvPr>
          <p:cNvSpPr>
            <a:spLocks noChangeAspect="1"/>
          </p:cNvSpPr>
          <p:nvPr/>
        </p:nvSpPr>
        <p:spPr>
          <a:xfrm>
            <a:off x="803858" y="1475976"/>
            <a:ext cx="2960592" cy="29605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9600" dirty="0">
                <a:solidFill>
                  <a:schemeClr val="accent1"/>
                </a:solidFill>
                <a:latin typeface="+mj-lt"/>
              </a:rPr>
              <a:t>45%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77BC2BC-75DE-652D-066A-0443CFF881FE}"/>
              </a:ext>
            </a:extLst>
          </p:cNvPr>
          <p:cNvSpPr txBox="1"/>
          <p:nvPr/>
        </p:nvSpPr>
        <p:spPr>
          <a:xfrm>
            <a:off x="731850" y="4511460"/>
            <a:ext cx="4357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Kunnanhallitusten päätösasioista yhteensä noin 45 prosenttia liittyy suoraan tai välillisesti EU-säädöksiin (v. 2022-2023)</a:t>
            </a:r>
          </a:p>
        </p:txBody>
      </p:sp>
    </p:spTree>
    <p:extLst>
      <p:ext uri="{BB962C8B-B14F-4D97-AF65-F5344CB8AC3E}">
        <p14:creationId xmlns:p14="http://schemas.microsoft.com/office/powerpoint/2010/main" val="33266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F2BFC4A-7B38-E813-0A29-AB1184BB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1282350-76BC-5582-08EE-569FB94A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56" y="444473"/>
            <a:ext cx="6985422" cy="1008113"/>
          </a:xfrm>
        </p:spPr>
        <p:txBody>
          <a:bodyPr/>
          <a:lstStyle/>
          <a:p>
            <a:r>
              <a:rPr lang="fi-FI" dirty="0">
                <a:solidFill>
                  <a:schemeClr val="accent4"/>
                </a:solidFill>
              </a:rPr>
              <a:t>EU:n vaikutukset vaihtelevat toimialoittain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5B163FC-CBA7-1B48-CE2B-2AD64EEE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6</a:t>
            </a:fld>
            <a:endParaRPr lang="fi-FI"/>
          </a:p>
        </p:txBody>
      </p:sp>
      <p:pic>
        <p:nvPicPr>
          <p:cNvPr id="5" name="Kuva 4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C561F99F-C733-9559-A22C-A058B9E15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69" y="6021288"/>
            <a:ext cx="1650841" cy="359784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0D9D7447-EB63-2216-254A-DC685B0640B3}"/>
              </a:ext>
            </a:extLst>
          </p:cNvPr>
          <p:cNvSpPr/>
          <p:nvPr/>
        </p:nvSpPr>
        <p:spPr>
          <a:xfrm>
            <a:off x="4799856" y="1745161"/>
            <a:ext cx="5376695" cy="1223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/>
              <a:t>Hankintapäätös tai kaavoituspäätös </a:t>
            </a:r>
            <a:r>
              <a:rPr lang="fi-FI" sz="2000" dirty="0"/>
              <a:t>on tyypillinen päätösasia, jolla on suora yhteys EU:hun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8EC69BB-2D04-218D-1022-E968CDB4F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79818"/>
              </p:ext>
            </p:extLst>
          </p:nvPr>
        </p:nvGraphicFramePr>
        <p:xfrm>
          <a:off x="5735960" y="3764686"/>
          <a:ext cx="5403322" cy="225660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676431">
                  <a:extLst>
                    <a:ext uri="{9D8B030D-6E8A-4147-A177-3AD203B41FA5}">
                      <a16:colId xmlns:a16="http://schemas.microsoft.com/office/drawing/2014/main" val="218721487"/>
                    </a:ext>
                  </a:extLst>
                </a:gridCol>
                <a:gridCol w="1726891">
                  <a:extLst>
                    <a:ext uri="{9D8B030D-6E8A-4147-A177-3AD203B41FA5}">
                      <a16:colId xmlns:a16="http://schemas.microsoft.com/office/drawing/2014/main" val="1537569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Asiasisältö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%-osuus kaikista EU-asioista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700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EU-asiat yhteensä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100 %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121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--Niistä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 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18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Ympäristöasiat (kaavoitus, rakentaminen, ympäristö, liikenne, energia, vesi jne)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33 %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415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Kilpailuasiat (julkiset hankinnat, valtiontuki, kuntaomisteiset yhtiöt, kiinteistökaupat)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30 %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793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Työelämää, henkilöstöä, maahanmuuttoa ja yhdenvertaisuutta koskevat asiat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14 %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36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Talous ja tilintarkastus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12 %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07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EU:n aluepolitiikka (rakennerahastot jne)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6 %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0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Digitalisaatio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2 %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035852"/>
                  </a:ext>
                </a:extLst>
              </a:tr>
            </a:tbl>
          </a:graphicData>
        </a:graphic>
      </p:graphicFrame>
      <p:sp>
        <p:nvSpPr>
          <p:cNvPr id="17" name="Tekstiruutu 16">
            <a:extLst>
              <a:ext uri="{FF2B5EF4-FFF2-40B4-BE49-F238E27FC236}">
                <a16:creationId xmlns:a16="http://schemas.microsoft.com/office/drawing/2014/main" id="{0BE00811-1D58-841C-6DD4-8F5A2560C06D}"/>
              </a:ext>
            </a:extLst>
          </p:cNvPr>
          <p:cNvSpPr txBox="1"/>
          <p:nvPr/>
        </p:nvSpPr>
        <p:spPr>
          <a:xfrm>
            <a:off x="5591944" y="3055477"/>
            <a:ext cx="6698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EU-vaikutusasioiden jakautuminen tutkimuskunnissa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esityslista-asian pääasiallisen sisällön mukaan</a:t>
            </a:r>
            <a:endParaRPr kumimoji="0" lang="fi-FI" alt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1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0D0C399-E99A-2F51-AF1E-62B92391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4" y="-2019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70504E1-6F47-777E-551E-0E614991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50" y="656721"/>
            <a:ext cx="5364150" cy="100811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Helsingin kaupungin case-tutkimus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D091980-49F2-601C-EF35-6977BEFE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7</a:t>
            </a:fld>
            <a:endParaRPr lang="fi-FI"/>
          </a:p>
        </p:txBody>
      </p:sp>
      <p:pic>
        <p:nvPicPr>
          <p:cNvPr id="4" name="Kuva 3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BE3BD03A-1A2D-0E2D-9EE8-2D62E29D6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82" y="476829"/>
            <a:ext cx="1650841" cy="359784"/>
          </a:xfrm>
          <a:prstGeom prst="rect">
            <a:avLst/>
          </a:prstGeom>
        </p:spPr>
      </p:pic>
      <p:sp>
        <p:nvSpPr>
          <p:cNvPr id="6" name="Oval 44">
            <a:extLst>
              <a:ext uri="{FF2B5EF4-FFF2-40B4-BE49-F238E27FC236}">
                <a16:creationId xmlns:a16="http://schemas.microsoft.com/office/drawing/2014/main" id="{7F10BE50-C85D-3FA5-409C-A4000BC65320}"/>
              </a:ext>
            </a:extLst>
          </p:cNvPr>
          <p:cNvSpPr>
            <a:spLocks noChangeAspect="1"/>
          </p:cNvSpPr>
          <p:nvPr/>
        </p:nvSpPr>
        <p:spPr>
          <a:xfrm>
            <a:off x="407287" y="1808908"/>
            <a:ext cx="2304418" cy="2304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5400" dirty="0">
                <a:solidFill>
                  <a:schemeClr val="accent1"/>
                </a:solidFill>
                <a:latin typeface="+mj-lt"/>
              </a:rPr>
              <a:t>76 %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77BC2BC-75DE-652D-066A-0443CFF881FE}"/>
              </a:ext>
            </a:extLst>
          </p:cNvPr>
          <p:cNvSpPr txBox="1"/>
          <p:nvPr/>
        </p:nvSpPr>
        <p:spPr>
          <a:xfrm>
            <a:off x="407287" y="5108413"/>
            <a:ext cx="48966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>
                <a:solidFill>
                  <a:schemeClr val="bg1"/>
                </a:solidFill>
              </a:rPr>
              <a:t>Helsingissä eniten EU-kytköksiä on kaupunkiympäristön toimialalla (76 %) ja vähiten kulttuurin ja vapaa-ajan toimialalla (46 %) sekä kasvatuksen ja koulutuksen toimialalla (47 %).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8D9D571-6C57-C0D3-C0CB-156CCC93BA96}"/>
              </a:ext>
            </a:extLst>
          </p:cNvPr>
          <p:cNvSpPr txBox="1"/>
          <p:nvPr/>
        </p:nvSpPr>
        <p:spPr>
          <a:xfrm>
            <a:off x="591425" y="3304772"/>
            <a:ext cx="2092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Kaupunkiympäristö</a:t>
            </a:r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D6BD4594-F912-089A-1E30-B6575F13B72B}"/>
              </a:ext>
            </a:extLst>
          </p:cNvPr>
          <p:cNvSpPr>
            <a:spLocks noChangeAspect="1"/>
          </p:cNvSpPr>
          <p:nvPr/>
        </p:nvSpPr>
        <p:spPr>
          <a:xfrm>
            <a:off x="4295800" y="1698782"/>
            <a:ext cx="1243924" cy="12439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800" dirty="0">
                <a:solidFill>
                  <a:schemeClr val="accent1"/>
                </a:solidFill>
                <a:latin typeface="+mj-lt"/>
              </a:rPr>
              <a:t>46 %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BDED5BD-AB12-D5DC-FF35-A716A9D80024}"/>
              </a:ext>
            </a:extLst>
          </p:cNvPr>
          <p:cNvSpPr txBox="1"/>
          <p:nvPr/>
        </p:nvSpPr>
        <p:spPr>
          <a:xfrm>
            <a:off x="3791582" y="2942706"/>
            <a:ext cx="2304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kulttuuri ja vapaa-aika</a:t>
            </a:r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FB79FFCF-25C7-D5CE-438E-0373C2832EDF}"/>
              </a:ext>
            </a:extLst>
          </p:cNvPr>
          <p:cNvSpPr>
            <a:spLocks noChangeAspect="1"/>
          </p:cNvSpPr>
          <p:nvPr/>
        </p:nvSpPr>
        <p:spPr>
          <a:xfrm>
            <a:off x="3557860" y="3325541"/>
            <a:ext cx="1385931" cy="13859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800" dirty="0">
                <a:solidFill>
                  <a:schemeClr val="accent1"/>
                </a:solidFill>
                <a:latin typeface="+mj-lt"/>
              </a:rPr>
              <a:t>47 %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A8B3F9F-1013-57CB-E745-714559E07392}"/>
              </a:ext>
            </a:extLst>
          </p:cNvPr>
          <p:cNvSpPr txBox="1"/>
          <p:nvPr/>
        </p:nvSpPr>
        <p:spPr>
          <a:xfrm>
            <a:off x="3287688" y="4706306"/>
            <a:ext cx="6181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kasvatus ja koulutus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960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6B4E80DB-42F3-772B-694D-7695466F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8" y="-20632"/>
            <a:ext cx="12192000" cy="68786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878132-757B-D73D-7DA3-3BC2809B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12418"/>
            <a:ext cx="7848871" cy="2033163"/>
          </a:xfrm>
        </p:spPr>
        <p:txBody>
          <a:bodyPr anchor="ctr"/>
          <a:lstStyle/>
          <a:p>
            <a:r>
              <a:rPr lang="fi-FI" b="1" dirty="0">
                <a:solidFill>
                  <a:schemeClr val="bg1"/>
                </a:solidFill>
              </a:rPr>
              <a:t>Onko kuntakoolla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tai alueella väliä?</a:t>
            </a:r>
            <a:endParaRPr lang="fi-FI" sz="4000" b="1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9BC94C-3FAB-92B9-29D5-F1274B8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8</a:t>
            </a:fld>
            <a:endParaRPr lang="fi-FI"/>
          </a:p>
        </p:txBody>
      </p:sp>
      <p:pic>
        <p:nvPicPr>
          <p:cNvPr id="6" name="Kuva 5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1B240354-7B38-E1CC-BA1C-33FABC72C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69" y="6021288"/>
            <a:ext cx="1650841" cy="3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6CD222-BE24-68E8-BE7E-0DBF1B9B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095"/>
            <a:ext cx="12191999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85D5AB-85E5-A7F4-7280-351A4D05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20688"/>
            <a:ext cx="10658475" cy="1008113"/>
          </a:xfrm>
        </p:spPr>
        <p:txBody>
          <a:bodyPr/>
          <a:lstStyle/>
          <a:p>
            <a:r>
              <a:rPr lang="fi-FI" sz="2400" dirty="0"/>
              <a:t>Kuvio 4. Kunnanhallituksen päätösten yhteys EU-säädöksiin tutkimuskunnissa tarkastelujaksolla 2022–2023. </a:t>
            </a:r>
            <a:r>
              <a:rPr lang="fi-FI" sz="2000" dirty="0">
                <a:solidFill>
                  <a:schemeClr val="accent1"/>
                </a:solidFill>
              </a:rPr>
              <a:t>Osuus päätösasioista, joilla yhteys EU-säädöksiin (%). Tarkastelu suuraluejaon mukaan.  (N=20)</a:t>
            </a:r>
            <a:endParaRPr lang="fi-FI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E6A0DED-8B42-7AAF-7A09-FB12CA65DC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6763" y="1772817"/>
          <a:ext cx="102977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B8D51E7-E89E-7479-2EA1-A4F1979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0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1_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2398</TotalTime>
  <Words>593</Words>
  <Application>Microsoft Office PowerPoint</Application>
  <PresentationFormat>Laajakuva</PresentationFormat>
  <Paragraphs>113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Work Sans</vt:lpstr>
      <vt:lpstr>Work Sans SemiBold</vt:lpstr>
      <vt:lpstr>Courier New</vt:lpstr>
      <vt:lpstr>Work Sans ExtraBold</vt:lpstr>
      <vt:lpstr>Arial</vt:lpstr>
      <vt:lpstr>Calibri</vt:lpstr>
      <vt:lpstr>Kuntaliitto FI</vt:lpstr>
      <vt:lpstr>1_Kuntaliitto FI</vt:lpstr>
      <vt:lpstr>Mikä on  EU:n vaikutus kuntiin? Miksi EU-vaalit  ovat kuntavaalit?</vt:lpstr>
      <vt:lpstr>EU kuntien  asialistoilla</vt:lpstr>
      <vt:lpstr>Selvityksessä mukana olleet kunnat ja kaupungit</vt:lpstr>
      <vt:lpstr>Esityslista-analyysi  Ajanjakso kesäkuu 2022-kesäkuu 2023</vt:lpstr>
      <vt:lpstr>EU:n vaikutus kuntiin</vt:lpstr>
      <vt:lpstr>EU:n vaikutukset vaihtelevat toimialoittain</vt:lpstr>
      <vt:lpstr>Helsingin kaupungin case-tutkimus</vt:lpstr>
      <vt:lpstr>Onko kuntakoolla  tai alueella väliä?</vt:lpstr>
      <vt:lpstr>Kuvio 4. Kunnanhallituksen päätösten yhteys EU-säädöksiin tutkimuskunnissa tarkastelujaksolla 2022–2023. Osuus päätösasioista, joilla yhteys EU-säädöksiin (%). Tarkastelu suuraluejaon mukaan.  (N=20)</vt:lpstr>
      <vt:lpstr>Kuvio 3. Kunnanhallituksen päätösten yhteys EU-säädöksiin tutkimuskunnissa tarkastelujaksolla 2022–2023. Osuus päätösasioista, joilla yhteys EU-säädöksiin (%). Kuntakokoluokittainen tarkastelu. (N=20)</vt:lpstr>
      <vt:lpstr>Miten tuloksia tulisi tulkita?</vt:lpstr>
      <vt:lpstr>Mitä jää katveeseen esityslistatarkastelussa?</vt:lpstr>
      <vt:lpstr>EU:lla on tutkitusti  merkittävä vaikutus kuntien ja kuntalaisten, eli jokaisen meistä, arkeen</vt:lpstr>
      <vt:lpstr>PowerPoint-esitys</vt:lpstr>
      <vt:lpstr>EU-vaalit ovat kuntavaalit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Valitse haluamasi diapohja valikosta “Lisää” ja “Uusi dia”</dc:title>
  <dc:creator>Palmu-Pietilä Nina</dc:creator>
  <cp:lastModifiedBy>Ruoho Maija</cp:lastModifiedBy>
  <cp:revision>4</cp:revision>
  <dcterms:created xsi:type="dcterms:W3CDTF">2023-12-12T08:42:14Z</dcterms:created>
  <dcterms:modified xsi:type="dcterms:W3CDTF">2024-02-13T12:15:08Z</dcterms:modified>
</cp:coreProperties>
</file>