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theme/themeOverride10.xml" ContentType="application/vnd.openxmlformats-officedocument.themeOverrid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theme/themeOverride11.xml" ContentType="application/vnd.openxmlformats-officedocument.themeOverr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theme/themeOverride12.xml" ContentType="application/vnd.openxmlformats-officedocument.themeOverride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theme/themeOverride13.xml" ContentType="application/vnd.openxmlformats-officedocument.themeOverrid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theme/themeOverride14.xml" ContentType="application/vnd.openxmlformats-officedocument.themeOverride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theme/themeOverride15.xml" ContentType="application/vnd.openxmlformats-officedocument.themeOverrid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theme/themeOverride16.xml" ContentType="application/vnd.openxmlformats-officedocument.themeOverride+xml"/>
  <Override PartName="/ppt/notesSlides/notesSlide38.xml" ContentType="application/vnd.openxmlformats-officedocument.presentationml.notesSlide+xml"/>
  <Override PartName="/ppt/charts/chart35.xml" ContentType="application/vnd.openxmlformats-officedocument.drawingml.chart+xml"/>
  <Override PartName="/ppt/theme/themeOverride17.xml" ContentType="application/vnd.openxmlformats-officedocument.themeOverride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theme/themeOverride18.xml" ContentType="application/vnd.openxmlformats-officedocument.themeOverride+xml"/>
  <Override PartName="/ppt/notesSlides/notesSlide40.xml" ContentType="application/vnd.openxmlformats-officedocument.presentationml.notesSlide+xml"/>
  <Override PartName="/ppt/charts/chart37.xml" ContentType="application/vnd.openxmlformats-officedocument.drawingml.chart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3"/>
    <p:sldMasterId id="2147483756" r:id="rId4"/>
    <p:sldMasterId id="2147483775" r:id="rId5"/>
    <p:sldMasterId id="2147483795" r:id="rId6"/>
    <p:sldMasterId id="2147483814" r:id="rId7"/>
  </p:sldMasterIdLst>
  <p:notesMasterIdLst>
    <p:notesMasterId r:id="rId52"/>
  </p:notesMasterIdLst>
  <p:handoutMasterIdLst>
    <p:handoutMasterId r:id="rId53"/>
  </p:handoutMasterIdLst>
  <p:sldIdLst>
    <p:sldId id="265" r:id="rId8"/>
    <p:sldId id="1052" r:id="rId9"/>
    <p:sldId id="1055" r:id="rId10"/>
    <p:sldId id="1049" r:id="rId11"/>
    <p:sldId id="401" r:id="rId12"/>
    <p:sldId id="406" r:id="rId13"/>
    <p:sldId id="402" r:id="rId14"/>
    <p:sldId id="403" r:id="rId15"/>
    <p:sldId id="1056" r:id="rId16"/>
    <p:sldId id="397" r:id="rId17"/>
    <p:sldId id="409" r:id="rId18"/>
    <p:sldId id="410" r:id="rId19"/>
    <p:sldId id="411" r:id="rId20"/>
    <p:sldId id="1069" r:id="rId21"/>
    <p:sldId id="1070" r:id="rId22"/>
    <p:sldId id="412" r:id="rId23"/>
    <p:sldId id="413" r:id="rId24"/>
    <p:sldId id="1051" r:id="rId25"/>
    <p:sldId id="1072" r:id="rId26"/>
    <p:sldId id="1073" r:id="rId27"/>
    <p:sldId id="1071" r:id="rId28"/>
    <p:sldId id="414" r:id="rId29"/>
    <p:sldId id="417" r:id="rId30"/>
    <p:sldId id="1057" r:id="rId31"/>
    <p:sldId id="405" r:id="rId32"/>
    <p:sldId id="1074" r:id="rId33"/>
    <p:sldId id="1053" r:id="rId34"/>
    <p:sldId id="1054" r:id="rId35"/>
    <p:sldId id="1075" r:id="rId36"/>
    <p:sldId id="1076" r:id="rId37"/>
    <p:sldId id="1077" r:id="rId38"/>
    <p:sldId id="1078" r:id="rId39"/>
    <p:sldId id="1079" r:id="rId40"/>
    <p:sldId id="1080" r:id="rId41"/>
    <p:sldId id="1081" r:id="rId42"/>
    <p:sldId id="1082" r:id="rId43"/>
    <p:sldId id="1083" r:id="rId44"/>
    <p:sldId id="1084" r:id="rId45"/>
    <p:sldId id="1085" r:id="rId46"/>
    <p:sldId id="1086" r:id="rId47"/>
    <p:sldId id="1087" r:id="rId48"/>
    <p:sldId id="1088" r:id="rId49"/>
    <p:sldId id="1089" r:id="rId50"/>
    <p:sldId id="266" r:id="rId5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89172" autoAdjust="0"/>
  </p:normalViewPr>
  <p:slideViewPr>
    <p:cSldViewPr snapToGrid="0">
      <p:cViewPr varScale="1">
        <p:scale>
          <a:sx n="73" d="100"/>
          <a:sy n="73" d="100"/>
        </p:scale>
        <p:origin x="1133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ikko.valtonen\Dropbox\Keskuskauppakamari\Osaamisvaje%20ja%20osaajapula\Yrityskysely%20syyskuu%202023\Kauppakamareidenosaajapulakysely2023-502114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ikko.valtonen\Dropbox\Keskuskauppakamari\Osaamisvaje%20ja%20osaajapula\Yrityskysely%20syyskuu%202023\Kauppakamareidenosaajapulakysely2023-502114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ikko.valtonen\Dropbox\Keskuskauppakamari\Osaamisvaje%20ja%20osaajapula\Yrityskysely%20syyskuu%202023\Kauppakamareidenosaajapulakysely2023-5021145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2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3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4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5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6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7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07.xlsx" TargetMode="External"/><Relationship Id="rId1" Type="http://schemas.openxmlformats.org/officeDocument/2006/relationships/themeOverride" Target="../theme/themeOverride18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mikko.valtonen\Dropbox\Keskuskauppakamari\Osaamisvaje%20ja%20osaajapula\Yrityskysely%20syyskuu%202023\Kauppakamareidenosaajapulakysely2023-5021145.xlsx" TargetMode="External"/><Relationship Id="rId1" Type="http://schemas.openxmlformats.org/officeDocument/2006/relationships/themeOverride" Target="../theme/themeOverride1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kko.valtonen\Dropbox\Keskuskauppakamari\Osaamisvaje%20ja%20osaajapula\Yrityskysely%20syyskuu%202023\Kauppakamareidenosaajapulakysely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FA-F845-A835-27955B98866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EFA-F845-A835-27955B98866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7EFA-F845-A835-27955B98866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7EFA-F845-A835-27955B988661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7EFA-F845-A835-27955B988661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7EFA-F845-A835-27955B988661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7EFA-F845-A835-27955B988661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7EFA-F845-A835-27955B988661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7EFA-F845-A835-27955B988661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7EFA-F845-A835-27955B988661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7EFA-F845-A835-27955B988661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7EFA-F845-A835-27955B988661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7EFA-F845-A835-27955B988661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7EFA-F845-A835-27955B988661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7EFA-F845-A835-27955B988661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7EFA-F845-A835-27955B988661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0-7EFA-F845-A835-27955B988661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2-7EFA-F845-A835-27955B988661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4-7EFA-F845-A835-27955B9886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Kysymys'!$B$34:$B$52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Rauman kauppakamari</c:v>
                </c:pt>
                <c:pt idx="13">
                  <c:v>Riihimäen-Hyvinkään kauppakamari</c:v>
                </c:pt>
                <c:pt idx="14">
                  <c:v>Satakunnan kauppakamari</c:v>
                </c:pt>
                <c:pt idx="15">
                  <c:v>Pohjois-Karjalan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'1 Kysymys'!$C$34:$C$52</c:f>
              <c:numCache>
                <c:formatCode>0.0%</c:formatCode>
                <c:ptCount val="19"/>
                <c:pt idx="0">
                  <c:v>1.9064124783362221E-2</c:v>
                </c:pt>
                <c:pt idx="1">
                  <c:v>9.5320623916811092E-2</c:v>
                </c:pt>
                <c:pt idx="2">
                  <c:v>3.292894280762565E-2</c:v>
                </c:pt>
                <c:pt idx="3">
                  <c:v>0.22963604852686309</c:v>
                </c:pt>
                <c:pt idx="4">
                  <c:v>5.4592720970537259E-2</c:v>
                </c:pt>
                <c:pt idx="5">
                  <c:v>3.8128249566724441E-2</c:v>
                </c:pt>
                <c:pt idx="6">
                  <c:v>2.2530329289428077E-2</c:v>
                </c:pt>
                <c:pt idx="7">
                  <c:v>2.7729636048526862E-2</c:v>
                </c:pt>
                <c:pt idx="8">
                  <c:v>3.292894280762565E-2</c:v>
                </c:pt>
                <c:pt idx="9">
                  <c:v>1.7331022530329289E-2</c:v>
                </c:pt>
                <c:pt idx="10">
                  <c:v>6.0658578856152515E-2</c:v>
                </c:pt>
                <c:pt idx="11">
                  <c:v>7.2790294627383026E-2</c:v>
                </c:pt>
                <c:pt idx="12">
                  <c:v>1.9930675909878681E-2</c:v>
                </c:pt>
                <c:pt idx="13">
                  <c:v>1.4731369150779895E-2</c:v>
                </c:pt>
                <c:pt idx="14">
                  <c:v>3.7261698440207977E-2</c:v>
                </c:pt>
                <c:pt idx="15">
                  <c:v>1.9930675909878681E-2</c:v>
                </c:pt>
                <c:pt idx="16">
                  <c:v>0.11265164644714037</c:v>
                </c:pt>
                <c:pt idx="17">
                  <c:v>9.185441941074525E-2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EFA-F845-A835-27955B988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643070"/>
        <c:axId val="20112464"/>
      </c:barChart>
      <c:catAx>
        <c:axId val="264307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fi-FI"/>
          </a:p>
        </c:txPr>
        <c:crossAx val="20112464"/>
        <c:crosses val="autoZero"/>
        <c:auto val="0"/>
        <c:lblAlgn val="ctr"/>
        <c:lblOffset val="100"/>
        <c:noMultiLvlLbl val="0"/>
      </c:catAx>
      <c:valAx>
        <c:axId val="2011246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fi-FI"/>
          </a:p>
        </c:txPr>
        <c:crossAx val="264307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noFill/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 Kysymys'!$N$40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 Kysymys'!$O$39:$R$39</c:f>
              <c:strCache>
                <c:ptCount val="4"/>
                <c:pt idx="0">
                  <c:v>Olemme joutuneet lomauttamaan</c:v>
                </c:pt>
                <c:pt idx="1">
                  <c:v>Olemme joutuneet irtisanomaan</c:v>
                </c:pt>
                <c:pt idx="2">
                  <c:v>Ennakoimme lomautuksia (seuraavan 6 kk aikana)</c:v>
                </c:pt>
                <c:pt idx="3">
                  <c:v>Ennakoimme irtisanomisia (seuraavan 6 kk aikana)</c:v>
                </c:pt>
              </c:strCache>
            </c:strRef>
          </c:cat>
          <c:val>
            <c:numRef>
              <c:f>'11 Kysymys'!$O$40:$R$40</c:f>
              <c:numCache>
                <c:formatCode>0.0%</c:formatCode>
                <c:ptCount val="4"/>
                <c:pt idx="0">
                  <c:v>0.11796246648793565</c:v>
                </c:pt>
                <c:pt idx="1">
                  <c:v>6.6248880931065346E-2</c:v>
                </c:pt>
                <c:pt idx="2">
                  <c:v>0.20530973451327436</c:v>
                </c:pt>
                <c:pt idx="3">
                  <c:v>7.0725156669650846E-2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0-F54F-B6E2-23B409F62089}"/>
            </c:ext>
          </c:extLst>
        </c:ser>
        <c:ser>
          <c:idx val="1"/>
          <c:order val="1"/>
          <c:tx>
            <c:strRef>
              <c:f>'11 Kysymys'!$N$41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 Kysymys'!$O$39:$R$39</c:f>
              <c:strCache>
                <c:ptCount val="4"/>
                <c:pt idx="0">
                  <c:v>Olemme joutuneet lomauttamaan</c:v>
                </c:pt>
                <c:pt idx="1">
                  <c:v>Olemme joutuneet irtisanomaan</c:v>
                </c:pt>
                <c:pt idx="2">
                  <c:v>Ennakoimme lomautuksia (seuraavan 6 kk aikana)</c:v>
                </c:pt>
                <c:pt idx="3">
                  <c:v>Ennakoimme irtisanomisia (seuraavan 6 kk aikana)</c:v>
                </c:pt>
              </c:strCache>
            </c:strRef>
          </c:cat>
          <c:val>
            <c:numRef>
              <c:f>'11 Kysymys'!$O$41:$R$41</c:f>
              <c:numCache>
                <c:formatCode>0.0%</c:formatCode>
                <c:ptCount val="4"/>
                <c:pt idx="0">
                  <c:v>0.86684539767649693</c:v>
                </c:pt>
                <c:pt idx="1">
                  <c:v>0.92121754700089531</c:v>
                </c:pt>
                <c:pt idx="2">
                  <c:v>0.695575221238938</c:v>
                </c:pt>
                <c:pt idx="3">
                  <c:v>0.85407341092211286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70-F54F-B6E2-23B409F62089}"/>
            </c:ext>
          </c:extLst>
        </c:ser>
        <c:ser>
          <c:idx val="2"/>
          <c:order val="2"/>
          <c:tx>
            <c:strRef>
              <c:f>'11 Kysymys'!$N$42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 Kysymys'!$O$39:$R$39</c:f>
              <c:strCache>
                <c:ptCount val="4"/>
                <c:pt idx="0">
                  <c:v>Olemme joutuneet lomauttamaan</c:v>
                </c:pt>
                <c:pt idx="1">
                  <c:v>Olemme joutuneet irtisanomaan</c:v>
                </c:pt>
                <c:pt idx="2">
                  <c:v>Ennakoimme lomautuksia (seuraavan 6 kk aikana)</c:v>
                </c:pt>
                <c:pt idx="3">
                  <c:v>Ennakoimme irtisanomisia (seuraavan 6 kk aikana)</c:v>
                </c:pt>
              </c:strCache>
            </c:strRef>
          </c:cat>
          <c:val>
            <c:numRef>
              <c:f>'11 Kysymys'!$O$42:$R$42</c:f>
              <c:numCache>
                <c:formatCode>0.0%</c:formatCode>
                <c:ptCount val="4"/>
                <c:pt idx="0">
                  <c:v>1.5192135835567472E-2</c:v>
                </c:pt>
                <c:pt idx="1">
                  <c:v>1.2533572068039392E-2</c:v>
                </c:pt>
                <c:pt idx="2">
                  <c:v>9.9115044247787609E-2</c:v>
                </c:pt>
                <c:pt idx="3">
                  <c:v>7.5201432408236346E-2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70-F54F-B6E2-23B409F62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510816"/>
        <c:axId val="1657512544"/>
      </c:barChart>
      <c:catAx>
        <c:axId val="1657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512544"/>
        <c:crosses val="autoZero"/>
        <c:auto val="1"/>
        <c:lblAlgn val="ctr"/>
        <c:lblOffset val="100"/>
        <c:noMultiLvlLbl val="0"/>
      </c:catAx>
      <c:valAx>
        <c:axId val="165751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5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24A-1C44-ADD0-10410092EA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24A-1C44-ADD0-10410092EA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24A-1C44-ADD0-10410092EA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24A-1C44-ADD0-10410092EA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24A-1C44-ADD0-10410092EA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24A-1C44-ADD0-10410092EAA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24A-1C44-ADD0-10410092EAA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24A-1C44-ADD0-10410092EAA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24A-1C44-ADD0-10410092EAA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24A-1C44-ADD0-10410092EAA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24A-1C44-ADD0-10410092EAA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24A-1C44-ADD0-10410092EAA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24A-1C44-ADD0-10410092EAA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 Kysymys'!$B$36:$B$48</c:f>
              <c:strCache>
                <c:ptCount val="13"/>
                <c:pt idx="0">
                  <c:v>Avoimiin tehtäviin ei riittävästi hakijoita</c:v>
                </c:pt>
                <c:pt idx="1">
                  <c:v>Hakijoiden vähäinen työkokemus</c:v>
                </c:pt>
                <c:pt idx="2">
                  <c:v>Hakijoiden soveltumaton koulutus</c:v>
                </c:pt>
                <c:pt idx="3">
                  <c:v>Hakijoiden vanhentunut osaaminen</c:v>
                </c:pt>
                <c:pt idx="4">
                  <c:v>Hakijoiden riittämätön kielitaito</c:v>
                </c:pt>
                <c:pt idx="5">
                  <c:v>Kiristynyt kilpailu työntekijöistä</c:v>
                </c:pt>
                <c:pt idx="6">
                  <c:v>Monikulttuurisena työyhteisönä toimimisen haasteet</c:v>
                </c:pt>
                <c:pt idx="7">
                  <c:v>Työskentelypaikkakunnan elinkustannukset</c:v>
                </c:pt>
                <c:pt idx="8">
                  <c:v>Etäisyydet työpaikalle / työvoiman heikko liikkuvuus</c:v>
                </c:pt>
                <c:pt idx="9">
                  <c:v>Kannustinloukut (työntekijän ei kannata ottaa työtä vastaan)</c:v>
                </c:pt>
                <c:pt idx="10">
                  <c:v>Poikkeavat työaikajärjestelyt tai raskas työ</c:v>
                </c:pt>
                <c:pt idx="11">
                  <c:v>Ei rekrytointivaikeuksia</c:v>
                </c:pt>
                <c:pt idx="12">
                  <c:v>Muu, mikä?</c:v>
                </c:pt>
              </c:strCache>
            </c:strRef>
          </c:cat>
          <c:val>
            <c:numRef>
              <c:f>'15 Kysymys'!$C$36:$C$48</c:f>
              <c:numCache>
                <c:formatCode>0.0%</c:formatCode>
                <c:ptCount val="13"/>
                <c:pt idx="0">
                  <c:v>0.42445414847161572</c:v>
                </c:pt>
                <c:pt idx="1">
                  <c:v>0.40786026200873365</c:v>
                </c:pt>
                <c:pt idx="2">
                  <c:v>0.28820960698689957</c:v>
                </c:pt>
                <c:pt idx="3">
                  <c:v>5.589519650655022E-2</c:v>
                </c:pt>
                <c:pt idx="4">
                  <c:v>0.13100436681222707</c:v>
                </c:pt>
                <c:pt idx="5">
                  <c:v>0.35283842794759829</c:v>
                </c:pt>
                <c:pt idx="6">
                  <c:v>2.9694323144104806E-2</c:v>
                </c:pt>
                <c:pt idx="7">
                  <c:v>2.8820960698689956E-2</c:v>
                </c:pt>
                <c:pt idx="8">
                  <c:v>0.13362445414847163</c:v>
                </c:pt>
                <c:pt idx="9">
                  <c:v>0.14235807860262009</c:v>
                </c:pt>
                <c:pt idx="10">
                  <c:v>8.9956331877729251E-2</c:v>
                </c:pt>
                <c:pt idx="11">
                  <c:v>0.15283842794759825</c:v>
                </c:pt>
                <c:pt idx="12">
                  <c:v>5.0655021834061134E-2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24A-1C44-ADD0-10410092E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2459764"/>
        <c:axId val="2974708"/>
      </c:barChart>
      <c:catAx>
        <c:axId val="224597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974708"/>
        <c:crosses val="autoZero"/>
        <c:auto val="0"/>
        <c:lblAlgn val="ctr"/>
        <c:lblOffset val="100"/>
        <c:noMultiLvlLbl val="0"/>
      </c:catAx>
      <c:valAx>
        <c:axId val="2974708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2459764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Ei tarvitse ollenkaan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dLbl>
              <c:idx val="3"/>
              <c:layout>
                <c:manualLayout>
                  <c:x val="0"/>
                  <c:y val="-3.112840466926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03-564C-A779-8557B26C0F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Kysymys'!$B$37:$B$44</c:f>
              <c:strCache>
                <c:ptCount val="8"/>
                <c:pt idx="0">
                  <c:v>peruskoulu</c:v>
                </c:pt>
                <c:pt idx="1">
                  <c:v>toisen asteen tutkinto (yleissivistävä, lukio)</c:v>
                </c:pt>
                <c:pt idx="2">
                  <c:v>toisen asteen ammatillinen tutkinto</c:v>
                </c:pt>
                <c:pt idx="3">
                  <c:v>ammattikorkeakoulututkinto</c:v>
                </c:pt>
                <c:pt idx="4">
                  <c:v>ylempi ammattikorkeakoulututkinto (YAMK)</c:v>
                </c:pt>
                <c:pt idx="5">
                  <c:v>yliopiston kandidaatin tutkinto</c:v>
                </c:pt>
                <c:pt idx="6">
                  <c:v>yliopiston maisteritutkinto</c:v>
                </c:pt>
                <c:pt idx="7">
                  <c:v>yliopiston tohtoritutkinto</c:v>
                </c:pt>
              </c:strCache>
            </c:strRef>
          </c:cat>
          <c:val>
            <c:numRef>
              <c:f>'16 Kysymys'!$C$37:$C$44</c:f>
              <c:numCache>
                <c:formatCode>0.0%</c:formatCode>
                <c:ptCount val="8"/>
                <c:pt idx="0">
                  <c:v>0.5842931937172775</c:v>
                </c:pt>
                <c:pt idx="1">
                  <c:v>0.53601694915254239</c:v>
                </c:pt>
                <c:pt idx="2">
                  <c:v>0.17853751187084521</c:v>
                </c:pt>
                <c:pt idx="3">
                  <c:v>0.16259398496240601</c:v>
                </c:pt>
                <c:pt idx="4">
                  <c:v>0.31031031031031031</c:v>
                </c:pt>
                <c:pt idx="5">
                  <c:v>0.53650793650793649</c:v>
                </c:pt>
                <c:pt idx="6">
                  <c:v>0.48393574297188757</c:v>
                </c:pt>
                <c:pt idx="7">
                  <c:v>0.79744136460554371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ser>
          <c:idx val="1"/>
          <c:order val="1"/>
          <c:tx>
            <c:v>Tarvitsee vähän</c:v>
          </c:tx>
          <c:spPr>
            <a:solidFill>
              <a:srgbClr val="4682B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441822353326778E-3"/>
                  <c:y val="-2.59403372243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55D-8D49-A0F5-873F71EDC130}"/>
                </c:ext>
              </c:extLst>
            </c:dLbl>
            <c:dLbl>
              <c:idx val="1"/>
              <c:layout>
                <c:manualLayout>
                  <c:x val="7.8662733529990172E-3"/>
                  <c:y val="-1.815823605706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55D-8D49-A0F5-873F71EDC130}"/>
                </c:ext>
              </c:extLst>
            </c:dLbl>
            <c:dLbl>
              <c:idx val="2"/>
              <c:layout>
                <c:manualLayout>
                  <c:x val="-1.0488364470665356E-2"/>
                  <c:y val="-6.744487678339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55D-8D49-A0F5-873F71EDC130}"/>
                </c:ext>
              </c:extLst>
            </c:dLbl>
            <c:dLbl>
              <c:idx val="3"/>
              <c:layout>
                <c:manualLayout>
                  <c:x val="-6.5552277941659434E-3"/>
                  <c:y val="-4.409857328145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55D-8D49-A0F5-873F71EDC130}"/>
                </c:ext>
              </c:extLst>
            </c:dLbl>
            <c:dLbl>
              <c:idx val="4"/>
              <c:layout>
                <c:manualLayout>
                  <c:x val="-1.3110455588331695E-3"/>
                  <c:y val="-7.782101167315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55D-8D49-A0F5-873F71EDC130}"/>
                </c:ext>
              </c:extLst>
            </c:dLbl>
            <c:dLbl>
              <c:idx val="5"/>
              <c:layout>
                <c:manualLayout>
                  <c:x val="7.8662733529990172E-3"/>
                  <c:y val="-1.037613488975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55D-8D49-A0F5-873F71EDC130}"/>
                </c:ext>
              </c:extLst>
            </c:dLbl>
            <c:dLbl>
              <c:idx val="6"/>
              <c:layout>
                <c:manualLayout>
                  <c:x val="9.1773189118320893E-3"/>
                  <c:y val="-2.0752269779507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55D-8D49-A0F5-873F71EDC130}"/>
                </c:ext>
              </c:extLst>
            </c:dLbl>
            <c:dLbl>
              <c:idx val="7"/>
              <c:layout>
                <c:manualLayout>
                  <c:x val="9.1773189118319939E-3"/>
                  <c:y val="-1.55642023346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55D-8D49-A0F5-873F71EDC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Kysymys'!$B$37:$B$44</c:f>
              <c:strCache>
                <c:ptCount val="8"/>
                <c:pt idx="0">
                  <c:v>peruskoulu</c:v>
                </c:pt>
                <c:pt idx="1">
                  <c:v>toisen asteen tutkinto (yleissivistävä, lukio)</c:v>
                </c:pt>
                <c:pt idx="2">
                  <c:v>toisen asteen ammatillinen tutkinto</c:v>
                </c:pt>
                <c:pt idx="3">
                  <c:v>ammattikorkeakoulututkinto</c:v>
                </c:pt>
                <c:pt idx="4">
                  <c:v>ylempi ammattikorkeakoulututkinto (YAMK)</c:v>
                </c:pt>
                <c:pt idx="5">
                  <c:v>yliopiston kandidaatin tutkinto</c:v>
                </c:pt>
                <c:pt idx="6">
                  <c:v>yliopiston maisteritutkinto</c:v>
                </c:pt>
                <c:pt idx="7">
                  <c:v>yliopiston tohtoritutkinto</c:v>
                </c:pt>
              </c:strCache>
            </c:strRef>
          </c:cat>
          <c:val>
            <c:numRef>
              <c:f>'16 Kysymys'!$D$37:$D$44</c:f>
              <c:numCache>
                <c:formatCode>0.0%</c:formatCode>
                <c:ptCount val="8"/>
                <c:pt idx="0">
                  <c:v>0.1329842931937173</c:v>
                </c:pt>
                <c:pt idx="1">
                  <c:v>0.21716101694915255</c:v>
                </c:pt>
                <c:pt idx="2">
                  <c:v>0.14719848053181386</c:v>
                </c:pt>
                <c:pt idx="3">
                  <c:v>0.23778195488721807</c:v>
                </c:pt>
                <c:pt idx="4">
                  <c:v>0.24824824824824826</c:v>
                </c:pt>
                <c:pt idx="5">
                  <c:v>0.22116402116402117</c:v>
                </c:pt>
                <c:pt idx="6">
                  <c:v>0.16666666666666669</c:v>
                </c:pt>
                <c:pt idx="7">
                  <c:v>0.13539445628997868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55D-8D49-A0F5-873F71EDC130}"/>
            </c:ext>
          </c:extLst>
        </c:ser>
        <c:ser>
          <c:idx val="2"/>
          <c:order val="2"/>
          <c:tx>
            <c:v>Tarvitsee jonkin verran</c:v>
          </c:tx>
          <c:spPr>
            <a:solidFill>
              <a:srgbClr val="9ACD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017778792231262E-17"/>
                  <c:y val="-5.966277561608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55D-8D49-A0F5-873F71EDC130}"/>
                </c:ext>
              </c:extLst>
            </c:dLbl>
            <c:dLbl>
              <c:idx val="1"/>
              <c:layout>
                <c:manualLayout>
                  <c:x val="1.966568338249754E-2"/>
                  <c:y val="-2.075226977950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55D-8D49-A0F5-873F71EDC130}"/>
                </c:ext>
              </c:extLst>
            </c:dLbl>
            <c:dLbl>
              <c:idx val="2"/>
              <c:layout>
                <c:manualLayout>
                  <c:x val="1.3110455588331213E-3"/>
                  <c:y val="-2.334630350194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55D-8D49-A0F5-873F71EDC130}"/>
                </c:ext>
              </c:extLst>
            </c:dLbl>
            <c:dLbl>
              <c:idx val="5"/>
              <c:layout>
                <c:manualLayout>
                  <c:x val="1.4421501147164863E-2"/>
                  <c:y val="-4.75567355319034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55D-8D49-A0F5-873F71EDC130}"/>
                </c:ext>
              </c:extLst>
            </c:dLbl>
            <c:dLbl>
              <c:idx val="6"/>
              <c:layout>
                <c:manualLayout>
                  <c:x val="1.8354637823664373E-2"/>
                  <c:y val="-4.9286640726329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55D-8D49-A0F5-873F71EDC130}"/>
                </c:ext>
              </c:extLst>
            </c:dLbl>
            <c:dLbl>
              <c:idx val="7"/>
              <c:layout>
                <c:manualLayout>
                  <c:x val="5.2441822353326778E-3"/>
                  <c:y val="-1.556420233463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55D-8D49-A0F5-873F71EDC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Kysymys'!$B$37:$B$44</c:f>
              <c:strCache>
                <c:ptCount val="8"/>
                <c:pt idx="0">
                  <c:v>peruskoulu</c:v>
                </c:pt>
                <c:pt idx="1">
                  <c:v>toisen asteen tutkinto (yleissivistävä, lukio)</c:v>
                </c:pt>
                <c:pt idx="2">
                  <c:v>toisen asteen ammatillinen tutkinto</c:v>
                </c:pt>
                <c:pt idx="3">
                  <c:v>ammattikorkeakoulututkinto</c:v>
                </c:pt>
                <c:pt idx="4">
                  <c:v>ylempi ammattikorkeakoulututkinto (YAMK)</c:v>
                </c:pt>
                <c:pt idx="5">
                  <c:v>yliopiston kandidaatin tutkinto</c:v>
                </c:pt>
                <c:pt idx="6">
                  <c:v>yliopiston maisteritutkinto</c:v>
                </c:pt>
                <c:pt idx="7">
                  <c:v>yliopiston tohtoritutkinto</c:v>
                </c:pt>
              </c:strCache>
            </c:strRef>
          </c:cat>
          <c:val>
            <c:numRef>
              <c:f>'16 Kysymys'!$E$37:$E$44</c:f>
              <c:numCache>
                <c:formatCode>0.0%</c:formatCode>
                <c:ptCount val="8"/>
                <c:pt idx="0">
                  <c:v>0.13089005235602094</c:v>
                </c:pt>
                <c:pt idx="1">
                  <c:v>0.17690677966101695</c:v>
                </c:pt>
                <c:pt idx="2">
                  <c:v>0.35707502374169042</c:v>
                </c:pt>
                <c:pt idx="3">
                  <c:v>0.40319548872180455</c:v>
                </c:pt>
                <c:pt idx="4">
                  <c:v>0.30630630630630629</c:v>
                </c:pt>
                <c:pt idx="5">
                  <c:v>0.17248677248677249</c:v>
                </c:pt>
                <c:pt idx="6">
                  <c:v>0.18574297188755023</c:v>
                </c:pt>
                <c:pt idx="7">
                  <c:v>4.9040511727078892E-2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5D-8D49-A0F5-873F71EDC130}"/>
            </c:ext>
          </c:extLst>
        </c:ser>
        <c:ser>
          <c:idx val="3"/>
          <c:order val="3"/>
          <c:tx>
            <c:v>Tarvitsee paljon</c:v>
          </c:tx>
          <c:spPr>
            <a:solidFill>
              <a:srgbClr val="70809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552277941658471E-3"/>
                  <c:y val="-5.188067444876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55D-8D49-A0F5-873F71EDC130}"/>
                </c:ext>
              </c:extLst>
            </c:dLbl>
            <c:dLbl>
              <c:idx val="3"/>
              <c:layout>
                <c:manualLayout>
                  <c:x val="7.8662733529990172E-3"/>
                  <c:y val="-7.7821011673151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55D-8D49-A0F5-873F71EDC130}"/>
                </c:ext>
              </c:extLst>
            </c:dLbl>
            <c:dLbl>
              <c:idx val="4"/>
              <c:layout>
                <c:manualLayout>
                  <c:x val="5.2441822353325816E-3"/>
                  <c:y val="-1.55642023346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55D-8D49-A0F5-873F71EDC130}"/>
                </c:ext>
              </c:extLst>
            </c:dLbl>
            <c:dLbl>
              <c:idx val="5"/>
              <c:layout>
                <c:manualLayout>
                  <c:x val="6.5552277941657508E-3"/>
                  <c:y val="2.5940337224382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55D-8D49-A0F5-873F71EDC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Kysymys'!$B$37:$B$44</c:f>
              <c:strCache>
                <c:ptCount val="8"/>
                <c:pt idx="0">
                  <c:v>peruskoulu</c:v>
                </c:pt>
                <c:pt idx="1">
                  <c:v>toisen asteen tutkinto (yleissivistävä, lukio)</c:v>
                </c:pt>
                <c:pt idx="2">
                  <c:v>toisen asteen ammatillinen tutkinto</c:v>
                </c:pt>
                <c:pt idx="3">
                  <c:v>ammattikorkeakoulututkinto</c:v>
                </c:pt>
                <c:pt idx="4">
                  <c:v>ylempi ammattikorkeakoulututkinto (YAMK)</c:v>
                </c:pt>
                <c:pt idx="5">
                  <c:v>yliopiston kandidaatin tutkinto</c:v>
                </c:pt>
                <c:pt idx="6">
                  <c:v>yliopiston maisteritutkinto</c:v>
                </c:pt>
                <c:pt idx="7">
                  <c:v>yliopiston tohtoritutkinto</c:v>
                </c:pt>
              </c:strCache>
            </c:strRef>
          </c:cat>
          <c:val>
            <c:numRef>
              <c:f>'16 Kysymys'!$F$37:$F$44</c:f>
              <c:numCache>
                <c:formatCode>0.0%</c:formatCode>
                <c:ptCount val="8"/>
                <c:pt idx="0">
                  <c:v>0.15183246073298429</c:v>
                </c:pt>
                <c:pt idx="1">
                  <c:v>6.991525423728813E-2</c:v>
                </c:pt>
                <c:pt idx="2">
                  <c:v>0.31718898385565053</c:v>
                </c:pt>
                <c:pt idx="3">
                  <c:v>0.19642857142857142</c:v>
                </c:pt>
                <c:pt idx="4">
                  <c:v>0.13513513513513511</c:v>
                </c:pt>
                <c:pt idx="5">
                  <c:v>6.9841269841269843E-2</c:v>
                </c:pt>
                <c:pt idx="6">
                  <c:v>0.16365461847389559</c:v>
                </c:pt>
                <c:pt idx="7">
                  <c:v>1.8123667377398719E-2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55D-8D49-A0F5-873F71EDC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fi-FI"/>
        </a:p>
      </c:txPr>
    </c:legend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2D-0F4F-9AF3-4E3055ACCB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2D-0F4F-9AF3-4E3055ACCB0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2D-0F4F-9AF3-4E3055ACCB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12D-0F4F-9AF3-4E3055ACCB0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12D-0F4F-9AF3-4E3055ACCB0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12D-0F4F-9AF3-4E3055ACCB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 Kysymys'!$B$36:$B$41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En osaa sanoa</c:v>
                </c:pt>
              </c:strCache>
            </c:strRef>
          </c:cat>
          <c:val>
            <c:numRef>
              <c:f>'25 Kysymys'!$C$36:$C$41</c:f>
              <c:numCache>
                <c:formatCode>0.0%</c:formatCode>
                <c:ptCount val="6"/>
                <c:pt idx="0">
                  <c:v>8.3429895712630361E-2</c:v>
                </c:pt>
                <c:pt idx="1">
                  <c:v>0.30938586326767092</c:v>
                </c:pt>
                <c:pt idx="2">
                  <c:v>0.36384704519119354</c:v>
                </c:pt>
                <c:pt idx="3">
                  <c:v>0.19351100811123986</c:v>
                </c:pt>
                <c:pt idx="4">
                  <c:v>1.6222479721900347E-2</c:v>
                </c:pt>
                <c:pt idx="5">
                  <c:v>3.3603707995365009E-2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12D-0F4F-9AF3-4E3055ACC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31381779"/>
        <c:axId val="28965757"/>
      </c:barChart>
      <c:catAx>
        <c:axId val="3138177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8965757"/>
        <c:crosses val="autoZero"/>
        <c:auto val="0"/>
        <c:lblAlgn val="ctr"/>
        <c:lblOffset val="100"/>
        <c:noMultiLvlLbl val="0"/>
      </c:catAx>
      <c:valAx>
        <c:axId val="28965757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31381779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'26 Kysymys'!$B$36:$B$41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En osaa sanoa</c:v>
                </c:pt>
              </c:strCache>
            </c:strRef>
          </c:cat>
          <c:val>
            <c:numRef>
              <c:f>'26 Kysymys'!$C$36:$C$41</c:f>
              <c:numCache>
                <c:formatCode>0.0%</c:formatCode>
                <c:ptCount val="6"/>
                <c:pt idx="0">
                  <c:v>1.2716763005780347E-2</c:v>
                </c:pt>
                <c:pt idx="1">
                  <c:v>7.1676300578034674E-2</c:v>
                </c:pt>
                <c:pt idx="2">
                  <c:v>0.22543352601156069</c:v>
                </c:pt>
                <c:pt idx="3">
                  <c:v>0.46127167630057803</c:v>
                </c:pt>
                <c:pt idx="4">
                  <c:v>0.21040462427745665</c:v>
                </c:pt>
                <c:pt idx="5">
                  <c:v>1.8497109826589593E-2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 Kysymys'!$B$36:$B$41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En osaa sanoa / Emme ole tehneet yhteistyötä</c:v>
                </c:pt>
              </c:strCache>
            </c:strRef>
          </c:cat>
          <c:val>
            <c:numRef>
              <c:f>'27 Kysymys'!$C$36:$C$41</c:f>
              <c:numCache>
                <c:formatCode>0.0%</c:formatCode>
                <c:ptCount val="6"/>
                <c:pt idx="0">
                  <c:v>3.121387283236994E-2</c:v>
                </c:pt>
                <c:pt idx="1">
                  <c:v>0.11213872832369942</c:v>
                </c:pt>
                <c:pt idx="2">
                  <c:v>0.35144508670520236</c:v>
                </c:pt>
                <c:pt idx="3">
                  <c:v>0.35606936416184976</c:v>
                </c:pt>
                <c:pt idx="4">
                  <c:v>6.1271676300578032E-2</c:v>
                </c:pt>
                <c:pt idx="5">
                  <c:v>8.786127167630059E-2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 Kysymys'!$B$34:$B$38</c:f>
              <c:strCache>
                <c:ptCount val="5"/>
                <c:pt idx="0">
                  <c:v>Peruskoulu</c:v>
                </c:pt>
                <c:pt idx="1">
                  <c:v>Lukiokoulutus</c:v>
                </c:pt>
                <c:pt idx="2">
                  <c:v>Ammatillinen koulutus</c:v>
                </c:pt>
                <c:pt idx="3">
                  <c:v>Ammattikorkeakoulutus</c:v>
                </c:pt>
                <c:pt idx="4">
                  <c:v>Yliopistokoulutus</c:v>
                </c:pt>
              </c:strCache>
            </c:strRef>
          </c:cat>
          <c:val>
            <c:numRef>
              <c:f>'28 Kysymys'!$C$34:$C$38</c:f>
              <c:numCache>
                <c:formatCode>0.0%</c:formatCode>
                <c:ptCount val="5"/>
                <c:pt idx="0">
                  <c:v>1.8421052631578949E-2</c:v>
                </c:pt>
                <c:pt idx="1">
                  <c:v>7.0175438596491229E-3</c:v>
                </c:pt>
                <c:pt idx="2">
                  <c:v>0.57280701754385965</c:v>
                </c:pt>
                <c:pt idx="3">
                  <c:v>0.24824561403508771</c:v>
                </c:pt>
                <c:pt idx="4">
                  <c:v>0.15350877192982457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Ei tarvitse ollenkaan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'29 Kysymys'!$B$37:$B$48</c:f>
              <c:strCache>
                <c:ptCount val="12"/>
                <c:pt idx="0">
                  <c:v>Kasvatusalat</c:v>
                </c:pt>
                <c:pt idx="1">
                  <c:v>Taiteet ja kulttuurialat</c:v>
                </c:pt>
                <c:pt idx="2">
                  <c:v>Humanistiset alat</c:v>
                </c:pt>
                <c:pt idx="3">
                  <c:v>Yhteiskunnalliset alat</c:v>
                </c:pt>
                <c:pt idx="4">
                  <c:v>Kauppa, hallinto ja oikeustieteet</c:v>
                </c:pt>
                <c:pt idx="5">
                  <c:v>Luonnontieteet</c:v>
                </c:pt>
                <c:pt idx="6">
                  <c:v>Tietojenkäsittely ja tietoliikenne</c:v>
                </c:pt>
                <c:pt idx="7">
                  <c:v>Tekniikan alat</c:v>
                </c:pt>
                <c:pt idx="8">
                  <c:v>Maa- ja metsätalousalat</c:v>
                </c:pt>
                <c:pt idx="9">
                  <c:v>Lääketieteet</c:v>
                </c:pt>
                <c:pt idx="10">
                  <c:v>Terveys- ja hyvinvointialat</c:v>
                </c:pt>
                <c:pt idx="11">
                  <c:v>Palvelualat</c:v>
                </c:pt>
              </c:strCache>
            </c:strRef>
          </c:cat>
          <c:val>
            <c:numRef>
              <c:f>'29 Kysymys'!$C$37:$C$48</c:f>
              <c:numCache>
                <c:formatCode>0.0%</c:formatCode>
                <c:ptCount val="12"/>
                <c:pt idx="0">
                  <c:v>0.86778593913955926</c:v>
                </c:pt>
                <c:pt idx="1">
                  <c:v>0.90546218487394958</c:v>
                </c:pt>
                <c:pt idx="2">
                  <c:v>0.86492146596858643</c:v>
                </c:pt>
                <c:pt idx="3">
                  <c:v>0.80462184873949583</c:v>
                </c:pt>
                <c:pt idx="4">
                  <c:v>0.26790971540726205</c:v>
                </c:pt>
                <c:pt idx="5">
                  <c:v>0.7615062761506276</c:v>
                </c:pt>
                <c:pt idx="6">
                  <c:v>0.34677419354838707</c:v>
                </c:pt>
                <c:pt idx="7">
                  <c:v>0.26136363636363635</c:v>
                </c:pt>
                <c:pt idx="8">
                  <c:v>0.81970649895178205</c:v>
                </c:pt>
                <c:pt idx="9">
                  <c:v>0.91281512605042026</c:v>
                </c:pt>
                <c:pt idx="10">
                  <c:v>0.85475444096133757</c:v>
                </c:pt>
                <c:pt idx="11">
                  <c:v>0.49149149149149152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ser>
          <c:idx val="1"/>
          <c:order val="1"/>
          <c:tx>
            <c:v>Tarvitsee vähän</c:v>
          </c:tx>
          <c:spPr>
            <a:solidFill>
              <a:srgbClr val="4682B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66273352999005E-3"/>
                  <c:y val="-0.1016705124107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0D3-D846-9757-385BA0FB7467}"/>
                </c:ext>
              </c:extLst>
            </c:dLbl>
            <c:dLbl>
              <c:idx val="1"/>
              <c:layout>
                <c:manualLayout>
                  <c:x val="6.5552277941658471E-3"/>
                  <c:y val="-0.11209825727340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0D3-D846-9757-385BA0FB7467}"/>
                </c:ext>
              </c:extLst>
            </c:dLbl>
            <c:dLbl>
              <c:idx val="2"/>
              <c:layout>
                <c:manualLayout>
                  <c:x val="6.5552277941657994E-3"/>
                  <c:y val="-8.863583133245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0D3-D846-9757-385BA0FB7467}"/>
                </c:ext>
              </c:extLst>
            </c:dLbl>
            <c:dLbl>
              <c:idx val="3"/>
              <c:layout>
                <c:manualLayout>
                  <c:x val="1.0488364470665356E-2"/>
                  <c:y val="-5.995953296019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0D3-D846-9757-385BA0FB7467}"/>
                </c:ext>
              </c:extLst>
            </c:dLbl>
            <c:dLbl>
              <c:idx val="4"/>
              <c:layout>
                <c:manualLayout>
                  <c:x val="-1.3110455588331695E-3"/>
                  <c:y val="-7.560115025415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D3-D846-9757-385BA0FB7467}"/>
                </c:ext>
              </c:extLst>
            </c:dLbl>
            <c:dLbl>
              <c:idx val="5"/>
              <c:layout>
                <c:manualLayout>
                  <c:x val="1.1799410029498525E-2"/>
                  <c:y val="-6.7780341607174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D3-D846-9757-385BA0FB7467}"/>
                </c:ext>
              </c:extLst>
            </c:dLbl>
            <c:dLbl>
              <c:idx val="6"/>
              <c:layout>
                <c:manualLayout>
                  <c:x val="7.8662733529990172E-3"/>
                  <c:y val="-7.560115025415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0D3-D846-9757-385BA0FB7467}"/>
                </c:ext>
              </c:extLst>
            </c:dLbl>
            <c:dLbl>
              <c:idx val="8"/>
              <c:layout>
                <c:manualLayout>
                  <c:x val="6.5552277941658471E-3"/>
                  <c:y val="-7.299421403849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0D3-D846-9757-385BA0FB7467}"/>
                </c:ext>
              </c:extLst>
            </c:dLbl>
            <c:dLbl>
              <c:idx val="9"/>
              <c:layout>
                <c:manualLayout>
                  <c:x val="5.2441822353326778E-3"/>
                  <c:y val="-7.820808646981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0D3-D846-9757-385BA0FB7467}"/>
                </c:ext>
              </c:extLst>
            </c:dLbl>
            <c:dLbl>
              <c:idx val="10"/>
              <c:layout>
                <c:manualLayout>
                  <c:x val="3.9331366764996049E-3"/>
                  <c:y val="-8.342195890113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0D3-D846-9757-385BA0FB7467}"/>
                </c:ext>
              </c:extLst>
            </c:dLbl>
            <c:dLbl>
              <c:idx val="11"/>
              <c:layout>
                <c:manualLayout>
                  <c:x val="1.5732546705998034E-2"/>
                  <c:y val="-7.038727782283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0D3-D846-9757-385BA0FB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 Kysymys'!$B$37:$B$48</c:f>
              <c:strCache>
                <c:ptCount val="12"/>
                <c:pt idx="0">
                  <c:v>Kasvatusalat</c:v>
                </c:pt>
                <c:pt idx="1">
                  <c:v>Taiteet ja kulttuurialat</c:v>
                </c:pt>
                <c:pt idx="2">
                  <c:v>Humanistiset alat</c:v>
                </c:pt>
                <c:pt idx="3">
                  <c:v>Yhteiskunnalliset alat</c:v>
                </c:pt>
                <c:pt idx="4">
                  <c:v>Kauppa, hallinto ja oikeustieteet</c:v>
                </c:pt>
                <c:pt idx="5">
                  <c:v>Luonnontieteet</c:v>
                </c:pt>
                <c:pt idx="6">
                  <c:v>Tietojenkäsittely ja tietoliikenne</c:v>
                </c:pt>
                <c:pt idx="7">
                  <c:v>Tekniikan alat</c:v>
                </c:pt>
                <c:pt idx="8">
                  <c:v>Maa- ja metsätalousalat</c:v>
                </c:pt>
                <c:pt idx="9">
                  <c:v>Lääketieteet</c:v>
                </c:pt>
                <c:pt idx="10">
                  <c:v>Terveys- ja hyvinvointialat</c:v>
                </c:pt>
                <c:pt idx="11">
                  <c:v>Palvelualat</c:v>
                </c:pt>
              </c:strCache>
            </c:strRef>
          </c:cat>
          <c:val>
            <c:numRef>
              <c:f>'29 Kysymys'!$D$37:$D$48</c:f>
              <c:numCache>
                <c:formatCode>0.0%</c:formatCode>
                <c:ptCount val="12"/>
                <c:pt idx="0">
                  <c:v>7.3452256033578175E-2</c:v>
                </c:pt>
                <c:pt idx="1">
                  <c:v>5.4621848739495799E-2</c:v>
                </c:pt>
                <c:pt idx="2">
                  <c:v>9.4240837696335081E-2</c:v>
                </c:pt>
                <c:pt idx="3">
                  <c:v>0.13130252100840337</c:v>
                </c:pt>
                <c:pt idx="4">
                  <c:v>0.27674190382728164</c:v>
                </c:pt>
                <c:pt idx="5">
                  <c:v>0.1297071129707113</c:v>
                </c:pt>
                <c:pt idx="6">
                  <c:v>0.28528225806451613</c:v>
                </c:pt>
                <c:pt idx="7">
                  <c:v>0.13068181818181818</c:v>
                </c:pt>
                <c:pt idx="8">
                  <c:v>0.10482180293501049</c:v>
                </c:pt>
                <c:pt idx="9">
                  <c:v>5.0420168067226885E-2</c:v>
                </c:pt>
                <c:pt idx="10">
                  <c:v>6.1650992685475449E-2</c:v>
                </c:pt>
                <c:pt idx="11">
                  <c:v>0.19619619619619622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0D3-D846-9757-385BA0FB7467}"/>
            </c:ext>
          </c:extLst>
        </c:ser>
        <c:ser>
          <c:idx val="2"/>
          <c:order val="2"/>
          <c:tx>
            <c:v>Tarvitsee jonkin verran</c:v>
          </c:tx>
          <c:spPr>
            <a:solidFill>
              <a:srgbClr val="9ACD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552277941658349E-3"/>
                  <c:y val="-4.431791566622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D3-D846-9757-385BA0FB7467}"/>
                </c:ext>
              </c:extLst>
            </c:dLbl>
            <c:dLbl>
              <c:idx val="1"/>
              <c:layout>
                <c:manualLayout>
                  <c:x val="5.2441822353326778E-3"/>
                  <c:y val="-6.7780341607174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D3-D846-9757-385BA0FB7467}"/>
                </c:ext>
              </c:extLst>
            </c:dLbl>
            <c:dLbl>
              <c:idx val="2"/>
              <c:layout>
                <c:manualLayout>
                  <c:x val="5.2441822353326778E-3"/>
                  <c:y val="-5.213872431321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D3-D846-9757-385BA0FB7467}"/>
                </c:ext>
              </c:extLst>
            </c:dLbl>
            <c:dLbl>
              <c:idx val="3"/>
              <c:layout>
                <c:manualLayout>
                  <c:x val="7.8662733529990172E-3"/>
                  <c:y val="-3.910404323490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D3-D846-9757-385BA0FB7467}"/>
                </c:ext>
              </c:extLst>
            </c:dLbl>
            <c:dLbl>
              <c:idx val="4"/>
              <c:layout>
                <c:manualLayout>
                  <c:x val="2.6220911176663389E-3"/>
                  <c:y val="-1.8248553509623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0D3-D846-9757-385BA0FB7467}"/>
                </c:ext>
              </c:extLst>
            </c:dLbl>
            <c:dLbl>
              <c:idx val="5"/>
              <c:layout>
                <c:manualLayout>
                  <c:x val="7.8662733529990172E-3"/>
                  <c:y val="-2.867629837226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D3-D846-9757-385BA0FB7467}"/>
                </c:ext>
              </c:extLst>
            </c:dLbl>
            <c:dLbl>
              <c:idx val="6"/>
              <c:layout>
                <c:manualLayout>
                  <c:x val="1.1799410029498525E-2"/>
                  <c:y val="-3.910404323490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0D3-D846-9757-385BA0FB7467}"/>
                </c:ext>
              </c:extLst>
            </c:dLbl>
            <c:dLbl>
              <c:idx val="7"/>
              <c:layout>
                <c:manualLayout>
                  <c:x val="-1.7043592264831202E-2"/>
                  <c:y val="-6.517340539151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0D3-D846-9757-385BA0FB7467}"/>
                </c:ext>
              </c:extLst>
            </c:dLbl>
            <c:dLbl>
              <c:idx val="8"/>
              <c:layout>
                <c:manualLayout>
                  <c:x val="1.3110455588331695E-3"/>
                  <c:y val="-3.649710701924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0D3-D846-9757-385BA0FB7467}"/>
                </c:ext>
              </c:extLst>
            </c:dLbl>
            <c:dLbl>
              <c:idx val="9"/>
              <c:layout>
                <c:manualLayout>
                  <c:x val="-9.6142230337850095E-17"/>
                  <c:y val="-3.128323458792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0D3-D846-9757-385BA0FB7467}"/>
                </c:ext>
              </c:extLst>
            </c:dLbl>
            <c:dLbl>
              <c:idx val="10"/>
              <c:layout>
                <c:manualLayout>
                  <c:x val="2.6220911176662426E-3"/>
                  <c:y val="-3.12832345879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0D3-D846-9757-385BA0FB7467}"/>
                </c:ext>
              </c:extLst>
            </c:dLbl>
            <c:dLbl>
              <c:idx val="11"/>
              <c:layout>
                <c:manualLayout>
                  <c:x val="1.966568338249754E-2"/>
                  <c:y val="-2.867629837226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0D3-D846-9757-385BA0FB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 Kysymys'!$B$37:$B$48</c:f>
              <c:strCache>
                <c:ptCount val="12"/>
                <c:pt idx="0">
                  <c:v>Kasvatusalat</c:v>
                </c:pt>
                <c:pt idx="1">
                  <c:v>Taiteet ja kulttuurialat</c:v>
                </c:pt>
                <c:pt idx="2">
                  <c:v>Humanistiset alat</c:v>
                </c:pt>
                <c:pt idx="3">
                  <c:v>Yhteiskunnalliset alat</c:v>
                </c:pt>
                <c:pt idx="4">
                  <c:v>Kauppa, hallinto ja oikeustieteet</c:v>
                </c:pt>
                <c:pt idx="5">
                  <c:v>Luonnontieteet</c:v>
                </c:pt>
                <c:pt idx="6">
                  <c:v>Tietojenkäsittely ja tietoliikenne</c:v>
                </c:pt>
                <c:pt idx="7">
                  <c:v>Tekniikan alat</c:v>
                </c:pt>
                <c:pt idx="8">
                  <c:v>Maa- ja metsätalousalat</c:v>
                </c:pt>
                <c:pt idx="9">
                  <c:v>Lääketieteet</c:v>
                </c:pt>
                <c:pt idx="10">
                  <c:v>Terveys- ja hyvinvointialat</c:v>
                </c:pt>
                <c:pt idx="11">
                  <c:v>Palvelualat</c:v>
                </c:pt>
              </c:strCache>
            </c:strRef>
          </c:cat>
          <c:val>
            <c:numRef>
              <c:f>'29 Kysymys'!$E$37:$E$48</c:f>
              <c:numCache>
                <c:formatCode>0.0%</c:formatCode>
                <c:ptCount val="12"/>
                <c:pt idx="0">
                  <c:v>4.0923399790136414E-2</c:v>
                </c:pt>
                <c:pt idx="1">
                  <c:v>1.785714285714286E-2</c:v>
                </c:pt>
                <c:pt idx="2">
                  <c:v>3.1413612565445032E-2</c:v>
                </c:pt>
                <c:pt idx="3">
                  <c:v>5.0420168067226885E-2</c:v>
                </c:pt>
                <c:pt idx="4">
                  <c:v>0.30323846908734053</c:v>
                </c:pt>
                <c:pt idx="5">
                  <c:v>7.6359832635983269E-2</c:v>
                </c:pt>
                <c:pt idx="6">
                  <c:v>0.24395161290322581</c:v>
                </c:pt>
                <c:pt idx="7">
                  <c:v>0.27840909090909094</c:v>
                </c:pt>
                <c:pt idx="8">
                  <c:v>5.1362683438155136E-2</c:v>
                </c:pt>
                <c:pt idx="9">
                  <c:v>2.2058823529411766E-2</c:v>
                </c:pt>
                <c:pt idx="10">
                  <c:v>4.597701149425288E-2</c:v>
                </c:pt>
                <c:pt idx="11">
                  <c:v>0.1931931931931932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0D3-D846-9757-385BA0FB7467}"/>
            </c:ext>
          </c:extLst>
        </c:ser>
        <c:ser>
          <c:idx val="3"/>
          <c:order val="3"/>
          <c:tx>
            <c:v>Tarvitsee paljon</c:v>
          </c:tx>
          <c:spPr>
            <a:solidFill>
              <a:srgbClr val="7080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 Kysymys'!$B$37:$B$48</c:f>
              <c:strCache>
                <c:ptCount val="12"/>
                <c:pt idx="0">
                  <c:v>Kasvatusalat</c:v>
                </c:pt>
                <c:pt idx="1">
                  <c:v>Taiteet ja kulttuurialat</c:v>
                </c:pt>
                <c:pt idx="2">
                  <c:v>Humanistiset alat</c:v>
                </c:pt>
                <c:pt idx="3">
                  <c:v>Yhteiskunnalliset alat</c:v>
                </c:pt>
                <c:pt idx="4">
                  <c:v>Kauppa, hallinto ja oikeustieteet</c:v>
                </c:pt>
                <c:pt idx="5">
                  <c:v>Luonnontieteet</c:v>
                </c:pt>
                <c:pt idx="6">
                  <c:v>Tietojenkäsittely ja tietoliikenne</c:v>
                </c:pt>
                <c:pt idx="7">
                  <c:v>Tekniikan alat</c:v>
                </c:pt>
                <c:pt idx="8">
                  <c:v>Maa- ja metsätalousalat</c:v>
                </c:pt>
                <c:pt idx="9">
                  <c:v>Lääketieteet</c:v>
                </c:pt>
                <c:pt idx="10">
                  <c:v>Terveys- ja hyvinvointialat</c:v>
                </c:pt>
                <c:pt idx="11">
                  <c:v>Palvelualat</c:v>
                </c:pt>
              </c:strCache>
            </c:strRef>
          </c:cat>
          <c:val>
            <c:numRef>
              <c:f>'29 Kysymys'!$F$37:$F$48</c:f>
              <c:numCache>
                <c:formatCode>0.0%</c:formatCode>
                <c:ptCount val="12"/>
                <c:pt idx="0">
                  <c:v>1.7838405036726131E-2</c:v>
                </c:pt>
                <c:pt idx="1">
                  <c:v>2.2058823529411766E-2</c:v>
                </c:pt>
                <c:pt idx="2">
                  <c:v>9.4240837696335077E-3</c:v>
                </c:pt>
                <c:pt idx="3">
                  <c:v>1.365546218487395E-2</c:v>
                </c:pt>
                <c:pt idx="4">
                  <c:v>0.1521099116781158</c:v>
                </c:pt>
                <c:pt idx="5">
                  <c:v>3.2426778242677826E-2</c:v>
                </c:pt>
                <c:pt idx="6">
                  <c:v>0.12399193548387097</c:v>
                </c:pt>
                <c:pt idx="7">
                  <c:v>0.32954545454545453</c:v>
                </c:pt>
                <c:pt idx="8">
                  <c:v>2.4109014675052411E-2</c:v>
                </c:pt>
                <c:pt idx="9">
                  <c:v>1.4705882352941176E-2</c:v>
                </c:pt>
                <c:pt idx="10">
                  <c:v>3.7617554858934171E-2</c:v>
                </c:pt>
                <c:pt idx="11">
                  <c:v>0.11911911911911913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0D3-D846-9757-385BA0FB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fi-FI"/>
        </a:p>
      </c:txPr>
    </c:legend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Ei ollenkaan tärkeä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dLbl>
              <c:idx val="2"/>
              <c:layout>
                <c:manualLayout>
                  <c:x val="-6.5552277941658471E-3"/>
                  <c:y val="-1.556420233463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03-564C-A779-8557B26C0FB6}"/>
                </c:ext>
              </c:extLst>
            </c:dLbl>
            <c:dLbl>
              <c:idx val="5"/>
              <c:layout>
                <c:manualLayout>
                  <c:x val="-7.8662733529990172E-3"/>
                  <c:y val="-5.188067444876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03-564C-A779-8557B26C0FB6}"/>
                </c:ext>
              </c:extLst>
            </c:dLbl>
            <c:dLbl>
              <c:idx val="6"/>
              <c:layout>
                <c:manualLayout>
                  <c:x val="-5.2441822353326778E-3"/>
                  <c:y val="5.188067444876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36F-D24A-A307-774364401AC9}"/>
                </c:ext>
              </c:extLst>
            </c:dLbl>
            <c:dLbl>
              <c:idx val="7"/>
              <c:layout>
                <c:manualLayout>
                  <c:x val="0"/>
                  <c:y val="-1.037613488975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36F-D24A-A307-774364401AC9}"/>
                </c:ext>
              </c:extLst>
            </c:dLbl>
            <c:dLbl>
              <c:idx val="8"/>
              <c:layout>
                <c:manualLayout>
                  <c:x val="-7.8662733529990172E-3"/>
                  <c:y val="-4.75567355319034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36F-D24A-A307-774364401AC9}"/>
                </c:ext>
              </c:extLst>
            </c:dLbl>
            <c:dLbl>
              <c:idx val="9"/>
              <c:layout>
                <c:manualLayout>
                  <c:x val="-3.9331366764995086E-3"/>
                  <c:y val="5.188067444876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36F-D24A-A307-774364401A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7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 Kysymys'!$B$37:$B$48</c:f>
              <c:strCache>
                <c:ptCount val="12"/>
                <c:pt idx="0">
                  <c:v>Tutkintokoulutuksen määrän lisääminen alueen oppilaitoksissa</c:v>
                </c:pt>
                <c:pt idx="1">
                  <c:v>Muunto- ja täydennyskoulutusten määrän lisääminen</c:v>
                </c:pt>
                <c:pt idx="2">
                  <c:v>Oppisopimuskoulutuksen lisääminen</c:v>
                </c:pt>
                <c:pt idx="3">
                  <c:v>Koulutuksen sisältöjen kehittäminen vastaamaan paremmin työelämän tarpeita</c:v>
                </c:pt>
                <c:pt idx="4">
                  <c:v>Yritysten ja oppilaitosten yhteistyön tiivistäminen</c:v>
                </c:pt>
                <c:pt idx="5">
                  <c:v>Työhön perustuvan maahanmuuton lisääminen</c:v>
                </c:pt>
                <c:pt idx="6">
                  <c:v>Opiskeluun perustuvan maahanmuuton lisääminen</c:v>
                </c:pt>
                <c:pt idx="7">
                  <c:v>Toimet Suomessa olevien maahanmuuttajien työllistämiseksi</c:v>
                </c:pt>
                <c:pt idx="8">
                  <c:v>Toimet työnantajien tukemiseksi kansainvälisten osaajien rekrytoimiseksi</c:v>
                </c:pt>
                <c:pt idx="9">
                  <c:v>Työllisyyspalveluiden resurssien lisääminen</c:v>
                </c:pt>
                <c:pt idx="10">
                  <c:v>Työvoiman liikkuvuuden edistäminen Suomen sisällä (erilaiset kannusteet yms.)</c:v>
                </c:pt>
                <c:pt idx="11">
                  <c:v>Työn vastaanottamisen kannustinloukkujen purkaminen</c:v>
                </c:pt>
              </c:strCache>
            </c:strRef>
          </c:cat>
          <c:val>
            <c:numRef>
              <c:f>'42 Kysymys'!$C$37:$C$48</c:f>
              <c:numCache>
                <c:formatCode>0.0%</c:formatCode>
                <c:ptCount val="12"/>
                <c:pt idx="0">
                  <c:v>0.1082089552238806</c:v>
                </c:pt>
                <c:pt idx="1">
                  <c:v>7.6137418755803168E-2</c:v>
                </c:pt>
                <c:pt idx="2">
                  <c:v>0.11397058823529412</c:v>
                </c:pt>
                <c:pt idx="3">
                  <c:v>0.03</c:v>
                </c:pt>
                <c:pt idx="4">
                  <c:v>2.9250457038391228E-2</c:v>
                </c:pt>
                <c:pt idx="5">
                  <c:v>0.17084493964716807</c:v>
                </c:pt>
                <c:pt idx="6">
                  <c:v>0.22097378277153559</c:v>
                </c:pt>
                <c:pt idx="7">
                  <c:v>0.11873840445269017</c:v>
                </c:pt>
                <c:pt idx="8">
                  <c:v>0.17273576097105511</c:v>
                </c:pt>
                <c:pt idx="9">
                  <c:v>0.199438202247191</c:v>
                </c:pt>
                <c:pt idx="10">
                  <c:v>9.5458758109360525E-2</c:v>
                </c:pt>
                <c:pt idx="11">
                  <c:v>7.5799086757990866E-2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ser>
          <c:idx val="1"/>
          <c:order val="1"/>
          <c:tx>
            <c:v>Jonkin verran tärkeä</c:v>
          </c:tx>
          <c:spPr>
            <a:solidFill>
              <a:srgbClr val="4682B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88364470665356E-2"/>
                  <c:y val="-5.188067444876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6F-D24A-A307-774364401AC9}"/>
                </c:ext>
              </c:extLst>
            </c:dLbl>
            <c:dLbl>
              <c:idx val="1"/>
              <c:layout>
                <c:manualLayout>
                  <c:x val="-7.86627335299901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36F-D24A-A307-774364401AC9}"/>
                </c:ext>
              </c:extLst>
            </c:dLbl>
            <c:dLbl>
              <c:idx val="2"/>
              <c:layout>
                <c:manualLayout>
                  <c:x val="-6.5552277941658471E-3"/>
                  <c:y val="-2.5940337224383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36F-D24A-A307-774364401AC9}"/>
                </c:ext>
              </c:extLst>
            </c:dLbl>
            <c:dLbl>
              <c:idx val="3"/>
              <c:layout>
                <c:manualLayout>
                  <c:x val="-2.6220911176663389E-3"/>
                  <c:y val="-1.29701686121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36F-D24A-A307-774364401AC9}"/>
                </c:ext>
              </c:extLst>
            </c:dLbl>
            <c:dLbl>
              <c:idx val="4"/>
              <c:layout>
                <c:manualLayout>
                  <c:x val="-5.2441822353326778E-3"/>
                  <c:y val="-1.29701686121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36F-D24A-A307-774364401AC9}"/>
                </c:ext>
              </c:extLst>
            </c:dLbl>
            <c:dLbl>
              <c:idx val="5"/>
              <c:layout>
                <c:manualLayout>
                  <c:x val="-7.8662733529990172E-3"/>
                  <c:y val="-1.037613488975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36F-D24A-A307-774364401AC9}"/>
                </c:ext>
              </c:extLst>
            </c:dLbl>
            <c:dLbl>
              <c:idx val="7"/>
              <c:layout>
                <c:manualLayout>
                  <c:x val="-1.0488364470665356E-2"/>
                  <c:y val="-3.631647211413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36F-D24A-A307-774364401AC9}"/>
                </c:ext>
              </c:extLst>
            </c:dLbl>
            <c:dLbl>
              <c:idx val="8"/>
              <c:layout>
                <c:manualLayout>
                  <c:x val="-9.1773189118321864E-3"/>
                  <c:y val="-1.815823605706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36F-D24A-A307-774364401AC9}"/>
                </c:ext>
              </c:extLst>
            </c:dLbl>
            <c:dLbl>
              <c:idx val="9"/>
              <c:layout>
                <c:manualLayout>
                  <c:x val="-1.1799410029498525E-2"/>
                  <c:y val="-2.0752269779507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36F-D24A-A307-774364401AC9}"/>
                </c:ext>
              </c:extLst>
            </c:dLbl>
            <c:dLbl>
              <c:idx val="10"/>
              <c:layout>
                <c:manualLayout>
                  <c:x val="-3.93313667649950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36F-D24A-A307-774364401AC9}"/>
                </c:ext>
              </c:extLst>
            </c:dLbl>
            <c:dLbl>
              <c:idx val="11"/>
              <c:layout>
                <c:manualLayout>
                  <c:x val="-5.2441822353326778E-3"/>
                  <c:y val="-3.112840466926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36F-D24A-A307-774364401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 Kysymys'!$B$37:$B$48</c:f>
              <c:strCache>
                <c:ptCount val="12"/>
                <c:pt idx="0">
                  <c:v>Tutkintokoulutuksen määrän lisääminen alueen oppilaitoksissa</c:v>
                </c:pt>
                <c:pt idx="1">
                  <c:v>Muunto- ja täydennyskoulutusten määrän lisääminen</c:v>
                </c:pt>
                <c:pt idx="2">
                  <c:v>Oppisopimuskoulutuksen lisääminen</c:v>
                </c:pt>
                <c:pt idx="3">
                  <c:v>Koulutuksen sisältöjen kehittäminen vastaamaan paremmin työelämän tarpeita</c:v>
                </c:pt>
                <c:pt idx="4">
                  <c:v>Yritysten ja oppilaitosten yhteistyön tiivistäminen</c:v>
                </c:pt>
                <c:pt idx="5">
                  <c:v>Työhön perustuvan maahanmuuton lisääminen</c:v>
                </c:pt>
                <c:pt idx="6">
                  <c:v>Opiskeluun perustuvan maahanmuuton lisääminen</c:v>
                </c:pt>
                <c:pt idx="7">
                  <c:v>Toimet Suomessa olevien maahanmuuttajien työllistämiseksi</c:v>
                </c:pt>
                <c:pt idx="8">
                  <c:v>Toimet työnantajien tukemiseksi kansainvälisten osaajien rekrytoimiseksi</c:v>
                </c:pt>
                <c:pt idx="9">
                  <c:v>Työllisyyspalveluiden resurssien lisääminen</c:v>
                </c:pt>
                <c:pt idx="10">
                  <c:v>Työvoiman liikkuvuuden edistäminen Suomen sisällä (erilaiset kannusteet yms.)</c:v>
                </c:pt>
                <c:pt idx="11">
                  <c:v>Työn vastaanottamisen kannustinloukkujen purkaminen</c:v>
                </c:pt>
              </c:strCache>
            </c:strRef>
          </c:cat>
          <c:val>
            <c:numRef>
              <c:f>'42 Kysymys'!$D$37:$D$48</c:f>
              <c:numCache>
                <c:formatCode>0.0%</c:formatCode>
                <c:ptCount val="12"/>
                <c:pt idx="0">
                  <c:v>0.22014925373134331</c:v>
                </c:pt>
                <c:pt idx="1">
                  <c:v>0.19591457753017641</c:v>
                </c:pt>
                <c:pt idx="2">
                  <c:v>0.21047794117647059</c:v>
                </c:pt>
                <c:pt idx="3">
                  <c:v>6.545454545454546E-2</c:v>
                </c:pt>
                <c:pt idx="4">
                  <c:v>0.11882998171846436</c:v>
                </c:pt>
                <c:pt idx="5">
                  <c:v>0.23119777158774374</c:v>
                </c:pt>
                <c:pt idx="6">
                  <c:v>0.28932584269662925</c:v>
                </c:pt>
                <c:pt idx="7">
                  <c:v>0.18923933209647498</c:v>
                </c:pt>
                <c:pt idx="8">
                  <c:v>0.19514472455648926</c:v>
                </c:pt>
                <c:pt idx="9">
                  <c:v>0.28277153558052437</c:v>
                </c:pt>
                <c:pt idx="10">
                  <c:v>0.16682113067655235</c:v>
                </c:pt>
                <c:pt idx="11">
                  <c:v>0.11963470319634703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36F-D24A-A307-774364401AC9}"/>
            </c:ext>
          </c:extLst>
        </c:ser>
        <c:ser>
          <c:idx val="2"/>
          <c:order val="2"/>
          <c:tx>
            <c:v>Tärkeä</c:v>
          </c:tx>
          <c:spPr>
            <a:solidFill>
              <a:srgbClr val="9ACD3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7043592264831202E-2"/>
                  <c:y val="-5.18806744487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6F-D24A-A307-774364401AC9}"/>
                </c:ext>
              </c:extLst>
            </c:dLbl>
            <c:dLbl>
              <c:idx val="3"/>
              <c:layout>
                <c:manualLayout>
                  <c:x val="-7.8662733529989686E-3"/>
                  <c:y val="-5.18806744487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36F-D24A-A307-774364401AC9}"/>
                </c:ext>
              </c:extLst>
            </c:dLbl>
            <c:dLbl>
              <c:idx val="4"/>
              <c:layout>
                <c:manualLayout>
                  <c:x val="-9.17731891183218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36F-D24A-A307-774364401AC9}"/>
                </c:ext>
              </c:extLst>
            </c:dLbl>
            <c:dLbl>
              <c:idx val="5"/>
              <c:layout>
                <c:manualLayout>
                  <c:x val="-3.9331366764996049E-3"/>
                  <c:y val="-3.112840466926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36F-D24A-A307-774364401AC9}"/>
                </c:ext>
              </c:extLst>
            </c:dLbl>
            <c:dLbl>
              <c:idx val="6"/>
              <c:layout>
                <c:manualLayout>
                  <c:x val="1.4421501147164768E-2"/>
                  <c:y val="-5.18806744487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36F-D24A-A307-774364401AC9}"/>
                </c:ext>
              </c:extLst>
            </c:dLbl>
            <c:dLbl>
              <c:idx val="11"/>
              <c:layout>
                <c:manualLayout>
                  <c:x val="-9.1773189118321864E-3"/>
                  <c:y val="-3.891050583657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36F-D24A-A307-774364401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 Kysymys'!$B$37:$B$48</c:f>
              <c:strCache>
                <c:ptCount val="12"/>
                <c:pt idx="0">
                  <c:v>Tutkintokoulutuksen määrän lisääminen alueen oppilaitoksissa</c:v>
                </c:pt>
                <c:pt idx="1">
                  <c:v>Muunto- ja täydennyskoulutusten määrän lisääminen</c:v>
                </c:pt>
                <c:pt idx="2">
                  <c:v>Oppisopimuskoulutuksen lisääminen</c:v>
                </c:pt>
                <c:pt idx="3">
                  <c:v>Koulutuksen sisältöjen kehittäminen vastaamaan paremmin työelämän tarpeita</c:v>
                </c:pt>
                <c:pt idx="4">
                  <c:v>Yritysten ja oppilaitosten yhteistyön tiivistäminen</c:v>
                </c:pt>
                <c:pt idx="5">
                  <c:v>Työhön perustuvan maahanmuuton lisääminen</c:v>
                </c:pt>
                <c:pt idx="6">
                  <c:v>Opiskeluun perustuvan maahanmuuton lisääminen</c:v>
                </c:pt>
                <c:pt idx="7">
                  <c:v>Toimet Suomessa olevien maahanmuuttajien työllistämiseksi</c:v>
                </c:pt>
                <c:pt idx="8">
                  <c:v>Toimet työnantajien tukemiseksi kansainvälisten osaajien rekrytoimiseksi</c:v>
                </c:pt>
                <c:pt idx="9">
                  <c:v>Työllisyyspalveluiden resurssien lisääminen</c:v>
                </c:pt>
                <c:pt idx="10">
                  <c:v>Työvoiman liikkuvuuden edistäminen Suomen sisällä (erilaiset kannusteet yms.)</c:v>
                </c:pt>
                <c:pt idx="11">
                  <c:v>Työn vastaanottamisen kannustinloukkujen purkaminen</c:v>
                </c:pt>
              </c:strCache>
            </c:strRef>
          </c:cat>
          <c:val>
            <c:numRef>
              <c:f>'42 Kysymys'!$E$37:$E$48</c:f>
              <c:numCache>
                <c:formatCode>0.0%</c:formatCode>
                <c:ptCount val="12"/>
                <c:pt idx="0">
                  <c:v>0.3199626865671642</c:v>
                </c:pt>
                <c:pt idx="1">
                  <c:v>0.37140204271123495</c:v>
                </c:pt>
                <c:pt idx="2">
                  <c:v>0.3014705882352941</c:v>
                </c:pt>
                <c:pt idx="3">
                  <c:v>0.29181818181818181</c:v>
                </c:pt>
                <c:pt idx="4">
                  <c:v>0.39031078610603293</c:v>
                </c:pt>
                <c:pt idx="5">
                  <c:v>0.27019498607242337</c:v>
                </c:pt>
                <c:pt idx="6">
                  <c:v>0.26310861423220971</c:v>
                </c:pt>
                <c:pt idx="7">
                  <c:v>0.29962894248608535</c:v>
                </c:pt>
                <c:pt idx="8">
                  <c:v>0.30438842203548083</c:v>
                </c:pt>
                <c:pt idx="9">
                  <c:v>0.28745318352059923</c:v>
                </c:pt>
                <c:pt idx="10">
                  <c:v>0.3364226135310473</c:v>
                </c:pt>
                <c:pt idx="11">
                  <c:v>0.18264840182648404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36F-D24A-A307-774364401AC9}"/>
            </c:ext>
          </c:extLst>
        </c:ser>
        <c:ser>
          <c:idx val="3"/>
          <c:order val="3"/>
          <c:tx>
            <c:v>Erittäin tärkeä</c:v>
          </c:tx>
          <c:spPr>
            <a:solidFill>
              <a:srgbClr val="70809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773189118321621E-3"/>
                  <c:y val="2.5940337224383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6F-D24A-A307-774364401AC9}"/>
                </c:ext>
              </c:extLst>
            </c:dLbl>
            <c:dLbl>
              <c:idx val="2"/>
              <c:layout>
                <c:manualLayout>
                  <c:x val="-2.6220911176663389E-3"/>
                  <c:y val="-2.594033722438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6F-D24A-A307-774364401AC9}"/>
                </c:ext>
              </c:extLst>
            </c:dLbl>
            <c:dLbl>
              <c:idx val="4"/>
              <c:layout>
                <c:manualLayout>
                  <c:x val="6.5552277941658471E-3"/>
                  <c:y val="-3.37224383916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6F-D24A-A307-774364401AC9}"/>
                </c:ext>
              </c:extLst>
            </c:dLbl>
            <c:dLbl>
              <c:idx val="6"/>
              <c:layout>
                <c:manualLayout>
                  <c:x val="6.5552277941658471E-3"/>
                  <c:y val="-3.1128404669260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36F-D24A-A307-774364401AC9}"/>
                </c:ext>
              </c:extLst>
            </c:dLbl>
            <c:dLbl>
              <c:idx val="7"/>
              <c:layout>
                <c:manualLayout>
                  <c:x val="5.2441822353327741E-3"/>
                  <c:y val="-2.334630350194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36F-D24A-A307-774364401AC9}"/>
                </c:ext>
              </c:extLst>
            </c:dLbl>
            <c:dLbl>
              <c:idx val="8"/>
              <c:layout>
                <c:manualLayout>
                  <c:x val="7.8662733529990172E-3"/>
                  <c:y val="-5.18806744487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36F-D24A-A307-774364401AC9}"/>
                </c:ext>
              </c:extLst>
            </c:dLbl>
            <c:dLbl>
              <c:idx val="9"/>
              <c:layout>
                <c:manualLayout>
                  <c:x val="3.93313667649950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36F-D24A-A307-774364401AC9}"/>
                </c:ext>
              </c:extLst>
            </c:dLbl>
            <c:dLbl>
              <c:idx val="10"/>
              <c:layout>
                <c:manualLayout>
                  <c:x val="2.0976728941330711E-2"/>
                  <c:y val="-1.29701686121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36F-D24A-A307-774364401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 Kysymys'!$B$37:$B$48</c:f>
              <c:strCache>
                <c:ptCount val="12"/>
                <c:pt idx="0">
                  <c:v>Tutkintokoulutuksen määrän lisääminen alueen oppilaitoksissa</c:v>
                </c:pt>
                <c:pt idx="1">
                  <c:v>Muunto- ja täydennyskoulutusten määrän lisääminen</c:v>
                </c:pt>
                <c:pt idx="2">
                  <c:v>Oppisopimuskoulutuksen lisääminen</c:v>
                </c:pt>
                <c:pt idx="3">
                  <c:v>Koulutuksen sisältöjen kehittäminen vastaamaan paremmin työelämän tarpeita</c:v>
                </c:pt>
                <c:pt idx="4">
                  <c:v>Yritysten ja oppilaitosten yhteistyön tiivistäminen</c:v>
                </c:pt>
                <c:pt idx="5">
                  <c:v>Työhön perustuvan maahanmuuton lisääminen</c:v>
                </c:pt>
                <c:pt idx="6">
                  <c:v>Opiskeluun perustuvan maahanmuuton lisääminen</c:v>
                </c:pt>
                <c:pt idx="7">
                  <c:v>Toimet Suomessa olevien maahanmuuttajien työllistämiseksi</c:v>
                </c:pt>
                <c:pt idx="8">
                  <c:v>Toimet työnantajien tukemiseksi kansainvälisten osaajien rekrytoimiseksi</c:v>
                </c:pt>
                <c:pt idx="9">
                  <c:v>Työllisyyspalveluiden resurssien lisääminen</c:v>
                </c:pt>
                <c:pt idx="10">
                  <c:v>Työvoiman liikkuvuuden edistäminen Suomen sisällä (erilaiset kannusteet yms.)</c:v>
                </c:pt>
                <c:pt idx="11">
                  <c:v>Työn vastaanottamisen kannustinloukkujen purkaminen</c:v>
                </c:pt>
              </c:strCache>
            </c:strRef>
          </c:cat>
          <c:val>
            <c:numRef>
              <c:f>'42 Kysymys'!$F$37:$F$48</c:f>
              <c:numCache>
                <c:formatCode>0.0%</c:formatCode>
                <c:ptCount val="12"/>
                <c:pt idx="0">
                  <c:v>0.24533582089552242</c:v>
                </c:pt>
                <c:pt idx="1">
                  <c:v>0.27298050139275765</c:v>
                </c:pt>
                <c:pt idx="2">
                  <c:v>0.31066176470588236</c:v>
                </c:pt>
                <c:pt idx="3">
                  <c:v>0.54636363636363638</c:v>
                </c:pt>
                <c:pt idx="4">
                  <c:v>0.41316270566727603</c:v>
                </c:pt>
                <c:pt idx="5">
                  <c:v>0.25255338904363978</c:v>
                </c:pt>
                <c:pt idx="6">
                  <c:v>0.12359550561797754</c:v>
                </c:pt>
                <c:pt idx="7">
                  <c:v>0.30890538033395182</c:v>
                </c:pt>
                <c:pt idx="8">
                  <c:v>0.2296918767507003</c:v>
                </c:pt>
                <c:pt idx="9">
                  <c:v>9.7378277153558068E-2</c:v>
                </c:pt>
                <c:pt idx="10">
                  <c:v>0.30769230769230771</c:v>
                </c:pt>
                <c:pt idx="11">
                  <c:v>0.50502283105022827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36F-D24A-A307-774364401AC9}"/>
            </c:ext>
          </c:extLst>
        </c:ser>
        <c:ser>
          <c:idx val="4"/>
          <c:order val="4"/>
          <c:tx>
            <c:v>En osaa sanoa</c:v>
          </c:tx>
          <c:spPr>
            <a:solidFill>
              <a:srgbClr val="CD85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552277941658471E-3"/>
                  <c:y val="-1.297016861219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6F-D24A-A307-774364401AC9}"/>
                </c:ext>
              </c:extLst>
            </c:dLbl>
            <c:dLbl>
              <c:idx val="1"/>
              <c:layout>
                <c:manualLayout>
                  <c:x val="5.24418223533267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36F-D24A-A307-774364401AC9}"/>
                </c:ext>
              </c:extLst>
            </c:dLbl>
            <c:dLbl>
              <c:idx val="2"/>
              <c:layout>
                <c:manualLayout>
                  <c:x val="5.2441822353326301E-3"/>
                  <c:y val="-2.334630350194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6F-D24A-A307-774364401AC9}"/>
                </c:ext>
              </c:extLst>
            </c:dLbl>
            <c:dLbl>
              <c:idx val="3"/>
              <c:layout>
                <c:manualLayout>
                  <c:x val="5.2441822353326301E-3"/>
                  <c:y val="-1.297016861219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6F-D24A-A307-774364401AC9}"/>
                </c:ext>
              </c:extLst>
            </c:dLbl>
            <c:dLbl>
              <c:idx val="4"/>
              <c:layout>
                <c:manualLayout>
                  <c:x val="3.9331366764995086E-3"/>
                  <c:y val="-4.75567355319034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36F-D24A-A307-774364401AC9}"/>
                </c:ext>
              </c:extLst>
            </c:dLbl>
            <c:dLbl>
              <c:idx val="5"/>
              <c:layout>
                <c:manualLayout>
                  <c:x val="3.9331366764995086E-3"/>
                  <c:y val="2.5940337224383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36F-D24A-A307-774364401AC9}"/>
                </c:ext>
              </c:extLst>
            </c:dLbl>
            <c:dLbl>
              <c:idx val="7"/>
              <c:layout>
                <c:manualLayout>
                  <c:x val="5.2441822353326778E-3"/>
                  <c:y val="-2.5940337224383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36F-D24A-A307-774364401AC9}"/>
                </c:ext>
              </c:extLst>
            </c:dLbl>
            <c:dLbl>
              <c:idx val="8"/>
              <c:layout>
                <c:manualLayout>
                  <c:x val="5.24418223533258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36F-D24A-A307-774364401AC9}"/>
                </c:ext>
              </c:extLst>
            </c:dLbl>
            <c:dLbl>
              <c:idx val="9"/>
              <c:layout>
                <c:manualLayout>
                  <c:x val="-1.3110455588332655E-3"/>
                  <c:y val="-1.815823605706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36F-D24A-A307-774364401AC9}"/>
                </c:ext>
              </c:extLst>
            </c:dLbl>
            <c:dLbl>
              <c:idx val="10"/>
              <c:layout>
                <c:manualLayout>
                  <c:x val="5.2441822353326778E-3"/>
                  <c:y val="-1.556420233463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36F-D24A-A307-774364401AC9}"/>
                </c:ext>
              </c:extLst>
            </c:dLbl>
            <c:dLbl>
              <c:idx val="11"/>
              <c:layout>
                <c:manualLayout>
                  <c:x val="6.5552277941658471E-3"/>
                  <c:y val="-4.75567355319034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36F-D24A-A307-774364401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 Kysymys'!$B$37:$B$48</c:f>
              <c:strCache>
                <c:ptCount val="12"/>
                <c:pt idx="0">
                  <c:v>Tutkintokoulutuksen määrän lisääminen alueen oppilaitoksissa</c:v>
                </c:pt>
                <c:pt idx="1">
                  <c:v>Muunto- ja täydennyskoulutusten määrän lisääminen</c:v>
                </c:pt>
                <c:pt idx="2">
                  <c:v>Oppisopimuskoulutuksen lisääminen</c:v>
                </c:pt>
                <c:pt idx="3">
                  <c:v>Koulutuksen sisältöjen kehittäminen vastaamaan paremmin työelämän tarpeita</c:v>
                </c:pt>
                <c:pt idx="4">
                  <c:v>Yritysten ja oppilaitosten yhteistyön tiivistäminen</c:v>
                </c:pt>
                <c:pt idx="5">
                  <c:v>Työhön perustuvan maahanmuuton lisääminen</c:v>
                </c:pt>
                <c:pt idx="6">
                  <c:v>Opiskeluun perustuvan maahanmuuton lisääminen</c:v>
                </c:pt>
                <c:pt idx="7">
                  <c:v>Toimet Suomessa olevien maahanmuuttajien työllistämiseksi</c:v>
                </c:pt>
                <c:pt idx="8">
                  <c:v>Toimet työnantajien tukemiseksi kansainvälisten osaajien rekrytoimiseksi</c:v>
                </c:pt>
                <c:pt idx="9">
                  <c:v>Työllisyyspalveluiden resurssien lisääminen</c:v>
                </c:pt>
                <c:pt idx="10">
                  <c:v>Työvoiman liikkuvuuden edistäminen Suomen sisällä (erilaiset kannusteet yms.)</c:v>
                </c:pt>
                <c:pt idx="11">
                  <c:v>Työn vastaanottamisen kannustinloukkujen purkaminen</c:v>
                </c:pt>
              </c:strCache>
            </c:strRef>
          </c:cat>
          <c:val>
            <c:numRef>
              <c:f>'42 Kysymys'!$G$37:$G$48</c:f>
              <c:numCache>
                <c:formatCode>0.0%</c:formatCode>
                <c:ptCount val="12"/>
                <c:pt idx="0">
                  <c:v>0.10634328358208955</c:v>
                </c:pt>
                <c:pt idx="1">
                  <c:v>8.3565459610027856E-2</c:v>
                </c:pt>
                <c:pt idx="2">
                  <c:v>6.341911764705882E-2</c:v>
                </c:pt>
                <c:pt idx="3">
                  <c:v>6.6363636363636375E-2</c:v>
                </c:pt>
                <c:pt idx="4">
                  <c:v>4.8446069469835464E-2</c:v>
                </c:pt>
                <c:pt idx="5">
                  <c:v>7.5208913649025072E-2</c:v>
                </c:pt>
                <c:pt idx="6">
                  <c:v>0.10299625468164793</c:v>
                </c:pt>
                <c:pt idx="7">
                  <c:v>8.3487940630797786E-2</c:v>
                </c:pt>
                <c:pt idx="8">
                  <c:v>9.8039215686274522E-2</c:v>
                </c:pt>
                <c:pt idx="9">
                  <c:v>0.13295880149812736</c:v>
                </c:pt>
                <c:pt idx="10">
                  <c:v>9.3605189990732154E-2</c:v>
                </c:pt>
                <c:pt idx="11">
                  <c:v>0.11689497716894977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6F-D24A-A307-774364401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fi-FI"/>
        </a:p>
      </c:txPr>
    </c:legend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'56 Kysymys'!$B$36:$B$38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'56 Kysymys'!$C$36:$C$38</c:f>
              <c:numCache>
                <c:formatCode>0.0%</c:formatCode>
                <c:ptCount val="3"/>
                <c:pt idx="0">
                  <c:v>0.39304347826086955</c:v>
                </c:pt>
                <c:pt idx="1">
                  <c:v>0.59565217391304359</c:v>
                </c:pt>
                <c:pt idx="2">
                  <c:v>1.1304347826086957E-2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D6-C64F-89B5-3588F3DF5F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D6-C64F-89B5-3588F3DF5F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D6-C64F-89B5-3588F3DF5F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D6-C64F-89B5-3588F3DF5F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8D6-C64F-89B5-3588F3DF5F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 Kysymys'!$B$34:$B$38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'2 Kysymys'!$C$34:$C$38</c:f>
              <c:numCache>
                <c:formatCode>0.0%</c:formatCode>
                <c:ptCount val="5"/>
                <c:pt idx="0">
                  <c:v>0.27556325823223571</c:v>
                </c:pt>
                <c:pt idx="1">
                  <c:v>0.1048526863084922</c:v>
                </c:pt>
                <c:pt idx="2">
                  <c:v>0.1048526863084922</c:v>
                </c:pt>
                <c:pt idx="3">
                  <c:v>0.3578856152512998</c:v>
                </c:pt>
                <c:pt idx="4">
                  <c:v>0.15684575389948008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D6-C64F-89B5-3588F3DF5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59731555"/>
        <c:axId val="24984262"/>
      </c:barChart>
      <c:catAx>
        <c:axId val="5973155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4984262"/>
        <c:crosses val="autoZero"/>
        <c:auto val="0"/>
        <c:lblAlgn val="ctr"/>
        <c:lblOffset val="100"/>
        <c:noMultiLvlLbl val="0"/>
      </c:catAx>
      <c:valAx>
        <c:axId val="24984262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5973155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'57 Kysymys'!$B$36:$B$46</c:f>
              <c:strCache>
                <c:ptCount val="11"/>
                <c:pt idx="0">
                  <c:v>Emme tarvitse lisää työvoimaa (ei rekrytarvetta)</c:v>
                </c:pt>
                <c:pt idx="1">
                  <c:v>Työtehtävissä vaaditaan äidinkielen tasoista suomen tai ruotsin kielen taitoa</c:v>
                </c:pt>
                <c:pt idx="2">
                  <c:v>Kansainvälisten osaajien rekrytointi/vuokraaminen on vaikeampaa</c:v>
                </c:pt>
                <c:pt idx="3">
                  <c:v>Kansainvälisten osaajien rekrytointi/vuokraaminen on kalliimpaa</c:v>
                </c:pt>
                <c:pt idx="4">
                  <c:v>Työyhteisössämme ei ole riittävää kielitaitoa</c:v>
                </c:pt>
                <c:pt idx="5">
                  <c:v>Työyhteisössämme ei ole valmiuksia monikulttuurisuuteen</c:v>
                </c:pt>
                <c:pt idx="6">
                  <c:v>Emme pysty houkuttelemaan palkkatasollamme kansainvälisiä osaajia</c:v>
                </c:pt>
                <c:pt idx="7">
                  <c:v>Suomen ulkopuolelta tulevien kansainvälisten osaajien lupaprosessi on liian hidas</c:v>
                </c:pt>
                <c:pt idx="8">
                  <c:v>Suomen ulkopuolelta tulevien kansainvälisten osaajien lupaprosessi on liian monimutkainen</c:v>
                </c:pt>
                <c:pt idx="9">
                  <c:v>Emme halua rekrytoida/vuokrata kansainvälisiä osaajia</c:v>
                </c:pt>
                <c:pt idx="10">
                  <c:v>Muu syy, mikä?</c:v>
                </c:pt>
              </c:strCache>
            </c:strRef>
          </c:cat>
          <c:val>
            <c:numRef>
              <c:f>'57 Kysymys'!$C$36:$C$46</c:f>
              <c:numCache>
                <c:formatCode>0.0%</c:formatCode>
                <c:ptCount val="11"/>
                <c:pt idx="0">
                  <c:v>0.3135838150289017</c:v>
                </c:pt>
                <c:pt idx="1">
                  <c:v>0.57658959537572252</c:v>
                </c:pt>
                <c:pt idx="2">
                  <c:v>0.13294797687861271</c:v>
                </c:pt>
                <c:pt idx="3">
                  <c:v>3.4682080924855488E-2</c:v>
                </c:pt>
                <c:pt idx="4">
                  <c:v>0.13872832369942195</c:v>
                </c:pt>
                <c:pt idx="5">
                  <c:v>6.9364161849710976E-2</c:v>
                </c:pt>
                <c:pt idx="6">
                  <c:v>7.5144508670520235E-2</c:v>
                </c:pt>
                <c:pt idx="7">
                  <c:v>4.3352601156069363E-2</c:v>
                </c:pt>
                <c:pt idx="8">
                  <c:v>5.7803468208092484E-2</c:v>
                </c:pt>
                <c:pt idx="9">
                  <c:v>5.2023121387283239E-2</c:v>
                </c:pt>
                <c:pt idx="10">
                  <c:v>0.10115606936416185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'58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'58 Kysymys'!$C$34:$C$36</c:f>
              <c:numCache>
                <c:formatCode>0.0%</c:formatCode>
                <c:ptCount val="3"/>
                <c:pt idx="0">
                  <c:v>0.62303664921465973</c:v>
                </c:pt>
                <c:pt idx="1">
                  <c:v>0.26876090750436304</c:v>
                </c:pt>
                <c:pt idx="2">
                  <c:v>0.10820244328097731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'61 Kysymys'!$B$36:$B$40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'61 Kysymys'!$C$36:$C$40</c:f>
              <c:numCache>
                <c:formatCode>0.0%</c:formatCode>
                <c:ptCount val="5"/>
                <c:pt idx="0">
                  <c:v>1.1185682326621925E-2</c:v>
                </c:pt>
                <c:pt idx="1">
                  <c:v>7.1588366890380312E-2</c:v>
                </c:pt>
                <c:pt idx="2">
                  <c:v>0.33109619686800895</c:v>
                </c:pt>
                <c:pt idx="3">
                  <c:v>0.42953020134228193</c:v>
                </c:pt>
                <c:pt idx="4">
                  <c:v>0.15659955257270694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'62 Kysymys'!$B$34:$B$36</c:f>
              <c:strCache>
                <c:ptCount val="3"/>
                <c:pt idx="0">
                  <c:v>Työntekijätehtäviin</c:v>
                </c:pt>
                <c:pt idx="1">
                  <c:v>Asiantuntija- tai erityisasiantuntijatehtäviin</c:v>
                </c:pt>
                <c:pt idx="2">
                  <c:v>En osaa sanoa</c:v>
                </c:pt>
              </c:strCache>
            </c:strRef>
          </c:cat>
          <c:val>
            <c:numRef>
              <c:f>'62 Kysymys'!$C$34:$C$36</c:f>
              <c:numCache>
                <c:formatCode>0.0%</c:formatCode>
                <c:ptCount val="3"/>
                <c:pt idx="0">
                  <c:v>0.60579064587973275</c:v>
                </c:pt>
                <c:pt idx="1">
                  <c:v>0.38307349665924278</c:v>
                </c:pt>
                <c:pt idx="2">
                  <c:v>1.1135857461024499E-2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'63 Kysymys'!$B$34:$B$38</c:f>
              <c:strCache>
                <c:ptCount val="5"/>
                <c:pt idx="0">
                  <c:v>Suomesta</c:v>
                </c:pt>
                <c:pt idx="1">
                  <c:v>Muualta EU-alueelta</c:v>
                </c:pt>
                <c:pt idx="2">
                  <c:v>Muualta Euroopasta</c:v>
                </c:pt>
                <c:pt idx="3">
                  <c:v>Muualta maailmasta</c:v>
                </c:pt>
                <c:pt idx="4">
                  <c:v>En osaa sanoa</c:v>
                </c:pt>
              </c:strCache>
            </c:strRef>
          </c:cat>
          <c:val>
            <c:numRef>
              <c:f>'63 Kysymys'!$C$34:$C$38</c:f>
              <c:numCache>
                <c:formatCode>0.0%</c:formatCode>
                <c:ptCount val="5"/>
                <c:pt idx="0">
                  <c:v>0.15231788079470202</c:v>
                </c:pt>
                <c:pt idx="1">
                  <c:v>0.35540838852097129</c:v>
                </c:pt>
                <c:pt idx="2">
                  <c:v>0.18101545253863133</c:v>
                </c:pt>
                <c:pt idx="3">
                  <c:v>0.29139072847682118</c:v>
                </c:pt>
                <c:pt idx="4">
                  <c:v>1.9867549668874173E-2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Kysymys'!$B$36:$B$41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En osaa sanoa</c:v>
                </c:pt>
              </c:strCache>
            </c:strRef>
          </c:cat>
          <c:val>
            <c:numRef>
              <c:f>'64 Kysymys'!$C$36:$C$41</c:f>
              <c:numCache>
                <c:formatCode>0.0%</c:formatCode>
                <c:ptCount val="6"/>
                <c:pt idx="0">
                  <c:v>0.19158878504672899</c:v>
                </c:pt>
                <c:pt idx="1">
                  <c:v>0.27570093457943928</c:v>
                </c:pt>
                <c:pt idx="2">
                  <c:v>0.13551401869158877</c:v>
                </c:pt>
                <c:pt idx="3">
                  <c:v>3.7383177570093455E-2</c:v>
                </c:pt>
                <c:pt idx="4">
                  <c:v>1.8691588785046728E-2</c:v>
                </c:pt>
                <c:pt idx="5">
                  <c:v>0.34112149532710279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Kysymys'!$B$34:$B$37</c:f>
              <c:strCache>
                <c:ptCount val="4"/>
                <c:pt idx="0">
                  <c:v>Ei vaikutusta</c:v>
                </c:pt>
                <c:pt idx="1">
                  <c:v>Vaikeuttanut</c:v>
                </c:pt>
                <c:pt idx="2">
                  <c:v>Estänyt</c:v>
                </c:pt>
                <c:pt idx="3">
                  <c:v>En osaa sanoa</c:v>
                </c:pt>
              </c:strCache>
            </c:strRef>
          </c:cat>
          <c:val>
            <c:numRef>
              <c:f>'65 Kysymys'!$C$34:$C$37</c:f>
              <c:numCache>
                <c:formatCode>0.0%</c:formatCode>
                <c:ptCount val="4"/>
                <c:pt idx="0">
                  <c:v>0.18181818181818182</c:v>
                </c:pt>
                <c:pt idx="1">
                  <c:v>0.2878787878787879</c:v>
                </c:pt>
                <c:pt idx="2">
                  <c:v>6.8181818181818177E-2</c:v>
                </c:pt>
                <c:pt idx="3">
                  <c:v>0.46212121212121215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'66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'66 Kysymys'!$C$34:$C$36</c:f>
              <c:numCache>
                <c:formatCode>0.0%</c:formatCode>
                <c:ptCount val="3"/>
                <c:pt idx="0">
                  <c:v>0.20418848167539266</c:v>
                </c:pt>
                <c:pt idx="1">
                  <c:v>0.77923211169284479</c:v>
                </c:pt>
                <c:pt idx="2">
                  <c:v>1.6579406631762651E-2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'67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'67 Kysymys'!$C$34:$C$36</c:f>
              <c:numCache>
                <c:formatCode>0.0%</c:formatCode>
                <c:ptCount val="3"/>
                <c:pt idx="0">
                  <c:v>0.29144851657940662</c:v>
                </c:pt>
                <c:pt idx="1">
                  <c:v>0.36387434554973824</c:v>
                </c:pt>
                <c:pt idx="2">
                  <c:v>0.34467713787085513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'68 Kysymys'!$B$34:$B$39</c:f>
              <c:strCache>
                <c:ptCount val="6"/>
                <c:pt idx="0">
                  <c:v>0%</c:v>
                </c:pt>
                <c:pt idx="1">
                  <c:v>1-20%</c:v>
                </c:pt>
                <c:pt idx="2">
                  <c:v>21-40%</c:v>
                </c:pt>
                <c:pt idx="3">
                  <c:v>41-60%</c:v>
                </c:pt>
                <c:pt idx="4">
                  <c:v>61-80%</c:v>
                </c:pt>
                <c:pt idx="5">
                  <c:v>81-100%</c:v>
                </c:pt>
              </c:strCache>
            </c:strRef>
          </c:cat>
          <c:val>
            <c:numRef>
              <c:f>'68 Kysymys'!$C$34:$C$39</c:f>
              <c:numCache>
                <c:formatCode>0.0%</c:formatCode>
                <c:ptCount val="6"/>
                <c:pt idx="0">
                  <c:v>0.45691906005221933</c:v>
                </c:pt>
                <c:pt idx="1">
                  <c:v>0.43690165361183636</c:v>
                </c:pt>
                <c:pt idx="2">
                  <c:v>6.3533507397737166E-2</c:v>
                </c:pt>
                <c:pt idx="3">
                  <c:v>2.6979982593559621E-2</c:v>
                </c:pt>
                <c:pt idx="4">
                  <c:v>1.0443864229765013E-2</c:v>
                </c:pt>
                <c:pt idx="5">
                  <c:v>5.2219321148825066E-3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7C1-2445-B425-F106FBB5FA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C1-2445-B425-F106FBB5FA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C1-2445-B425-F106FBB5FA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7C1-2445-B425-F106FBB5FA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C1-2445-B425-F106FBB5FA3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alle 2 milj. euroa (mikroyritys)</c:v>
                </c:pt>
                <c:pt idx="1">
                  <c:v>alle 10 milj. euroa (pienyritys)</c:v>
                </c:pt>
                <c:pt idx="2">
                  <c:v>alle 50 milj. euroa (keskisuuri yritys)</c:v>
                </c:pt>
                <c:pt idx="3">
                  <c:v>yli 50 milj. euroa (suuryritys)</c:v>
                </c:pt>
                <c:pt idx="4">
                  <c:v>En osaa sanoa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0.43154246100519933</c:v>
                </c:pt>
                <c:pt idx="1">
                  <c:v>0.30675909878682839</c:v>
                </c:pt>
                <c:pt idx="2">
                  <c:v>0.15424610051993068</c:v>
                </c:pt>
                <c:pt idx="3">
                  <c:v>0.10138648180242635</c:v>
                </c:pt>
                <c:pt idx="4">
                  <c:v>6.0658578856152513E-3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C1-2445-B425-F106FBB5F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9174281"/>
        <c:axId val="28771517"/>
      </c:barChart>
      <c:catAx>
        <c:axId val="191742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8771517"/>
        <c:crosses val="autoZero"/>
        <c:auto val="0"/>
        <c:lblAlgn val="ctr"/>
        <c:lblOffset val="100"/>
        <c:noMultiLvlLbl val="0"/>
      </c:catAx>
      <c:valAx>
        <c:axId val="28771517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9174281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'69 Kysymys'!$B$34:$B$37</c:f>
              <c:strCache>
                <c:ptCount val="4"/>
                <c:pt idx="0">
                  <c:v>Aina</c:v>
                </c:pt>
                <c:pt idx="1">
                  <c:v>Joskus</c:v>
                </c:pt>
                <c:pt idx="2">
                  <c:v>Ei koskaan</c:v>
                </c:pt>
                <c:pt idx="3">
                  <c:v>En osaa sanoa</c:v>
                </c:pt>
              </c:strCache>
            </c:strRef>
          </c:cat>
          <c:val>
            <c:numRef>
              <c:f>'69 Kysymys'!$C$34:$C$37</c:f>
              <c:numCache>
                <c:formatCode>0.0%</c:formatCode>
                <c:ptCount val="4"/>
                <c:pt idx="0">
                  <c:v>0.4611353711790393</c:v>
                </c:pt>
                <c:pt idx="1">
                  <c:v>0.37903930131004365</c:v>
                </c:pt>
                <c:pt idx="2">
                  <c:v>0.13013100436681221</c:v>
                </c:pt>
                <c:pt idx="3">
                  <c:v>2.9694323144104806E-2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'70 Kysymys'!$B$34:$B$37</c:f>
              <c:strCache>
                <c:ptCount val="4"/>
                <c:pt idx="0">
                  <c:v>Alkeellinen</c:v>
                </c:pt>
                <c:pt idx="1">
                  <c:v>Hyvä</c:v>
                </c:pt>
                <c:pt idx="2">
                  <c:v>Erinomainen</c:v>
                </c:pt>
                <c:pt idx="3">
                  <c:v>En osaa sanoa</c:v>
                </c:pt>
              </c:strCache>
            </c:strRef>
          </c:cat>
          <c:val>
            <c:numRef>
              <c:f>'70 Kysymys'!$C$34:$C$37</c:f>
              <c:numCache>
                <c:formatCode>0.0%</c:formatCode>
                <c:ptCount val="4"/>
                <c:pt idx="0">
                  <c:v>0.19039301310043669</c:v>
                </c:pt>
                <c:pt idx="1">
                  <c:v>0.59737991266375545</c:v>
                </c:pt>
                <c:pt idx="2">
                  <c:v>0.18951965065502183</c:v>
                </c:pt>
                <c:pt idx="3">
                  <c:v>2.2707423580786024E-2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'71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'71 Kysymys'!$C$34:$C$36</c:f>
              <c:numCache>
                <c:formatCode>0.0%</c:formatCode>
                <c:ptCount val="3"/>
                <c:pt idx="0">
                  <c:v>0.22348816827344437</c:v>
                </c:pt>
                <c:pt idx="1">
                  <c:v>0.70902716914986852</c:v>
                </c:pt>
                <c:pt idx="2">
                  <c:v>6.7484662576687116E-2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'72 Kysymys'!$B$36:$B$41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En osaa sanoa</c:v>
                </c:pt>
              </c:strCache>
            </c:strRef>
          </c:cat>
          <c:val>
            <c:numRef>
              <c:f>'72 Kysymys'!$C$36:$C$41</c:f>
              <c:numCache>
                <c:formatCode>0.0%</c:formatCode>
                <c:ptCount val="6"/>
                <c:pt idx="0">
                  <c:v>0.12020905923344949</c:v>
                </c:pt>
                <c:pt idx="1">
                  <c:v>0.16550522648083624</c:v>
                </c:pt>
                <c:pt idx="2">
                  <c:v>0.31271777003484319</c:v>
                </c:pt>
                <c:pt idx="3">
                  <c:v>0.24216027874564461</c:v>
                </c:pt>
                <c:pt idx="4">
                  <c:v>9.8432055749128916E-2</c:v>
                </c:pt>
                <c:pt idx="5">
                  <c:v>6.0975609756097567E-2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'73 Kysymys'!$B$36:$B$49</c:f>
              <c:strCache>
                <c:ptCount val="14"/>
                <c:pt idx="0">
                  <c:v>Emme tiedä mistä löytäisimme kansainvälisiä osaajia</c:v>
                </c:pt>
                <c:pt idx="1">
                  <c:v>Emme osaa kirjoittaa rekrytointi-ilmoituksia tai haastatella englanniksi</c:v>
                </c:pt>
                <c:pt idx="2">
                  <c:v>Emme ymmärrä tutkintotodistuksia ulkomaisista oppilaitoksista</c:v>
                </c:pt>
                <c:pt idx="3">
                  <c:v>Emme osaa arvioida kansainvälisten osaajien aiempaa osaamista</c:v>
                </c:pt>
                <c:pt idx="4">
                  <c:v>Emme osaa integroida kansainvälistä osaajaa työyhteisöömme</c:v>
                </c:pt>
                <c:pt idx="5">
                  <c:v>Osaamme kyllä englantia, mutta sen käyttäminen ei tunnu luontevalta työyhteisössämme</c:v>
                </c:pt>
                <c:pt idx="6">
                  <c:v>Emme tiedä tarpeeksi diversiteetistä ja inkluusiosta</c:v>
                </c:pt>
                <c:pt idx="7">
                  <c:v>Emme tiedä kuinka kohtaisimme mahdollisia konflikteja, jotka voisivat syntyä työyhteisössä kansainvälisen osaajan palkkaamisesta</c:v>
                </c:pt>
                <c:pt idx="8">
                  <c:v>Emme osaa tarjota sopivaa työpaikkaohjausta kansainväliselle osaajalle</c:v>
                </c:pt>
                <c:pt idx="9">
                  <c:v>Emme osaa tukea kansainvälisiä osaajia työn ulkopuolisissa asioissa (kuten asuminen, koulut, vapaa-aika, perhe jne.)</c:v>
                </c:pt>
                <c:pt idx="10">
                  <c:v>Meillä ei ole mahdollisuutta tarjota kielikoulutusta kansainväliselle osaajalle</c:v>
                </c:pt>
                <c:pt idx="11">
                  <c:v>Meillä ei ole mahdollisuutta tarjota englannin kielen koulutusta työyhteisölle</c:v>
                </c:pt>
                <c:pt idx="12">
                  <c:v>Emme tiedä oleskelulupaprosessista tarpeeksi, jotta voisimme rekrytoida kansainvälisen osaajan</c:v>
                </c:pt>
                <c:pt idx="13">
                  <c:v>Joku muu asia, mikä?</c:v>
                </c:pt>
              </c:strCache>
            </c:strRef>
          </c:cat>
          <c:val>
            <c:numRef>
              <c:f>'73 Kysymys'!$C$36:$C$49</c:f>
              <c:numCache>
                <c:formatCode>0.0%</c:formatCode>
                <c:ptCount val="14"/>
                <c:pt idx="0">
                  <c:v>0.24229543039319876</c:v>
                </c:pt>
                <c:pt idx="1">
                  <c:v>4.1445270988310315E-2</c:v>
                </c:pt>
                <c:pt idx="2">
                  <c:v>7.226354941551541E-2</c:v>
                </c:pt>
                <c:pt idx="3">
                  <c:v>0.21785334750265675</c:v>
                </c:pt>
                <c:pt idx="4">
                  <c:v>7.970244420828905E-2</c:v>
                </c:pt>
                <c:pt idx="5">
                  <c:v>0.27736450584484595</c:v>
                </c:pt>
                <c:pt idx="6">
                  <c:v>6.482465462274177E-2</c:v>
                </c:pt>
                <c:pt idx="7">
                  <c:v>6.1636556854410204E-2</c:v>
                </c:pt>
                <c:pt idx="8">
                  <c:v>0.14665249734325186</c:v>
                </c:pt>
                <c:pt idx="9">
                  <c:v>0.12964930924548354</c:v>
                </c:pt>
                <c:pt idx="10">
                  <c:v>0.32837407013815095</c:v>
                </c:pt>
                <c:pt idx="11">
                  <c:v>0.17321997874601489</c:v>
                </c:pt>
                <c:pt idx="12">
                  <c:v>0.1849096705632306</c:v>
                </c:pt>
                <c:pt idx="13">
                  <c:v>0.20510095642933052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'74 Kysymys'!$B$36:$B$46</c:f>
              <c:strCache>
                <c:ptCount val="11"/>
                <c:pt idx="0">
                  <c:v>Taloudellista tukea palkkaukseen</c:v>
                </c:pt>
                <c:pt idx="1">
                  <c:v>Taloudellista tukea kielikoulutuksiin</c:v>
                </c:pt>
                <c:pt idx="2">
                  <c:v>Taloudellista tukea yrityksen osaamisen kehittämiseen kansainvälisessä rekrytoinnissa</c:v>
                </c:pt>
                <c:pt idx="3">
                  <c:v>Koulutusta tai ohjausta kansainväliseen rekrytointiin</c:v>
                </c:pt>
                <c:pt idx="4">
                  <c:v>Koulutusta tai ohjausta työpaikkaohjaukseen</c:v>
                </c:pt>
                <c:pt idx="5">
                  <c:v>Koulutusta tai ohjausta diversiteetistä ja inkluusiosta</c:v>
                </c:pt>
                <c:pt idx="6">
                  <c:v>Ohjausta harjoitteluiden tarjoamisessa kansainvälisille opiskelijoille</c:v>
                </c:pt>
                <c:pt idx="7">
                  <c:v>Ohjausta kansainvälisen osaajan oleskelulupaprosessiin</c:v>
                </c:pt>
                <c:pt idx="8">
                  <c:v>Apua ulkomaalaisten tutkintojen tai osaamisen tunnistamisessa</c:v>
                </c:pt>
                <c:pt idx="9">
                  <c:v>Apua kansainvälisen työntekijän työn ulkopuolisten asioiden hoitamiseen (kuten asuminen, koulut, vapaa-aika, perhe jne.)</c:v>
                </c:pt>
                <c:pt idx="10">
                  <c:v>Muu asia, mikä?</c:v>
                </c:pt>
              </c:strCache>
            </c:strRef>
          </c:cat>
          <c:val>
            <c:numRef>
              <c:f>'74 Kysymys'!$C$36:$C$46</c:f>
              <c:numCache>
                <c:formatCode>0.0%</c:formatCode>
                <c:ptCount val="11"/>
                <c:pt idx="0">
                  <c:v>0.37614678899082571</c:v>
                </c:pt>
                <c:pt idx="1">
                  <c:v>0.36238532110091748</c:v>
                </c:pt>
                <c:pt idx="2">
                  <c:v>0.12844036697247707</c:v>
                </c:pt>
                <c:pt idx="3">
                  <c:v>0.22591743119266056</c:v>
                </c:pt>
                <c:pt idx="4">
                  <c:v>0.19036697247706422</c:v>
                </c:pt>
                <c:pt idx="5">
                  <c:v>8.3715596330275227E-2</c:v>
                </c:pt>
                <c:pt idx="6">
                  <c:v>0.13876146788990826</c:v>
                </c:pt>
                <c:pt idx="7">
                  <c:v>0.16743119266055045</c:v>
                </c:pt>
                <c:pt idx="8">
                  <c:v>0.15825688073394495</c:v>
                </c:pt>
                <c:pt idx="9">
                  <c:v>0.25229357798165142</c:v>
                </c:pt>
                <c:pt idx="10">
                  <c:v>0.14564220183486237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'75 Kysymys'!$B$36:$B$49</c:f>
              <c:strCache>
                <c:ptCount val="14"/>
                <c:pt idx="0">
                  <c:v>Työllisyyspalvelut (esim. TE-toimisto)</c:v>
                </c:pt>
                <c:pt idx="1">
                  <c:v>Kauppakamari</c:v>
                </c:pt>
                <c:pt idx="2">
                  <c:v>Suomen Yrittäjät</c:v>
                </c:pt>
                <c:pt idx="3">
                  <c:v>Business Finland</c:v>
                </c:pt>
                <c:pt idx="4">
                  <c:v>Paikallinen Talent Hub</c:v>
                </c:pt>
                <c:pt idx="5">
                  <c:v>Ammatillinen oppilaitos</c:v>
                </c:pt>
                <c:pt idx="6">
                  <c:v>Korkeakoulu</c:v>
                </c:pt>
                <c:pt idx="7">
                  <c:v>Työväenopisto</c:v>
                </c:pt>
                <c:pt idx="8">
                  <c:v>International House</c:v>
                </c:pt>
                <c:pt idx="9">
                  <c:v>Henkilöstöpalvelualan yritys</c:v>
                </c:pt>
                <c:pt idx="10">
                  <c:v>Maahanmuuttovirasto</c:v>
                </c:pt>
                <c:pt idx="11">
                  <c:v>Opetushallitus (mm. tutkintojen tunnustaminen)</c:v>
                </c:pt>
                <c:pt idx="12">
                  <c:v>Työ- ja elinkeinoministeriö</c:v>
                </c:pt>
                <c:pt idx="13">
                  <c:v>Muu taho, mikä?</c:v>
                </c:pt>
              </c:strCache>
            </c:strRef>
          </c:cat>
          <c:val>
            <c:numRef>
              <c:f>'75 Kysymys'!$C$36:$C$49</c:f>
              <c:numCache>
                <c:formatCode>0.0%</c:formatCode>
                <c:ptCount val="14"/>
                <c:pt idx="0">
                  <c:v>0.59704641350210974</c:v>
                </c:pt>
                <c:pt idx="1">
                  <c:v>0.23417721518987344</c:v>
                </c:pt>
                <c:pt idx="2">
                  <c:v>0.16350210970464135</c:v>
                </c:pt>
                <c:pt idx="3">
                  <c:v>0.13924050632911394</c:v>
                </c:pt>
                <c:pt idx="4">
                  <c:v>3.9029535864978905E-2</c:v>
                </c:pt>
                <c:pt idx="5">
                  <c:v>0.2848101265822785</c:v>
                </c:pt>
                <c:pt idx="6">
                  <c:v>0.21624472573839665</c:v>
                </c:pt>
                <c:pt idx="7">
                  <c:v>8.4388185654008449E-3</c:v>
                </c:pt>
                <c:pt idx="8">
                  <c:v>9.4936708860759497E-3</c:v>
                </c:pt>
                <c:pt idx="9">
                  <c:v>0.27637130801687765</c:v>
                </c:pt>
                <c:pt idx="10">
                  <c:v>0.14873417721518986</c:v>
                </c:pt>
                <c:pt idx="11">
                  <c:v>9.3881856540084394E-2</c:v>
                </c:pt>
                <c:pt idx="12">
                  <c:v>0.17405063291139242</c:v>
                </c:pt>
                <c:pt idx="13">
                  <c:v>6.434599156118144E-2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03-564C-A779-8557B26C0F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03-564C-A779-8557B26C0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03-564C-A779-8557B26C0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03-564C-A779-8557B26C0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03-564C-A779-8557B26C0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03-564C-A779-8557B26C0F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'76 Kysymys'!$B$36:$B$54</c:f>
              <c:strCache>
                <c:ptCount val="19"/>
                <c:pt idx="0">
                  <c:v>Kansainvälisten osaajien rekrytointi on yrityksen kannalta positiivinen asia</c:v>
                </c:pt>
                <c:pt idx="1">
                  <c:v>Kansainvälisten osaajien rekrytointi on yrityksen kannalta negatiivinen asia</c:v>
                </c:pt>
                <c:pt idx="2">
                  <c:v>Kansainvälisten osaajien rekrytointi on helppoa</c:v>
                </c:pt>
                <c:pt idx="3">
                  <c:v>Kansainvälisten osaajien rekrytointi on vaikeaa</c:v>
                </c:pt>
                <c:pt idx="4">
                  <c:v>Kansainvälisten osaajien rekrytointi on taloudellisesta järkevää</c:v>
                </c:pt>
                <c:pt idx="5">
                  <c:v>Kansainvälisten osaajien rekrytointi on taloudellisesti kannattamatonta</c:v>
                </c:pt>
                <c:pt idx="6">
                  <c:v>Kansainvälisten osaajien rekrytointi vaatii liikaa aikaa ja vaivaa</c:v>
                </c:pt>
                <c:pt idx="7">
                  <c:v>Kansainvälisten osaajien rekrytointi tuo enemmän lisäarvoa kuin suomea tai ruotsia äidinkielenään puhuvan henkilön</c:v>
                </c:pt>
                <c:pt idx="8">
                  <c:v>Ei ole väliä onko henkilö kansainvälinen osaaja vai suomea tai ruotsia äidinkielenään puhuva henkilö</c:v>
                </c:pt>
                <c:pt idx="9">
                  <c:v>Rekrytoimme ihmisiä, jotka sopivat yrityskulttuuriimme (emme halua muuttaa yrityskulttuuriamme)</c:v>
                </c:pt>
                <c:pt idx="10">
                  <c:v>Rekrytoimme ihmisiä, jotka täydentävät yrityskulttuuriamme (olemme valmiita muuttamaan yrityskulttuuriamme)</c:v>
                </c:pt>
                <c:pt idx="11">
                  <c:v>Meidän yrityksemme rekrytoi mielellään kansainvälisiä osaajia</c:v>
                </c:pt>
                <c:pt idx="12">
                  <c:v>Meidän yrityksemme rekrytoi mielellään kansainvälisiä osaajia, kunhan he ovat opiskelleet Suomessa</c:v>
                </c:pt>
                <c:pt idx="13">
                  <c:v>Meidän yrityksemme ei halua rekrytoida kansainvälisiä osaajia</c:v>
                </c:pt>
                <c:pt idx="14">
                  <c:v>Yrityksemme voisi kokeilla kansainvälisen osaajan työllistämistä, mikäli voisimme tehdä sen määräaikaisesti ilman riskiä</c:v>
                </c:pt>
                <c:pt idx="15">
                  <c:v>Yrityksemme ei ota kansainvälisiä opiskelijoita harjoitteluun, sillä se vaatii työpaikkaohjausta ja muita resursseja, vaikka harjoittelu olisikin palkaton</c:v>
                </c:pt>
                <c:pt idx="16">
                  <c:v>Vaikka yrityksemme työllistämä kansainvälinen osaaja tarvitsisi apua työn ulkopuolisissa asioissa (kuten asuminen, koulut, vapaa-aika, perhe jne.), eivät ne kuulu yrityksemme vastuulle</c:v>
                </c:pt>
                <c:pt idx="17">
                  <c:v>Tottakai työllistämämme kansainvälisen osaajan työn ulkopuoliset (kuten asuminen, koulut, vapaa-aika, perhe jne.) asiat kuuluvat myös yrityksellemme ja autamme niiden kanssa mielellämme</c:v>
                </c:pt>
                <c:pt idx="18">
                  <c:v>Ei kansainvälisiä osaajia kannata rekrytoida, he lähtevät kuitenkin kohta muualle</c:v>
                </c:pt>
              </c:strCache>
            </c:strRef>
          </c:cat>
          <c:val>
            <c:numRef>
              <c:f>'76 Kysymys'!$C$36:$C$54</c:f>
              <c:numCache>
                <c:formatCode>0.0%</c:formatCode>
                <c:ptCount val="19"/>
                <c:pt idx="0">
                  <c:v>0.61122047244094491</c:v>
                </c:pt>
                <c:pt idx="1">
                  <c:v>2.6574803149606301E-2</c:v>
                </c:pt>
                <c:pt idx="2">
                  <c:v>5.1181102362204731E-2</c:v>
                </c:pt>
                <c:pt idx="3">
                  <c:v>0.25295275590551186</c:v>
                </c:pt>
                <c:pt idx="4">
                  <c:v>0.13681102362204725</c:v>
                </c:pt>
                <c:pt idx="5">
                  <c:v>8.6614173228346455E-2</c:v>
                </c:pt>
                <c:pt idx="6">
                  <c:v>0.26771653543307089</c:v>
                </c:pt>
                <c:pt idx="7">
                  <c:v>4.3307086614173228E-2</c:v>
                </c:pt>
                <c:pt idx="8">
                  <c:v>0.26673228346456695</c:v>
                </c:pt>
                <c:pt idx="9">
                  <c:v>0.14271653543307086</c:v>
                </c:pt>
                <c:pt idx="10">
                  <c:v>0.24114173228346455</c:v>
                </c:pt>
                <c:pt idx="11">
                  <c:v>0.22440944881889763</c:v>
                </c:pt>
                <c:pt idx="12">
                  <c:v>0.10925196850393699</c:v>
                </c:pt>
                <c:pt idx="13">
                  <c:v>5.6102362204724407E-2</c:v>
                </c:pt>
                <c:pt idx="14">
                  <c:v>0.20866141732283466</c:v>
                </c:pt>
                <c:pt idx="15">
                  <c:v>8.9566929133858275E-2</c:v>
                </c:pt>
                <c:pt idx="16">
                  <c:v>9.4488188976377951E-2</c:v>
                </c:pt>
                <c:pt idx="17">
                  <c:v>0.13582677165354332</c:v>
                </c:pt>
                <c:pt idx="18">
                  <c:v>2.952755905511811E-2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3-564C-A779-8557B26C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345895"/>
        <c:axId val="2543650"/>
      </c:barChart>
      <c:catAx>
        <c:axId val="1634589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2543650"/>
        <c:crosses val="autoZero"/>
        <c:auto val="0"/>
        <c:lblAlgn val="ctr"/>
        <c:lblOffset val="100"/>
        <c:noMultiLvlLbl val="0"/>
      </c:catAx>
      <c:valAx>
        <c:axId val="254365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1634589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39-E84F-B8E9-9CCFF8AD4A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739-E84F-B8E9-9CCFF8AD4A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39-E84F-B8E9-9CCFF8AD4A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739-E84F-B8E9-9CCFF8AD4A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739-E84F-B8E9-9CCFF8AD4A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739-E84F-B8E9-9CCFF8AD4AF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Kysymys'!$B$34:$B$39</c:f>
              <c:strCache>
                <c:ptCount val="6"/>
                <c:pt idx="0">
                  <c:v>0 (Yksinyrittäjä)</c:v>
                </c:pt>
                <c:pt idx="1">
                  <c:v>1-4</c:v>
                </c:pt>
                <c:pt idx="2">
                  <c:v>5-9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'4 Kysymys'!$C$34:$C$39</c:f>
              <c:numCache>
                <c:formatCode>0.0%</c:formatCode>
                <c:ptCount val="6"/>
                <c:pt idx="0">
                  <c:v>3.8994800693240898E-2</c:v>
                </c:pt>
                <c:pt idx="1">
                  <c:v>0.20103986135181975</c:v>
                </c:pt>
                <c:pt idx="2">
                  <c:v>0.14731369150779897</c:v>
                </c:pt>
                <c:pt idx="3">
                  <c:v>0.36395147313691512</c:v>
                </c:pt>
                <c:pt idx="4">
                  <c:v>0.16117850953206239</c:v>
                </c:pt>
                <c:pt idx="5">
                  <c:v>8.7521663778162923E-2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39-E84F-B8E9-9CCFF8AD4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9935986"/>
        <c:axId val="59452087"/>
      </c:barChart>
      <c:catAx>
        <c:axId val="993598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59452087"/>
        <c:crosses val="autoZero"/>
        <c:auto val="0"/>
        <c:lblAlgn val="ctr"/>
        <c:lblOffset val="100"/>
        <c:noMultiLvlLbl val="0"/>
      </c:catAx>
      <c:valAx>
        <c:axId val="59452087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9935986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syyskuu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7.8465562336530077E-3</c:v>
                </c:pt>
                <c:pt idx="1">
                  <c:v>3.574542284219704E-2</c:v>
                </c:pt>
                <c:pt idx="2">
                  <c:v>0.36442894507410639</c:v>
                </c:pt>
                <c:pt idx="3">
                  <c:v>0.42458587619877941</c:v>
                </c:pt>
                <c:pt idx="4">
                  <c:v>0.16739319965126417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5D-4658-A5B7-680AB3B1F4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syyskuu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1.6853932584269663E-3</c:v>
                </c:pt>
                <c:pt idx="1">
                  <c:v>1.1235955056179777E-2</c:v>
                </c:pt>
                <c:pt idx="2">
                  <c:v>0.28483146067415732</c:v>
                </c:pt>
                <c:pt idx="3">
                  <c:v>0.50786516853932584</c:v>
                </c:pt>
                <c:pt idx="4">
                  <c:v>0.19438202247191011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87-455F-BD78-AF7FA9A783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 elokuu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E5-E941-A33C-6611BC20EB4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E5-E941-A33C-6611BC20EB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E5-E941-A33C-6611BC20EB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E5-E941-A33C-6611BC20EB4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4E5-E941-A33C-6611BC20EB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3.8580246913580245E-3</c:v>
                </c:pt>
                <c:pt idx="1">
                  <c:v>1.8518518518518517E-2</c:v>
                </c:pt>
                <c:pt idx="2">
                  <c:v>0.23688271604938271</c:v>
                </c:pt>
                <c:pt idx="3">
                  <c:v>0.46064814814814814</c:v>
                </c:pt>
                <c:pt idx="4">
                  <c:v>0.28009259259259262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87-455F-BD78-AF7FA9A783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 syyskuu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2.795311091073039E-2</c:v>
                </c:pt>
                <c:pt idx="1">
                  <c:v>0.11722272317403067</c:v>
                </c:pt>
                <c:pt idx="2">
                  <c:v>0.33633904418394955</c:v>
                </c:pt>
                <c:pt idx="3">
                  <c:v>0.34535617673579799</c:v>
                </c:pt>
                <c:pt idx="4">
                  <c:v>0.17312894499549145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FE-1F4D-B051-ECABBEA9DA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tammikuu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9.8039215686274508E-3</c:v>
                </c:pt>
                <c:pt idx="1">
                  <c:v>5.3544494720965299E-2</c:v>
                </c:pt>
                <c:pt idx="2">
                  <c:v>0.30995475113122201</c:v>
                </c:pt>
                <c:pt idx="3">
                  <c:v>0.42609351432880799</c:v>
                </c:pt>
                <c:pt idx="4">
                  <c:v>0.200603318250377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C9-244B-8D48-B3097B3B9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syyskuu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0.26019080659150046</c:v>
                </c:pt>
                <c:pt idx="1">
                  <c:v>0.19947961838681699</c:v>
                </c:pt>
                <c:pt idx="2">
                  <c:v>0.3469210754553339</c:v>
                </c:pt>
                <c:pt idx="3">
                  <c:v>0.11708586296617519</c:v>
                </c:pt>
                <c:pt idx="4">
                  <c:v>7.6322636600173452E-2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F-4C01-994D-2211698C82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syyskuu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 osaa sanoa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0.21384355655599327</c:v>
                </c:pt>
                <c:pt idx="1">
                  <c:v>0.2588632526730445</c:v>
                </c:pt>
                <c:pt idx="2">
                  <c:v>0.3269555430500844</c:v>
                </c:pt>
                <c:pt idx="3">
                  <c:v>0.14350028137310075</c:v>
                </c:pt>
                <c:pt idx="4">
                  <c:v>5.6837366347777155E-2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0D-DF4D-858C-A1BD7AE299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 elokuu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BA-F847-803B-B3AE691BA2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BA-F847-803B-B3AE691BA25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EBA-F847-803B-B3AE691BA25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BA-F847-803B-B3AE691BA25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EBA-F847-803B-B3AE691BA2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 osaa sanoa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0.16422513492675406</c:v>
                </c:pt>
                <c:pt idx="1">
                  <c:v>0.12952968388589051</c:v>
                </c:pt>
                <c:pt idx="2">
                  <c:v>0.3353893600616808</c:v>
                </c:pt>
                <c:pt idx="3">
                  <c:v>0.34232845026985353</c:v>
                </c:pt>
                <c:pt idx="4">
                  <c:v>2.8527370855821126E-2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55-D940-AB87-D3CAE66544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syyskuu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3.3913043478260872E-2</c:v>
                </c:pt>
                <c:pt idx="1">
                  <c:v>8.8695652173913037E-2</c:v>
                </c:pt>
                <c:pt idx="2">
                  <c:v>0.46956521739130436</c:v>
                </c:pt>
                <c:pt idx="3">
                  <c:v>0.37043478260869567</c:v>
                </c:pt>
                <c:pt idx="4">
                  <c:v>3.7391304347826088E-2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CC-4347-968C-7B9E6F61F5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syyskuu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B5-2149-B152-A3DD630A9E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B5-2149-B152-A3DD630A9E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B5-2149-B152-A3DD630A9EE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9B5-2149-B152-A3DD630A9EE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9B5-2149-B152-A3DD630A9E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1.016949152542373E-2</c:v>
                </c:pt>
                <c:pt idx="1">
                  <c:v>6.0451977401129946E-2</c:v>
                </c:pt>
                <c:pt idx="2">
                  <c:v>0.43276836158192095</c:v>
                </c:pt>
                <c:pt idx="3">
                  <c:v>0.46271186440677969</c:v>
                </c:pt>
                <c:pt idx="4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6A-4F3E-A16E-115BA624CE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 elokuu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1.238390092879257E-2</c:v>
                </c:pt>
                <c:pt idx="1">
                  <c:v>1.6253869969040248E-2</c:v>
                </c:pt>
                <c:pt idx="2">
                  <c:v>0.32662538699690402</c:v>
                </c:pt>
                <c:pt idx="3">
                  <c:v>0.56269349845201233</c:v>
                </c:pt>
                <c:pt idx="4">
                  <c:v>8.2043343653250778E-2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6A-4F3E-A16E-115BA624CE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 syyskuu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8.9511754068716101E-2</c:v>
                </c:pt>
                <c:pt idx="1">
                  <c:v>0.11754068716094034</c:v>
                </c:pt>
                <c:pt idx="2">
                  <c:v>0.53797468354430378</c:v>
                </c:pt>
                <c:pt idx="3">
                  <c:v>0.21518987341772153</c:v>
                </c:pt>
                <c:pt idx="4">
                  <c:v>3.9783001808318265E-2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8-3B42-A819-EC380592E5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tammikuu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2.8919330289193301E-2</c:v>
                </c:pt>
                <c:pt idx="1">
                  <c:v>7.0015220700152203E-2</c:v>
                </c:pt>
                <c:pt idx="2">
                  <c:v>0.52511415525114202</c:v>
                </c:pt>
                <c:pt idx="3">
                  <c:v>0.30060882800608801</c:v>
                </c:pt>
                <c:pt idx="4">
                  <c:v>7.5342465753424695E-2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03-9E41-9FF3-9CA32DA05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syyskuu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1.4782608695652176E-2</c:v>
                </c:pt>
                <c:pt idx="1">
                  <c:v>3.2173913043478261E-2</c:v>
                </c:pt>
                <c:pt idx="2">
                  <c:v>0.27826086956521739</c:v>
                </c:pt>
                <c:pt idx="3">
                  <c:v>0.59217391304347833</c:v>
                </c:pt>
                <c:pt idx="4">
                  <c:v>8.2608695652173922E-2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1-4935-BCA3-68B676FCA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syyskuu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8.9988751406074249E-3</c:v>
                </c:pt>
                <c:pt idx="1">
                  <c:v>2.9808773903262094E-2</c:v>
                </c:pt>
                <c:pt idx="2">
                  <c:v>0.24803149606299213</c:v>
                </c:pt>
                <c:pt idx="3">
                  <c:v>0.65241844769403823</c:v>
                </c:pt>
                <c:pt idx="4">
                  <c:v>6.0742407199100117E-2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92-4AB4-A037-7462DEE1E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 elokuu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64-F34C-A06D-2F72A781D39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64-F34C-A06D-2F72A781D39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64-F34C-A06D-2F72A781D39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64-F34C-A06D-2F72A781D39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64-F34C-A06D-2F72A781D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5.4137664346481052E-3</c:v>
                </c:pt>
                <c:pt idx="1">
                  <c:v>2.0881670533642691E-2</c:v>
                </c:pt>
                <c:pt idx="2">
                  <c:v>0.21036349574632637</c:v>
                </c:pt>
                <c:pt idx="3">
                  <c:v>0.64733178654292345</c:v>
                </c:pt>
                <c:pt idx="4">
                  <c:v>0.11600928074245939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92-4AB4-A037-7462DEE1E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 syyskuu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3.9783001808318265E-2</c:v>
                </c:pt>
                <c:pt idx="1">
                  <c:v>6.5099457504520786E-2</c:v>
                </c:pt>
                <c:pt idx="2">
                  <c:v>0.33996383363471971</c:v>
                </c:pt>
                <c:pt idx="3">
                  <c:v>0.45660036166365287</c:v>
                </c:pt>
                <c:pt idx="4">
                  <c:v>9.8553345388788433E-2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38-4F44-AC5D-82BD06F02BE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tammikuu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1.8250950570342199E-2</c:v>
                </c:pt>
                <c:pt idx="1">
                  <c:v>4.5627376425855501E-2</c:v>
                </c:pt>
                <c:pt idx="2">
                  <c:v>0.33384030418250998</c:v>
                </c:pt>
                <c:pt idx="3">
                  <c:v>0.47224334600760498</c:v>
                </c:pt>
                <c:pt idx="4">
                  <c:v>0.13003802281368801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BF-5D4F-B650-7B6B4D960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EDD-1F4A-B930-BE00C4A3CE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DD-1F4A-B930-BE00C4A3CE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DD-1F4A-B930-BE00C4A3CE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DD-1F4A-B930-BE00C4A3CE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DD-1F4A-B930-BE00C4A3CE1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Vähentänyt merkittävästi</c:v>
                </c:pt>
                <c:pt idx="1">
                  <c:v>Vähentänyt jonkin verran</c:v>
                </c:pt>
                <c:pt idx="2">
                  <c:v>Ei vaikutusta</c:v>
                </c:pt>
                <c:pt idx="3">
                  <c:v>Kasvattanut</c:v>
                </c:pt>
                <c:pt idx="4">
                  <c:v>En osaa sanoa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9.1145833333333343E-2</c:v>
                </c:pt>
                <c:pt idx="1">
                  <c:v>0.3029513888888889</c:v>
                </c:pt>
                <c:pt idx="2">
                  <c:v>0.54774305555555558</c:v>
                </c:pt>
                <c:pt idx="3">
                  <c:v>4.4270833333333336E-2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DD-1F4A-B930-BE00C4A3C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45775578"/>
        <c:axId val="34199092"/>
      </c:barChart>
      <c:catAx>
        <c:axId val="4577557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34199092"/>
        <c:crosses val="autoZero"/>
        <c:auto val="0"/>
        <c:lblAlgn val="ctr"/>
        <c:lblOffset val="100"/>
        <c:noMultiLvlLbl val="0"/>
      </c:catAx>
      <c:valAx>
        <c:axId val="34199092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45775578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832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61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013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281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N=863</a:t>
            </a:r>
          </a:p>
        </p:txBody>
      </p:sp>
    </p:spTree>
    <p:extLst>
      <p:ext uri="{BB962C8B-B14F-4D97-AF65-F5344CB8AC3E}">
        <p14:creationId xmlns:p14="http://schemas.microsoft.com/office/powerpoint/2010/main" val="3736117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N=865</a:t>
            </a:r>
          </a:p>
        </p:txBody>
      </p:sp>
    </p:spTree>
    <p:extLst>
      <p:ext uri="{BB962C8B-B14F-4D97-AF65-F5344CB8AC3E}">
        <p14:creationId xmlns:p14="http://schemas.microsoft.com/office/powerpoint/2010/main" val="2888588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N=865</a:t>
            </a:r>
          </a:p>
        </p:txBody>
      </p:sp>
    </p:spTree>
    <p:extLst>
      <p:ext uri="{BB962C8B-B14F-4D97-AF65-F5344CB8AC3E}">
        <p14:creationId xmlns:p14="http://schemas.microsoft.com/office/powerpoint/2010/main" val="1314000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66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53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303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Kansainvälinen osaaja (</a:t>
            </a:r>
            <a:r>
              <a:rPr lang="fi-FI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</a:t>
            </a:r>
            <a:r>
              <a:rPr lang="fi-FI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-osaaja) määritellään tässä kyselyssä henkilöksi, jolla on muu äidinkieli kuin suomi tai ruotsi. Hän voi kuitenkin jo asua Suomessa ja hänellä voi olla Suomen kansalaisuus.</a:t>
            </a:r>
            <a:endParaRPr lang="fi-FI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5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None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=692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endParaRPr lang="fi-FI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Emme tarvitse lisää työvoimaa (ei </a:t>
            </a:r>
            <a:r>
              <a:rPr lang="fi-F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rekrytarvetta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Työtehtävissä vaaditaan äidinkielen tasoista suomen tai ruotsin kielen taitoa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Kansainvälisten osaajien rekrytointi/vuokraaminen on vaikeampaa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Kansainvälisten osaajien rekrytointi/vuokraaminen on kalliimpaa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Työyhteisössämme ei ole riittävää kielitaitoa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Työyhteisössämme ei ole valmiuksia monikulttuurisuuteen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Emme pysty houkuttelemaan palkkatasollamme kansainvälisiä osaajia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ulkopuolelta tulevien kansainvälisten osaajien lupaprosessi on liian hidas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ulkopuolelta tulevien kansainvälisten osaajien lupaprosessi on liian monimutkainen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Emme halua rekrytoida/vuokrata kansainvälisiä osaajia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128524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 syy, mikä? (avoin kommenttikenttä)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10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N=1146</a:t>
            </a:r>
          </a:p>
        </p:txBody>
      </p:sp>
    </p:spTree>
    <p:extLst>
      <p:ext uri="{BB962C8B-B14F-4D97-AF65-F5344CB8AC3E}">
        <p14:creationId xmlns:p14="http://schemas.microsoft.com/office/powerpoint/2010/main" val="58109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N=447</a:t>
            </a:r>
          </a:p>
        </p:txBody>
      </p:sp>
    </p:spTree>
    <p:extLst>
      <p:ext uri="{BB962C8B-B14F-4D97-AF65-F5344CB8AC3E}">
        <p14:creationId xmlns:p14="http://schemas.microsoft.com/office/powerpoint/2010/main" val="1531597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N=449</a:t>
            </a:r>
          </a:p>
        </p:txBody>
      </p:sp>
    </p:spTree>
    <p:extLst>
      <p:ext uri="{BB962C8B-B14F-4D97-AF65-F5344CB8AC3E}">
        <p14:creationId xmlns:p14="http://schemas.microsoft.com/office/powerpoint/2010/main" val="1130466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N=453</a:t>
            </a:r>
          </a:p>
        </p:txBody>
      </p:sp>
    </p:spTree>
    <p:extLst>
      <p:ext uri="{BB962C8B-B14F-4D97-AF65-F5344CB8AC3E}">
        <p14:creationId xmlns:p14="http://schemas.microsoft.com/office/powerpoint/2010/main" val="3331719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N=214</a:t>
            </a:r>
          </a:p>
        </p:txBody>
      </p:sp>
    </p:spTree>
    <p:extLst>
      <p:ext uri="{BB962C8B-B14F-4D97-AF65-F5344CB8AC3E}">
        <p14:creationId xmlns:p14="http://schemas.microsoft.com/office/powerpoint/2010/main" val="2630522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N=132</a:t>
            </a:r>
          </a:p>
        </p:txBody>
      </p:sp>
    </p:spTree>
    <p:extLst>
      <p:ext uri="{BB962C8B-B14F-4D97-AF65-F5344CB8AC3E}">
        <p14:creationId xmlns:p14="http://schemas.microsoft.com/office/powerpoint/2010/main" val="269824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1668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26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579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944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096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252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90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tiedä mistä löytäisimme kansainvälisiä osaajia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osaa kirjoittaa rekrytointi-ilmoituksia tai haastatella englanniksi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ymmärrä tutkintotodistuksia ulkomaisista oppilaitoksista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osaa arvioida kansainvälisten osaajien aiempaa osaamista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osaa integroida kansainvälistä osaajaa työyhteisöömme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Osaamme kyllä englantia, mutta sen käyttäminen ei tunnu luontevalta työyhteisössämme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tiedä tarpeeksi diversiteetistä ja inkluusiosta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tiedä kuinka kohtaisimme mahdollisia konflikteja, jotka voisivat syntyä työyhteisössä kansainvälisen osaajan palkkaamisesta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osaa tarjota sopivaa työpaikkaohjausta kansainväliselle osaajalle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osaa tukea kansainvälisiä osaajia työn ulkopuolisissa asioissa (kuten asuminen, koulut, vapaa-aika, perhe jne.)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Meillä ei ole mahdollisuutta tarjota kielikoulutusta kansainväliselle osaajalle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Meillä ei ole mahdollisuutta tarjota englannin kielen koulutusta työyhteisölle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Emme tiedä oleskelulupaprosessista tarpeeksi, jotta voisimme rekrytoida kansainvälisen osaajan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43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Taloudellista tukea palkkaukseen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Taloudellista tukea kielikoulutuksiin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Taloudellista tukea yrityksen osaamisen kehittämiseen kansainvälisessä rekrytoinnissa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Koulutusta tai ohjausta kansainväliseen rekrytointiin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Koulutusta tai ohjausta työpaikkaohjaukseen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Koulutusta tai ohjausta diversiteetistä ja inkluusiosta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Ohjausta harjoitteluiden tarjoamisessa kansainvälisille opiskelijoille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Ohjausta kansainvälisen osaajan oleskelulupaprosessiin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Apua ulkomaalaisten tutkintojen tai osaamisen tunnistamisessa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Apua kansainvälisen työntekijän työn ulkopuolisten asioiden hoitamiseen (kuten asuminen, koulut, vapaa-aika, perhe jne.)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23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2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on yrityksen kannalta positiivinen asia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on yrityksen kannalta negatiivinen asia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on helppoa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on vaikeaa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on taloudellisesta järkevää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on taloudellisesti kannattamatonta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vaatii liikaa aikaa ja vaivaa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Kansainvälisten osaajien rekrytointi tuo enemmän lisäarvoa kuin suomea tai ruotsia äidinkielenään puhuvan henkilön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 ole väliä onko henkilö kansainvälinen osaaja vai suomea tai ruotsia äidinkielenään puhuva henkilö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Rekrytoimme ihmisiä, jotka sopivat yrityskulttuuriimme (emme halua muuttaa yrityskulttuuriamme)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Rekrytoimme ihmisiä, jotka täydentävät yrityskulttuuriamme (olemme valmiita muuttamaan yrityskulttuuriamme)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Meidän yrityksemme rekrytoi mielellään kansainvälisiä osaajia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Meidän yrityksemme rekrytoi mielellään kansainvälisiä osaajia, kunhan he ovat opiskelleet Suomessa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Meidän yrityksemme ei halua rekrytoida kansainvälisiä osaajia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Yrityksemme voisi kokeilla kansainvälisen osaajan työllistämistä, mikäli voisimme tehdä sen määräaikaisesti ilman riskiä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Yrityksemme ei ota kansainvälisiä opiskelijoita harjoitteluun, sillä se vaatii työpaikkaohjausta ja muita resursseja, vaikka harjoittelu olisikin palkaton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Vaikka yrityksemme työllistämä kansainvälinen osaaja tarvitsisi apua työn ulkopuolisissa asioissa (kuten asuminen, koulut, vapaa-aika, perhe jne.), eivät ne kuulu yrityksemme vastuulle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Tottakai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työllistämämme kansainvälisen osaajan työn ulkopuoliset (kuten asuminen, koulut, vapaa-aika, perhe jne.) asiat kuuluvat myös yrityksellemme ja autamme niiden kanssa mielellämme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i-FI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 kansainvälisiä osaajia kannata rekrytoida, he lähtevät kuitenkin kohta muualle</a:t>
            </a: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9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02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4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10.10.2023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10.10.2023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10.10.2023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10.10.2023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737" y="1041400"/>
            <a:ext cx="11392525" cy="2387600"/>
          </a:xfrm>
        </p:spPr>
        <p:txBody>
          <a:bodyPr>
            <a:noAutofit/>
          </a:bodyPr>
          <a:lstStyle/>
          <a:p>
            <a:r>
              <a:rPr lang="fi-FI" sz="5400" dirty="0"/>
              <a:t>Kauppakamarikysely 2023:</a:t>
            </a:r>
            <a:br>
              <a:rPr lang="fi-FI" sz="5400" dirty="0"/>
            </a:br>
            <a:r>
              <a:rPr lang="fi-FI" sz="3200" dirty="0"/>
              <a:t>Osaavan työvoiman saatavuus ja kansainväliset osaajat</a:t>
            </a: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46856"/>
          </a:xfrm>
        </p:spPr>
        <p:txBody>
          <a:bodyPr anchor="ctr"/>
          <a:lstStyle/>
          <a:p>
            <a:r>
              <a:rPr lang="fi-FI" dirty="0"/>
              <a:t>Kaikki vastaukset</a:t>
            </a:r>
          </a:p>
          <a:p>
            <a:r>
              <a:rPr lang="fi-FI" dirty="0"/>
              <a:t>13.9.2023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968948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Onko yrityksenne tarvitsemaa osaavaa työvoimaa saatavilla tällä hetkellä?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0662" y="6356350"/>
            <a:ext cx="4826000" cy="365125"/>
          </a:xfrm>
        </p:spPr>
        <p:txBody>
          <a:bodyPr/>
          <a:lstStyle/>
          <a:p>
            <a:r>
              <a:rPr lang="fi-FI" dirty="0"/>
              <a:t>1 = paljon ylitarjontaa, 2 = ylitarjontaa, </a:t>
            </a:r>
          </a:p>
          <a:p>
            <a:r>
              <a:rPr lang="fi-FI" dirty="0"/>
              <a:t>3 = ei ylitarjontaa eikä pulaa, 4 = pulaa, 5 = paljon pulaa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 dirty="0"/>
          </a:p>
        </p:txBody>
      </p:sp>
      <p:graphicFrame>
        <p:nvGraphicFramePr>
          <p:cNvPr id="10" name="Cont1">
            <a:extLst>
              <a:ext uri="{FF2B5EF4-FFF2-40B4-BE49-F238E27FC236}">
                <a16:creationId xmlns:a16="http://schemas.microsoft.com/office/drawing/2014/main" id="{C2A8934F-F298-4492-AC6F-758794CE9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09805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7301948" y="2924703"/>
            <a:ext cx="4051852" cy="3469747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8E55465-BE8D-42B0-99B4-209C16CC2764}"/>
              </a:ext>
            </a:extLst>
          </p:cNvPr>
          <p:cNvSpPr txBox="1">
            <a:spLocks/>
          </p:cNvSpPr>
          <p:nvPr/>
        </p:nvSpPr>
        <p:spPr>
          <a:xfrm>
            <a:off x="-1574800" y="4001294"/>
            <a:ext cx="48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2023 syyskuu = 1154</a:t>
            </a:r>
          </a:p>
          <a:p>
            <a:r>
              <a:rPr lang="fi-FI" sz="1100" dirty="0"/>
              <a:t>2022 syyskuu n=1780</a:t>
            </a:r>
          </a:p>
          <a:p>
            <a:r>
              <a:rPr lang="fi-FI" sz="1100" dirty="0"/>
              <a:t>2021 elokuu n=1297</a:t>
            </a:r>
          </a:p>
          <a:p>
            <a:r>
              <a:rPr lang="fi-FI" sz="1100" dirty="0"/>
              <a:t>2020 syyskuu n=1106</a:t>
            </a:r>
          </a:p>
          <a:p>
            <a:r>
              <a:rPr lang="fi-FI" sz="1100" dirty="0"/>
              <a:t>2020 tammikuu n=1333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85DD2FB-1F62-494F-BADF-219EBBF23275}"/>
              </a:ext>
            </a:extLst>
          </p:cNvPr>
          <p:cNvSpPr txBox="1">
            <a:spLocks/>
          </p:cNvSpPr>
          <p:nvPr/>
        </p:nvSpPr>
        <p:spPr>
          <a:xfrm>
            <a:off x="4946649" y="2145921"/>
            <a:ext cx="2994025" cy="74068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59,2 % vastaajista: pulaa tai paljon pulaa</a:t>
            </a:r>
          </a:p>
        </p:txBody>
      </p:sp>
    </p:spTree>
    <p:extLst>
      <p:ext uri="{BB962C8B-B14F-4D97-AF65-F5344CB8AC3E}">
        <p14:creationId xmlns:p14="http://schemas.microsoft.com/office/powerpoint/2010/main" val="7577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Rajoittaako osaavan työvoiman saatavuus yrityksen kasvua ja liiketoiminnan kehittämistä?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6912" y="6356350"/>
            <a:ext cx="6413500" cy="365125"/>
          </a:xfrm>
        </p:spPr>
        <p:txBody>
          <a:bodyPr/>
          <a:lstStyle/>
          <a:p>
            <a:r>
              <a:rPr lang="fi-FI" dirty="0"/>
              <a:t>1 = ei rajoita, 2 = rajoittaa vähän, 3 = rajoittaa jonkin verran, 4 = rajoittaa paljon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 dirty="0"/>
          </a:p>
        </p:txBody>
      </p:sp>
      <p:graphicFrame>
        <p:nvGraphicFramePr>
          <p:cNvPr id="11" name="Cont1">
            <a:extLst>
              <a:ext uri="{FF2B5EF4-FFF2-40B4-BE49-F238E27FC236}">
                <a16:creationId xmlns:a16="http://schemas.microsoft.com/office/drawing/2014/main" id="{E5EDFA56-6550-4FEB-9EA0-081A34D70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31409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3754230" y="3487549"/>
            <a:ext cx="5948570" cy="266401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D59B3EE-53FF-4705-BEAB-F678DF3C10F4}"/>
              </a:ext>
            </a:extLst>
          </p:cNvPr>
          <p:cNvSpPr txBox="1">
            <a:spLocks/>
          </p:cNvSpPr>
          <p:nvPr/>
        </p:nvSpPr>
        <p:spPr>
          <a:xfrm>
            <a:off x="2624573" y="2108842"/>
            <a:ext cx="2852104" cy="12691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66,3 % vastaajista: osaavan työvoiman saatavuus rajoittaa kasvua ja liiketoiminnan kehittämistä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C2702116-BB53-3DF6-9267-3639328BEAC2}"/>
              </a:ext>
            </a:extLst>
          </p:cNvPr>
          <p:cNvSpPr txBox="1">
            <a:spLocks/>
          </p:cNvSpPr>
          <p:nvPr/>
        </p:nvSpPr>
        <p:spPr>
          <a:xfrm>
            <a:off x="-1574800" y="4001294"/>
            <a:ext cx="48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2023 syyskuu = 1154</a:t>
            </a:r>
          </a:p>
          <a:p>
            <a:r>
              <a:rPr lang="fi-FI" sz="1100" dirty="0"/>
              <a:t>2022 syyskuu n=1780</a:t>
            </a:r>
          </a:p>
          <a:p>
            <a:r>
              <a:rPr lang="fi-FI" sz="1100" dirty="0"/>
              <a:t>2021 elokuu n=1297</a:t>
            </a:r>
          </a:p>
        </p:txBody>
      </p:sp>
    </p:spTree>
    <p:extLst>
      <p:ext uri="{BB962C8B-B14F-4D97-AF65-F5344CB8AC3E}">
        <p14:creationId xmlns:p14="http://schemas.microsoft.com/office/powerpoint/2010/main" val="36688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Millainen on yrityksenne näkymä lähitulevaisuuden rekrytointitarpeesta (seuraavat 6 kk)?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vähenee merkittävästi, 2 = vähenee, 3 = ei vähene eikä kasva, </a:t>
            </a:r>
          </a:p>
          <a:p>
            <a:r>
              <a:rPr lang="fi-FI" dirty="0"/>
              <a:t>4 = kasvaa, 5 = kasvaa merkittävästi)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 dirty="0"/>
          </a:p>
        </p:txBody>
      </p:sp>
      <p:graphicFrame>
        <p:nvGraphicFramePr>
          <p:cNvPr id="12" name="Cont1">
            <a:extLst>
              <a:ext uri="{FF2B5EF4-FFF2-40B4-BE49-F238E27FC236}">
                <a16:creationId xmlns:a16="http://schemas.microsoft.com/office/drawing/2014/main" id="{149FDA7B-467C-431E-AD90-5844D6C4B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37362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i 7">
            <a:extLst>
              <a:ext uri="{FF2B5EF4-FFF2-40B4-BE49-F238E27FC236}">
                <a16:creationId xmlns:a16="http://schemas.microsoft.com/office/drawing/2014/main" id="{B331FD7A-E348-40A6-BD61-C616E630AF14}"/>
              </a:ext>
            </a:extLst>
          </p:cNvPr>
          <p:cNvSpPr/>
          <p:nvPr/>
        </p:nvSpPr>
        <p:spPr>
          <a:xfrm>
            <a:off x="7239001" y="3060700"/>
            <a:ext cx="4406900" cy="282465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2761288-EF35-499B-988F-410A55B84B9C}"/>
              </a:ext>
            </a:extLst>
          </p:cNvPr>
          <p:cNvSpPr txBox="1">
            <a:spLocks/>
          </p:cNvSpPr>
          <p:nvPr/>
        </p:nvSpPr>
        <p:spPr>
          <a:xfrm>
            <a:off x="2732266" y="2446921"/>
            <a:ext cx="2474736" cy="11188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40,7 % vastaajista: kasvaa tai kasvaa merkittävästi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BCB555DE-F57D-8FAB-40C6-3DF91530619A}"/>
              </a:ext>
            </a:extLst>
          </p:cNvPr>
          <p:cNvSpPr txBox="1">
            <a:spLocks/>
          </p:cNvSpPr>
          <p:nvPr/>
        </p:nvSpPr>
        <p:spPr>
          <a:xfrm>
            <a:off x="-1574800" y="4001294"/>
            <a:ext cx="48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2023 syyskuu = 1154</a:t>
            </a:r>
          </a:p>
          <a:p>
            <a:r>
              <a:rPr lang="fi-FI" sz="1100" dirty="0"/>
              <a:t>2022 syyskuu n=1780</a:t>
            </a:r>
          </a:p>
          <a:p>
            <a:r>
              <a:rPr lang="fi-FI" sz="1100" dirty="0"/>
              <a:t>2021 elokuu n=1297</a:t>
            </a:r>
          </a:p>
          <a:p>
            <a:r>
              <a:rPr lang="fi-FI" sz="1100" dirty="0"/>
              <a:t>2020 syyskuu n=1106</a:t>
            </a:r>
          </a:p>
          <a:p>
            <a:r>
              <a:rPr lang="fi-FI" sz="1100" dirty="0"/>
              <a:t>2020 tammikuu n=1333</a:t>
            </a:r>
          </a:p>
        </p:txBody>
      </p:sp>
    </p:spTree>
    <p:extLst>
      <p:ext uri="{BB962C8B-B14F-4D97-AF65-F5344CB8AC3E}">
        <p14:creationId xmlns:p14="http://schemas.microsoft.com/office/powerpoint/2010/main" val="9727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Millainen on yrityksenne näkymä tulevaisuuden rekrytointitarpeesta </a:t>
            </a:r>
            <a:br>
              <a:rPr lang="fi-FI" dirty="0"/>
            </a:br>
            <a:r>
              <a:rPr lang="fi-FI" dirty="0"/>
              <a:t>(2-3 vuoden aikajänne)?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 dirty="0"/>
          </a:p>
        </p:txBody>
      </p:sp>
      <p:graphicFrame>
        <p:nvGraphicFramePr>
          <p:cNvPr id="10" name="Cont1">
            <a:extLst>
              <a:ext uri="{FF2B5EF4-FFF2-40B4-BE49-F238E27FC236}">
                <a16:creationId xmlns:a16="http://schemas.microsoft.com/office/drawing/2014/main" id="{FA283A1A-5D78-4F61-9EEF-08A146870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2645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C457F7B1-93B0-4C6D-8011-6A5DFB75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vähenee merkittävästi, 2 = vähenee, 3 = ei vähene eikä kasva, </a:t>
            </a:r>
          </a:p>
          <a:p>
            <a:r>
              <a:rPr lang="fi-FI" dirty="0"/>
              <a:t>4 = kasvaa, 5 = kasvaa merkittävästi)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990ECB-3163-4285-A10B-DC9281AE7093}"/>
              </a:ext>
            </a:extLst>
          </p:cNvPr>
          <p:cNvSpPr txBox="1">
            <a:spLocks/>
          </p:cNvSpPr>
          <p:nvPr/>
        </p:nvSpPr>
        <p:spPr>
          <a:xfrm>
            <a:off x="-1574800" y="4836715"/>
            <a:ext cx="48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/>
              <a:t>Huom</a:t>
            </a:r>
            <a:r>
              <a:rPr lang="fi-FI" sz="1100" dirty="0"/>
              <a:t>! </a:t>
            </a:r>
            <a:r>
              <a:rPr lang="fi-FI" sz="1100" dirty="0" err="1"/>
              <a:t>Kyselyssa</a:t>
            </a:r>
            <a:r>
              <a:rPr lang="fi-FI" sz="1100" dirty="0"/>
              <a:t> </a:t>
            </a:r>
          </a:p>
          <a:p>
            <a:r>
              <a:rPr lang="fi-FI" sz="1100" dirty="0"/>
              <a:t>1/2020 kysyttiin </a:t>
            </a:r>
          </a:p>
          <a:p>
            <a:r>
              <a:rPr lang="fi-FI" sz="1100" dirty="0"/>
              <a:t>aikajänteellä </a:t>
            </a:r>
          </a:p>
          <a:p>
            <a:r>
              <a:rPr lang="fi-FI" sz="1100" dirty="0"/>
              <a:t>3-5 vuotta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A8EABF71-DD06-46B7-A631-DFD3A7F9732C}"/>
              </a:ext>
            </a:extLst>
          </p:cNvPr>
          <p:cNvSpPr/>
          <p:nvPr/>
        </p:nvSpPr>
        <p:spPr>
          <a:xfrm>
            <a:off x="6934200" y="2692400"/>
            <a:ext cx="4826000" cy="315834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D779C4C0-BD82-404A-9D7A-8C67D864D194}"/>
              </a:ext>
            </a:extLst>
          </p:cNvPr>
          <p:cNvSpPr txBox="1">
            <a:spLocks/>
          </p:cNvSpPr>
          <p:nvPr/>
        </p:nvSpPr>
        <p:spPr>
          <a:xfrm>
            <a:off x="3581400" y="2610970"/>
            <a:ext cx="2408583" cy="11188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67,5 % vastaajista: kasvaa tai kasvaa merkittävästi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516A3E-25ED-537C-9ADC-A13A90ECA986}"/>
              </a:ext>
            </a:extLst>
          </p:cNvPr>
          <p:cNvSpPr txBox="1">
            <a:spLocks/>
          </p:cNvSpPr>
          <p:nvPr/>
        </p:nvSpPr>
        <p:spPr>
          <a:xfrm>
            <a:off x="-1574800" y="4001294"/>
            <a:ext cx="48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2023 syyskuu = 1154</a:t>
            </a:r>
          </a:p>
          <a:p>
            <a:r>
              <a:rPr lang="fi-FI" sz="1100" dirty="0"/>
              <a:t>2022 syyskuu n=1780</a:t>
            </a:r>
          </a:p>
          <a:p>
            <a:r>
              <a:rPr lang="fi-FI" sz="1100" dirty="0"/>
              <a:t>2021 elokuu n=1297</a:t>
            </a:r>
          </a:p>
          <a:p>
            <a:r>
              <a:rPr lang="fi-FI" sz="1100" dirty="0"/>
              <a:t>2020 syyskuu n=1106</a:t>
            </a:r>
          </a:p>
          <a:p>
            <a:r>
              <a:rPr lang="fi-FI" sz="1100" dirty="0"/>
              <a:t>2020 tammikuu n=1333</a:t>
            </a:r>
          </a:p>
        </p:txBody>
      </p:sp>
    </p:spTree>
    <p:extLst>
      <p:ext uri="{BB962C8B-B14F-4D97-AF65-F5344CB8AC3E}">
        <p14:creationId xmlns:p14="http://schemas.microsoft.com/office/powerpoint/2010/main" val="38726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005003"/>
              </p:ext>
            </p:extLst>
          </p:nvPr>
        </p:nvGraphicFramePr>
        <p:xfrm>
          <a:off x="1600200" y="1877219"/>
          <a:ext cx="100965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Miten</a:t>
            </a:r>
            <a:r>
              <a:rPr lang="en-US" sz="3600" dirty="0"/>
              <a:t> </a:t>
            </a:r>
            <a:r>
              <a:rPr lang="en-US" sz="3600" dirty="0" err="1"/>
              <a:t>suhdannetilanteen</a:t>
            </a:r>
            <a:r>
              <a:rPr lang="en-US" sz="3600" dirty="0"/>
              <a:t> </a:t>
            </a:r>
            <a:r>
              <a:rPr lang="en-US" sz="3600" dirty="0" err="1"/>
              <a:t>heikentyminen</a:t>
            </a:r>
            <a:r>
              <a:rPr lang="en-US" sz="3600" dirty="0"/>
              <a:t> on </a:t>
            </a:r>
            <a:r>
              <a:rPr lang="en-US" sz="3600" dirty="0" err="1"/>
              <a:t>muuttanut</a:t>
            </a:r>
            <a:r>
              <a:rPr lang="en-US" sz="3600" dirty="0"/>
              <a:t> </a:t>
            </a:r>
            <a:r>
              <a:rPr lang="en-US" sz="3600" dirty="0" err="1"/>
              <a:t>yrityksenne</a:t>
            </a:r>
            <a:r>
              <a:rPr lang="en-US" sz="3600" dirty="0"/>
              <a:t> </a:t>
            </a:r>
            <a:r>
              <a:rPr lang="en-US" sz="3600" dirty="0" err="1"/>
              <a:t>lähitulevaisuuden</a:t>
            </a:r>
            <a:r>
              <a:rPr lang="en-US" sz="3600" dirty="0"/>
              <a:t> </a:t>
            </a:r>
            <a:r>
              <a:rPr lang="en-US" sz="3600" dirty="0" err="1"/>
              <a:t>rekrytointitarvetta</a:t>
            </a:r>
            <a:r>
              <a:rPr lang="en-US" sz="3600" dirty="0"/>
              <a:t>?</a:t>
            </a: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0E47AC0-E557-CB2C-517A-46144D859320}"/>
              </a:ext>
            </a:extLst>
          </p:cNvPr>
          <p:cNvSpPr/>
          <p:nvPr/>
        </p:nvSpPr>
        <p:spPr>
          <a:xfrm>
            <a:off x="2222500" y="3949700"/>
            <a:ext cx="3886200" cy="275187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F3A6DF2-80FE-43C8-AE1B-5FD145E040AC}"/>
              </a:ext>
            </a:extLst>
          </p:cNvPr>
          <p:cNvSpPr txBox="1">
            <a:spLocks/>
          </p:cNvSpPr>
          <p:nvPr/>
        </p:nvSpPr>
        <p:spPr>
          <a:xfrm>
            <a:off x="2933596" y="2130603"/>
            <a:ext cx="2616407" cy="12983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Suhdannetilanteen heikentyminen on vähentänyt rekrytointitarvetta</a:t>
            </a:r>
          </a:p>
        </p:txBody>
      </p:sp>
    </p:spTree>
    <p:extLst>
      <p:ext uri="{BB962C8B-B14F-4D97-AF65-F5344CB8AC3E}">
        <p14:creationId xmlns:p14="http://schemas.microsoft.com/office/powerpoint/2010/main" val="10183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Millaisia</a:t>
            </a:r>
            <a:r>
              <a:rPr lang="en-US" sz="3600" dirty="0"/>
              <a:t> </a:t>
            </a:r>
            <a:r>
              <a:rPr lang="en-US" sz="3600" dirty="0" err="1"/>
              <a:t>henkilöstövaikutuksia</a:t>
            </a:r>
            <a:r>
              <a:rPr lang="en-US" sz="3600" dirty="0"/>
              <a:t> </a:t>
            </a:r>
            <a:r>
              <a:rPr lang="en-US" sz="3600" dirty="0" err="1"/>
              <a:t>suhdannetilanteen</a:t>
            </a:r>
            <a:r>
              <a:rPr lang="en-US" sz="3600" dirty="0"/>
              <a:t> </a:t>
            </a:r>
            <a:r>
              <a:rPr lang="en-US" sz="3600" dirty="0" err="1"/>
              <a:t>heikentymisellä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on </a:t>
            </a:r>
            <a:r>
              <a:rPr lang="en-US" sz="3600" dirty="0" err="1"/>
              <a:t>ollut</a:t>
            </a:r>
            <a:r>
              <a:rPr lang="en-US" sz="3600" dirty="0"/>
              <a:t> </a:t>
            </a:r>
            <a:r>
              <a:rPr lang="en-US" sz="3600" dirty="0" err="1"/>
              <a:t>yrityksellenne</a:t>
            </a:r>
            <a:r>
              <a:rPr lang="en-US" sz="3600" dirty="0"/>
              <a:t>?</a:t>
            </a: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 dirty="0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6F25E4F-F5E2-6834-4731-264CFF9DA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374055"/>
              </p:ext>
            </p:extLst>
          </p:nvPr>
        </p:nvGraphicFramePr>
        <p:xfrm>
          <a:off x="1600199" y="1879600"/>
          <a:ext cx="9686925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0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8122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näkökulmasta</a:t>
            </a:r>
            <a:r>
              <a:rPr lang="en-US" dirty="0"/>
              <a:t> </a:t>
            </a:r>
            <a:r>
              <a:rPr lang="en-US" dirty="0" err="1"/>
              <a:t>tärkeimmät</a:t>
            </a:r>
            <a:r>
              <a:rPr lang="en-US" dirty="0"/>
              <a:t> </a:t>
            </a:r>
            <a:r>
              <a:rPr lang="en-US" dirty="0" err="1"/>
              <a:t>syyt</a:t>
            </a:r>
            <a:r>
              <a:rPr lang="en-US" dirty="0"/>
              <a:t> </a:t>
            </a:r>
            <a:r>
              <a:rPr lang="en-US" dirty="0" err="1"/>
              <a:t>rekrytointihaasteisiin</a:t>
            </a:r>
            <a:r>
              <a:rPr lang="en-US" dirty="0"/>
              <a:t>? </a:t>
            </a:r>
            <a:r>
              <a:rPr lang="en-US" sz="2200" dirty="0"/>
              <a:t>(</a:t>
            </a:r>
            <a:r>
              <a:rPr lang="en-US" sz="2200" dirty="0" err="1"/>
              <a:t>valitse</a:t>
            </a:r>
            <a:r>
              <a:rPr lang="en-US" sz="2200" dirty="0"/>
              <a:t> </a:t>
            </a:r>
            <a:r>
              <a:rPr lang="en-US" sz="2200" dirty="0" err="1"/>
              <a:t>korkeintaan</a:t>
            </a:r>
            <a:r>
              <a:rPr lang="en-US" sz="2200" dirty="0"/>
              <a:t> </a:t>
            </a:r>
            <a:r>
              <a:rPr lang="en-US" sz="2200" dirty="0" err="1"/>
              <a:t>kolme</a:t>
            </a:r>
            <a:r>
              <a:rPr lang="en-US" sz="2200" dirty="0"/>
              <a:t> </a:t>
            </a:r>
            <a:r>
              <a:rPr lang="en-US" sz="2200" dirty="0" err="1"/>
              <a:t>tärkeintä</a:t>
            </a:r>
            <a:r>
              <a:rPr lang="en-US" sz="2200" dirty="0"/>
              <a:t>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5AF58A6-AF2D-4915-B317-B98E105AEA03}"/>
              </a:ext>
            </a:extLst>
          </p:cNvPr>
          <p:cNvSpPr/>
          <p:nvPr/>
        </p:nvSpPr>
        <p:spPr>
          <a:xfrm rot="18978328">
            <a:off x="1041186" y="4838504"/>
            <a:ext cx="3188000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A718B88C-3CB8-42DA-BC66-20B4E5A3C6AD}"/>
              </a:ext>
            </a:extLst>
          </p:cNvPr>
          <p:cNvSpPr/>
          <p:nvPr/>
        </p:nvSpPr>
        <p:spPr>
          <a:xfrm rot="18978328">
            <a:off x="1626779" y="4860729"/>
            <a:ext cx="3188000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13B0E89-EFAC-4032-B48D-0B83B9C050F9}"/>
              </a:ext>
            </a:extLst>
          </p:cNvPr>
          <p:cNvSpPr/>
          <p:nvPr/>
        </p:nvSpPr>
        <p:spPr>
          <a:xfrm rot="18978328">
            <a:off x="2264800" y="4860729"/>
            <a:ext cx="3188000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77429E9-565C-EEC1-4B7F-5D13FAB09BB9}"/>
              </a:ext>
            </a:extLst>
          </p:cNvPr>
          <p:cNvSpPr/>
          <p:nvPr/>
        </p:nvSpPr>
        <p:spPr>
          <a:xfrm rot="18978328">
            <a:off x="4029893" y="4882954"/>
            <a:ext cx="3188000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0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41124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Miltä</a:t>
            </a:r>
            <a:r>
              <a:rPr lang="en-US" sz="4000" dirty="0"/>
              <a:t> </a:t>
            </a:r>
            <a:r>
              <a:rPr lang="en-US" sz="4000" dirty="0" err="1"/>
              <a:t>koulutustasolta</a:t>
            </a:r>
            <a:r>
              <a:rPr lang="en-US" sz="4000" dirty="0"/>
              <a:t> </a:t>
            </a:r>
            <a:r>
              <a:rPr lang="en-US" sz="4000" dirty="0" err="1"/>
              <a:t>valmistuneita</a:t>
            </a:r>
            <a:r>
              <a:rPr lang="en-US" sz="4000" dirty="0"/>
              <a:t> </a:t>
            </a:r>
            <a:r>
              <a:rPr lang="en-US" sz="4000" dirty="0" err="1"/>
              <a:t>osaajia</a:t>
            </a:r>
            <a:r>
              <a:rPr lang="en-US" sz="4000" dirty="0"/>
              <a:t> </a:t>
            </a:r>
            <a:r>
              <a:rPr lang="en-US" sz="4000" dirty="0" err="1"/>
              <a:t>yrityksenne</a:t>
            </a:r>
            <a:r>
              <a:rPr lang="en-US" sz="4000" dirty="0"/>
              <a:t> </a:t>
            </a:r>
            <a:r>
              <a:rPr lang="en-US" sz="4000" dirty="0" err="1"/>
              <a:t>tarvitsee</a:t>
            </a:r>
            <a:r>
              <a:rPr lang="en-US" sz="4000" dirty="0"/>
              <a:t>?</a:t>
            </a:r>
            <a:endParaRPr lang="fi-FI" sz="4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7BD80659-7EC1-4934-ACE9-E3D8D17038F0}"/>
              </a:ext>
            </a:extLst>
          </p:cNvPr>
          <p:cNvSpPr/>
          <p:nvPr/>
        </p:nvSpPr>
        <p:spPr>
          <a:xfrm rot="18978328">
            <a:off x="3736412" y="4819453"/>
            <a:ext cx="3188000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74DAB67-4CCA-4F2C-ABD4-2E94E2AC76F8}"/>
              </a:ext>
            </a:extLst>
          </p:cNvPr>
          <p:cNvSpPr/>
          <p:nvPr/>
        </p:nvSpPr>
        <p:spPr>
          <a:xfrm rot="18978328">
            <a:off x="2612284" y="4819454"/>
            <a:ext cx="3188000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6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33694"/>
              </p:ext>
            </p:extLst>
          </p:nvPr>
        </p:nvGraphicFramePr>
        <p:xfrm>
          <a:off x="1600200" y="1968500"/>
          <a:ext cx="100965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Kuinka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ammattiin</a:t>
            </a:r>
            <a:r>
              <a:rPr lang="en-US" dirty="0"/>
              <a:t> </a:t>
            </a:r>
            <a:r>
              <a:rPr lang="en-US" dirty="0" err="1"/>
              <a:t>valmistuneiden</a:t>
            </a:r>
            <a:r>
              <a:rPr lang="en-US" dirty="0"/>
              <a:t> </a:t>
            </a:r>
            <a:r>
              <a:rPr lang="en-US" dirty="0" err="1"/>
              <a:t>osaaminen</a:t>
            </a:r>
            <a:r>
              <a:rPr lang="en-US" dirty="0"/>
              <a:t>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työelämän</a:t>
            </a:r>
            <a:r>
              <a:rPr lang="en-US" dirty="0"/>
              <a:t> </a:t>
            </a:r>
            <a:r>
              <a:rPr lang="en-US" dirty="0" err="1"/>
              <a:t>tarpeita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0E47AC0-E557-CB2C-517A-46144D859320}"/>
              </a:ext>
            </a:extLst>
          </p:cNvPr>
          <p:cNvSpPr/>
          <p:nvPr/>
        </p:nvSpPr>
        <p:spPr>
          <a:xfrm>
            <a:off x="2103369" y="4064000"/>
            <a:ext cx="3240000" cy="247491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F3A6DF2-80FE-43C8-AE1B-5FD145E040AC}"/>
              </a:ext>
            </a:extLst>
          </p:cNvPr>
          <p:cNvSpPr txBox="1">
            <a:spLocks/>
          </p:cNvSpPr>
          <p:nvPr/>
        </p:nvSpPr>
        <p:spPr>
          <a:xfrm>
            <a:off x="2628692" y="2252081"/>
            <a:ext cx="2714677" cy="12658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39,2 % on tyytymättömiä vastavalmistuneiden osaamiseen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C3C33F2-E6E2-6A13-AC81-204A8802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erittäin huonosti, 2 = huonosti, 3 = ei hyvin eikä huonosti, </a:t>
            </a:r>
          </a:p>
          <a:p>
            <a:r>
              <a:rPr lang="fi-FI" dirty="0"/>
              <a:t>4 = hyvin, 5 = erittäin hyvin)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679CEFC-7451-5466-11C3-A3325D83005E}"/>
              </a:ext>
            </a:extLst>
          </p:cNvPr>
          <p:cNvSpPr txBox="1"/>
          <p:nvPr/>
        </p:nvSpPr>
        <p:spPr>
          <a:xfrm>
            <a:off x="226185" y="3605214"/>
            <a:ext cx="1244600" cy="17859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ilmoittaneet tarvitsevansa toisen asteen ammatillisen tutkinnon suorittaneita osaajia</a:t>
            </a:r>
          </a:p>
        </p:txBody>
      </p:sp>
    </p:spTree>
    <p:extLst>
      <p:ext uri="{BB962C8B-B14F-4D97-AF65-F5344CB8AC3E}">
        <p14:creationId xmlns:p14="http://schemas.microsoft.com/office/powerpoint/2010/main" val="15155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8841"/>
              </p:ext>
            </p:extLst>
          </p:nvPr>
        </p:nvGraphicFramePr>
        <p:xfrm>
          <a:off x="1600200" y="1917700"/>
          <a:ext cx="100965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Kuinka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tuntee</a:t>
            </a:r>
            <a:r>
              <a:rPr lang="en-US" dirty="0"/>
              <a:t> </a:t>
            </a:r>
            <a:r>
              <a:rPr lang="en-US" dirty="0" err="1"/>
              <a:t>alueenne</a:t>
            </a:r>
            <a:r>
              <a:rPr lang="en-US" dirty="0"/>
              <a:t> </a:t>
            </a:r>
            <a:r>
              <a:rPr lang="en-US" dirty="0" err="1"/>
              <a:t>ammatilliset</a:t>
            </a:r>
            <a:r>
              <a:rPr lang="en-US" dirty="0"/>
              <a:t> </a:t>
            </a:r>
            <a:r>
              <a:rPr lang="en-US" dirty="0" err="1"/>
              <a:t>oppilaitokset</a:t>
            </a:r>
            <a:r>
              <a:rPr lang="en-US" dirty="0"/>
              <a:t> ja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koulutustarjonnan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19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0E47AC0-E557-CB2C-517A-46144D859320}"/>
              </a:ext>
            </a:extLst>
          </p:cNvPr>
          <p:cNvSpPr/>
          <p:nvPr/>
        </p:nvSpPr>
        <p:spPr>
          <a:xfrm>
            <a:off x="6793000" y="3479800"/>
            <a:ext cx="3240000" cy="29749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F3A6DF2-80FE-43C8-AE1B-5FD145E040AC}"/>
              </a:ext>
            </a:extLst>
          </p:cNvPr>
          <p:cNvSpPr txBox="1">
            <a:spLocks/>
          </p:cNvSpPr>
          <p:nvPr/>
        </p:nvSpPr>
        <p:spPr>
          <a:xfrm>
            <a:off x="5016292" y="2201281"/>
            <a:ext cx="2476707" cy="12658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67,1 % yrityksistä tuntee alueensa ammatilliset oppilaitokset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C3C33F2-E6E2-6A13-AC81-204A8802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erittäin huonosti, 2 = huonosti, 3 = ei hyvin eikä huonosti, </a:t>
            </a:r>
          </a:p>
          <a:p>
            <a:r>
              <a:rPr lang="fi-FI" dirty="0"/>
              <a:t>4 = hyvin, 5 = erittäin hyvin)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39DA11B-E197-FE13-1F3C-19DEF72D4E15}"/>
              </a:ext>
            </a:extLst>
          </p:cNvPr>
          <p:cNvSpPr txBox="1"/>
          <p:nvPr/>
        </p:nvSpPr>
        <p:spPr>
          <a:xfrm>
            <a:off x="226185" y="3605214"/>
            <a:ext cx="1244600" cy="17859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ilmoittaneet tarvitsevansa toisen asteen ammatillisen tutkinnon suorittaneita osaajia</a:t>
            </a:r>
          </a:p>
        </p:txBody>
      </p:sp>
    </p:spTree>
    <p:extLst>
      <p:ext uri="{BB962C8B-B14F-4D97-AF65-F5344CB8AC3E}">
        <p14:creationId xmlns:p14="http://schemas.microsoft.com/office/powerpoint/2010/main" val="9058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41CA96-14B4-6BF6-3089-9C54AA0B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Nostoja kyselyyn vastanneilta…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00AC72-1198-5FB8-B9D8-B52A8D5E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753600" cy="438467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i-FI" sz="2000" dirty="0"/>
              <a:t>”Joudumme supistamaan toimintaamme, irtisanomaan asiakkuuksia.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/>
              <a:t>”Yritys ei voi kasvaa jos osaavaa työvoimaa ei löydy.”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/>
              <a:t>”Hidastaa tuotekehitystä ja uusien tuotteiden lanseeraamista markkinoille.”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/>
              <a:t>”Kasvun tulppa - töitä olisi mutta ei tekijöitä.”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/>
              <a:t>”Kasvu hidastuu ja joutuu ns. käsijarru päällä tekemään töitä tulevaisuuteen.”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/>
              <a:t>”Kaikkia urakoita ei voi tarjota osaajapulan takia.”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E141E-7AA1-CB2C-7306-0AF72CCB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041D94-1F86-9EF9-58C2-8A6B2DAF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2485DE-1CF1-C1B5-4EA2-BC2709E8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03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1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241716"/>
              </p:ext>
            </p:extLst>
          </p:nvPr>
        </p:nvGraphicFramePr>
        <p:xfrm>
          <a:off x="1600200" y="1968500"/>
          <a:ext cx="100965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Kuinka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on </a:t>
            </a:r>
            <a:r>
              <a:rPr lang="en-US" dirty="0" err="1"/>
              <a:t>yhteistyöhön</a:t>
            </a:r>
            <a:r>
              <a:rPr lang="en-US" dirty="0"/>
              <a:t> </a:t>
            </a:r>
            <a:r>
              <a:rPr lang="en-US" dirty="0" err="1"/>
              <a:t>alueenne</a:t>
            </a:r>
            <a:r>
              <a:rPr lang="en-US" dirty="0"/>
              <a:t> </a:t>
            </a:r>
            <a:r>
              <a:rPr lang="en-US" dirty="0" err="1"/>
              <a:t>ammatillisten</a:t>
            </a:r>
            <a:r>
              <a:rPr lang="en-US" dirty="0"/>
              <a:t> </a:t>
            </a:r>
            <a:r>
              <a:rPr lang="en-US" dirty="0" err="1"/>
              <a:t>oppilaitosten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20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0E47AC0-E557-CB2C-517A-46144D859320}"/>
              </a:ext>
            </a:extLst>
          </p:cNvPr>
          <p:cNvSpPr/>
          <p:nvPr/>
        </p:nvSpPr>
        <p:spPr>
          <a:xfrm>
            <a:off x="6793000" y="3594100"/>
            <a:ext cx="3240000" cy="29749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F3A6DF2-80FE-43C8-AE1B-5FD145E040AC}"/>
              </a:ext>
            </a:extLst>
          </p:cNvPr>
          <p:cNvSpPr txBox="1">
            <a:spLocks/>
          </p:cNvSpPr>
          <p:nvPr/>
        </p:nvSpPr>
        <p:spPr>
          <a:xfrm>
            <a:off x="7339746" y="2313993"/>
            <a:ext cx="2146507" cy="111500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41,7 % yrityksistä on tyytyväinen yhteistyöhön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C3C33F2-E6E2-6A13-AC81-204A8802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erittäin tyytymätön, 2 = tyytymätön, 3 = ei tyytyväinen eikä tyytymätön, </a:t>
            </a:r>
          </a:p>
          <a:p>
            <a:r>
              <a:rPr lang="fi-FI" dirty="0"/>
              <a:t>4 = tyytyväinen, 5 = erittäin tyytyväinen)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40722A-6A64-4F38-E854-BB47B0FE4900}"/>
              </a:ext>
            </a:extLst>
          </p:cNvPr>
          <p:cNvSpPr txBox="1"/>
          <p:nvPr/>
        </p:nvSpPr>
        <p:spPr>
          <a:xfrm>
            <a:off x="226185" y="3605214"/>
            <a:ext cx="1244600" cy="17859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ilmoittaneet tarvitsevansa toisen asteen ammatillisen tutkinnon suorittaneita osaajia</a:t>
            </a:r>
          </a:p>
        </p:txBody>
      </p:sp>
    </p:spTree>
    <p:extLst>
      <p:ext uri="{BB962C8B-B14F-4D97-AF65-F5344CB8AC3E}">
        <p14:creationId xmlns:p14="http://schemas.microsoft.com/office/powerpoint/2010/main" val="24491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1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339020"/>
              </p:ext>
            </p:extLst>
          </p:nvPr>
        </p:nvGraphicFramePr>
        <p:xfrm>
          <a:off x="1600200" y="1716057"/>
          <a:ext cx="100965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Miltä</a:t>
            </a:r>
            <a:r>
              <a:rPr lang="en-US" dirty="0"/>
              <a:t> </a:t>
            </a:r>
            <a:r>
              <a:rPr lang="en-US" dirty="0" err="1"/>
              <a:t>koulutusasteelta</a:t>
            </a:r>
            <a:r>
              <a:rPr lang="en-US" dirty="0"/>
              <a:t> </a:t>
            </a:r>
            <a:r>
              <a:rPr lang="en-US" dirty="0" err="1"/>
              <a:t>valmistuneita</a:t>
            </a:r>
            <a:r>
              <a:rPr lang="en-US" dirty="0"/>
              <a:t> </a:t>
            </a:r>
            <a:r>
              <a:rPr lang="en-US" dirty="0" err="1"/>
              <a:t>osaajia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tarvitsee</a:t>
            </a:r>
            <a:r>
              <a:rPr lang="en-US" dirty="0"/>
              <a:t> </a:t>
            </a:r>
            <a:r>
              <a:rPr lang="en-US" dirty="0" err="1"/>
              <a:t>eniten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21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0E47AC0-E557-CB2C-517A-46144D859320}"/>
              </a:ext>
            </a:extLst>
          </p:cNvPr>
          <p:cNvSpPr/>
          <p:nvPr/>
        </p:nvSpPr>
        <p:spPr>
          <a:xfrm>
            <a:off x="5278369" y="3089332"/>
            <a:ext cx="3240000" cy="3240000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F3A6DF2-80FE-43C8-AE1B-5FD145E040AC}"/>
              </a:ext>
            </a:extLst>
          </p:cNvPr>
          <p:cNvSpPr txBox="1">
            <a:spLocks/>
          </p:cNvSpPr>
          <p:nvPr/>
        </p:nvSpPr>
        <p:spPr>
          <a:xfrm>
            <a:off x="3276393" y="2226681"/>
            <a:ext cx="1719677" cy="12983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Suurin tarve ammatillisen koulutuksen käyneille!</a:t>
            </a:r>
          </a:p>
        </p:txBody>
      </p:sp>
    </p:spTree>
    <p:extLst>
      <p:ext uri="{BB962C8B-B14F-4D97-AF65-F5344CB8AC3E}">
        <p14:creationId xmlns:p14="http://schemas.microsoft.com/office/powerpoint/2010/main" val="6340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55684"/>
              </p:ext>
            </p:extLst>
          </p:nvPr>
        </p:nvGraphicFramePr>
        <p:xfrm>
          <a:off x="1600200" y="1825624"/>
          <a:ext cx="9686925" cy="487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Minkä</a:t>
            </a:r>
            <a:r>
              <a:rPr lang="en-US" sz="4000" dirty="0"/>
              <a:t> </a:t>
            </a:r>
            <a:r>
              <a:rPr lang="en-US" sz="4000" dirty="0" err="1"/>
              <a:t>alan</a:t>
            </a:r>
            <a:r>
              <a:rPr lang="en-US" sz="4000" dirty="0"/>
              <a:t> </a:t>
            </a:r>
            <a:r>
              <a:rPr lang="en-US" sz="4000" dirty="0" err="1"/>
              <a:t>koulutuksen</a:t>
            </a:r>
            <a:r>
              <a:rPr lang="en-US" sz="4000" dirty="0"/>
              <a:t> </a:t>
            </a:r>
            <a:r>
              <a:rPr lang="en-US" sz="4000" dirty="0" err="1"/>
              <a:t>saaneita</a:t>
            </a:r>
            <a:r>
              <a:rPr lang="en-US" sz="4000" dirty="0"/>
              <a:t> </a:t>
            </a:r>
            <a:r>
              <a:rPr lang="en-US" sz="4000" dirty="0" err="1"/>
              <a:t>osaajia</a:t>
            </a:r>
            <a:r>
              <a:rPr lang="en-US" sz="4000" dirty="0"/>
              <a:t> </a:t>
            </a:r>
            <a:r>
              <a:rPr lang="en-US" sz="4000" dirty="0" err="1"/>
              <a:t>yrityksenne</a:t>
            </a:r>
            <a:r>
              <a:rPr lang="en-US" sz="4000" dirty="0"/>
              <a:t> </a:t>
            </a:r>
            <a:r>
              <a:rPr lang="en-US" sz="4000" dirty="0" err="1"/>
              <a:t>tarvitsee</a:t>
            </a:r>
            <a:r>
              <a:rPr lang="en-US" sz="4000" dirty="0"/>
              <a:t>?</a:t>
            </a:r>
            <a:endParaRPr lang="fi-FI" sz="4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22</a:t>
            </a:fld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ADA6030D-5CB8-4C5D-8058-43E6C219ED95}"/>
              </a:ext>
            </a:extLst>
          </p:cNvPr>
          <p:cNvSpPr/>
          <p:nvPr/>
        </p:nvSpPr>
        <p:spPr>
          <a:xfrm rot="18978328">
            <a:off x="3467460" y="5191816"/>
            <a:ext cx="2638504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3DB374DC-E9E4-422A-AA7C-A8EAC8A64C4F}"/>
              </a:ext>
            </a:extLst>
          </p:cNvPr>
          <p:cNvSpPr/>
          <p:nvPr/>
        </p:nvSpPr>
        <p:spPr>
          <a:xfrm rot="18978328">
            <a:off x="4943180" y="5191816"/>
            <a:ext cx="2638504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B218CBFD-A599-4A96-8807-926E22008BC7}"/>
              </a:ext>
            </a:extLst>
          </p:cNvPr>
          <p:cNvSpPr/>
          <p:nvPr/>
        </p:nvSpPr>
        <p:spPr>
          <a:xfrm rot="18978328">
            <a:off x="6653522" y="4812945"/>
            <a:ext cx="1541623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7D5AD45F-8CAE-473C-89A5-44BA8C3A6F55}"/>
              </a:ext>
            </a:extLst>
          </p:cNvPr>
          <p:cNvSpPr/>
          <p:nvPr/>
        </p:nvSpPr>
        <p:spPr>
          <a:xfrm rot="18978328">
            <a:off x="9662070" y="4812947"/>
            <a:ext cx="1541623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4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2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452193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5918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Arvioikaa</a:t>
            </a:r>
            <a:r>
              <a:rPr lang="en-US" dirty="0"/>
              <a:t> </a:t>
            </a:r>
            <a:r>
              <a:rPr lang="en-US" dirty="0" err="1"/>
              <a:t>seuraavia</a:t>
            </a:r>
            <a:r>
              <a:rPr lang="en-US" dirty="0"/>
              <a:t> </a:t>
            </a:r>
            <a:r>
              <a:rPr lang="en-US" dirty="0" err="1"/>
              <a:t>vaihtoehtoja</a:t>
            </a:r>
            <a:r>
              <a:rPr lang="en-US" dirty="0"/>
              <a:t> </a:t>
            </a:r>
            <a:r>
              <a:rPr lang="en-US" dirty="0" err="1"/>
              <a:t>keinoina</a:t>
            </a:r>
            <a:r>
              <a:rPr lang="en-US" dirty="0"/>
              <a:t> </a:t>
            </a:r>
            <a:r>
              <a:rPr lang="en-US" dirty="0" err="1"/>
              <a:t>osaavan</a:t>
            </a:r>
            <a:r>
              <a:rPr lang="en-US" dirty="0"/>
              <a:t> </a:t>
            </a:r>
            <a:r>
              <a:rPr lang="en-US" dirty="0" err="1"/>
              <a:t>työvoiman</a:t>
            </a:r>
            <a:r>
              <a:rPr lang="en-US" dirty="0"/>
              <a:t> </a:t>
            </a:r>
            <a:r>
              <a:rPr lang="en-US" dirty="0" err="1"/>
              <a:t>turvaamiseksi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23</a:t>
            </a:fld>
            <a:endParaRPr lang="fi-FI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86DE5D0-86D5-4AA7-B67F-4B4B205D3A73}"/>
              </a:ext>
            </a:extLst>
          </p:cNvPr>
          <p:cNvSpPr/>
          <p:nvPr/>
        </p:nvSpPr>
        <p:spPr>
          <a:xfrm rot="18978328">
            <a:off x="2945623" y="4864102"/>
            <a:ext cx="3453999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788D7353-9829-259E-457F-58F0DEBFD1D0}"/>
              </a:ext>
            </a:extLst>
          </p:cNvPr>
          <p:cNvSpPr/>
          <p:nvPr/>
        </p:nvSpPr>
        <p:spPr>
          <a:xfrm rot="18978328">
            <a:off x="3599140" y="4864100"/>
            <a:ext cx="3453999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C5888ED-A78B-B973-667E-5D4884AB83F3}"/>
              </a:ext>
            </a:extLst>
          </p:cNvPr>
          <p:cNvSpPr/>
          <p:nvPr/>
        </p:nvSpPr>
        <p:spPr>
          <a:xfrm rot="18978328">
            <a:off x="8219651" y="4864100"/>
            <a:ext cx="3453999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39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8A68D-C336-E33C-278A-CE0758FB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50550" cy="3027153"/>
          </a:xfrm>
        </p:spPr>
        <p:txBody>
          <a:bodyPr anchor="ctr">
            <a:normAutofit/>
          </a:bodyPr>
          <a:lstStyle/>
          <a:p>
            <a:r>
              <a:rPr lang="fi-FI" dirty="0"/>
              <a:t>Kansainväliset osaajat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FCE6B7-FE08-D01C-16B4-98335BD6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129685-24B4-67A0-CE6F-3CB0F387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E33112-40EA-0B65-C822-2B65B3C2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F7EBEB-8D2D-06A0-FB38-5321E0E4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64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3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36603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Onko yrityksenne rekrytoinut tai vuokrannut kansainvälisiä osaajia </a:t>
            </a:r>
            <a:br>
              <a:rPr lang="fi-FI" dirty="0"/>
            </a:br>
            <a:r>
              <a:rPr lang="fi-FI" dirty="0"/>
              <a:t>(viimeisen 5 vuoden aikana)?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25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2215698" y="3607749"/>
            <a:ext cx="2880000" cy="28800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452913D5-926C-275D-2F4E-99D7076126BC}"/>
              </a:ext>
            </a:extLst>
          </p:cNvPr>
          <p:cNvSpPr txBox="1">
            <a:spLocks/>
          </p:cNvSpPr>
          <p:nvPr/>
        </p:nvSpPr>
        <p:spPr>
          <a:xfrm>
            <a:off x="2209801" y="2166201"/>
            <a:ext cx="3372134" cy="110097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Vain vajaa 40 % vastaajista on rekrytoinut kansainvälisiä osaajia</a:t>
            </a:r>
          </a:p>
        </p:txBody>
      </p:sp>
    </p:spTree>
    <p:extLst>
      <p:ext uri="{BB962C8B-B14F-4D97-AF65-F5344CB8AC3E}">
        <p14:creationId xmlns:p14="http://schemas.microsoft.com/office/powerpoint/2010/main" val="11617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3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2501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986749" cy="1325563"/>
          </a:xfrm>
        </p:spPr>
        <p:txBody>
          <a:bodyPr>
            <a:normAutofit/>
          </a:bodyPr>
          <a:lstStyle/>
          <a:p>
            <a:r>
              <a:rPr lang="fi-FI" dirty="0"/>
              <a:t>Miksi ette ole rekrytoineet tai vuokranneet kansainvälisiä osaajia?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26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18FD04E-4FC4-4CEF-599E-F9F526DB0255}"/>
              </a:ext>
            </a:extLst>
          </p:cNvPr>
          <p:cNvSpPr txBox="1"/>
          <p:nvPr/>
        </p:nvSpPr>
        <p:spPr>
          <a:xfrm>
            <a:off x="226184" y="3605214"/>
            <a:ext cx="1374015" cy="12772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eivät ole rekrytoineet tai vuokranneet kansainvälisiä osaajia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C803EC98-6E7A-B758-4756-7A570BB3F2BE}"/>
              </a:ext>
            </a:extLst>
          </p:cNvPr>
          <p:cNvSpPr/>
          <p:nvPr/>
        </p:nvSpPr>
        <p:spPr>
          <a:xfrm rot="18978328">
            <a:off x="1048805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B39306C7-1887-AF57-9DA5-AD20FEA5E2A2}"/>
              </a:ext>
            </a:extLst>
          </p:cNvPr>
          <p:cNvSpPr/>
          <p:nvPr/>
        </p:nvSpPr>
        <p:spPr>
          <a:xfrm rot="18978328">
            <a:off x="1732247" y="5253567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4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3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38493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000397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Onko yrityksenne harkinnut tai voisitteko harkita kansainvälisen osaajan rekrytoimista tai vuokraamista?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27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2398510" y="2756848"/>
            <a:ext cx="2520000" cy="379412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CE8C12F-D6FF-4F42-E9FD-09B3C11EBA67}"/>
              </a:ext>
            </a:extLst>
          </p:cNvPr>
          <p:cNvSpPr txBox="1">
            <a:spLocks/>
          </p:cNvSpPr>
          <p:nvPr/>
        </p:nvSpPr>
        <p:spPr>
          <a:xfrm>
            <a:off x="5100767" y="2107490"/>
            <a:ext cx="3033298" cy="129421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Yli 60 % vastaajista on kiinnostunut kansainvälisten osaajien rekrytoinnista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C74FB28-7955-E223-3B39-2191230580CA}"/>
              </a:ext>
            </a:extLst>
          </p:cNvPr>
          <p:cNvSpPr txBox="1"/>
          <p:nvPr/>
        </p:nvSpPr>
        <p:spPr>
          <a:xfrm>
            <a:off x="226184" y="3605214"/>
            <a:ext cx="1374015" cy="12772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eivät ole rekrytoineet tai vuokranneet kansainvälisiä osaajia</a:t>
            </a:r>
          </a:p>
        </p:txBody>
      </p:sp>
    </p:spTree>
    <p:extLst>
      <p:ext uri="{BB962C8B-B14F-4D97-AF65-F5344CB8AC3E}">
        <p14:creationId xmlns:p14="http://schemas.microsoft.com/office/powerpoint/2010/main" val="4833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3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22190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Arvioikaa kokemuksenne kansainvälisten osaajien rekrytoinnista tai vuokraamisesta?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28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2069257" y="4522196"/>
            <a:ext cx="3780000" cy="219444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2487104" y="2538414"/>
            <a:ext cx="3956558" cy="1066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Vain noin 8 % vastaajista on negatiivisia kokemuksia ulkomaalaisten rekrytoinnista!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D77ACD-C631-2E48-ACE6-44471B67A15F}"/>
              </a:ext>
            </a:extLst>
          </p:cNvPr>
          <p:cNvSpPr txBox="1"/>
          <p:nvPr/>
        </p:nvSpPr>
        <p:spPr>
          <a:xfrm>
            <a:off x="226184" y="3605214"/>
            <a:ext cx="1374015" cy="12772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rekrytoineet tai vuokranneet kansainvälisiä osaajia</a:t>
            </a:r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D5EAD6D2-0DC0-D852-0510-757EF95A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erittäin negatiivinen, 2 = negatiivinen, 3 = ei negatiivinen eikä positiivinen, </a:t>
            </a:r>
          </a:p>
          <a:p>
            <a:r>
              <a:rPr lang="fi-FI" dirty="0"/>
              <a:t>4 = positiivinen, 5 = erittäin positiivinen)</a:t>
            </a:r>
          </a:p>
        </p:txBody>
      </p:sp>
    </p:spTree>
    <p:extLst>
      <p:ext uri="{BB962C8B-B14F-4D97-AF65-F5344CB8AC3E}">
        <p14:creationId xmlns:p14="http://schemas.microsoft.com/office/powerpoint/2010/main" val="23586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3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28712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Millaisiin työtehtäviin yrityksenne on pääasiassa rekrytoinut tai vuokrannut kansainvälisiä osaajia?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29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2069257" y="2825087"/>
            <a:ext cx="3157836" cy="366778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5117908" y="2119798"/>
            <a:ext cx="3016155" cy="84419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Yrityksillä on ollut suurin tarve työntekijöille!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D77ACD-C631-2E48-ACE6-44471B67A15F}"/>
              </a:ext>
            </a:extLst>
          </p:cNvPr>
          <p:cNvSpPr txBox="1"/>
          <p:nvPr/>
        </p:nvSpPr>
        <p:spPr>
          <a:xfrm>
            <a:off x="226184" y="3605214"/>
            <a:ext cx="1374015" cy="12772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rekrytoineet tai vuokranneet kansainvälisiä osaajia</a:t>
            </a:r>
          </a:p>
        </p:txBody>
      </p:sp>
    </p:spTree>
    <p:extLst>
      <p:ext uri="{BB962C8B-B14F-4D97-AF65-F5344CB8AC3E}">
        <p14:creationId xmlns:p14="http://schemas.microsoft.com/office/powerpoint/2010/main" val="35003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8A68D-C336-E33C-278A-CE0758FB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Taustatiedot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FCE6B7-FE08-D01C-16B4-98335BD6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129685-24B4-67A0-CE6F-3CB0F387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E33112-40EA-0B65-C822-2B65B3C2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F7EBEB-8D2D-06A0-FB38-5321E0E4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123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7280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Mistä yrityksenne rekrytoimat tai vuokraamat kansainväliset osaajat ovat pääosin lähtöisin?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30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5508492" y="4094328"/>
            <a:ext cx="4099531" cy="2695387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6377725" y="2059715"/>
            <a:ext cx="2361064" cy="130920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Noin puolet kansainvälisistä osaajista on tullut EU:n ulkopuolelta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D77ACD-C631-2E48-ACE6-44471B67A15F}"/>
              </a:ext>
            </a:extLst>
          </p:cNvPr>
          <p:cNvSpPr txBox="1"/>
          <p:nvPr/>
        </p:nvSpPr>
        <p:spPr>
          <a:xfrm>
            <a:off x="226184" y="3605214"/>
            <a:ext cx="1374015" cy="12772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rekrytoineet tai vuokranneet kansainvälisiä osaajia</a:t>
            </a:r>
          </a:p>
        </p:txBody>
      </p:sp>
    </p:spTree>
    <p:extLst>
      <p:ext uri="{BB962C8B-B14F-4D97-AF65-F5344CB8AC3E}">
        <p14:creationId xmlns:p14="http://schemas.microsoft.com/office/powerpoint/2010/main" val="19247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4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6088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Arvioikaa Suomen työperäisen oleskelulupaprosessin sujuvuutta kokonaisuutena?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31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2235629" y="3949887"/>
            <a:ext cx="2880000" cy="28800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2316845" y="2561967"/>
            <a:ext cx="4192668" cy="7277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Noin puolet yrityksistä pitää oleskelulupaprosessia kankeana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D77ACD-C631-2E48-ACE6-44471B67A15F}"/>
              </a:ext>
            </a:extLst>
          </p:cNvPr>
          <p:cNvSpPr txBox="1"/>
          <p:nvPr/>
        </p:nvSpPr>
        <p:spPr>
          <a:xfrm>
            <a:off x="226184" y="3605214"/>
            <a:ext cx="1493434" cy="12772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rekrytoineet tai vuokranneet kansainvälisiä osaajia EU:n ulkopuolelta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850F4B26-2127-751A-1179-6A035D8E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erittäin kankea, 2 = kankea, 3 = ei kankea eikä sujuva, </a:t>
            </a:r>
          </a:p>
          <a:p>
            <a:r>
              <a:rPr lang="fi-FI" dirty="0"/>
              <a:t>4 = sujuva, 5 = erittäin sujuva)</a:t>
            </a:r>
          </a:p>
        </p:txBody>
      </p:sp>
    </p:spTree>
    <p:extLst>
      <p:ext uri="{BB962C8B-B14F-4D97-AF65-F5344CB8AC3E}">
        <p14:creationId xmlns:p14="http://schemas.microsoft.com/office/powerpoint/2010/main" val="1802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4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mahdollinen saatavuusharkinta on vaikuttanut ulkomaalaisen työntekijän rekrytointiin?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32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4336817" y="4026088"/>
            <a:ext cx="4507501" cy="2695387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3218066" y="2104133"/>
            <a:ext cx="2966834" cy="130920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Saatavuusharkinta on ollut haasteena reilulle kolmannekselle yrityksistä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D77ACD-C631-2E48-ACE6-44471B67A15F}"/>
              </a:ext>
            </a:extLst>
          </p:cNvPr>
          <p:cNvSpPr txBox="1"/>
          <p:nvPr/>
        </p:nvSpPr>
        <p:spPr>
          <a:xfrm>
            <a:off x="226184" y="3605214"/>
            <a:ext cx="1493434" cy="14465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Huom</a:t>
            </a:r>
            <a:r>
              <a:rPr lang="fi-FI" sz="1100" dirty="0"/>
              <a:t>! Vastaajina vain ne, jotka ovat rekrytoineet tai vuokranneet kansainvälisiä osaajia työntekijätehtäviin EU:n ulkopuolelta</a:t>
            </a:r>
          </a:p>
        </p:txBody>
      </p:sp>
    </p:spTree>
    <p:extLst>
      <p:ext uri="{BB962C8B-B14F-4D97-AF65-F5344CB8AC3E}">
        <p14:creationId xmlns:p14="http://schemas.microsoft.com/office/powerpoint/2010/main" val="2024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4447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Onko yrityksenne hyödyntänyt kansainvälisiä opiskelijoita harjoitteluissa tai kesätöissä?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33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5172501" y="2483893"/>
            <a:ext cx="2920621" cy="378276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2453792" y="2119797"/>
            <a:ext cx="2554002" cy="130920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Valtaosa yrityksistä ei ole hyödyntänyt kansainvälisiä opiskelijoita</a:t>
            </a:r>
          </a:p>
        </p:txBody>
      </p:sp>
    </p:spTree>
    <p:extLst>
      <p:ext uri="{BB962C8B-B14F-4D97-AF65-F5344CB8AC3E}">
        <p14:creationId xmlns:p14="http://schemas.microsoft.com/office/powerpoint/2010/main" val="10260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4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67218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054988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Aikooko yrityksenne jatkossa hyödyntää kansainvälisiä opiskelijoita harjoitteluissa tai kesätöissä?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34</a:t>
            </a:fld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B704CE03-3157-4610-A3AE-85BF8CCF7E88}"/>
              </a:ext>
            </a:extLst>
          </p:cNvPr>
          <p:cNvSpPr/>
          <p:nvPr/>
        </p:nvSpPr>
        <p:spPr>
          <a:xfrm>
            <a:off x="2209799" y="3766781"/>
            <a:ext cx="2880000" cy="28800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2908024-90AE-05A5-51B4-7D7156E238E7}"/>
              </a:ext>
            </a:extLst>
          </p:cNvPr>
          <p:cNvSpPr txBox="1">
            <a:spLocks/>
          </p:cNvSpPr>
          <p:nvPr/>
        </p:nvSpPr>
        <p:spPr>
          <a:xfrm>
            <a:off x="4867293" y="2442950"/>
            <a:ext cx="3520801" cy="10133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Vain noin kolmannes yrityksistä aikoo hyödyntää kansainvälisiä osaajia</a:t>
            </a:r>
          </a:p>
        </p:txBody>
      </p:sp>
    </p:spTree>
    <p:extLst>
      <p:ext uri="{BB962C8B-B14F-4D97-AF65-F5344CB8AC3E}">
        <p14:creationId xmlns:p14="http://schemas.microsoft.com/office/powerpoint/2010/main" val="17227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2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Arvioi, kuinka suuri osa yrityksenne työntekijöistä on ulkomaalaistaustaisia?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35</a:t>
            </a:fld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C858215-67FD-682F-320F-12923651F80E}"/>
              </a:ext>
            </a:extLst>
          </p:cNvPr>
          <p:cNvSpPr txBox="1">
            <a:spLocks/>
          </p:cNvSpPr>
          <p:nvPr/>
        </p:nvSpPr>
        <p:spPr>
          <a:xfrm>
            <a:off x="4867293" y="2442950"/>
            <a:ext cx="3520801" cy="9860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Noin puolella yrityksistä on ulkomaalaistaustaisia työntekijöitä</a:t>
            </a:r>
          </a:p>
        </p:txBody>
      </p:sp>
    </p:spTree>
    <p:extLst>
      <p:ext uri="{BB962C8B-B14F-4D97-AF65-F5344CB8AC3E}">
        <p14:creationId xmlns:p14="http://schemas.microsoft.com/office/powerpoint/2010/main" val="19135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Vaatiiko yrityksenne asiakas tai yhteistyötaho äidinkielen tasoista </a:t>
            </a:r>
            <a:br>
              <a:rPr lang="fi-FI" dirty="0"/>
            </a:br>
            <a:r>
              <a:rPr lang="fi-FI" dirty="0"/>
              <a:t>suomen tai ruotsin kielen taitoa?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36</a:t>
            </a:fld>
            <a:endParaRPr lang="fi-FI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4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26772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i 8">
            <a:extLst>
              <a:ext uri="{FF2B5EF4-FFF2-40B4-BE49-F238E27FC236}">
                <a16:creationId xmlns:a16="http://schemas.microsoft.com/office/drawing/2014/main" id="{566CBD8F-F75A-9F51-96F8-747F241F3FC9}"/>
              </a:ext>
            </a:extLst>
          </p:cNvPr>
          <p:cNvSpPr/>
          <p:nvPr/>
        </p:nvSpPr>
        <p:spPr>
          <a:xfrm>
            <a:off x="1897039" y="3429000"/>
            <a:ext cx="4967785" cy="30638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AA83943-681A-B594-BF11-7FEA7C08BF85}"/>
              </a:ext>
            </a:extLst>
          </p:cNvPr>
          <p:cNvSpPr txBox="1">
            <a:spLocks/>
          </p:cNvSpPr>
          <p:nvPr/>
        </p:nvSpPr>
        <p:spPr>
          <a:xfrm>
            <a:off x="7070999" y="2415654"/>
            <a:ext cx="3685901" cy="10133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Äidinkielen tasoisen suomen ja ruotsin kielen taitoa vaaditaan paljon (?)</a:t>
            </a:r>
          </a:p>
        </p:txBody>
      </p:sp>
    </p:spTree>
    <p:extLst>
      <p:ext uri="{BB962C8B-B14F-4D97-AF65-F5344CB8AC3E}">
        <p14:creationId xmlns:p14="http://schemas.microsoft.com/office/powerpoint/2010/main" val="36619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8458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rmAutofit/>
          </a:bodyPr>
          <a:lstStyle/>
          <a:p>
            <a:r>
              <a:rPr lang="fi-FI" dirty="0"/>
              <a:t>Arvioikaa yrityksenne henkilöstön englannin kielen taitoa?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37</a:t>
            </a:fld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566CBD8F-F75A-9F51-96F8-747F241F3FC9}"/>
              </a:ext>
            </a:extLst>
          </p:cNvPr>
          <p:cNvSpPr/>
          <p:nvPr/>
        </p:nvSpPr>
        <p:spPr>
          <a:xfrm>
            <a:off x="4203510" y="2756849"/>
            <a:ext cx="4967785" cy="379912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AA83943-681A-B594-BF11-7FEA7C08BF85}"/>
              </a:ext>
            </a:extLst>
          </p:cNvPr>
          <p:cNvSpPr txBox="1">
            <a:spLocks/>
          </p:cNvSpPr>
          <p:nvPr/>
        </p:nvSpPr>
        <p:spPr>
          <a:xfrm>
            <a:off x="7507727" y="2043730"/>
            <a:ext cx="3520801" cy="10133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Lähes 80 % yrityksistä on henkilöstössä hyvä englannin kielen taito</a:t>
            </a:r>
          </a:p>
        </p:txBody>
      </p:sp>
    </p:spTree>
    <p:extLst>
      <p:ext uri="{BB962C8B-B14F-4D97-AF65-F5344CB8AC3E}">
        <p14:creationId xmlns:p14="http://schemas.microsoft.com/office/powerpoint/2010/main" val="31922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4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04204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Autofit/>
          </a:bodyPr>
          <a:lstStyle/>
          <a:p>
            <a:r>
              <a:rPr lang="fi-FI" sz="4000" dirty="0"/>
              <a:t>Onko yrityksenne vaihtanut tai valmis vaihtamaan työpaikkakielen kokonaan tai osittain englanniksi?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38</a:t>
            </a:fld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566CBD8F-F75A-9F51-96F8-747F241F3FC9}"/>
              </a:ext>
            </a:extLst>
          </p:cNvPr>
          <p:cNvSpPr/>
          <p:nvPr/>
        </p:nvSpPr>
        <p:spPr>
          <a:xfrm>
            <a:off x="1856096" y="4544704"/>
            <a:ext cx="3657601" cy="172195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AA83943-681A-B594-BF11-7FEA7C08BF85}"/>
              </a:ext>
            </a:extLst>
          </p:cNvPr>
          <p:cNvSpPr txBox="1">
            <a:spLocks/>
          </p:cNvSpPr>
          <p:nvPr/>
        </p:nvSpPr>
        <p:spPr>
          <a:xfrm>
            <a:off x="2578859" y="2253869"/>
            <a:ext cx="2212074" cy="172195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Vain viidennes yrityksistä valmis vaihtamaan työpaikkakielen englanniksi</a:t>
            </a:r>
          </a:p>
        </p:txBody>
      </p:sp>
    </p:spTree>
    <p:extLst>
      <p:ext uri="{BB962C8B-B14F-4D97-AF65-F5344CB8AC3E}">
        <p14:creationId xmlns:p14="http://schemas.microsoft.com/office/powerpoint/2010/main" val="36415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37972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Autofit/>
          </a:bodyPr>
          <a:lstStyle/>
          <a:p>
            <a:r>
              <a:rPr lang="fi-FI" sz="4000" dirty="0"/>
              <a:t>Millaisena näet yrityksenne valmiuden rekrytoida tai vuokrata kansainvälisiä osaajia?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39</a:t>
            </a:fld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566CBD8F-F75A-9F51-96F8-747F241F3FC9}"/>
              </a:ext>
            </a:extLst>
          </p:cNvPr>
          <p:cNvSpPr/>
          <p:nvPr/>
        </p:nvSpPr>
        <p:spPr>
          <a:xfrm>
            <a:off x="6414446" y="4449171"/>
            <a:ext cx="3452885" cy="18174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AA83943-681A-B594-BF11-7FEA7C08BF85}"/>
              </a:ext>
            </a:extLst>
          </p:cNvPr>
          <p:cNvSpPr txBox="1">
            <a:spLocks/>
          </p:cNvSpPr>
          <p:nvPr/>
        </p:nvSpPr>
        <p:spPr>
          <a:xfrm>
            <a:off x="6798291" y="2419514"/>
            <a:ext cx="2741494" cy="14357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</a:rPr>
              <a:t>Vain 34 % yrityksistä on hyvät valmiudet kansainvälisten osaajien rekrytointiin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7803998-7E47-EC51-160F-FD20FB3B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erittäin heikot valmiudet, 2 = heikot valmiudet, 3 = ei heikot eikä hyvät valmiudet, 4 = hyvät valmiudet, 5 = erittäin hyvät valmiudet)</a:t>
            </a:r>
          </a:p>
        </p:txBody>
      </p:sp>
    </p:spTree>
    <p:extLst>
      <p:ext uri="{BB962C8B-B14F-4D97-AF65-F5344CB8AC3E}">
        <p14:creationId xmlns:p14="http://schemas.microsoft.com/office/powerpoint/2010/main" val="17821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Perustiedot kyselystä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C1D2CF-E212-4C68-814A-442AC1C2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10371083" cy="4667250"/>
          </a:xfrm>
        </p:spPr>
        <p:txBody>
          <a:bodyPr>
            <a:normAutofit/>
          </a:bodyPr>
          <a:lstStyle/>
          <a:p>
            <a:r>
              <a:rPr lang="fi-FI" dirty="0"/>
              <a:t>Kysely kauppakamareiden jäsenyrityksille</a:t>
            </a:r>
          </a:p>
          <a:p>
            <a:pPr lvl="1"/>
            <a:r>
              <a:rPr lang="fi-FI" dirty="0"/>
              <a:t>Toteutettu suomeksi ja ruotsiksi</a:t>
            </a:r>
          </a:p>
          <a:p>
            <a:r>
              <a:rPr lang="fi-FI" dirty="0"/>
              <a:t>Vastausaika 6.-11.9.2023</a:t>
            </a:r>
          </a:p>
          <a:p>
            <a:r>
              <a:rPr lang="fi-FI" dirty="0"/>
              <a:t>Vastaajia yhteensä </a:t>
            </a:r>
            <a:r>
              <a:rPr lang="fi-FI" dirty="0">
                <a:solidFill>
                  <a:schemeClr val="accent5"/>
                </a:solidFill>
              </a:rPr>
              <a:t>1154</a:t>
            </a:r>
          </a:p>
          <a:p>
            <a:r>
              <a:rPr lang="fi-FI" dirty="0"/>
              <a:t>Vastauksia kertyi kaikilta toimialoilta ympäri Suomen sekä kaiken kokoisista yrityksistä</a:t>
            </a:r>
          </a:p>
          <a:p>
            <a:r>
              <a:rPr lang="fi-FI" dirty="0"/>
              <a:t>Suurin osa yrityksistä on työnantajayrityksiä</a:t>
            </a:r>
          </a:p>
          <a:p>
            <a:pPr lvl="1"/>
            <a:r>
              <a:rPr lang="fi-FI" dirty="0"/>
              <a:t>Yksinyrittäjiä oli 3,9 % vastanneista </a:t>
            </a:r>
          </a:p>
          <a:p>
            <a:r>
              <a:rPr lang="fi-FI" dirty="0"/>
              <a:t>Vastaajat lähinnä ylintä johtoa ja johtoa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026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4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594741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Autofit/>
          </a:bodyPr>
          <a:lstStyle/>
          <a:p>
            <a:r>
              <a:rPr lang="fi-FI" sz="4000" dirty="0"/>
              <a:t>Millaisia puutteita yrityksenne valmiuksissa rekrytoida kansainvälisiä osaajia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40</a:t>
            </a:fld>
            <a:endParaRPr lang="fi-FI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9D5BD294-F945-5070-9C18-0FD1AD34426F}"/>
              </a:ext>
            </a:extLst>
          </p:cNvPr>
          <p:cNvSpPr/>
          <p:nvPr/>
        </p:nvSpPr>
        <p:spPr>
          <a:xfrm rot="18978328">
            <a:off x="530189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41F5BEC-4C5A-FC28-F66F-D2A5482335BB}"/>
              </a:ext>
            </a:extLst>
          </p:cNvPr>
          <p:cNvSpPr/>
          <p:nvPr/>
        </p:nvSpPr>
        <p:spPr>
          <a:xfrm rot="18978328">
            <a:off x="2331697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AB6BD8D-6324-0506-A0C7-C65515D3CF2C}"/>
              </a:ext>
            </a:extLst>
          </p:cNvPr>
          <p:cNvSpPr/>
          <p:nvPr/>
        </p:nvSpPr>
        <p:spPr>
          <a:xfrm rot="18978328">
            <a:off x="3505411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6F20819A-3112-85A8-1890-F649B7CFE5C5}"/>
              </a:ext>
            </a:extLst>
          </p:cNvPr>
          <p:cNvSpPr/>
          <p:nvPr/>
        </p:nvSpPr>
        <p:spPr>
          <a:xfrm rot="18978328">
            <a:off x="6466981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55775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Autofit/>
          </a:bodyPr>
          <a:lstStyle/>
          <a:p>
            <a:r>
              <a:rPr lang="fi-FI" sz="4000" dirty="0"/>
              <a:t>Millaista apua yrityksenne tarvitsisi kansainvälisten osaajien rekrytoimiseen tai vuokraamiseen?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41</a:t>
            </a:fld>
            <a:endParaRPr lang="fi-FI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9D5BD294-F945-5070-9C18-0FD1AD34426F}"/>
              </a:ext>
            </a:extLst>
          </p:cNvPr>
          <p:cNvSpPr/>
          <p:nvPr/>
        </p:nvSpPr>
        <p:spPr>
          <a:xfrm rot="18978328">
            <a:off x="530189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41F5BEC-4C5A-FC28-F66F-D2A5482335BB}"/>
              </a:ext>
            </a:extLst>
          </p:cNvPr>
          <p:cNvSpPr/>
          <p:nvPr/>
        </p:nvSpPr>
        <p:spPr>
          <a:xfrm rot="18978328">
            <a:off x="1253505" y="525356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73F6B67A-5B53-115F-E3F8-C811C0D0923F}"/>
              </a:ext>
            </a:extLst>
          </p:cNvPr>
          <p:cNvSpPr/>
          <p:nvPr/>
        </p:nvSpPr>
        <p:spPr>
          <a:xfrm rot="18978328">
            <a:off x="2838920" y="5184578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E5EAB36C-DBA3-5522-1712-A455A1158338}"/>
              </a:ext>
            </a:extLst>
          </p:cNvPr>
          <p:cNvSpPr/>
          <p:nvPr/>
        </p:nvSpPr>
        <p:spPr>
          <a:xfrm rot="18978328">
            <a:off x="3350367" y="5274055"/>
            <a:ext cx="3646786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C042D7C4-DE73-8498-B78C-A3BB168787A5}"/>
              </a:ext>
            </a:extLst>
          </p:cNvPr>
          <p:cNvSpPr/>
          <p:nvPr/>
        </p:nvSpPr>
        <p:spPr>
          <a:xfrm rot="18978328">
            <a:off x="7344955" y="5184577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2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4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772052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Autofit/>
          </a:bodyPr>
          <a:lstStyle/>
          <a:p>
            <a:r>
              <a:rPr lang="fi-FI" sz="4000" dirty="0"/>
              <a:t>Mitä tahoja pidät keskeisimpänä tarjoamaan apua kansainvälisten osaajien rekrytoinnissa?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42</a:t>
            </a:fld>
            <a:endParaRPr lang="fi-FI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9D5BD294-F945-5070-9C18-0FD1AD34426F}"/>
              </a:ext>
            </a:extLst>
          </p:cNvPr>
          <p:cNvSpPr/>
          <p:nvPr/>
        </p:nvSpPr>
        <p:spPr>
          <a:xfrm rot="18978328">
            <a:off x="992739" y="5373654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41F5BEC-4C5A-FC28-F66F-D2A5482335BB}"/>
              </a:ext>
            </a:extLst>
          </p:cNvPr>
          <p:cNvSpPr/>
          <p:nvPr/>
        </p:nvSpPr>
        <p:spPr>
          <a:xfrm rot="18978328">
            <a:off x="1566884" y="5370147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73F6B67A-5B53-115F-E3F8-C811C0D0923F}"/>
              </a:ext>
            </a:extLst>
          </p:cNvPr>
          <p:cNvSpPr/>
          <p:nvPr/>
        </p:nvSpPr>
        <p:spPr>
          <a:xfrm rot="18978328">
            <a:off x="3861100" y="5373654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0C93496A-9F57-FE50-A575-B61A7C82C1CE}"/>
              </a:ext>
            </a:extLst>
          </p:cNvPr>
          <p:cNvSpPr/>
          <p:nvPr/>
        </p:nvSpPr>
        <p:spPr>
          <a:xfrm rot="18978328">
            <a:off x="4438536" y="5370146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CAAF7EE-2882-6732-2ABD-47E11203EF1E}"/>
              </a:ext>
            </a:extLst>
          </p:cNvPr>
          <p:cNvSpPr/>
          <p:nvPr/>
        </p:nvSpPr>
        <p:spPr>
          <a:xfrm rot="18978328">
            <a:off x="6167423" y="5377161"/>
            <a:ext cx="3387735" cy="50578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3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396182" cy="1325563"/>
          </a:xfrm>
        </p:spPr>
        <p:txBody>
          <a:bodyPr>
            <a:noAutofit/>
          </a:bodyPr>
          <a:lstStyle/>
          <a:p>
            <a:r>
              <a:rPr lang="fi-FI" sz="4000" dirty="0"/>
              <a:t>Millaiseksi kuvailisitte yrityksenne asennetta kansainvälisten osaajien rekrytoimiseen?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43</a:t>
            </a:fld>
            <a:endParaRPr lang="fi-FI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4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55453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145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F8B2F1-958A-4308-B139-F51F7C8E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28EC66-5085-43BE-82E8-FCD9C506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Mikko Valtonen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C174A0-A180-4B3A-A148-525CC039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44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1F7B379-66F3-46E3-A52E-D591AE28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287" y="4196826"/>
            <a:ext cx="4543425" cy="1203738"/>
          </a:xfrm>
        </p:spPr>
        <p:txBody>
          <a:bodyPr/>
          <a:lstStyle/>
          <a:p>
            <a:pPr algn="ctr"/>
            <a:r>
              <a:rPr lang="fi-FI" dirty="0"/>
              <a:t>Mikko Valtonen</a:t>
            </a:r>
            <a:br>
              <a:rPr lang="fi-FI" dirty="0"/>
            </a:br>
            <a:r>
              <a:rPr lang="fi-FI" b="0" dirty="0"/>
              <a:t>johtava asiantuntija</a:t>
            </a:r>
          </a:p>
        </p:txBody>
      </p:sp>
    </p:spTree>
    <p:extLst>
      <p:ext uri="{BB962C8B-B14F-4D97-AF65-F5344CB8AC3E}">
        <p14:creationId xmlns:p14="http://schemas.microsoft.com/office/powerpoint/2010/main" val="83033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>
            <a:normAutofit/>
          </a:bodyPr>
          <a:lstStyle/>
          <a:p>
            <a:r>
              <a:rPr lang="fi-FI" sz="4000" dirty="0"/>
              <a:t>Kauppakamari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C701AC0-AC2C-48AF-9F0A-4E0BAF02CD74}" type="datetime1">
              <a:rPr lang="fi-FI" smtClean="0"/>
              <a:pPr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93769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11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61403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3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1343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93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17739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49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8A68D-C336-E33C-278A-CE0758FB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750550" cy="2214754"/>
          </a:xfrm>
        </p:spPr>
        <p:txBody>
          <a:bodyPr anchor="ctr">
            <a:normAutofit/>
          </a:bodyPr>
          <a:lstStyle/>
          <a:p>
            <a:r>
              <a:rPr lang="fi-FI" sz="5400" dirty="0"/>
              <a:t>Osaavan työvoiman saatavuus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FCE6B7-FE08-D01C-16B4-98335BD6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129685-24B4-67A0-CE6F-3CB0F387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E33112-40EA-0B65-C822-2B65B3C2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F7EBEB-8D2D-06A0-FB38-5321E0E4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659530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8" ma:contentTypeDescription="Luo uusi asiakirja." ma:contentTypeScope="" ma:versionID="a839dcb43ad0a3812952e9c71dfa79ad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67f28e818905deaaf4859c6f261e9fef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6753E-C8D6-4D36-ABA8-15D77201B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E46DF4-D265-41D8-8D0A-C34F9D48AA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25921</TotalTime>
  <Words>1760</Words>
  <Application>Microsoft Office PowerPoint</Application>
  <PresentationFormat>Laajakuva</PresentationFormat>
  <Paragraphs>285</Paragraphs>
  <Slides>44</Slides>
  <Notes>40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44</vt:i4>
      </vt:variant>
    </vt:vector>
  </HeadingPairs>
  <TitlesOfParts>
    <vt:vector size="54" baseType="lpstr">
      <vt:lpstr>Arial</vt:lpstr>
      <vt:lpstr>Calibri</vt:lpstr>
      <vt:lpstr>Century Gothic</vt:lpstr>
      <vt:lpstr>Courier New</vt:lpstr>
      <vt:lpstr>Symbol</vt:lpstr>
      <vt:lpstr>Keskuskauppakamarin pohja</vt:lpstr>
      <vt:lpstr>Beige</vt:lpstr>
      <vt:lpstr>Sininen</vt:lpstr>
      <vt:lpstr>Pinkki</vt:lpstr>
      <vt:lpstr>Lime</vt:lpstr>
      <vt:lpstr>Kauppakamarikysely 2023: Osaavan työvoiman saatavuus ja kansainväliset osaajat</vt:lpstr>
      <vt:lpstr>Nostoja kyselyyn vastanneilta…</vt:lpstr>
      <vt:lpstr>Taustatiedot</vt:lpstr>
      <vt:lpstr>Perustiedot kyselystä</vt:lpstr>
      <vt:lpstr>Kauppakamari</vt:lpstr>
      <vt:lpstr>Toimiala</vt:lpstr>
      <vt:lpstr>Vuosiliikevaihto</vt:lpstr>
      <vt:lpstr>Henkilöstömäärä</vt:lpstr>
      <vt:lpstr>Osaavan työvoiman saatavuus</vt:lpstr>
      <vt:lpstr>Onko yrityksenne tarvitsemaa osaavaa työvoimaa saatavilla tällä hetkellä?</vt:lpstr>
      <vt:lpstr>Rajoittaako osaavan työvoiman saatavuus yrityksen kasvua ja liiketoiminnan kehittämistä?</vt:lpstr>
      <vt:lpstr>Millainen on yrityksenne näkymä lähitulevaisuuden rekrytointitarpeesta (seuraavat 6 kk)?</vt:lpstr>
      <vt:lpstr>Millainen on yrityksenne näkymä tulevaisuuden rekrytointitarpeesta  (2-3 vuoden aikajänne)?</vt:lpstr>
      <vt:lpstr>Miten suhdannetilanteen heikentyminen on muuttanut yrityksenne lähitulevaisuuden rekrytointitarvetta?</vt:lpstr>
      <vt:lpstr>Millaisia henkilöstövaikutuksia suhdannetilanteen heikentymisellä  on ollut yrityksellenne?</vt:lpstr>
      <vt:lpstr>Mitkä ovat yrityksenne näkökulmasta tärkeimmät syyt rekrytointihaasteisiin? (valitse korkeintaan kolme tärkeintä)</vt:lpstr>
      <vt:lpstr>Miltä koulutustasolta valmistuneita osaajia yrityksenne tarvitsee?</vt:lpstr>
      <vt:lpstr>Kuinka hyvin ammattiin valmistuneiden osaaminen vastaa työelämän tarpeita?</vt:lpstr>
      <vt:lpstr>Kuinka hyvin yrityksenne tuntee alueenne ammatilliset oppilaitokset ja niiden koulutustarjonnan?</vt:lpstr>
      <vt:lpstr>Kuinka tyytyväinen yrityksenne on yhteistyöhön alueenne ammatillisten oppilaitosten kanssa?</vt:lpstr>
      <vt:lpstr>Miltä koulutusasteelta valmistuneita osaajia yrityksenne tarvitsee eniten?</vt:lpstr>
      <vt:lpstr>Minkä alan koulutuksen saaneita osaajia yrityksenne tarvitsee?</vt:lpstr>
      <vt:lpstr>Arvioikaa seuraavia vaihtoehtoja keinoina osaavan työvoiman turvaamiseksi?</vt:lpstr>
      <vt:lpstr>Kansainväliset osaajat</vt:lpstr>
      <vt:lpstr>Onko yrityksenne rekrytoinut tai vuokrannut kansainvälisiä osaajia  (viimeisen 5 vuoden aikana)?</vt:lpstr>
      <vt:lpstr>Miksi ette ole rekrytoineet tai vuokranneet kansainvälisiä osaajia?</vt:lpstr>
      <vt:lpstr>Onko yrityksenne harkinnut tai voisitteko harkita kansainvälisen osaajan rekrytoimista tai vuokraamista?</vt:lpstr>
      <vt:lpstr>Arvioikaa kokemuksenne kansainvälisten osaajien rekrytoinnista tai vuokraamisesta?</vt:lpstr>
      <vt:lpstr>Millaisiin työtehtäviin yrityksenne on pääasiassa rekrytoinut tai vuokrannut kansainvälisiä osaajia?</vt:lpstr>
      <vt:lpstr>Mistä yrityksenne rekrytoimat tai vuokraamat kansainväliset osaajat ovat pääosin lähtöisin?</vt:lpstr>
      <vt:lpstr>Arvioikaa Suomen työperäisen oleskelulupaprosessin sujuvuutta kokonaisuutena?</vt:lpstr>
      <vt:lpstr>Miten mahdollinen saatavuusharkinta on vaikuttanut ulkomaalaisen työntekijän rekrytointiin?</vt:lpstr>
      <vt:lpstr>Onko yrityksenne hyödyntänyt kansainvälisiä opiskelijoita harjoitteluissa tai kesätöissä?</vt:lpstr>
      <vt:lpstr>Aikooko yrityksenne jatkossa hyödyntää kansainvälisiä opiskelijoita harjoitteluissa tai kesätöissä?</vt:lpstr>
      <vt:lpstr>Arvioi, kuinka suuri osa yrityksenne työntekijöistä on ulkomaalaistaustaisia?</vt:lpstr>
      <vt:lpstr>Vaatiiko yrityksenne asiakas tai yhteistyötaho äidinkielen tasoista  suomen tai ruotsin kielen taitoa?</vt:lpstr>
      <vt:lpstr>Arvioikaa yrityksenne henkilöstön englannin kielen taitoa?</vt:lpstr>
      <vt:lpstr>Onko yrityksenne vaihtanut tai valmis vaihtamaan työpaikkakielen kokonaan tai osittain englanniksi?</vt:lpstr>
      <vt:lpstr>Millaisena näet yrityksenne valmiuden rekrytoida tai vuokrata kansainvälisiä osaajia?</vt:lpstr>
      <vt:lpstr>Millaisia puutteita yrityksenne valmiuksissa rekrytoida kansainvälisiä osaajia on?</vt:lpstr>
      <vt:lpstr>Millaista apua yrityksenne tarvitsisi kansainvälisten osaajien rekrytoimiseen tai vuokraamiseen?</vt:lpstr>
      <vt:lpstr>Mitä tahoja pidät keskeisimpänä tarjoamaan apua kansainvälisten osaajien rekrytoinnissa?</vt:lpstr>
      <vt:lpstr>Millaiseksi kuvailisitte yrityksenne asennetta kansainvälisten osaajien rekrytoimiseen?</vt:lpstr>
      <vt:lpstr>Mikko Valtonen johtava asiantuntija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Oppivelvollisuuden laajentaminen</dc:title>
  <dc:creator>Mikko Valtonen</dc:creator>
  <cp:keywords>Keskuskauppakamari</cp:keywords>
  <cp:lastModifiedBy>Niina Hämäläinen</cp:lastModifiedBy>
  <cp:revision>359</cp:revision>
  <dcterms:created xsi:type="dcterms:W3CDTF">2020-06-08T10:28:06Z</dcterms:created>
  <dcterms:modified xsi:type="dcterms:W3CDTF">2023-10-10T18:20:59Z</dcterms:modified>
</cp:coreProperties>
</file>