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16"/>
  </p:notesMasterIdLst>
  <p:handoutMasterIdLst>
    <p:handoutMasterId r:id="rId17"/>
  </p:handoutMasterIdLst>
  <p:sldIdLst>
    <p:sldId id="265" r:id="rId9"/>
    <p:sldId id="280" r:id="rId10"/>
    <p:sldId id="285" r:id="rId11"/>
    <p:sldId id="266" r:id="rId12"/>
    <p:sldId id="267" r:id="rId13"/>
    <p:sldId id="268" r:id="rId14"/>
    <p:sldId id="286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Talouskysely/2024/2-2024/Talouskyselyn%20tulokset%202-202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Talouskysely/2024/2-2024/Talouskyselyn%20tulokset%202-202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Talouskysely/2024/2-2024/Talouskyselyn%20tulokset%202-202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Talouskysely/2024/2-2024/Talouskyselyn%20tulokset%202-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2A2-4A19-BBB6-64E7A015936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2A2-4A19-BBB6-64E7A015936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2A2-4A19-BBB6-64E7A015936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2A2-4A19-BBB6-64E7A015936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B2A2-4A19-BBB6-64E7A015936B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B2A2-4A19-BBB6-64E7A015936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'[Talouskyselyn tulokset 2-2024.xlsx]16 Kysymys'!$B$34:$B$39</c:f>
              <c:strCache>
                <c:ptCount val="6"/>
                <c:pt idx="0">
                  <c:v>Lisää merkittävästi</c:v>
                </c:pt>
                <c:pt idx="1">
                  <c:v>Lisää jonkin verran</c:v>
                </c:pt>
                <c:pt idx="2">
                  <c:v>Ei vaikutusta</c:v>
                </c:pt>
                <c:pt idx="3">
                  <c:v>Vähentää jonkin verran</c:v>
                </c:pt>
                <c:pt idx="4">
                  <c:v>Vähentää merkittävästi</c:v>
                </c:pt>
                <c:pt idx="5">
                  <c:v>En osaa sanoa.</c:v>
                </c:pt>
              </c:strCache>
            </c:strRef>
          </c:cat>
          <c:val>
            <c:numRef>
              <c:f>'[Talouskyselyn tulokset 2-2024.xlsx]16 Kysymys'!$C$34:$C$39</c:f>
              <c:numCache>
                <c:formatCode>0.0%</c:formatCode>
                <c:ptCount val="6"/>
                <c:pt idx="0">
                  <c:v>0.10335641981885989</c:v>
                </c:pt>
                <c:pt idx="1">
                  <c:v>0.2823654768247203</c:v>
                </c:pt>
                <c:pt idx="2">
                  <c:v>0.51838039424613747</c:v>
                </c:pt>
                <c:pt idx="3">
                  <c:v>3.7293553542887589E-2</c:v>
                </c:pt>
                <c:pt idx="4">
                  <c:v>1.9712306872669155E-2</c:v>
                </c:pt>
                <c:pt idx="5">
                  <c:v>3.8891848694725624E-2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2A2-4A19-BBB6-64E7A0159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22375931"/>
        <c:axId val="44922239"/>
      </c:barChart>
      <c:catAx>
        <c:axId val="22375931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44922239"/>
        <c:crosses val="autoZero"/>
        <c:auto val="0"/>
        <c:lblAlgn val="ctr"/>
        <c:lblOffset val="100"/>
        <c:noMultiLvlLbl val="0"/>
      </c:catAx>
      <c:valAx>
        <c:axId val="4492223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2237593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 w="6350">
      <a:solidFill>
        <a:srgbClr val="000000"/>
      </a:solidFill>
    </a:ln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4A-4F5B-A4B7-493B5BB906F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14A-4F5B-A4B7-493B5BB906F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14A-4F5B-A4B7-493B5BB906F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14A-4F5B-A4B7-493B5BB906F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414A-4F5B-A4B7-493B5BB906F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414A-4F5B-A4B7-493B5BB906F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414A-4F5B-A4B7-493B5BB906F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414A-4F5B-A4B7-493B5BB906F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414A-4F5B-A4B7-493B5BB906F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414A-4F5B-A4B7-493B5BB906F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414A-4F5B-A4B7-493B5BB906F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414A-4F5B-A4B7-493B5BB906F9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414A-4F5B-A4B7-493B5BB906F9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414A-4F5B-A4B7-493B5BB906F9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414A-4F5B-A4B7-493B5BB906F9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414A-4F5B-A4B7-493B5BB906F9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414A-4F5B-A4B7-493B5BB906F9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414A-4F5B-A4B7-493B5BB906F9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414A-4F5B-A4B7-493B5BB906F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2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'[Talouskyselyn tulokset 2-2024.xlsx]1 Kysymys'!$B$34:$B$52</c:f>
              <c:strCache>
                <c:ptCount val="19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Pohjanmaan kauppakamari</c:v>
                </c:pt>
                <c:pt idx="12">
                  <c:v>Pohjois-Karjalan kauppakamari</c:v>
                </c:pt>
                <c:pt idx="13">
                  <c:v>Rauman kauppakamari</c:v>
                </c:pt>
                <c:pt idx="14">
                  <c:v>Riihimäen-Hyvinkään kauppakamari</c:v>
                </c:pt>
                <c:pt idx="15">
                  <c:v>Satakunnan kauppakamari</c:v>
                </c:pt>
                <c:pt idx="16">
                  <c:v>Tampereen kauppakamari</c:v>
                </c:pt>
                <c:pt idx="17">
                  <c:v>Turun kauppakamari</c:v>
                </c:pt>
                <c:pt idx="18">
                  <c:v>Ålands handelskammare</c:v>
                </c:pt>
              </c:strCache>
            </c:strRef>
          </c:cat>
          <c:val>
            <c:numRef>
              <c:f>'[Talouskyselyn tulokset 2-2024.xlsx]1 Kysymys'!$C$34:$C$52</c:f>
              <c:numCache>
                <c:formatCode>0.0%</c:formatCode>
                <c:ptCount val="19"/>
                <c:pt idx="0">
                  <c:v>2.3131672597864771E-2</c:v>
                </c:pt>
                <c:pt idx="1">
                  <c:v>4.0332147093712932E-2</c:v>
                </c:pt>
                <c:pt idx="2">
                  <c:v>2.1352313167259787E-2</c:v>
                </c:pt>
                <c:pt idx="3">
                  <c:v>0.29715302491103207</c:v>
                </c:pt>
                <c:pt idx="4">
                  <c:v>6.3463819691577703E-2</c:v>
                </c:pt>
                <c:pt idx="5">
                  <c:v>4.7449584816132852E-2</c:v>
                </c:pt>
                <c:pt idx="6">
                  <c:v>3.9145907473309607E-2</c:v>
                </c:pt>
                <c:pt idx="7">
                  <c:v>2.3131672597864771E-2</c:v>
                </c:pt>
                <c:pt idx="8">
                  <c:v>2.1945432977461449E-2</c:v>
                </c:pt>
                <c:pt idx="9">
                  <c:v>1.8386714116251483E-2</c:v>
                </c:pt>
                <c:pt idx="10">
                  <c:v>5.9905100830367736E-2</c:v>
                </c:pt>
                <c:pt idx="11">
                  <c:v>1.7793594306049823E-3</c:v>
                </c:pt>
                <c:pt idx="12">
                  <c:v>3.5587188612099648E-2</c:v>
                </c:pt>
                <c:pt idx="13">
                  <c:v>1.6607354685646503E-2</c:v>
                </c:pt>
                <c:pt idx="14">
                  <c:v>1.9572953736654804E-2</c:v>
                </c:pt>
                <c:pt idx="15">
                  <c:v>3.9739027283511266E-2</c:v>
                </c:pt>
                <c:pt idx="16">
                  <c:v>0.13879003558718861</c:v>
                </c:pt>
                <c:pt idx="17">
                  <c:v>9.1933570581257423E-2</c:v>
                </c:pt>
                <c:pt idx="18">
                  <c:v>5.9311981020166067E-4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414A-4F5B-A4B7-493B5BB90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31253875"/>
        <c:axId val="33947143"/>
      </c:barChart>
      <c:catAx>
        <c:axId val="3125387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33947143"/>
        <c:crosses val="autoZero"/>
        <c:auto val="0"/>
        <c:lblAlgn val="ctr"/>
        <c:lblOffset val="100"/>
        <c:noMultiLvlLbl val="0"/>
      </c:catAx>
      <c:valAx>
        <c:axId val="33947143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125387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 w="6350">
      <a:solidFill>
        <a:srgbClr val="000000"/>
      </a:solidFill>
    </a:ln>
  </c:spPr>
  <c:txPr>
    <a:bodyPr rot="0" vert="horz"/>
    <a:lstStyle/>
    <a:p>
      <a:pPr>
        <a:defRPr lang="en-US" sz="10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FDD-4078-9ED5-004F7C282A9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FDD-4078-9ED5-004F7C282A9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FDD-4078-9ED5-004F7C282A9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FDD-4078-9ED5-004F7C282A9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'[Talouskyselyn tulokset 2-2024.xlsx]2 Kysymys'!$B$34:$B$37</c:f>
              <c:strCache>
                <c:ptCount val="4"/>
                <c:pt idx="0">
                  <c:v>1-9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'[Talouskyselyn tulokset 2-2024.xlsx]2 Kysymys'!$C$34:$C$37</c:f>
              <c:numCache>
                <c:formatCode>0.0%</c:formatCode>
                <c:ptCount val="4"/>
                <c:pt idx="0">
                  <c:v>0.45343267695582756</c:v>
                </c:pt>
                <c:pt idx="1">
                  <c:v>0.33528472591804154</c:v>
                </c:pt>
                <c:pt idx="2">
                  <c:v>0.14954763171899949</c:v>
                </c:pt>
                <c:pt idx="3">
                  <c:v>6.1734965407131456E-2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FDD-4078-9ED5-004F7C282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44943064"/>
        <c:axId val="28280457"/>
      </c:barChart>
      <c:catAx>
        <c:axId val="44943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28280457"/>
        <c:crosses val="autoZero"/>
        <c:auto val="0"/>
        <c:lblAlgn val="ctr"/>
        <c:lblOffset val="100"/>
        <c:noMultiLvlLbl val="0"/>
      </c:catAx>
      <c:valAx>
        <c:axId val="28280457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4494306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 w="6350">
      <a:solidFill>
        <a:srgbClr val="000000"/>
      </a:solidFill>
    </a:ln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F6A-426A-8DD1-79F35B8F075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F6A-426A-8DD1-79F35B8F075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F6A-426A-8DD1-79F35B8F075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F6A-426A-8DD1-79F35B8F075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F6A-426A-8DD1-79F35B8F075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'[Talouskyselyn tulokset 2-2024.xlsx]3 Kysymys'!$B$34:$B$38</c:f>
              <c:strCache>
                <c:ptCount val="5"/>
                <c:pt idx="0">
                  <c:v>Teollisuus</c:v>
                </c:pt>
                <c:pt idx="1">
                  <c:v>Rakentaminen</c:v>
                </c:pt>
                <c:pt idx="2">
                  <c:v>Kauppa</c:v>
                </c:pt>
                <c:pt idx="3">
                  <c:v>Palvelut</c:v>
                </c:pt>
                <c:pt idx="4">
                  <c:v>Muu</c:v>
                </c:pt>
              </c:strCache>
            </c:strRef>
          </c:cat>
          <c:val>
            <c:numRef>
              <c:f>'[Talouskyselyn tulokset 2-2024.xlsx]3 Kysymys'!$C$34:$C$38</c:f>
              <c:numCache>
                <c:formatCode>0.0%</c:formatCode>
                <c:ptCount val="5"/>
                <c:pt idx="0">
                  <c:v>0.243863393810032</c:v>
                </c:pt>
                <c:pt idx="1">
                  <c:v>0.11419423692636074</c:v>
                </c:pt>
                <c:pt idx="2">
                  <c:v>0.12753468516542157</c:v>
                </c:pt>
                <c:pt idx="3">
                  <c:v>0.36019210245464245</c:v>
                </c:pt>
                <c:pt idx="4">
                  <c:v>0.15421558164354321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F6A-426A-8DD1-79F35B8F07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4826904"/>
        <c:axId val="27327059"/>
      </c:barChart>
      <c:catAx>
        <c:axId val="14826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27327059"/>
        <c:crosses val="autoZero"/>
        <c:auto val="0"/>
        <c:lblAlgn val="ctr"/>
        <c:lblOffset val="100"/>
        <c:noMultiLvlLbl val="0"/>
      </c:catAx>
      <c:valAx>
        <c:axId val="2732705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/>
                </a:pPr>
                <a:r>
                  <a:rPr lang="en-US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1482690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 w="6350">
      <a:solidFill>
        <a:srgbClr val="000000"/>
      </a:solidFill>
    </a:ln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F65F0-5CD8-41DF-89E1-22096C1AB318}" type="datetime1">
              <a:rPr lang="fi-FI" smtClean="0"/>
              <a:t>14.5.2024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4280-BA24-4EAD-9108-43EFDD969BC5}" type="datetime1">
              <a:rPr lang="fi-FI" smtClean="0"/>
              <a:t>14.5.2024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3CAC8FB-1B88-4CF1-9473-D88FB34184B1}" type="datetime1">
              <a:rPr lang="fi-FI" smtClean="0"/>
              <a:t>14.5.2024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692" y="2725312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8B9D0D5-C6C8-492F-BC31-672FE6BA9AB8}" type="datetime1">
              <a:rPr lang="fi-FI" smtClean="0"/>
              <a:t>14.5.2024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3" y="4045789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425" y="5713576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14.5.2024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E0FC-3734-48BF-8F55-51517EEB7F78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1C2B0A-09E0-4DBB-9919-A728948EB0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77FA-78B1-46AD-ABEC-8E79D60C1022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57B-64C9-4392-8C06-8632641B6CE4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04445-413C-4C93-BA1D-97A553219225}" type="datetime1">
              <a:rPr lang="fi-FI" smtClean="0"/>
              <a:t>14.5.2024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172-8CDD-4EEE-960C-CC575B6CDC4D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02F8-76F6-48C2-BB16-14F030E3FE35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37B4-3A17-49CB-9389-10A3F23900BD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88FB0F-A4B2-4211-A060-A67440C46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4C07D-C3A4-4596-9EE1-B6192DDBDF27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9599-F8C3-4E16-92FE-1639A2F090E8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4EB7-8951-4CB4-B3D9-9DA3201A82D3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7408E-977B-4384-8EB3-E117B9F63EA5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37A9-5EC6-4237-AA18-4B14814BE86E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00C3-FA13-4D0D-89A4-FFEE62EF1437}" type="datetime1">
              <a:rPr lang="fi-FI" smtClean="0"/>
              <a:t>14.5.2024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E876792-4FBB-4073-B4DA-C52E75BC536E}" type="datetime1">
              <a:rPr lang="fi-FI" smtClean="0"/>
              <a:t>14.5.2024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5EDE-1D7F-410F-88EC-30185458F402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06A76AF-D851-4685-80F4-02A0FCC547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115F5-8437-440C-87EB-C17E6B62E928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E045-E739-4683-921C-9E3571297131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1DDC-7A29-411D-AB2A-DB3160F426AD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A2A7-D247-49BF-808E-099534BFAE3A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9032-1880-4839-9253-F354AC05199C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7F-5CA1-4777-94C0-15B3FC210915}" type="datetime1">
              <a:rPr lang="fi-FI" smtClean="0"/>
              <a:t>14.5.2024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2E40E-A040-4634-A42E-A22540534437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7500EDC-0A48-41E1-B38C-C90A73585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DE5C-ED04-4C55-A468-0DAAA35B5A83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523-03C6-4748-AAC6-6DF6610DF367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77F89-92B9-4A0E-953B-E031DA5F7BFB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4E1C-9627-4A94-922F-09B49EB1A00E}" type="datetime1">
              <a:rPr lang="fi-FI" smtClean="0"/>
              <a:t>14.5.2024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14.5.2024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0862-5907-47C8-B64A-B1A99D9BFFBC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390B-854D-4E9D-BAEB-914E4E49D18D}" type="datetime1">
              <a:rPr lang="fi-FI" smtClean="0"/>
              <a:t>14.5.2024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14.5.2024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C94CD7C-C9AD-4C54-B5CA-F38B98EB8CA8}" type="datetime1">
              <a:rPr lang="fi-FI" smtClean="0"/>
              <a:t>14.5.2024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14.5.2024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14.5.2024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F5E-E736-4F58-B779-6BE086011B52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C36F-4EFC-4B0E-9A41-B7C3DC263A85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9F16-31B6-447B-865D-2588CF026E77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1EBB-C93E-4EC5-9395-677EC1AD4D4A}" type="datetime1">
              <a:rPr lang="fi-FI" smtClean="0"/>
              <a:t>14.5.2024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Kauppakamarien</a:t>
            </a:r>
            <a:br>
              <a:rPr lang="fi-FI" dirty="0"/>
            </a:br>
            <a:r>
              <a:rPr lang="fi-FI" dirty="0"/>
              <a:t>talouskysely 2/2024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N = 1882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E7B451-A428-10F0-A02B-547ECEE0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hallituksen työmarkkinauudistukset (paikallinen sopiminen, poliittisten lakkojen rajoittaminen, ansiosidonnaisen työttömyysturvan porrastus, sosiaaliturvan kannustinloukkujen purkaminen) vaikuttavat yrityksenne investointihalukkuuteen?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1BDE69B-374E-B180-E900-9926566D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9631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680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8C8F6F-7CF2-0909-55C6-6B18BE238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7A5DD4F-B07A-CDAD-E833-90E885674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50537FA-DB12-C48E-F799-F9F986A4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4664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2E4D6-598E-D969-6F94-B1D082AFA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Alue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A80DD3E-308C-F056-6C37-D79806C33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3608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470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6494E6-2060-6DE0-84B8-9D72AA6B6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9BCA4A0-960C-47F2-43B8-F0843D64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82932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40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AF8FA2-FB21-D0EE-7FFB-610132EF3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toimiala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D50EE3B-60C4-2D6E-A8D7-4A05F71E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387398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705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F8753A10-B625-C163-F2A0-8B1D36EB5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1759617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21D8D071-10BB-46CF-B293-27CB3D646576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8297671E-D270-42DE-94A1-E438C3E3B503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F64538C-4AB0-4700-B8C9-8AE869706E0B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8CFB994-0B71-4933-A94B-B795C9DBAEBE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43FE7E92710FC408437C1063940697A" ma:contentTypeVersion="6" ma:contentTypeDescription="Luo uusi asiakirja." ma:contentTypeScope="" ma:versionID="688438e4944593a5ff9173ed7568bf21">
  <xsd:schema xmlns:xsd="http://www.w3.org/2001/XMLSchema" xmlns:xs="http://www.w3.org/2001/XMLSchema" xmlns:p="http://schemas.microsoft.com/office/2006/metadata/properties" xmlns:ns2="8c16c046-c1df-4d3c-8be1-1798b3f62354" xmlns:ns3="fab163d4-7ac6-4f2d-88ad-88ed442d7931" targetNamespace="http://schemas.microsoft.com/office/2006/metadata/properties" ma:root="true" ma:fieldsID="dc9389f1730589c32f168714de1a331a" ns2:_="" ns3:_="">
    <xsd:import namespace="8c16c046-c1df-4d3c-8be1-1798b3f62354"/>
    <xsd:import namespace="fab163d4-7ac6-4f2d-88ad-88ed442d79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c046-c1df-4d3c-8be1-1798b3f623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63d4-7ac6-4f2d-88ad-88ed442d7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BB2E9F-B553-4F87-A43C-3E2E2618B2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C4863D-7277-4CF5-987F-3F15F8DB6B9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89FBEFC-B6B1-4712-B61F-F4A658B5EE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6c046-c1df-4d3c-8be1-1798b3f62354"/>
    <ds:schemaRef ds:uri="fab163d4-7ac6-4f2d-88ad-88ed442d7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Kauppakamarin PowerPoint pohja_2020</Template>
  <TotalTime>38</TotalTime>
  <Words>46</Words>
  <Application>Microsoft Office PowerPoint</Application>
  <PresentationFormat>Laajakuva</PresentationFormat>
  <Paragraphs>17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Kauppakamarien talouskysely 2/2024</vt:lpstr>
      <vt:lpstr>Miten hallituksen työmarkkinauudistukset (paikallinen sopiminen, poliittisten lakkojen rajoittaminen, ansiosidonnaisen työttömyysturvan porrastus, sosiaaliturvan kannustinloukkujen purkaminen) vaikuttavat yrityksenne investointihalukkuuteen?</vt:lpstr>
      <vt:lpstr>Taustatiedot</vt:lpstr>
      <vt:lpstr>Alue</vt:lpstr>
      <vt:lpstr>Yrityksen henkilöstömäärä</vt:lpstr>
      <vt:lpstr>Yrityksen toimiala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Kauppakamarien talouskysely 2/2024</dc:title>
  <dc:creator>Tanja Arvola</dc:creator>
  <cp:keywords>Keskuskauppakamari</cp:keywords>
  <cp:lastModifiedBy>Pauliina Pulkkinen</cp:lastModifiedBy>
  <cp:revision>2</cp:revision>
  <dcterms:created xsi:type="dcterms:W3CDTF">2024-05-14T08:04:18Z</dcterms:created>
  <dcterms:modified xsi:type="dcterms:W3CDTF">2024-05-14T11:36:49Z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0x010100943FE7E92710FC408437C1063940697A</vt:lpwstr>
  </property>
  <property fmtid="{D5CDD505-2E9C-101B-9397-08002B2CF9AE}" pid="3" name="Order">
    <vt:r8>13737600</vt:r8>
  </property>
</Properties>
</file>