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6"/>
  </p:notesMasterIdLst>
  <p:handoutMasterIdLst>
    <p:handoutMasterId r:id="rId17"/>
  </p:handoutMasterIdLst>
  <p:sldIdLst>
    <p:sldId id="265" r:id="rId9"/>
    <p:sldId id="280" r:id="rId10"/>
    <p:sldId id="285" r:id="rId11"/>
    <p:sldId id="266" r:id="rId12"/>
    <p:sldId id="267" r:id="rId13"/>
    <p:sldId id="268" r:id="rId14"/>
    <p:sldId id="28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Talouskysely/2024/2-2024/Talouskyselyn%20tulokset%202-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Talouskysely/2024/2-2024/Talouskyselyn%20tulokset%202-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Talouskysely/2024/2-2024/Talouskyselyn%20tulokset%202-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Talouskysely/2024/2-2024/Talouskyselyn%20tulokset%202-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A2-4A19-BBB6-64E7A015936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2A2-4A19-BBB6-64E7A01593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2A2-4A19-BBB6-64E7A01593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2A2-4A19-BBB6-64E7A015936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2A2-4A19-BBB6-64E7A015936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2A2-4A19-BBB6-64E7A01593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'[Talouskyselyn tulokset 2-2024.xlsx]16 Kysymys'!$B$34:$B$39</c:f>
              <c:strCache>
                <c:ptCount val="6"/>
                <c:pt idx="0">
                  <c:v>Lisää merkittävästi</c:v>
                </c:pt>
                <c:pt idx="1">
                  <c:v>Lisää jonkin verran</c:v>
                </c:pt>
                <c:pt idx="2">
                  <c:v>Ei vaikutusta</c:v>
                </c:pt>
                <c:pt idx="3">
                  <c:v>Vähentää jonkin verran</c:v>
                </c:pt>
                <c:pt idx="4">
                  <c:v>Vähentää merkittävästi</c:v>
                </c:pt>
                <c:pt idx="5">
                  <c:v>En osaa sanoa.</c:v>
                </c:pt>
              </c:strCache>
            </c:strRef>
          </c:cat>
          <c:val>
            <c:numRef>
              <c:f>'[Talouskyselyn tulokset 2-2024.xlsx]16 Kysymys'!$C$34:$C$39</c:f>
              <c:numCache>
                <c:formatCode>0.0%</c:formatCode>
                <c:ptCount val="6"/>
                <c:pt idx="0">
                  <c:v>0.10335641981885989</c:v>
                </c:pt>
                <c:pt idx="1">
                  <c:v>0.2823654768247203</c:v>
                </c:pt>
                <c:pt idx="2">
                  <c:v>0.51838039424613747</c:v>
                </c:pt>
                <c:pt idx="3">
                  <c:v>3.7293553542887589E-2</c:v>
                </c:pt>
                <c:pt idx="4">
                  <c:v>1.9712306872669155E-2</c:v>
                </c:pt>
                <c:pt idx="5">
                  <c:v>3.8891848694725624E-2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A2-4A19-BBB6-64E7A0159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2375931"/>
        <c:axId val="44922239"/>
      </c:barChart>
      <c:catAx>
        <c:axId val="2237593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4922239"/>
        <c:crosses val="autoZero"/>
        <c:auto val="0"/>
        <c:lblAlgn val="ctr"/>
        <c:lblOffset val="100"/>
        <c:noMultiLvlLbl val="0"/>
      </c:catAx>
      <c:valAx>
        <c:axId val="4492223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237593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4A-4F5B-A4B7-493B5BB906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4A-4F5B-A4B7-493B5BB906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4A-4F5B-A4B7-493B5BB906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4A-4F5B-A4B7-493B5BB906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4A-4F5B-A4B7-493B5BB906F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4A-4F5B-A4B7-493B5BB906F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4A-4F5B-A4B7-493B5BB906F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14A-4F5B-A4B7-493B5BB906F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14A-4F5B-A4B7-493B5BB906F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14A-4F5B-A4B7-493B5BB906F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14A-4F5B-A4B7-493B5BB906F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14A-4F5B-A4B7-493B5BB906F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14A-4F5B-A4B7-493B5BB906F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14A-4F5B-A4B7-493B5BB906F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414A-4F5B-A4B7-493B5BB906F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14A-4F5B-A4B7-493B5BB906F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414A-4F5B-A4B7-493B5BB906F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414A-4F5B-A4B7-493B5BB906F9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414A-4F5B-A4B7-493B5BB906F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'[Talouskyselyn tulokset 2-2024.xlsx]1 Kysymys'!$B$34:$B$52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'[Talouskyselyn tulokset 2-2024.xlsx]1 Kysymys'!$C$34:$C$52</c:f>
              <c:numCache>
                <c:formatCode>0.0%</c:formatCode>
                <c:ptCount val="19"/>
                <c:pt idx="0">
                  <c:v>2.3131672597864771E-2</c:v>
                </c:pt>
                <c:pt idx="1">
                  <c:v>4.0332147093712932E-2</c:v>
                </c:pt>
                <c:pt idx="2">
                  <c:v>2.1352313167259787E-2</c:v>
                </c:pt>
                <c:pt idx="3">
                  <c:v>0.29715302491103207</c:v>
                </c:pt>
                <c:pt idx="4">
                  <c:v>6.3463819691577703E-2</c:v>
                </c:pt>
                <c:pt idx="5">
                  <c:v>4.7449584816132852E-2</c:v>
                </c:pt>
                <c:pt idx="6">
                  <c:v>3.9145907473309607E-2</c:v>
                </c:pt>
                <c:pt idx="7">
                  <c:v>2.3131672597864771E-2</c:v>
                </c:pt>
                <c:pt idx="8">
                  <c:v>2.1945432977461449E-2</c:v>
                </c:pt>
                <c:pt idx="9">
                  <c:v>1.8386714116251483E-2</c:v>
                </c:pt>
                <c:pt idx="10">
                  <c:v>5.9905100830367736E-2</c:v>
                </c:pt>
                <c:pt idx="11">
                  <c:v>1.7793594306049823E-3</c:v>
                </c:pt>
                <c:pt idx="12">
                  <c:v>3.5587188612099648E-2</c:v>
                </c:pt>
                <c:pt idx="13">
                  <c:v>1.6607354685646503E-2</c:v>
                </c:pt>
                <c:pt idx="14">
                  <c:v>1.9572953736654804E-2</c:v>
                </c:pt>
                <c:pt idx="15">
                  <c:v>3.9739027283511266E-2</c:v>
                </c:pt>
                <c:pt idx="16">
                  <c:v>0.13879003558718861</c:v>
                </c:pt>
                <c:pt idx="17">
                  <c:v>9.1933570581257423E-2</c:v>
                </c:pt>
                <c:pt idx="18">
                  <c:v>5.9311981020166067E-4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14A-4F5B-A4B7-493B5BB90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31253875"/>
        <c:axId val="33947143"/>
      </c:barChart>
      <c:catAx>
        <c:axId val="312538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947143"/>
        <c:crosses val="autoZero"/>
        <c:auto val="0"/>
        <c:lblAlgn val="ctr"/>
        <c:lblOffset val="100"/>
        <c:noMultiLvlLbl val="0"/>
      </c:catAx>
      <c:valAx>
        <c:axId val="3394714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125387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0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DD-4078-9ED5-004F7C282A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FDD-4078-9ED5-004F7C282A9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FDD-4078-9ED5-004F7C282A9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FDD-4078-9ED5-004F7C282A9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'[Talouskyselyn tulokset 2-2024.xlsx]2 Kysymys'!$B$34:$B$37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'[Talouskyselyn tulokset 2-2024.xlsx]2 Kysymys'!$C$34:$C$37</c:f>
              <c:numCache>
                <c:formatCode>0.0%</c:formatCode>
                <c:ptCount val="4"/>
                <c:pt idx="0">
                  <c:v>0.45343267695582756</c:v>
                </c:pt>
                <c:pt idx="1">
                  <c:v>0.33528472591804154</c:v>
                </c:pt>
                <c:pt idx="2">
                  <c:v>0.14954763171899949</c:v>
                </c:pt>
                <c:pt idx="3">
                  <c:v>6.1734965407131456E-2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DD-4078-9ED5-004F7C282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44943064"/>
        <c:axId val="28280457"/>
      </c:barChart>
      <c:catAx>
        <c:axId val="44943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8280457"/>
        <c:crosses val="autoZero"/>
        <c:auto val="0"/>
        <c:lblAlgn val="ctr"/>
        <c:lblOffset val="100"/>
        <c:noMultiLvlLbl val="0"/>
      </c:catAx>
      <c:valAx>
        <c:axId val="28280457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4494306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6A-426A-8DD1-79F35B8F07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6A-426A-8DD1-79F35B8F07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F6A-426A-8DD1-79F35B8F075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6A-426A-8DD1-79F35B8F07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F6A-426A-8DD1-79F35B8F075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'[Talouskyselyn tulokset 2-2024.xlsx]3 Kysymys'!$B$34:$B$38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'[Talouskyselyn tulokset 2-2024.xlsx]3 Kysymys'!$C$34:$C$38</c:f>
              <c:numCache>
                <c:formatCode>0.0%</c:formatCode>
                <c:ptCount val="5"/>
                <c:pt idx="0">
                  <c:v>0.243863393810032</c:v>
                </c:pt>
                <c:pt idx="1">
                  <c:v>0.11419423692636074</c:v>
                </c:pt>
                <c:pt idx="2">
                  <c:v>0.12753468516542157</c:v>
                </c:pt>
                <c:pt idx="3">
                  <c:v>0.36019210245464245</c:v>
                </c:pt>
                <c:pt idx="4">
                  <c:v>0.15421558164354321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6A-426A-8DD1-79F35B8F0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4826904"/>
        <c:axId val="27327059"/>
      </c:barChart>
      <c:catAx>
        <c:axId val="14826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7327059"/>
        <c:crosses val="autoZero"/>
        <c:auto val="0"/>
        <c:lblAlgn val="ctr"/>
        <c:lblOffset val="100"/>
        <c:noMultiLvlLbl val="0"/>
      </c:catAx>
      <c:valAx>
        <c:axId val="2732705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482690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14.5.2024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14.5.2024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14.5.2024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14.5.2024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14.5.2024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Kauppakamarien</a:t>
            </a:r>
            <a:br>
              <a:rPr lang="fi-FI" dirty="0"/>
            </a:br>
            <a:r>
              <a:rPr lang="fi-FI" dirty="0"/>
              <a:t>talouskysely 2/2024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 = 1882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7B451-A428-10F0-A02B-547ECEE0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hallituksen työmarkkinauudistukset (paikallinen sopiminen, poliittisten lakkojen rajoittaminen, ansiosidonnaisen työttömyysturvan porrastus, sosiaaliturvan kannustinloukkujen purkaminen) vaikuttavat yrityksenne investointihalukkuuteen?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BDE69B-374E-B180-E900-9926566D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631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80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8C8F6F-7CF2-0909-55C6-6B18BE23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A5DD4F-B07A-CDAD-E833-90E885674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0537FA-DB12-C48E-F799-F9F986A4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66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2E4D6-598E-D969-6F94-B1D082A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80DD3E-308C-F056-6C37-D79806C3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3608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70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494E6-2060-6DE0-84B8-9D72AA6B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BCA4A0-960C-47F2-43B8-F0843D64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82932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40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F8FA2-FB21-D0EE-7FFB-610132EF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toimiala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50EE3B-60C4-2D6E-A8D7-4A05F71E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7398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05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8753A10-B625-C163-F2A0-8B1D36EB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759617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38</TotalTime>
  <Words>46</Words>
  <Application>Microsoft Office PowerPoint</Application>
  <PresentationFormat>Laajakuva</PresentationFormat>
  <Paragraphs>17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Kauppakamarien talouskysely 2/2024</vt:lpstr>
      <vt:lpstr>Miten hallituksen työmarkkinauudistukset (paikallinen sopiminen, poliittisten lakkojen rajoittaminen, ansiosidonnaisen työttömyysturvan porrastus, sosiaaliturvan kannustinloukkujen purkaminen) vaikuttavat yrityksenne investointihalukkuuteen?</vt:lpstr>
      <vt:lpstr>Taustatiedot</vt:lpstr>
      <vt:lpstr>Alue</vt:lpstr>
      <vt:lpstr>Yrityksen henkilöstömäärä</vt:lpstr>
      <vt:lpstr>Yrityksen toimiala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Kauppakamarien talouskysely 2/2024</dc:title>
  <dc:creator>Tanja Arvola</dc:creator>
  <cp:keywords>Keskuskauppakamari</cp:keywords>
  <cp:lastModifiedBy>Pauliina Pulkkinen</cp:lastModifiedBy>
  <cp:revision>2</cp:revision>
  <dcterms:created xsi:type="dcterms:W3CDTF">2024-05-14T08:04:18Z</dcterms:created>
  <dcterms:modified xsi:type="dcterms:W3CDTF">2024-05-14T11:36:49Z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