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56" r:id="rId5"/>
    <p:sldMasterId id="2147483775" r:id="rId6"/>
    <p:sldMasterId id="2147483795" r:id="rId7"/>
    <p:sldMasterId id="2147483814" r:id="rId8"/>
    <p:sldMasterId id="2147483834" r:id="rId9"/>
  </p:sldMasterIdLst>
  <p:notesMasterIdLst>
    <p:notesMasterId r:id="rId20"/>
  </p:notesMasterIdLst>
  <p:handoutMasterIdLst>
    <p:handoutMasterId r:id="rId21"/>
  </p:handoutMasterIdLst>
  <p:sldIdLst>
    <p:sldId id="267" r:id="rId10"/>
    <p:sldId id="277" r:id="rId11"/>
    <p:sldId id="278" r:id="rId12"/>
    <p:sldId id="279" r:id="rId13"/>
    <p:sldId id="283" r:id="rId14"/>
    <p:sldId id="284" r:id="rId15"/>
    <p:sldId id="280" r:id="rId16"/>
    <p:sldId id="281" r:id="rId17"/>
    <p:sldId id="282" r:id="rId18"/>
    <p:sldId id="285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Onko yrityksellänne liiketoimintaa Venäjällä?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E9A-4ADA-B965-B3FDB3D0F814}"/>
              </c:ext>
            </c:extLst>
          </c:dPt>
          <c:dPt>
            <c:idx val="1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E9A-4ADA-B965-B3FDB3D0F814}"/>
              </c:ext>
            </c:extLst>
          </c:dPt>
          <c:dPt>
            <c:idx val="2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E9A-4ADA-B965-B3FDB3D0F814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Vetäytymisprosessi Venäjän markkinoilta kesken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</c:v>
                </c:pt>
                <c:pt idx="1">
                  <c:v>0.978494623655914</c:v>
                </c:pt>
                <c:pt idx="2">
                  <c:v>2.1505376344086023E-2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E9A-4ADA-B965-B3FDB3D0F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800" b="0"/>
                  <a:t>Prosentti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Onko yrityksenne kohdannut Venäjän vastaisten pakotteiden kiertämisyrityksiä?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41F-41B9-A634-0034C184A4A9}"/>
              </c:ext>
            </c:extLst>
          </c:dPt>
          <c:dPt>
            <c:idx val="1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41F-41B9-A634-0034C184A4A9}"/>
              </c:ext>
            </c:extLst>
          </c:dPt>
          <c:dPt>
            <c:idx val="2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41F-41B9-A634-0034C184A4A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0.32258064516129031</c:v>
                </c:pt>
                <c:pt idx="1">
                  <c:v>0.61290322580645162</c:v>
                </c:pt>
                <c:pt idx="2">
                  <c:v>6.4516129032258063E-2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41F-41B9-A634-0034C184A4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800" b="0"/>
                  <a:t>Prosentti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maalis.22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fld id="{E807FCFA-27A2-49ED-85A9-B7A260C60A39}" type="VALUE">
                      <a:rPr lang="en-US" smtClean="0"/>
                      <a:pPr/>
                      <a:t>[ARVO]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1E9-4D95-BA51-F0346BBE40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Vetäytymisprosessi kesken</c:v>
                </c:pt>
              </c:strCache>
            </c:strRef>
          </c:cat>
          <c:val>
            <c:numRef>
              <c:f>Taul1!$B$2:$B$4</c:f>
              <c:numCache>
                <c:formatCode>0.00%</c:formatCode>
                <c:ptCount val="3"/>
                <c:pt idx="0">
                  <c:v>0.78400000000000003</c:v>
                </c:pt>
                <c:pt idx="1">
                  <c:v>0.216</c:v>
                </c:pt>
                <c:pt idx="2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E9-4D95-BA51-F0346BBE4050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helmi.23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Vetäytymisprosessi kesken</c:v>
                </c:pt>
              </c:strCache>
            </c:strRef>
          </c:cat>
          <c:val>
            <c:numRef>
              <c:f>Taul1!$C$2:$C$4</c:f>
              <c:numCache>
                <c:formatCode>0.00%</c:formatCode>
                <c:ptCount val="3"/>
                <c:pt idx="0">
                  <c:v>6.0999999999999999E-2</c:v>
                </c:pt>
                <c:pt idx="1">
                  <c:v>0.80900000000000005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E9-4D95-BA51-F0346BBE4050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touko.24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Vetäytymisprosessi kesken</c:v>
                </c:pt>
              </c:strCache>
            </c:strRef>
          </c:cat>
          <c:val>
            <c:numRef>
              <c:f>Taul1!$D$2:$D$4</c:f>
              <c:numCache>
                <c:formatCode>0.00%</c:formatCode>
                <c:ptCount val="3"/>
                <c:pt idx="0" formatCode="0%">
                  <c:v>0</c:v>
                </c:pt>
                <c:pt idx="1">
                  <c:v>0.97799999999999998</c:v>
                </c:pt>
                <c:pt idx="2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E9-4D95-BA51-F0346BBE4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6825568"/>
        <c:axId val="616826048"/>
      </c:barChart>
      <c:catAx>
        <c:axId val="61682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16826048"/>
        <c:crosses val="autoZero"/>
        <c:auto val="1"/>
        <c:lblAlgn val="ctr"/>
        <c:lblOffset val="100"/>
        <c:noMultiLvlLbl val="0"/>
      </c:catAx>
      <c:valAx>
        <c:axId val="61682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16825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Vuosiliikevaihto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99-4525-8DC1-586114D62C28}"/>
              </c:ext>
            </c:extLst>
          </c:dPt>
          <c:dPt>
            <c:idx val="1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699-4525-8DC1-586114D62C28}"/>
              </c:ext>
            </c:extLst>
          </c:dPt>
          <c:dPt>
            <c:idx val="2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699-4525-8DC1-586114D62C28}"/>
              </c:ext>
            </c:extLst>
          </c:dPt>
          <c:dPt>
            <c:idx val="3"/>
            <c:invertIfNegative val="0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699-4525-8DC1-586114D62C2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Alle 2 miljoonaa euroa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0.10752688172043011</c:v>
                </c:pt>
                <c:pt idx="1">
                  <c:v>0.23655913978494625</c:v>
                </c:pt>
                <c:pt idx="2">
                  <c:v>0.25806451612903225</c:v>
                </c:pt>
                <c:pt idx="3">
                  <c:v>0.39784946236559138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699-4525-8DC1-586114D62C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800" b="0"/>
                  <a:t>Prosentti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492536192558447E-2"/>
          <c:y val="1.236046856010703E-2"/>
          <c:w val="0.91750746380744153"/>
          <c:h val="0.5564208462269064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Toimiala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FC-4391-89F4-5BF2ED813248}"/>
              </c:ext>
            </c:extLst>
          </c:dPt>
          <c:dPt>
            <c:idx val="1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BFC-4391-89F4-5BF2ED813248}"/>
              </c:ext>
            </c:extLst>
          </c:dPt>
          <c:dPt>
            <c:idx val="2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BFC-4391-89F4-5BF2ED813248}"/>
              </c:ext>
            </c:extLst>
          </c:dPt>
          <c:dPt>
            <c:idx val="3"/>
            <c:invertIfNegative val="0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BFC-4391-89F4-5BF2ED813248}"/>
              </c:ext>
            </c:extLst>
          </c:dPt>
          <c:dPt>
            <c:idx val="4"/>
            <c:invertIfNegative val="0"/>
            <c:bubble3D val="0"/>
            <c:spPr>
              <a:solidFill>
                <a:schemeClr val="dk1">
                  <a:tint val="3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BFC-4391-89F4-5BF2ED813248}"/>
              </c:ext>
            </c:extLst>
          </c:dPt>
          <c:dPt>
            <c:idx val="5"/>
            <c:invertIfNegative val="0"/>
            <c:bubble3D val="0"/>
            <c:spPr>
              <a:solidFill>
                <a:schemeClr val="dk1">
                  <a:tint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BFC-4391-89F4-5BF2ED813248}"/>
              </c:ext>
            </c:extLst>
          </c:dPt>
          <c:dPt>
            <c:idx val="6"/>
            <c:invertIfNegative val="0"/>
            <c:bubble3D val="0"/>
            <c:spPr>
              <a:solidFill>
                <a:schemeClr val="dk1">
                  <a:tint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BFC-4391-89F4-5BF2ED813248}"/>
              </c:ext>
            </c:extLst>
          </c:dPt>
          <c:dPt>
            <c:idx val="7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BFC-4391-89F4-5BF2ED813248}"/>
              </c:ext>
            </c:extLst>
          </c:dPt>
          <c:dPt>
            <c:idx val="8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BFC-4391-89F4-5BF2ED813248}"/>
              </c:ext>
            </c:extLst>
          </c:dPt>
          <c:dPt>
            <c:idx val="9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BFC-4391-89F4-5BF2ED813248}"/>
              </c:ext>
            </c:extLst>
          </c:dPt>
          <c:dPt>
            <c:idx val="10"/>
            <c:invertIfNegative val="0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BFC-4391-89F4-5BF2ED813248}"/>
              </c:ext>
            </c:extLst>
          </c:dPt>
          <c:dPt>
            <c:idx val="11"/>
            <c:invertIfNegative val="0"/>
            <c:bubble3D val="0"/>
            <c:spPr>
              <a:solidFill>
                <a:schemeClr val="dk1">
                  <a:tint val="3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EBFC-4391-89F4-5BF2ED813248}"/>
              </c:ext>
            </c:extLst>
          </c:dPt>
          <c:dPt>
            <c:idx val="12"/>
            <c:invertIfNegative val="0"/>
            <c:bubble3D val="0"/>
            <c:spPr>
              <a:solidFill>
                <a:schemeClr val="dk1">
                  <a:tint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EBFC-4391-89F4-5BF2ED813248}"/>
              </c:ext>
            </c:extLst>
          </c:dPt>
          <c:dPt>
            <c:idx val="13"/>
            <c:invertIfNegative val="0"/>
            <c:bubble3D val="0"/>
            <c:spPr>
              <a:solidFill>
                <a:schemeClr val="dk1">
                  <a:tint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EBFC-4391-89F4-5BF2ED813248}"/>
              </c:ext>
            </c:extLst>
          </c:dPt>
          <c:dPt>
            <c:idx val="14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EBFC-4391-89F4-5BF2ED813248}"/>
              </c:ext>
            </c:extLst>
          </c:dPt>
          <c:dPt>
            <c:idx val="15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EBFC-4391-89F4-5BF2ED813248}"/>
              </c:ext>
            </c:extLst>
          </c:dPt>
          <c:dPt>
            <c:idx val="16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EBFC-4391-89F4-5BF2ED813248}"/>
              </c:ext>
            </c:extLst>
          </c:dPt>
          <c:dPt>
            <c:idx val="17"/>
            <c:invertIfNegative val="0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EBFC-4391-89F4-5BF2ED813248}"/>
              </c:ext>
            </c:extLst>
          </c:dPt>
          <c:dPt>
            <c:idx val="18"/>
            <c:invertIfNegative val="0"/>
            <c:bubble3D val="0"/>
            <c:spPr>
              <a:solidFill>
                <a:schemeClr val="dk1">
                  <a:tint val="3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EBFC-4391-89F4-5BF2ED813248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Metallit ja metallituotteet</c:v>
                </c:pt>
                <c:pt idx="1">
                  <c:v>Puu ja paperituotteet</c:v>
                </c:pt>
                <c:pt idx="2">
                  <c:v>Öljy ja öljytuotteet</c:v>
                </c:pt>
                <c:pt idx="3">
                  <c:v>Kemialliset aineet ja tuotteet</c:v>
                </c:pt>
                <c:pt idx="4">
                  <c:v>Teollisuuden koneet</c:v>
                </c:pt>
                <c:pt idx="5">
                  <c:v>Sähkö- ja elektroniikkateollisuuden koneet ja laitteet</c:v>
                </c:pt>
                <c:pt idx="6">
                  <c:v>Kuljetusvälineet</c:v>
                </c:pt>
                <c:pt idx="7">
                  <c:v>Puolustusteollisuus</c:v>
                </c:pt>
                <c:pt idx="8">
                  <c:v>Elintarvikkeet</c:v>
                </c:pt>
                <c:pt idx="9">
                  <c:v>Rakentaminen</c:v>
                </c:pt>
                <c:pt idx="10">
                  <c:v>Muut tavarat</c:v>
                </c:pt>
                <c:pt idx="11">
                  <c:v>Tieto- ja viestintäteknologia</c:v>
                </c:pt>
                <c:pt idx="12">
                  <c:v>Matkailu</c:v>
                </c:pt>
                <c:pt idx="13">
                  <c:v>Kuljetus</c:v>
                </c:pt>
                <c:pt idx="14">
                  <c:v>Tekniset palvelut</c:v>
                </c:pt>
                <c:pt idx="15">
                  <c:v>Rakentaminen</c:v>
                </c:pt>
                <c:pt idx="16">
                  <c:v>Konsultointi</c:v>
                </c:pt>
                <c:pt idx="17">
                  <c:v>Muut palvelut</c:v>
                </c:pt>
                <c:pt idx="18">
                  <c:v>Joku muu</c:v>
                </c:pt>
              </c:strCache>
            </c:strRef>
          </c:cat>
          <c:val>
            <c:numRef>
              <c:f>Sheet1!$B$2:$B$20</c:f>
              <c:numCache>
                <c:formatCode>0.0%</c:formatCode>
                <c:ptCount val="19"/>
                <c:pt idx="0">
                  <c:v>0.22826086956521738</c:v>
                </c:pt>
                <c:pt idx="1">
                  <c:v>9.7826086956521743E-2</c:v>
                </c:pt>
                <c:pt idx="2">
                  <c:v>0</c:v>
                </c:pt>
                <c:pt idx="3">
                  <c:v>5.434782608695652E-2</c:v>
                </c:pt>
                <c:pt idx="4">
                  <c:v>0.19565217391304349</c:v>
                </c:pt>
                <c:pt idx="5">
                  <c:v>6.5217391304347824E-2</c:v>
                </c:pt>
                <c:pt idx="6">
                  <c:v>1.0869565217391304E-2</c:v>
                </c:pt>
                <c:pt idx="7">
                  <c:v>1.0869565217391304E-2</c:v>
                </c:pt>
                <c:pt idx="8">
                  <c:v>6.5217391304347824E-2</c:v>
                </c:pt>
                <c:pt idx="9">
                  <c:v>4.3478260869565216E-2</c:v>
                </c:pt>
                <c:pt idx="10">
                  <c:v>5.434782608695652E-2</c:v>
                </c:pt>
                <c:pt idx="11">
                  <c:v>3.2608695652173912E-2</c:v>
                </c:pt>
                <c:pt idx="12">
                  <c:v>3.2608695652173912E-2</c:v>
                </c:pt>
                <c:pt idx="13">
                  <c:v>2.1739130434782608E-2</c:v>
                </c:pt>
                <c:pt idx="14">
                  <c:v>0</c:v>
                </c:pt>
                <c:pt idx="15">
                  <c:v>1.0869565217391304E-2</c:v>
                </c:pt>
                <c:pt idx="16">
                  <c:v>1.0869565217391304E-2</c:v>
                </c:pt>
                <c:pt idx="17">
                  <c:v>1.0869565217391304E-2</c:v>
                </c:pt>
                <c:pt idx="18">
                  <c:v>5.434782608695652E-2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EBFC-4391-89F4-5BF2ED8132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800" b="0"/>
                  <a:t>Prosentti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Henkilöstömäärä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C1-4644-BEC7-25DE83C63773}"/>
              </c:ext>
            </c:extLst>
          </c:dPt>
          <c:dPt>
            <c:idx val="1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C1-4644-BEC7-25DE83C63773}"/>
              </c:ext>
            </c:extLst>
          </c:dPt>
          <c:dPt>
            <c:idx val="2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5C1-4644-BEC7-25DE83C63773}"/>
              </c:ext>
            </c:extLst>
          </c:dPt>
          <c:dPt>
            <c:idx val="3"/>
            <c:invertIfNegative val="0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5C1-4644-BEC7-25DE83C63773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Alle 10</c:v>
                </c:pt>
                <c:pt idx="1">
                  <c:v>11-49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0.10752688172043011</c:v>
                </c:pt>
                <c:pt idx="1">
                  <c:v>0.29032258064516131</c:v>
                </c:pt>
                <c:pt idx="2">
                  <c:v>0.27956989247311825</c:v>
                </c:pt>
                <c:pt idx="3">
                  <c:v>0.32258064516129031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5C1-4644-BEC7-25DE83C637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800" b="0"/>
                  <a:t>Prosentti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Päämarkkina-alueet (valitse tärkeimmät kohdemarkkinat)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DF-4869-ADC9-D9BB9FA58B55}"/>
              </c:ext>
            </c:extLst>
          </c:dPt>
          <c:dPt>
            <c:idx val="1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DF-4869-ADC9-D9BB9FA58B55}"/>
              </c:ext>
            </c:extLst>
          </c:dPt>
          <c:dPt>
            <c:idx val="2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DDF-4869-ADC9-D9BB9FA58B55}"/>
              </c:ext>
            </c:extLst>
          </c:dPt>
          <c:dPt>
            <c:idx val="3"/>
            <c:invertIfNegative val="0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DDF-4869-ADC9-D9BB9FA58B55}"/>
              </c:ext>
            </c:extLst>
          </c:dPt>
          <c:dPt>
            <c:idx val="4"/>
            <c:invertIfNegative val="0"/>
            <c:bubble3D val="0"/>
            <c:spPr>
              <a:solidFill>
                <a:schemeClr val="dk1">
                  <a:tint val="3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DDF-4869-ADC9-D9BB9FA58B55}"/>
              </c:ext>
            </c:extLst>
          </c:dPt>
          <c:dPt>
            <c:idx val="5"/>
            <c:invertIfNegative val="0"/>
            <c:bubble3D val="0"/>
            <c:spPr>
              <a:solidFill>
                <a:schemeClr val="dk1">
                  <a:tint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DDF-4869-ADC9-D9BB9FA58B55}"/>
              </c:ext>
            </c:extLst>
          </c:dPt>
          <c:dPt>
            <c:idx val="6"/>
            <c:invertIfNegative val="0"/>
            <c:bubble3D val="0"/>
            <c:spPr>
              <a:solidFill>
                <a:schemeClr val="dk1">
                  <a:tint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DDF-4869-ADC9-D9BB9FA58B55}"/>
              </c:ext>
            </c:extLst>
          </c:dPt>
          <c:dPt>
            <c:idx val="7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DDF-4869-ADC9-D9BB9FA58B55}"/>
              </c:ext>
            </c:extLst>
          </c:dPt>
          <c:dPt>
            <c:idx val="8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DDF-4869-ADC9-D9BB9FA58B55}"/>
              </c:ext>
            </c:extLst>
          </c:dPt>
          <c:dPt>
            <c:idx val="9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DDF-4869-ADC9-D9BB9FA58B55}"/>
              </c:ext>
            </c:extLst>
          </c:dPt>
          <c:dPt>
            <c:idx val="10"/>
            <c:invertIfNegative val="0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DDF-4869-ADC9-D9BB9FA58B55}"/>
              </c:ext>
            </c:extLst>
          </c:dPt>
          <c:dPt>
            <c:idx val="11"/>
            <c:invertIfNegative val="0"/>
            <c:bubble3D val="0"/>
            <c:spPr>
              <a:solidFill>
                <a:schemeClr val="dk1">
                  <a:tint val="3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EDDF-4869-ADC9-D9BB9FA58B55}"/>
              </c:ext>
            </c:extLst>
          </c:dPt>
          <c:dPt>
            <c:idx val="12"/>
            <c:invertIfNegative val="0"/>
            <c:bubble3D val="0"/>
            <c:spPr>
              <a:solidFill>
                <a:schemeClr val="dk1">
                  <a:tint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EDDF-4869-ADC9-D9BB9FA58B55}"/>
              </c:ext>
            </c:extLst>
          </c:dPt>
          <c:dPt>
            <c:idx val="13"/>
            <c:invertIfNegative val="0"/>
            <c:bubble3D val="0"/>
            <c:spPr>
              <a:solidFill>
                <a:schemeClr val="dk1">
                  <a:tint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EDDF-4869-ADC9-D9BB9FA58B55}"/>
              </c:ext>
            </c:extLst>
          </c:dPt>
          <c:dPt>
            <c:idx val="14"/>
            <c:invertIfNegative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EDDF-4869-ADC9-D9BB9FA58B55}"/>
              </c:ext>
            </c:extLst>
          </c:dPt>
          <c:dPt>
            <c:idx val="15"/>
            <c:invertIfNegative val="0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EDDF-4869-ADC9-D9BB9FA58B55}"/>
              </c:ext>
            </c:extLst>
          </c:dPt>
          <c:dPt>
            <c:idx val="16"/>
            <c:invertIfNegative val="0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EDDF-4869-ADC9-D9BB9FA58B5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Sheet1!$A$2:$A$18</c:f>
              <c:strCache>
                <c:ptCount val="17"/>
                <c:pt idx="0">
                  <c:v>Pohjoismaat</c:v>
                </c:pt>
                <c:pt idx="1">
                  <c:v>Saksa</c:v>
                </c:pt>
                <c:pt idx="2">
                  <c:v>Iso-Britannia</c:v>
                </c:pt>
                <c:pt idx="3">
                  <c:v>Ranska</c:v>
                </c:pt>
                <c:pt idx="4">
                  <c:v>Espanja</c:v>
                </c:pt>
                <c:pt idx="5">
                  <c:v>Italia</c:v>
                </c:pt>
                <c:pt idx="6">
                  <c:v>Muu Eurooppa</c:v>
                </c:pt>
                <c:pt idx="7">
                  <c:v>Kiina</c:v>
                </c:pt>
                <c:pt idx="8">
                  <c:v>Intia</c:v>
                </c:pt>
                <c:pt idx="9">
                  <c:v>Keski-Aasia (Kazakstan, Uzbekistan, Kirgisia, Tadzikistan, Turkmenistan)</c:v>
                </c:pt>
                <c:pt idx="10">
                  <c:v>Muu Aasia</c:v>
                </c:pt>
                <c:pt idx="11">
                  <c:v>Pohjois-Amerikka</c:v>
                </c:pt>
                <c:pt idx="12">
                  <c:v>Latinalainen Amerikka</c:v>
                </c:pt>
                <c:pt idx="13">
                  <c:v>Afrikka</c:v>
                </c:pt>
                <c:pt idx="14">
                  <c:v>Australia</c:v>
                </c:pt>
                <c:pt idx="15">
                  <c:v>Arabimaat ja Lähi-Itä</c:v>
                </c:pt>
                <c:pt idx="16">
                  <c:v>Venäjä</c:v>
                </c:pt>
              </c:strCache>
            </c:strRef>
          </c:cat>
          <c:val>
            <c:numRef>
              <c:f>Sheet1!$B$2:$B$18</c:f>
              <c:numCache>
                <c:formatCode>0.0%</c:formatCode>
                <c:ptCount val="17"/>
                <c:pt idx="0">
                  <c:v>0.74193548387096775</c:v>
                </c:pt>
                <c:pt idx="1">
                  <c:v>0.54838709677419351</c:v>
                </c:pt>
                <c:pt idx="2">
                  <c:v>0.35483870967741937</c:v>
                </c:pt>
                <c:pt idx="3">
                  <c:v>0.4731182795698925</c:v>
                </c:pt>
                <c:pt idx="4">
                  <c:v>0.24731182795698925</c:v>
                </c:pt>
                <c:pt idx="5">
                  <c:v>0.21505376344086022</c:v>
                </c:pt>
                <c:pt idx="6">
                  <c:v>0.4731182795698925</c:v>
                </c:pt>
                <c:pt idx="7">
                  <c:v>0.26881720430107525</c:v>
                </c:pt>
                <c:pt idx="8">
                  <c:v>0.16129032258064516</c:v>
                </c:pt>
                <c:pt idx="9">
                  <c:v>6.4516129032258063E-2</c:v>
                </c:pt>
                <c:pt idx="10">
                  <c:v>0.22580645161290322</c:v>
                </c:pt>
                <c:pt idx="11">
                  <c:v>0.44086021505376344</c:v>
                </c:pt>
                <c:pt idx="12">
                  <c:v>0.19354838709677419</c:v>
                </c:pt>
                <c:pt idx="13">
                  <c:v>0.11827956989247312</c:v>
                </c:pt>
                <c:pt idx="14">
                  <c:v>0.15053763440860216</c:v>
                </c:pt>
                <c:pt idx="15">
                  <c:v>0.20430107526881722</c:v>
                </c:pt>
                <c:pt idx="16">
                  <c:v>2.1505376344086023E-2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EDDF-4869-ADC9-D9BB9FA58B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800" b="0"/>
                  <a:t>Prosentti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F65F0-5CD8-41DF-89E1-22096C1AB318}" type="datetime1">
              <a:rPr lang="fi-FI" smtClean="0"/>
              <a:t>4.6.2024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04280-BA24-4EAD-9108-43EFDD969BC5}" type="datetime1">
              <a:rPr lang="fi-FI" smtClean="0"/>
              <a:t>4.6.2024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6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5.png"/><Relationship Id="rId5" Type="http://schemas.openxmlformats.org/officeDocument/2006/relationships/image" Target="../media/image85.svg"/><Relationship Id="rId4" Type="http://schemas.openxmlformats.org/officeDocument/2006/relationships/image" Target="../media/image8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01F0-230F-4494-9F6F-C2A09E9653F6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1B8BF41-220B-4CE0-B02C-E768D6696D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E3CAC8FB-1B88-4CF1-9473-D88FB34184B1}" type="datetime1">
              <a:rPr lang="fi-FI" smtClean="0"/>
              <a:t>4.6.2024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0CEBB99B-427F-48D3-9060-C67FF53FB8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5692" y="2725312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8B9D0D5-C6C8-492F-BC31-672FE6BA9AB8}" type="datetime1">
              <a:rPr lang="fi-FI" smtClean="0"/>
              <a:t>4.6.2024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A005019-E151-4930-8E74-5C21B1E4A8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3" y="4045789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3FA966F-8AC6-4AD1-866D-D04B2EAF21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2425" y="5713576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240A7-CF2A-416C-8D17-0C2448A71565}" type="datetime1">
              <a:rPr lang="fi-FI" smtClean="0"/>
              <a:t>4.6.2024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E0FC-3734-48BF-8F55-51517EEB7F78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C1C2B0A-09E0-4DBB-9919-A728948EB0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177FA-78B1-46AD-ABEC-8E79D60C1022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C57B-64C9-4392-8C06-8632641B6CE4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04445-413C-4C93-BA1D-97A553219225}" type="datetime1">
              <a:rPr lang="fi-FI" smtClean="0"/>
              <a:t>4.6.2024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172-8CDD-4EEE-960C-CC575B6CDC4D}" type="datetime1">
              <a:rPr lang="fi-FI" smtClean="0"/>
              <a:t>4.6.2024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202F8-76F6-48C2-BB16-14F030E3FE35}" type="datetime1">
              <a:rPr lang="fi-FI" smtClean="0"/>
              <a:t>4.6.2024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93756-5B8D-4FDF-AF61-EA340FFE003D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37B4-3A17-49CB-9389-10A3F23900BD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788FB0F-A4B2-4211-A060-A67440C46C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4C07D-C3A4-4596-9EE1-B6192DDBDF27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9599-F8C3-4E16-92FE-1639A2F090E8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64EB7-8951-4CB4-B3D9-9DA3201A82D3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7408E-977B-4384-8EB3-E117B9F63EA5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37A9-5EC6-4237-AA18-4B14814BE86E}" type="datetime1">
              <a:rPr lang="fi-FI" smtClean="0"/>
              <a:t>4.6.2024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00C3-FA13-4D0D-89A4-FFEE62EF1437}" type="datetime1">
              <a:rPr lang="fi-FI" smtClean="0"/>
              <a:t>4.6.2024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E876792-4FBB-4073-B4DA-C52E75BC536E}" type="datetime1">
              <a:rPr lang="fi-FI" smtClean="0"/>
              <a:t>4.6.2024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05EDE-1D7F-410F-88EC-30185458F402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06A76AF-D851-4685-80F4-02A0FCC547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115F5-8437-440C-87EB-C17E6B62E928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30A4B-D4F1-4D68-829B-C9450B17FC88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E045-E739-4683-921C-9E3571297131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1DDC-7A29-411D-AB2A-DB3160F426AD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A2A7-D247-49BF-808E-099534BFAE3A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9032-1880-4839-9253-F354AC05199C}" type="datetime1">
              <a:rPr lang="fi-FI" smtClean="0"/>
              <a:t>4.6.2024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7F-5CA1-4777-94C0-15B3FC210915}" type="datetime1">
              <a:rPr lang="fi-FI" smtClean="0"/>
              <a:t>4.6.2024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2E40E-A040-4634-A42E-A22540534437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7500EDC-0A48-41E1-B38C-C90A73585E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DE5C-ED04-4C55-A468-0DAAA35B5A83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0523-03C6-4748-AAC6-6DF6610DF367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77F89-92B9-4A0E-953B-E031DA5F7BFB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C4E1C-9627-4A94-922F-09B49EB1A00E}" type="datetime1">
              <a:rPr lang="fi-FI" smtClean="0"/>
              <a:t>4.6.2024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D6A4-63AE-47D2-A595-BF5F22D4C2F2}" type="datetime1">
              <a:rPr lang="fi-FI" smtClean="0"/>
              <a:t>4.6.2024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F0862-5907-47C8-B64A-B1A99D9BFFBC}" type="datetime1">
              <a:rPr lang="fi-FI" smtClean="0"/>
              <a:t>4.6.2024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390B-854D-4E9D-BAEB-914E4E49D18D}" type="datetime1">
              <a:rPr lang="fi-FI" smtClean="0"/>
              <a:t>4.6.2024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E5AB0A2-A25E-4043-A46E-A9CA4FBD7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4.6.2024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2EB94C0-3792-4862-BBB6-2763C9378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D5BFA4-030D-40A2-93EE-3FC7AB08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B303F84-82A0-4615-B07A-3C78721E1B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4383" y="2826600"/>
            <a:ext cx="2943225" cy="1076325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3808008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454667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4177340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5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3989-FCBF-4175-BD55-10F610F47128}" type="datetime1">
              <a:rPr lang="fi-FI" smtClean="0"/>
              <a:t>4.6.2024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B8681-006F-47CE-A9BE-1C373364E9D4}" type="datetime1">
              <a:rPr lang="fi-FI" smtClean="0"/>
              <a:t>4.6.2024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C94CD7C-C9AD-4C54-B5CA-F38B98EB8CA8}" type="datetime1">
              <a:rPr lang="fi-FI" smtClean="0"/>
              <a:t>4.6.2024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5072-DBF7-4385-B064-1E5BA6081DC4}" type="datetime1">
              <a:rPr lang="fi-FI" smtClean="0"/>
              <a:t>4.6.2024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8C19-1203-4872-8C47-C963B5EFD86D}" type="datetime1">
              <a:rPr lang="fi-FI" smtClean="0"/>
              <a:t>4.6.2024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B1C28-BC0F-4F5A-8899-A61229EA9FE1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8F5E-E736-4F58-B779-6BE086011B52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EC36F-4EFC-4B0E-9A41-B7C3DC263A85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9F16-31B6-447B-865D-2588CF026E77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91EBB-C93E-4EC5-9395-677EC1AD4D4A}" type="datetime1">
              <a:rPr lang="fi-FI" smtClean="0"/>
              <a:t>4.6.2024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3A9A917-2756-4B1C-B5A2-6E76E0EBF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E947D9-D7F5-4E2E-BC0F-C46013278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D6F238-1512-49AC-800B-A41D62D8E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A5D2-D68A-4A66-AE72-43EBAABD802B}" type="datetimeFigureOut">
              <a:rPr lang="fi-FI" smtClean="0"/>
              <a:t>4.6.2024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3B8269-62FA-4826-90E8-DA20573F0C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647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43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Vientijohtajakysely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28.-31.5.2024</a:t>
            </a:r>
          </a:p>
          <a:p>
            <a:r>
              <a:rPr lang="fi-FI" dirty="0"/>
              <a:t>N=93</a:t>
            </a:r>
          </a:p>
        </p:txBody>
      </p:sp>
    </p:spTree>
    <p:extLst>
      <p:ext uri="{BB962C8B-B14F-4D97-AF65-F5344CB8AC3E}">
        <p14:creationId xmlns:p14="http://schemas.microsoft.com/office/powerpoint/2010/main" val="2150691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4154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4D1B33-01D5-38E0-64A4-EEA264A4E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Onko </a:t>
            </a:r>
            <a:r>
              <a:rPr lang="en-US" sz="3600" dirty="0" err="1"/>
              <a:t>yrityksellänne</a:t>
            </a:r>
            <a:r>
              <a:rPr lang="en-US" sz="3600" dirty="0"/>
              <a:t> </a:t>
            </a:r>
            <a:r>
              <a:rPr lang="en-US" sz="3600" dirty="0" err="1"/>
              <a:t>liiketoimintaa</a:t>
            </a:r>
            <a:r>
              <a:rPr lang="en-US" sz="3600" dirty="0"/>
              <a:t> </a:t>
            </a:r>
            <a:r>
              <a:rPr lang="en-US" sz="3600" dirty="0" err="1"/>
              <a:t>Venäjällä</a:t>
            </a:r>
            <a:r>
              <a:rPr lang="en-US" sz="3600" dirty="0"/>
              <a:t>?</a:t>
            </a:r>
            <a:endParaRPr lang="fi-FI" sz="36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2C0359-55B3-E9F7-E75B-6358B306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96C113B9-AF71-3392-8EA1-5F2C124F275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9352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EB2460-9F22-0EC0-467C-C45DC3FA3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Onko </a:t>
            </a:r>
            <a:r>
              <a:rPr lang="en-US" sz="3200" dirty="0" err="1"/>
              <a:t>yrityksenne</a:t>
            </a:r>
            <a:r>
              <a:rPr lang="en-US" sz="3200" dirty="0"/>
              <a:t> </a:t>
            </a:r>
            <a:r>
              <a:rPr lang="en-US" sz="3200" dirty="0" err="1"/>
              <a:t>kohdannut</a:t>
            </a:r>
            <a:r>
              <a:rPr lang="en-US" sz="3200" dirty="0"/>
              <a:t> </a:t>
            </a:r>
            <a:r>
              <a:rPr lang="en-US" sz="3200" dirty="0" err="1"/>
              <a:t>Venäjän</a:t>
            </a:r>
            <a:r>
              <a:rPr lang="en-US" sz="3200" dirty="0"/>
              <a:t> </a:t>
            </a:r>
            <a:r>
              <a:rPr lang="en-US" sz="3200" dirty="0" err="1"/>
              <a:t>vastaisten</a:t>
            </a:r>
            <a:r>
              <a:rPr lang="en-US" sz="3200" dirty="0"/>
              <a:t> </a:t>
            </a:r>
            <a:r>
              <a:rPr lang="en-US" sz="3200" dirty="0" err="1"/>
              <a:t>pakotteiden</a:t>
            </a:r>
            <a:r>
              <a:rPr lang="en-US" sz="3200" dirty="0"/>
              <a:t> </a:t>
            </a:r>
            <a:r>
              <a:rPr lang="en-US" sz="3200" dirty="0" err="1"/>
              <a:t>kiertämisyrityksiä</a:t>
            </a:r>
            <a:r>
              <a:rPr lang="en-US" sz="3200" dirty="0"/>
              <a:t>?</a:t>
            </a:r>
            <a:endParaRPr lang="fi-FI" sz="32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B53FF3A-8328-073D-6D86-F0E4AAE63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21818029-9265-FDDB-FAE8-3BDC6EF061B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6120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5B1572-C105-4842-0C0E-9DDD57559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Onko yrityksellänne liiketoimintaa Venäjällä</a:t>
            </a: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B83D8C15-11EC-FA7C-2E89-F9A231A82C0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8FE9812-EEDB-5FED-DEAB-079D10AB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518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27FBE5-E642-85D6-12C7-9A315F0E07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Taustatiedot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611220C6-05CD-D5D3-A05E-160D2C0F10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C106849-94CC-3A71-5537-65D14D6AE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986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32B856-AEEA-1FB9-A26B-76598C998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Vuosiliikevaihto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1410D8B-2747-15BC-0CC8-C2F34AC4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2354F0E2-6D52-F747-4F48-A7559FE63A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695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2F09E8-8058-70B2-F09F-E73AA28B3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Toimiala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9E8006E-C767-8AF7-89D8-D97A5C356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8E7010DA-14FE-7910-A82D-7B1421BBDFF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01040" y="1825625"/>
          <a:ext cx="1058608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6000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20DC6C-993C-0AA8-31EA-38C32698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Henkilöstömäärä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6D862A1-C7B4-15AF-2DB1-FB5FCE5E3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18E3EE7F-A588-23E1-94EE-BEA667635F1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7952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323E49-6A6E-76C4-5B90-466539C4C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Päämarkkina-alueet</a:t>
            </a:r>
            <a:r>
              <a:rPr lang="en-US" sz="4000" dirty="0"/>
              <a:t> (</a:t>
            </a:r>
            <a:r>
              <a:rPr lang="en-US" sz="4000" dirty="0" err="1"/>
              <a:t>valitse</a:t>
            </a:r>
            <a:r>
              <a:rPr lang="en-US" sz="4000" dirty="0"/>
              <a:t> </a:t>
            </a:r>
            <a:r>
              <a:rPr lang="en-US" sz="4000" dirty="0" err="1"/>
              <a:t>tärkeimmät</a:t>
            </a:r>
            <a:r>
              <a:rPr lang="en-US" sz="4000" dirty="0"/>
              <a:t> </a:t>
            </a:r>
            <a:r>
              <a:rPr lang="en-US" sz="4000" dirty="0" err="1"/>
              <a:t>kohdemarkkinat</a:t>
            </a:r>
            <a:r>
              <a:rPr lang="en-US" sz="4000" dirty="0"/>
              <a:t>)</a:t>
            </a:r>
            <a:endParaRPr lang="fi-FI" sz="400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095A152-1AA5-2BCE-20FE-8B5B47EDD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5" name="Cont1">
            <a:extLst>
              <a:ext uri="{FF2B5EF4-FFF2-40B4-BE49-F238E27FC236}">
                <a16:creationId xmlns:a16="http://schemas.microsoft.com/office/drawing/2014/main" id="{26B9BE44-CAD1-7D0C-3413-426C8FD325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3789704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E40488AD-CEA8-4954-8A47-F69A6E8205EB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21D8D071-10BB-46CF-B293-27CB3D646576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8297671E-D270-42DE-94A1-E438C3E3B503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F64538C-4AB0-4700-B8C9-8AE869706E0B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8CFB994-0B71-4933-A94B-B795C9DBAEBE}"/>
    </a:ext>
  </a:extLst>
</a:theme>
</file>

<file path=ppt/theme/theme6.xml><?xml version="1.0" encoding="utf-8"?>
<a:theme xmlns:a="http://schemas.openxmlformats.org/drawingml/2006/main" name="Valkoine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7E5AF0F-C11C-4A1B-9549-5010EFB857FE}" vid="{0DD8FDD6-907E-4D4E-ABFE-AA4628F266BD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43FE7E92710FC408437C1063940697A" ma:contentTypeVersion="6" ma:contentTypeDescription="Luo uusi asiakirja." ma:contentTypeScope="" ma:versionID="688438e4944593a5ff9173ed7568bf21">
  <xsd:schema xmlns:xsd="http://www.w3.org/2001/XMLSchema" xmlns:xs="http://www.w3.org/2001/XMLSchema" xmlns:p="http://schemas.microsoft.com/office/2006/metadata/properties" xmlns:ns2="8c16c046-c1df-4d3c-8be1-1798b3f62354" xmlns:ns3="fab163d4-7ac6-4f2d-88ad-88ed442d7931" targetNamespace="http://schemas.microsoft.com/office/2006/metadata/properties" ma:root="true" ma:fieldsID="dc9389f1730589c32f168714de1a331a" ns2:_="" ns3:_="">
    <xsd:import namespace="8c16c046-c1df-4d3c-8be1-1798b3f62354"/>
    <xsd:import namespace="fab163d4-7ac6-4f2d-88ad-88ed442d79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6c046-c1df-4d3c-8be1-1798b3f6235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163d4-7ac6-4f2d-88ad-88ed442d7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C4863D-7277-4CF5-987F-3F15F8DB6B9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5BB2E9F-B553-4F87-A43C-3E2E2618B2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9FBEFC-B6B1-4712-B61F-F4A658B5EE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16c046-c1df-4d3c-8be1-1798b3f62354"/>
    <ds:schemaRef ds:uri="fab163d4-7ac6-4f2d-88ad-88ed442d7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Kauppakamarin PowerPoint pohja_2020</Template>
  <TotalTime>4</TotalTime>
  <Words>50</Words>
  <Application>Microsoft Office PowerPoint</Application>
  <PresentationFormat>Laajakuva</PresentationFormat>
  <Paragraphs>26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6</vt:i4>
      </vt:variant>
      <vt:variant>
        <vt:lpstr>Dian otsikot</vt:lpstr>
      </vt:variant>
      <vt:variant>
        <vt:i4>10</vt:i4>
      </vt:variant>
    </vt:vector>
  </HeadingPairs>
  <TitlesOfParts>
    <vt:vector size="19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Valkoinen pohja</vt:lpstr>
      <vt:lpstr>Vientijohtajakysely</vt:lpstr>
      <vt:lpstr>Onko yrityksellänne liiketoimintaa Venäjällä?</vt:lpstr>
      <vt:lpstr>Onko yrityksenne kohdannut Venäjän vastaisten pakotteiden kiertämisyrityksiä?</vt:lpstr>
      <vt:lpstr>Onko yrityksellänne liiketoimintaa Venäjällä</vt:lpstr>
      <vt:lpstr>Taustatiedot</vt:lpstr>
      <vt:lpstr>Vuosiliikevaihto</vt:lpstr>
      <vt:lpstr>Toimiala</vt:lpstr>
      <vt:lpstr>Henkilöstömäärä</vt:lpstr>
      <vt:lpstr>Päämarkkina-alueet (valitse tärkeimmät kohdemarkkinat)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Vientijohtajakysely</dc:title>
  <dc:creator>Pauliina Pulkkinen</dc:creator>
  <cp:keywords>Keskuskauppakamari</cp:keywords>
  <cp:lastModifiedBy>Pauliina Pulkkinen</cp:lastModifiedBy>
  <cp:revision>1</cp:revision>
  <dcterms:created xsi:type="dcterms:W3CDTF">2024-06-04T12:25:44Z</dcterms:created>
  <dcterms:modified xsi:type="dcterms:W3CDTF">2024-06-04T12:30:12Z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0x010100943FE7E92710FC408437C1063940697A</vt:lpwstr>
  </property>
  <property fmtid="{D5CDD505-2E9C-101B-9397-08002B2CF9AE}" pid="3" name="Order">
    <vt:r8>13737600</vt:r8>
  </property>
</Properties>
</file>