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4"/>
    <p:sldMasterId id="2147483756" r:id="rId5"/>
    <p:sldMasterId id="2147483775" r:id="rId6"/>
    <p:sldMasterId id="2147483795" r:id="rId7"/>
    <p:sldMasterId id="2147483814" r:id="rId8"/>
  </p:sldMasterIdLst>
  <p:notesMasterIdLst>
    <p:notesMasterId r:id="rId18"/>
  </p:notesMasterIdLst>
  <p:handoutMasterIdLst>
    <p:handoutMasterId r:id="rId19"/>
  </p:handoutMasterIdLst>
  <p:sldIdLst>
    <p:sldId id="266" r:id="rId9"/>
    <p:sldId id="287" r:id="rId10"/>
    <p:sldId id="288" r:id="rId11"/>
    <p:sldId id="286" r:id="rId12"/>
    <p:sldId id="289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0" y="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Onko yrityksellänne liiketoimintaa Venäjällä?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95-4B92-9F50-0A0CA5FFB437}"/>
              </c:ext>
            </c:extLst>
          </c:dPt>
          <c:dPt>
            <c:idx val="1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95-4B92-9F50-0A0CA5FFB437}"/>
              </c:ext>
            </c:extLst>
          </c:dPt>
          <c:dPt>
            <c:idx val="2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95-4B92-9F50-0A0CA5FFB43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Vetäytymisprosessi Venäjän markkinoilta kesken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</c:v>
                </c:pt>
                <c:pt idx="1">
                  <c:v>0.99130434782608701</c:v>
                </c:pt>
                <c:pt idx="2">
                  <c:v>8.6956521739130436E-3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D95-4B92-9F50-0A0CA5FFB4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800" b="0"/>
                  <a:t>Prosentti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Onko yrityksenne kohdannut Venäjän vastaisten pakotteiden kiertämisyrityksiä?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3B-4D63-BA8D-E436DDDF0ED8}"/>
              </c:ext>
            </c:extLst>
          </c:dPt>
          <c:dPt>
            <c:idx val="1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73B-4D63-BA8D-E436DDDF0ED8}"/>
              </c:ext>
            </c:extLst>
          </c:dPt>
          <c:dPt>
            <c:idx val="2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73B-4D63-BA8D-E436DDDF0ED8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0.2807017543859649</c:v>
                </c:pt>
                <c:pt idx="1">
                  <c:v>0.61403508771929827</c:v>
                </c:pt>
                <c:pt idx="2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3B-4D63-BA8D-E436DDDF0E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800" b="0"/>
                  <a:t>Prosentti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Suunnitteleeko yrityksenne osallistumista Ukrainan jälleenrakennukseen?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514-438E-8652-AD06A1E966FD}"/>
              </c:ext>
            </c:extLst>
          </c:dPt>
          <c:dPt>
            <c:idx val="1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514-438E-8652-AD06A1E966FD}"/>
              </c:ext>
            </c:extLst>
          </c:dPt>
          <c:dPt>
            <c:idx val="2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514-438E-8652-AD06A1E966F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0.20869565217391303</c:v>
                </c:pt>
                <c:pt idx="1">
                  <c:v>0.38260869565217392</c:v>
                </c:pt>
                <c:pt idx="2">
                  <c:v>0.40869565217391307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14-438E-8652-AD06A1E96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800" b="0"/>
                  <a:t>Prosentti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Toimiala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C84-4D64-9639-AE94170F1FC7}"/>
              </c:ext>
            </c:extLst>
          </c:dPt>
          <c:dPt>
            <c:idx val="1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C84-4D64-9639-AE94170F1FC7}"/>
              </c:ext>
            </c:extLst>
          </c:dPt>
          <c:dPt>
            <c:idx val="2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C84-4D64-9639-AE94170F1FC7}"/>
              </c:ext>
            </c:extLst>
          </c:dPt>
          <c:dPt>
            <c:idx val="3"/>
            <c:invertIfNegative val="0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C84-4D64-9639-AE94170F1FC7}"/>
              </c:ext>
            </c:extLst>
          </c:dPt>
          <c:dPt>
            <c:idx val="4"/>
            <c:invertIfNegative val="0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C84-4D64-9639-AE94170F1FC7}"/>
              </c:ext>
            </c:extLst>
          </c:dPt>
          <c:dPt>
            <c:idx val="5"/>
            <c:invertIfNegative val="0"/>
            <c:bubble3D val="0"/>
            <c:spPr>
              <a:solidFill>
                <a:schemeClr val="dk1">
                  <a:tint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C84-4D64-9639-AE94170F1FC7}"/>
              </c:ext>
            </c:extLst>
          </c:dPt>
          <c:dPt>
            <c:idx val="6"/>
            <c:invertIfNegative val="0"/>
            <c:bubble3D val="0"/>
            <c:spPr>
              <a:solidFill>
                <a:schemeClr val="dk1">
                  <a:tint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C84-4D64-9639-AE94170F1FC7}"/>
              </c:ext>
            </c:extLst>
          </c:dPt>
          <c:dPt>
            <c:idx val="7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C84-4D64-9639-AE94170F1FC7}"/>
              </c:ext>
            </c:extLst>
          </c:dPt>
          <c:dPt>
            <c:idx val="8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C84-4D64-9639-AE94170F1FC7}"/>
              </c:ext>
            </c:extLst>
          </c:dPt>
          <c:dPt>
            <c:idx val="9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C84-4D64-9639-AE94170F1FC7}"/>
              </c:ext>
            </c:extLst>
          </c:dPt>
          <c:dPt>
            <c:idx val="10"/>
            <c:invertIfNegative val="0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3C84-4D64-9639-AE94170F1FC7}"/>
              </c:ext>
            </c:extLst>
          </c:dPt>
          <c:dPt>
            <c:idx val="11"/>
            <c:invertIfNegative val="0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3C84-4D64-9639-AE94170F1FC7}"/>
              </c:ext>
            </c:extLst>
          </c:dPt>
          <c:dPt>
            <c:idx val="12"/>
            <c:invertIfNegative val="0"/>
            <c:bubble3D val="0"/>
            <c:spPr>
              <a:solidFill>
                <a:schemeClr val="dk1">
                  <a:tint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3C84-4D64-9639-AE94170F1FC7}"/>
              </c:ext>
            </c:extLst>
          </c:dPt>
          <c:dPt>
            <c:idx val="13"/>
            <c:invertIfNegative val="0"/>
            <c:bubble3D val="0"/>
            <c:spPr>
              <a:solidFill>
                <a:schemeClr val="dk1">
                  <a:tint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3C84-4D64-9639-AE94170F1FC7}"/>
              </c:ext>
            </c:extLst>
          </c:dPt>
          <c:dPt>
            <c:idx val="14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3C84-4D64-9639-AE94170F1FC7}"/>
              </c:ext>
            </c:extLst>
          </c:dPt>
          <c:dPt>
            <c:idx val="15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3C84-4D64-9639-AE94170F1FC7}"/>
              </c:ext>
            </c:extLst>
          </c:dPt>
          <c:dPt>
            <c:idx val="16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3C84-4D64-9639-AE94170F1FC7}"/>
              </c:ext>
            </c:extLst>
          </c:dPt>
          <c:dPt>
            <c:idx val="17"/>
            <c:invertIfNegative val="0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3C84-4D64-9639-AE94170F1FC7}"/>
              </c:ext>
            </c:extLst>
          </c:dPt>
          <c:dPt>
            <c:idx val="18"/>
            <c:invertIfNegative val="0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3C84-4D64-9639-AE94170F1FC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Metallit ja metallituotteet</c:v>
                </c:pt>
                <c:pt idx="1">
                  <c:v>Puu ja paperituotteet</c:v>
                </c:pt>
                <c:pt idx="2">
                  <c:v>Öljy ja öljytuotteet</c:v>
                </c:pt>
                <c:pt idx="3">
                  <c:v>Kemialliset aineet ja tuotteet</c:v>
                </c:pt>
                <c:pt idx="4">
                  <c:v>Teollisuuden koneet</c:v>
                </c:pt>
                <c:pt idx="5">
                  <c:v>Sähkö- ja elektroniikkateollisuuden koneet ja laitteet</c:v>
                </c:pt>
                <c:pt idx="6">
                  <c:v>Kuljetusvälineet</c:v>
                </c:pt>
                <c:pt idx="7">
                  <c:v>Puolustusteollisuus</c:v>
                </c:pt>
                <c:pt idx="8">
                  <c:v>Elintarvikkeet</c:v>
                </c:pt>
                <c:pt idx="9">
                  <c:v>Rakentaminen</c:v>
                </c:pt>
                <c:pt idx="10">
                  <c:v>Muut tavarat</c:v>
                </c:pt>
                <c:pt idx="11">
                  <c:v>Tieto- ja viestintäteknologia</c:v>
                </c:pt>
                <c:pt idx="12">
                  <c:v>Matkailu</c:v>
                </c:pt>
                <c:pt idx="13">
                  <c:v>Kuljetus</c:v>
                </c:pt>
                <c:pt idx="14">
                  <c:v>Tekniset palvelut</c:v>
                </c:pt>
                <c:pt idx="15">
                  <c:v>Rakentaminen</c:v>
                </c:pt>
                <c:pt idx="16">
                  <c:v>Konsultointi</c:v>
                </c:pt>
                <c:pt idx="17">
                  <c:v>Muut palvelut</c:v>
                </c:pt>
                <c:pt idx="18">
                  <c:v>Joku muu</c:v>
                </c:pt>
              </c:strCache>
            </c:strRef>
          </c:cat>
          <c:val>
            <c:numRef>
              <c:f>Sheet1!$B$2:$B$20</c:f>
              <c:numCache>
                <c:formatCode>0.0%</c:formatCode>
                <c:ptCount val="19"/>
                <c:pt idx="0">
                  <c:v>0.26548672566371684</c:v>
                </c:pt>
                <c:pt idx="1">
                  <c:v>8.8495575221238937E-2</c:v>
                </c:pt>
                <c:pt idx="2">
                  <c:v>0</c:v>
                </c:pt>
                <c:pt idx="3">
                  <c:v>5.3097345132743362E-2</c:v>
                </c:pt>
                <c:pt idx="4">
                  <c:v>0.12389380530973451</c:v>
                </c:pt>
                <c:pt idx="5">
                  <c:v>5.3097345132743362E-2</c:v>
                </c:pt>
                <c:pt idx="6">
                  <c:v>3.5398230088495575E-2</c:v>
                </c:pt>
                <c:pt idx="7">
                  <c:v>0</c:v>
                </c:pt>
                <c:pt idx="8">
                  <c:v>5.3097345132743362E-2</c:v>
                </c:pt>
                <c:pt idx="9">
                  <c:v>8.8495575221238937E-3</c:v>
                </c:pt>
                <c:pt idx="10">
                  <c:v>0.11504424778761062</c:v>
                </c:pt>
                <c:pt idx="11">
                  <c:v>3.5398230088495575E-2</c:v>
                </c:pt>
                <c:pt idx="12">
                  <c:v>2.6548672566371681E-2</c:v>
                </c:pt>
                <c:pt idx="13">
                  <c:v>0</c:v>
                </c:pt>
                <c:pt idx="14">
                  <c:v>1.7699115044247787E-2</c:v>
                </c:pt>
                <c:pt idx="15">
                  <c:v>1.7699115044247787E-2</c:v>
                </c:pt>
                <c:pt idx="16">
                  <c:v>3.5398230088495575E-2</c:v>
                </c:pt>
                <c:pt idx="17">
                  <c:v>1.7699115044247787E-2</c:v>
                </c:pt>
                <c:pt idx="18">
                  <c:v>5.3097345132743362E-2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3C84-4D64-9639-AE94170F1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800" b="0"/>
                  <a:t>Prosentti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897620862406648E-2"/>
          <c:y val="1.098674655047204E-2"/>
          <c:w val="0.92669425587674936"/>
          <c:h val="0.9257322076978939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Vuosiliikevaihto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E2-454F-9CA6-E5E7EAE020A4}"/>
              </c:ext>
            </c:extLst>
          </c:dPt>
          <c:dPt>
            <c:idx val="1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E2-454F-9CA6-E5E7EAE020A4}"/>
              </c:ext>
            </c:extLst>
          </c:dPt>
          <c:dPt>
            <c:idx val="2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E2-454F-9CA6-E5E7EAE020A4}"/>
              </c:ext>
            </c:extLst>
          </c:dPt>
          <c:dPt>
            <c:idx val="3"/>
            <c:invertIfNegative val="0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E2-454F-9CA6-E5E7EAE020A4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Alle 2 miljoonaa euroa</c:v>
                </c:pt>
                <c:pt idx="1">
                  <c:v>2-10 miljoonaa euroa</c:v>
                </c:pt>
                <c:pt idx="2">
                  <c:v>11-49 miljoonaa euroa</c:v>
                </c:pt>
                <c:pt idx="3">
                  <c:v>50 miljoonaa euroa tai enemmän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0.1391304347826087</c:v>
                </c:pt>
                <c:pt idx="1">
                  <c:v>0.2</c:v>
                </c:pt>
                <c:pt idx="2">
                  <c:v>0.29565217391304349</c:v>
                </c:pt>
                <c:pt idx="3">
                  <c:v>0.36521739130434783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E2-454F-9CA6-E5E7EAE02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800" b="0"/>
                  <a:t>Prosentti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31663804454413E-2"/>
          <c:y val="1.1528685548293392E-2"/>
          <c:w val="0.92669425587674936"/>
          <c:h val="0.9257322076978939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Henkilöstömäärä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62-4D75-8D27-F4A2FBE73371}"/>
              </c:ext>
            </c:extLst>
          </c:dPt>
          <c:dPt>
            <c:idx val="1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62-4D75-8D27-F4A2FBE73371}"/>
              </c:ext>
            </c:extLst>
          </c:dPt>
          <c:dPt>
            <c:idx val="2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62-4D75-8D27-F4A2FBE73371}"/>
              </c:ext>
            </c:extLst>
          </c:dPt>
          <c:dPt>
            <c:idx val="3"/>
            <c:invertIfNegative val="0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62-4D75-8D27-F4A2FBE73371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Alle 10</c:v>
                </c:pt>
                <c:pt idx="1">
                  <c:v>11-49</c:v>
                </c:pt>
                <c:pt idx="2">
                  <c:v>50-249</c:v>
                </c:pt>
                <c:pt idx="3">
                  <c:v>250 tai yli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0.14782608695652175</c:v>
                </c:pt>
                <c:pt idx="1">
                  <c:v>0.2608695652173913</c:v>
                </c:pt>
                <c:pt idx="2">
                  <c:v>0.30434782608695654</c:v>
                </c:pt>
                <c:pt idx="3">
                  <c:v>0.28695652173913044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62-4D75-8D27-F4A2FBE73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800" b="0"/>
                  <a:t>Prosentti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Päämarkkina-alueet (valitse tärkeimmät kohdemarkkinat)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C9-4264-B77D-5F7B3ECE6C9C}"/>
              </c:ext>
            </c:extLst>
          </c:dPt>
          <c:dPt>
            <c:idx val="1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BC9-4264-B77D-5F7B3ECE6C9C}"/>
              </c:ext>
            </c:extLst>
          </c:dPt>
          <c:dPt>
            <c:idx val="2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BC9-4264-B77D-5F7B3ECE6C9C}"/>
              </c:ext>
            </c:extLst>
          </c:dPt>
          <c:dPt>
            <c:idx val="3"/>
            <c:invertIfNegative val="0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BC9-4264-B77D-5F7B3ECE6C9C}"/>
              </c:ext>
            </c:extLst>
          </c:dPt>
          <c:dPt>
            <c:idx val="4"/>
            <c:invertIfNegative val="0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BC9-4264-B77D-5F7B3ECE6C9C}"/>
              </c:ext>
            </c:extLst>
          </c:dPt>
          <c:dPt>
            <c:idx val="5"/>
            <c:invertIfNegative val="0"/>
            <c:bubble3D val="0"/>
            <c:spPr>
              <a:solidFill>
                <a:schemeClr val="dk1">
                  <a:tint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BC9-4264-B77D-5F7B3ECE6C9C}"/>
              </c:ext>
            </c:extLst>
          </c:dPt>
          <c:dPt>
            <c:idx val="6"/>
            <c:invertIfNegative val="0"/>
            <c:bubble3D val="0"/>
            <c:spPr>
              <a:solidFill>
                <a:schemeClr val="dk1">
                  <a:tint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BC9-4264-B77D-5F7B3ECE6C9C}"/>
              </c:ext>
            </c:extLst>
          </c:dPt>
          <c:dPt>
            <c:idx val="7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BC9-4264-B77D-5F7B3ECE6C9C}"/>
              </c:ext>
            </c:extLst>
          </c:dPt>
          <c:dPt>
            <c:idx val="8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BC9-4264-B77D-5F7B3ECE6C9C}"/>
              </c:ext>
            </c:extLst>
          </c:dPt>
          <c:dPt>
            <c:idx val="9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BC9-4264-B77D-5F7B3ECE6C9C}"/>
              </c:ext>
            </c:extLst>
          </c:dPt>
          <c:dPt>
            <c:idx val="10"/>
            <c:invertIfNegative val="0"/>
            <c:bubble3D val="0"/>
            <c:spPr>
              <a:solidFill>
                <a:schemeClr val="dk1">
                  <a:tint val="9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BC9-4264-B77D-5F7B3ECE6C9C}"/>
              </c:ext>
            </c:extLst>
          </c:dPt>
          <c:dPt>
            <c:idx val="11"/>
            <c:invertIfNegative val="0"/>
            <c:bubble3D val="0"/>
            <c:spPr>
              <a:solidFill>
                <a:schemeClr val="dk1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5BC9-4264-B77D-5F7B3ECE6C9C}"/>
              </c:ext>
            </c:extLst>
          </c:dPt>
          <c:dPt>
            <c:idx val="12"/>
            <c:invertIfNegative val="0"/>
            <c:bubble3D val="0"/>
            <c:spPr>
              <a:solidFill>
                <a:schemeClr val="dk1">
                  <a:tint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5BC9-4264-B77D-5F7B3ECE6C9C}"/>
              </c:ext>
            </c:extLst>
          </c:dPt>
          <c:dPt>
            <c:idx val="13"/>
            <c:invertIfNegative val="0"/>
            <c:bubble3D val="0"/>
            <c:spPr>
              <a:solidFill>
                <a:schemeClr val="dk1">
                  <a:tint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5BC9-4264-B77D-5F7B3ECE6C9C}"/>
              </c:ext>
            </c:extLst>
          </c:dPt>
          <c:dPt>
            <c:idx val="14"/>
            <c:invertIfNegative val="0"/>
            <c:bubble3D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5BC9-4264-B77D-5F7B3ECE6C9C}"/>
              </c:ext>
            </c:extLst>
          </c:dPt>
          <c:dPt>
            <c:idx val="15"/>
            <c:invertIfNegative val="0"/>
            <c:bubble3D val="0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5BC9-4264-B77D-5F7B3ECE6C9C}"/>
              </c:ext>
            </c:extLst>
          </c:dPt>
          <c:dPt>
            <c:idx val="16"/>
            <c:invertIfNegative val="0"/>
            <c:bubble3D val="0"/>
            <c:spPr>
              <a:solidFill>
                <a:schemeClr val="dk1">
                  <a:tint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5BC9-4264-B77D-5F7B3ECE6C9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Sheet1!$A$2:$A$18</c:f>
              <c:strCache>
                <c:ptCount val="17"/>
                <c:pt idx="0">
                  <c:v>Pohjoismaat</c:v>
                </c:pt>
                <c:pt idx="1">
                  <c:v>Saksa</c:v>
                </c:pt>
                <c:pt idx="2">
                  <c:v>Iso-Britannia</c:v>
                </c:pt>
                <c:pt idx="3">
                  <c:v>Ranska</c:v>
                </c:pt>
                <c:pt idx="4">
                  <c:v>Espanja</c:v>
                </c:pt>
                <c:pt idx="5">
                  <c:v>Italia</c:v>
                </c:pt>
                <c:pt idx="6">
                  <c:v>Muu Eurooppa</c:v>
                </c:pt>
                <c:pt idx="7">
                  <c:v>Kiina</c:v>
                </c:pt>
                <c:pt idx="8">
                  <c:v>Intia</c:v>
                </c:pt>
                <c:pt idx="9">
                  <c:v>Keski-Aasia (Kazakstan, Uzbekistan, Kirgisia, Tadzikistan, Turkmenistan)</c:v>
                </c:pt>
                <c:pt idx="10">
                  <c:v>Muu Aasia</c:v>
                </c:pt>
                <c:pt idx="11">
                  <c:v>Pohjois-Amerikka</c:v>
                </c:pt>
                <c:pt idx="12">
                  <c:v>Latinalainen Amerikka</c:v>
                </c:pt>
                <c:pt idx="13">
                  <c:v>Afrikka</c:v>
                </c:pt>
                <c:pt idx="14">
                  <c:v>Australia</c:v>
                </c:pt>
                <c:pt idx="15">
                  <c:v>Arabimaat ja Lähi-Itä</c:v>
                </c:pt>
                <c:pt idx="16">
                  <c:v>Venäjä</c:v>
                </c:pt>
              </c:strCache>
            </c:strRef>
          </c:cat>
          <c:val>
            <c:numRef>
              <c:f>Sheet1!$B$2:$B$18</c:f>
              <c:numCache>
                <c:formatCode>0.0%</c:formatCode>
                <c:ptCount val="17"/>
                <c:pt idx="0">
                  <c:v>0.73043478260869565</c:v>
                </c:pt>
                <c:pt idx="1">
                  <c:v>0.53913043478260869</c:v>
                </c:pt>
                <c:pt idx="2">
                  <c:v>0.37391304347826088</c:v>
                </c:pt>
                <c:pt idx="3">
                  <c:v>0.4</c:v>
                </c:pt>
                <c:pt idx="4">
                  <c:v>0.2608695652173913</c:v>
                </c:pt>
                <c:pt idx="5">
                  <c:v>0.25217391304347825</c:v>
                </c:pt>
                <c:pt idx="6">
                  <c:v>0.45217391304347826</c:v>
                </c:pt>
                <c:pt idx="7">
                  <c:v>0.2608695652173913</c:v>
                </c:pt>
                <c:pt idx="8">
                  <c:v>0.1391304347826087</c:v>
                </c:pt>
                <c:pt idx="9">
                  <c:v>6.0869565217391307E-2</c:v>
                </c:pt>
                <c:pt idx="10">
                  <c:v>0.26956521739130435</c:v>
                </c:pt>
                <c:pt idx="11">
                  <c:v>0.46086956521739131</c:v>
                </c:pt>
                <c:pt idx="12">
                  <c:v>0.21739130434782608</c:v>
                </c:pt>
                <c:pt idx="13">
                  <c:v>0.1391304347826087</c:v>
                </c:pt>
                <c:pt idx="14">
                  <c:v>0.1391304347826087</c:v>
                </c:pt>
                <c:pt idx="15">
                  <c:v>0.18260869565217391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5BC9-4264-B77D-5F7B3ECE6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800" b="0"/>
                  <a:t>Prosentti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0D13AD00-C0F7-46C4-97A0-1A15665499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D1D9ED9-B1D8-4F59-A4EE-7828DF5F9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F65F0-5CD8-41DF-89E1-22096C1AB318}" type="datetime1">
              <a:rPr lang="fi-FI" smtClean="0"/>
              <a:t>19.9.2024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DD7E1E-C080-4A9B-A6B9-3C41B12105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0637475-3517-4217-AF00-9C56D3AD83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3EBE3-D7EB-4F27-B056-652D08283A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30576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04280-BA24-4EAD-9108-43EFDD969BC5}" type="datetime1">
              <a:rPr lang="fi-FI" smtClean="0"/>
              <a:t>19.9.2024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9D44A-A2CE-4F46-8183-3B78CFA07A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00601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5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0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Relationship Id="rId9" Type="http://schemas.openxmlformats.org/officeDocument/2006/relationships/image" Target="../media/image8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7" Type="http://schemas.openxmlformats.org/officeDocument/2006/relationships/image" Target="../media/image77.svg"/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6.png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3.svg"/><Relationship Id="rId4" Type="http://schemas.openxmlformats.org/officeDocument/2006/relationships/image" Target="../media/image8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01F0-230F-4494-9F6F-C2A09E9653F6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1B8BF41-220B-4CE0-B02C-E768D6696D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63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4AB1D4E-9FD0-406C-BD3D-F36510C6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ED7F0D-4E7C-4918-8926-FB4764BC5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3756-5B8D-4FDF-AF61-EA340FFE003D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4046189-E7D0-4EB2-9A7F-9A70486A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476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0A4B-D4F1-4D68-829B-C9450B17FC88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54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D6A4-63AE-47D2-A595-BF5F22D4C2F2}" type="datetime1">
              <a:rPr lang="fi-FI" smtClean="0"/>
              <a:t>19.9.2024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44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F3989-FCBF-4175-BD55-10F610F47128}" type="datetime1">
              <a:rPr lang="fi-FI" smtClean="0"/>
              <a:t>19.9.2024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50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8681-006F-47CE-A9BE-1C373364E9D4}" type="datetime1">
              <a:rPr lang="fi-FI" smtClean="0"/>
              <a:t>19.9.2024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660C4BBA-D728-4B9A-9B19-B3DF60A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403B93D0-AEB3-42E5-B352-9DD044D6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614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94EFDD80-0915-47C0-A00C-A0E9CB2C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C884C321-DDE7-4ACB-8672-204BFB2D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4E0F2629-EBAD-41E9-B007-0ED8EA17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94CD7C-C9AD-4C54-B5CA-F38B98EB8CA8}" type="datetime1">
              <a:rPr lang="fi-FI" smtClean="0"/>
              <a:t>19.9.2024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3693DB33-6718-49C9-8A97-0FAAFEB1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D5B2C172-79D8-4597-A0F0-10B3296F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979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C738554-EACB-4859-9AF0-1161C6046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681525-44B3-407E-9179-862CB4BCB3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E80CEDA-92BD-4162-80F3-B777FA7CDB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6D519C1-DBA2-4853-BB94-BAA5D8D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F95B21-D280-4C07-A42D-4582F99C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C84588-F671-4ED1-A1BD-0CF6A4310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D6AE44-14B0-449E-9641-29982AF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5072-DBF7-4385-B064-1E5BA6081DC4}" type="datetime1">
              <a:rPr lang="fi-FI" smtClean="0"/>
              <a:t>19.9.2024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36561D0-A4BD-4B87-9245-0D3AE17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1E1C21-E92C-4225-9F43-D8C57497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4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A7EFFDB-A4A4-4A0B-BA9F-296CB1A0A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BA301CA-F3BE-489F-A1FE-BC10079BA9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4E6D1C5-2DDC-41A6-8246-84126183D5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DA1A47-518C-4015-B7F7-7DA7EA40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86E39C6-FDF9-4704-BFED-6416920FF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C82EC43-E3A7-4FD2-A7E6-A6A3BC9A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B3C74C-28EA-4FE5-912B-886D4AC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E8C19-1203-4872-8C47-C963B5EFD86D}" type="datetime1">
              <a:rPr lang="fi-FI" smtClean="0"/>
              <a:t>19.9.2024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F300E9-3ABC-4DFC-B507-6A5514D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BC89C4-BF92-48E0-8CA8-71526C3C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8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  <p:sp>
        <p:nvSpPr>
          <p:cNvPr id="11" name="Päivämäärän paikkamerkki 2">
            <a:extLst>
              <a:ext uri="{FF2B5EF4-FFF2-40B4-BE49-F238E27FC236}">
                <a16:creationId xmlns:a16="http://schemas.microsoft.com/office/drawing/2014/main" id="{7378932E-2B8E-48A5-8B3B-0783120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3CAC8FB-1B88-4CF1-9473-D88FB34184B1}" type="datetime1">
              <a:rPr lang="fi-FI" smtClean="0"/>
              <a:t>19.9.2024</a:t>
            </a:fld>
            <a:endParaRPr lang="fi-FI"/>
          </a:p>
        </p:txBody>
      </p:sp>
      <p:sp>
        <p:nvSpPr>
          <p:cNvPr id="12" name="Alatunnisteen paikkamerkki 3">
            <a:extLst>
              <a:ext uri="{FF2B5EF4-FFF2-40B4-BE49-F238E27FC236}">
                <a16:creationId xmlns:a16="http://schemas.microsoft.com/office/drawing/2014/main" id="{0539E262-07A6-48E6-86FE-942DFCA1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Dian numeron paikkamerkki 4">
            <a:extLst>
              <a:ext uri="{FF2B5EF4-FFF2-40B4-BE49-F238E27FC236}">
                <a16:creationId xmlns:a16="http://schemas.microsoft.com/office/drawing/2014/main" id="{8F88A8F5-53C4-40B4-A8EF-BFCB0D1D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11396BA1-0447-4882-B00F-5D1591B1D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4726" y="4321004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0CEBB99B-427F-48D3-9060-C67FF53FB8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5692" y="2725312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5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15" name="Päivämäärän paikkamerkki 2">
            <a:extLst>
              <a:ext uri="{FF2B5EF4-FFF2-40B4-BE49-F238E27FC236}">
                <a16:creationId xmlns:a16="http://schemas.microsoft.com/office/drawing/2014/main" id="{CABFEE31-1B3D-46EE-88B4-9306A06B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8B9D0D5-C6C8-492F-BC31-672FE6BA9AB8}" type="datetime1">
              <a:rPr lang="fi-FI" smtClean="0"/>
              <a:t>19.9.2024</a:t>
            </a:fld>
            <a:endParaRPr lang="fi-FI"/>
          </a:p>
        </p:txBody>
      </p:sp>
      <p:sp>
        <p:nvSpPr>
          <p:cNvPr id="19" name="Alatunnisteen paikkamerkki 3">
            <a:extLst>
              <a:ext uri="{FF2B5EF4-FFF2-40B4-BE49-F238E27FC236}">
                <a16:creationId xmlns:a16="http://schemas.microsoft.com/office/drawing/2014/main" id="{270ADD0D-885C-452E-BE47-16145F0C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20" name="Dian numeron paikkamerkki 4">
            <a:extLst>
              <a:ext uri="{FF2B5EF4-FFF2-40B4-BE49-F238E27FC236}">
                <a16:creationId xmlns:a16="http://schemas.microsoft.com/office/drawing/2014/main" id="{58FB19F6-3ACF-4F7F-B39F-B54E2432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0F085BB7-9BE3-4CB4-9D6C-C8D37D99F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8025" y="3171825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A005019-E151-4930-8E74-5C21B1E4A85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3" y="4045789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12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_esityksen alkuun tai loppu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94A2891-E156-4FC8-9438-32555576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3162300"/>
            <a:ext cx="2943225" cy="232768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3FA966F-8AC6-4AD1-866D-D04B2EAF21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2425" y="5713576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4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E2F5594-8E92-41BC-8867-CBBC14BD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240A7-CF2A-416C-8D17-0C2448A71565}" type="datetime1">
              <a:rPr lang="fi-FI" smtClean="0"/>
              <a:t>19.9.2024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9B835E5-8A7B-412C-8B37-523754DC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AE894E2-455F-417B-AE61-AFE4517F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6338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E0FC-3734-48BF-8F55-51517EEB7F78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DC1C2B0A-09E0-4DBB-9919-A728948EB0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43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77FA-78B1-46AD-ABEC-8E79D60C1022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4D07E865-FB74-4290-8A5B-881FF908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4A7576CE-FE1F-4D91-9D8E-EA37988EC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84F0BE7-67CF-4588-93A6-08071496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4061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C57B-64C9-4392-8C06-8632641B6CE4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3180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4445-413C-4C93-BA1D-97A553219225}" type="datetime1">
              <a:rPr lang="fi-FI" smtClean="0"/>
              <a:t>19.9.2024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092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1172-8CDD-4EEE-960C-CC575B6CDC4D}" type="datetime1">
              <a:rPr lang="fi-FI" smtClean="0"/>
              <a:t>19.9.2024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7128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02F8-76F6-48C2-BB16-14F030E3FE35}" type="datetime1">
              <a:rPr lang="fi-FI" smtClean="0"/>
              <a:t>19.9.2024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B9E95B92-8726-4930-A255-2F27AE79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DBC2D19B-A6C1-479D-A508-DD2AF8951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557799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2130EC-EE98-4A32-9F05-6EE8D205D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5B9C96C-C317-49B9-8FE0-E96EE5352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10B69CC-1DF7-4B85-B176-A2417147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037B4-3A17-49CB-9389-10A3F23900BD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C40EA8-0D3E-4614-9FA5-64E9B1F3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1C417BAF-CDF8-435F-96DF-586296DB8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0DF97D-8C69-4125-A070-47DDE947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8067-95A7-4DE9-A0BE-FD7614CDD73A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788FB0F-A4B2-4211-A060-A67440C46C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17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C07D-C3A4-4596-9EE1-B6192DDBDF27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F5EFCF63-35BB-48D0-A02A-E2564CFA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F0514842-8076-4A26-811E-87A3DF769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A190E134-26FB-4D2C-9093-3643639B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342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D9599-F8C3-4E16-92FE-1639A2F090E8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00077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4EB7-8951-4CB4-B3D9-9DA3201A82D3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E7C4A680-09D1-4245-AAC6-6F66114E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EF64E38F-0504-4ECC-85C8-AB59D634F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6A299EFF-99D7-423D-9AEC-773F2B698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447011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408E-977B-4384-8EB3-E117B9F63EA5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9F323CED-9B21-4914-BBE0-96C93FA2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608E496D-D33A-4FFC-9050-1225B563C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06B83487-E6E0-4A5E-BDA7-16228C7E6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0585BE96-F63C-47EA-A810-5F5332245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849065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37A9-5EC6-4237-AA18-4B14814BE86E}" type="datetime1">
              <a:rPr lang="fi-FI" smtClean="0"/>
              <a:t>19.9.2024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2FF11E3C-4A01-461B-8A49-E5305079C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5EA0F42D-DF5D-47B7-A5B5-05E323BF0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394960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sininen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C43CD6-6840-4B2C-9FC9-8C60C4A94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5496D99-066B-448D-BB23-34485EA650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00C3-FA13-4D0D-89A4-FFEE62EF1437}" type="datetime1">
              <a:rPr lang="fi-FI" smtClean="0"/>
              <a:t>19.9.2024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C86966AF-C9DA-4719-9EBD-D4115365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0165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sininen"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801AD68D-BEE8-4989-AAB9-A724FF123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97FDB190-2D4D-440E-8221-51BDAC3D3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6F1C7F00-6301-4C80-8C24-0AFBF7694C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876792-4FBB-4073-B4DA-C52E75BC536E}" type="datetime1">
              <a:rPr lang="fi-FI" smtClean="0"/>
              <a:t>19.9.2024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F84A19D4-4FD1-4D1A-A191-685F923C2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0CB25A1B-A6D5-4E48-91EE-B04968AE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6877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BB2642-49FE-407A-A3F4-0600B5501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542BF88-A9F2-4E2A-B0F1-8276E9D81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FCF8F6-5F32-43A2-AC8B-954415E80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05EDE-1D7F-410F-88EC-30185458F402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648B0DC-D89C-405B-8306-443D022C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AFC798E-1C05-4E68-8FDA-47B426270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305A476-C345-48E9-A7C5-E0794885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C55B7-B27F-4F33-B573-7AD37FBCDED2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306A76AF-D851-4685-80F4-02A0FCC547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2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B64B5535-12A2-444F-B881-BF3E072D1E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3E3DA57-A0C2-4269-AA6A-C2041B365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7D25BCE7-3C58-4625-B134-D4925C434C3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115F5-8437-440C-87EB-C17E6B62E928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D827BA8A-BFEE-4F2C-9BB9-113EFD0D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D3069FD1-4B67-4CD3-8634-B32C320EA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Dian numeron paikkamerkki 5">
            <a:extLst>
              <a:ext uri="{FF2B5EF4-FFF2-40B4-BE49-F238E27FC236}">
                <a16:creationId xmlns:a16="http://schemas.microsoft.com/office/drawing/2014/main" id="{F0056C40-F7BB-4ACC-9A82-D6903014B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1695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E045-E739-4683-921C-9E3571297131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88726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1DDC-7A29-411D-AB2A-DB3160F426AD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C8452E8F-A576-4F74-B1B1-2525B5F77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443F6A56-28AA-470C-A288-7B5AFE310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76F1C969-5C79-4E79-8C1B-32C1472C7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574134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AA2A7-D247-49BF-808E-099534BFAE3A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171CE3AD-73BA-4432-B14F-66834C34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0F7529ED-6E94-4F0E-9A1D-B554AD75A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C194B069-2676-448D-8BAE-F65320298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A27EC461-AC56-4FB4-B3FF-DD8B3FD0C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717568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9032-1880-4839-9253-F354AC05199C}" type="datetime1">
              <a:rPr lang="fi-FI" smtClean="0"/>
              <a:t>19.9.2024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9AA739BF-E2F3-4B10-9B8D-06F98AC5C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9A081EBC-78E5-4BBD-BDA9-49ADAA582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905338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pinkk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17FA9958-0408-4766-A8D7-E37777BAB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7200" y="0"/>
            <a:ext cx="87148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D47F-5CA1-4777-94C0-15B3FC210915}" type="datetime1">
              <a:rPr lang="fi-FI" smtClean="0"/>
              <a:t>19.9.2024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48E22005-FACB-4E51-BC17-DBFD979423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975802D1-55CF-4772-96DA-72A0FD456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3895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li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16D7E4C-1C6A-4E85-A20C-A25F6BDF17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6425C37-0F88-4610-A8AF-BF4E41B46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646B017-43E4-4833-BA31-594945C3E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2481BC-8F22-44EF-8464-17BFAF4B1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E40E-A040-4634-A42E-A22540534437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5A0D6D-07D7-4ED0-AF0F-FA6EEF089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737FEBF-0ECB-4AE9-AB43-304286ED1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C5B8-5E2E-4484-BCC3-4F68CC0857D7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7500EDC-0A48-41E1-B38C-C90A73585E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38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B326F0DF-1493-4EE5-94E2-9A35434462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55B6FA2A-CE5B-444E-AB1D-A3971E5AFB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3E3DA57-A0C2-4269-AA6A-C2041B3657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DE5C-ED04-4C55-A468-0DAAA35B5A83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7A62D804-0625-4D73-8C50-90A55877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id="{92E865E3-39AF-405E-B818-2775B8F02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D5F760AC-B6C7-446B-9C00-19B3DF3C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85211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0523-03C6-4748-AAC6-6DF6610DF367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63036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7F89-92B9-4A0E-953B-E031DA5F7BFB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F5F398E1-4FEA-4C47-8DBB-67002E466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C53C25F3-3EC4-4DE1-A238-4D351EE959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419D7574-E807-47CA-AE37-D5658E326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07896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E1C-9627-4A94-922F-09B49EB1A00E}" type="datetime1">
              <a:rPr lang="fi-FI" smtClean="0"/>
              <a:t>19.9.2024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D7D77BBA-8B6E-4F47-9695-F42CC253C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5E3742E4-B808-4663-91DE-005687581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5D7AE2B7-5BC9-42F8-BFD1-2BF17D56F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4B00869B-713A-4CB8-B785-5B128E4E81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098474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F0862-5907-47C8-B64A-B1A99D9BFFBC}" type="datetime1">
              <a:rPr lang="fi-FI" smtClean="0"/>
              <a:t>19.9.2024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3A76CEC0-F009-47A4-B0A2-E9BD45A99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ADF49E5B-594D-402D-905D-C898BED78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7676164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li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C43CD6-6840-4B2C-9FC9-8C60C4A94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390B-854D-4E9D-BAEB-914E4E49D18D}" type="datetime1">
              <a:rPr lang="fi-FI" smtClean="0"/>
              <a:t>19.9.2024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34BFFF6-FB31-4AC1-B11B-286B966667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30533" y="5220255"/>
            <a:ext cx="1794792" cy="15335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E258B078-2E19-46E8-9BF3-E48356A5D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029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95D96BA-098E-411B-A6B8-A4391236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62C610-5792-46F9-B22B-1887F16B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32445B-485D-4A4A-9AA9-76BF4944D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B1C28-BC0F-4F5A-8899-A61229EA9FE1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FCF603-EE67-412B-BFF8-8F3A9437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EC9C8-A594-43E9-AB8F-27C8913C9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885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41" r:id="rId6"/>
    <p:sldLayoutId id="2147483755" r:id="rId7"/>
    <p:sldLayoutId id="2147483716" r:id="rId8"/>
    <p:sldLayoutId id="2147483717" r:id="rId9"/>
    <p:sldLayoutId id="2147483751" r:id="rId10"/>
    <p:sldLayoutId id="2147483752" r:id="rId11"/>
    <p:sldLayoutId id="2147483753" r:id="rId12"/>
    <p:sldLayoutId id="214748383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FEECF1B-24CD-4663-A81C-D18681E1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EB3DC5C-9508-4984-BF6A-15355A8F6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BCAFE9-83AD-4069-A1BB-7629C73C23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E8F5E-E736-4F58-B779-6BE086011B52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02E98D-816C-4A84-8030-C368D3232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4AC2E0-A08C-45EF-8A11-560F98A6D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E0309-FE3D-45C8-9A15-89B2C10FD86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09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0" r:id="rId2"/>
    <p:sldLayoutId id="2147483771" r:id="rId3"/>
    <p:sldLayoutId id="2147483772" r:id="rId4"/>
    <p:sldLayoutId id="2147483773" r:id="rId5"/>
    <p:sldLayoutId id="2147483774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384CAFD-B017-4670-BA09-232718105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CF2EEC-C2DC-47D4-816E-90B9C407C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BB54C6-25DC-4427-AC8A-A249B80FCB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EC36F-4EFC-4B0E-9A41-B7C3DC263A85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DA8616-D585-4DFA-8103-6A08A2EBA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3BF19D-9554-42B0-9576-841D39283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08067-95A7-4DE9-A0BE-FD7614CDD7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546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62B5B5D-D6F9-4F0B-9324-5D4DB3B7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D98A96-47F6-41DF-BA9C-CCA7AF285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D4E139-8374-4F55-AECD-591AE2B02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59F16-31B6-447B-865D-2588CF026E77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6F78C1-A459-4221-90EC-AF548E893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D3F6112-0C56-405D-8BDB-26E573E0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C55B7-B27F-4F33-B573-7AD37FBCDE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841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6943762-9B90-46FA-97F5-D19A0F80F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DFC3E5-E0B6-46F1-A638-2E178C2F2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3260F8-DC2D-4B26-832C-8C15B102B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91EBB-C93E-4EC5-9395-677EC1AD4D4A}" type="datetime1">
              <a:rPr lang="fi-FI" smtClean="0"/>
              <a:t>19.9.2024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044051-3718-46B3-BAFB-53A195157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2CBF57-BFAB-4BE3-A1F7-E85659992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EC5B8-5E2E-4484-BCC3-4F68CC0857D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331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0E37A1-3886-455C-B76C-16A6ACD21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Vientijohtajakysely Syyskuu 2024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6E1352-30A5-4675-9118-1774630AC7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3.9-10.9.</a:t>
            </a:r>
          </a:p>
          <a:p>
            <a:r>
              <a:rPr lang="fi-FI"/>
              <a:t>N=113</a:t>
            </a:r>
          </a:p>
        </p:txBody>
      </p:sp>
    </p:spTree>
    <p:extLst>
      <p:ext uri="{BB962C8B-B14F-4D97-AF65-F5344CB8AC3E}">
        <p14:creationId xmlns:p14="http://schemas.microsoft.com/office/powerpoint/2010/main" val="177549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/>
              <a:t>Onko </a:t>
            </a:r>
            <a:r>
              <a:rPr lang="en-US" sz="4400" err="1"/>
              <a:t>yrityksellänne</a:t>
            </a:r>
            <a:r>
              <a:rPr lang="en-US" sz="4400"/>
              <a:t> </a:t>
            </a:r>
            <a:r>
              <a:rPr lang="en-US" sz="4400" err="1"/>
              <a:t>liiketoimintaa</a:t>
            </a:r>
            <a:r>
              <a:rPr lang="en-US" sz="4400"/>
              <a:t> </a:t>
            </a:r>
            <a:r>
              <a:rPr lang="en-US" sz="4400" err="1"/>
              <a:t>Venäjällä</a:t>
            </a:r>
            <a:r>
              <a:rPr lang="en-US" sz="4400"/>
              <a:t>?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D42D3BE6-FBFE-4AE7-2455-1E7B21CC5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6" name="Cont1"/>
          <p:cNvGraphicFramePr/>
          <p:nvPr/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658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700"/>
              <a:t>Onko </a:t>
            </a:r>
            <a:r>
              <a:rPr lang="en-US" sz="3700" err="1"/>
              <a:t>yrityksenne</a:t>
            </a:r>
            <a:r>
              <a:rPr lang="en-US" sz="3700"/>
              <a:t> </a:t>
            </a:r>
            <a:r>
              <a:rPr lang="en-US" sz="3700" err="1"/>
              <a:t>kohdannut</a:t>
            </a:r>
            <a:r>
              <a:rPr lang="en-US" sz="3700"/>
              <a:t> </a:t>
            </a:r>
            <a:r>
              <a:rPr lang="en-US" sz="3700" err="1"/>
              <a:t>Venäjän</a:t>
            </a:r>
            <a:r>
              <a:rPr lang="en-US" sz="3700"/>
              <a:t> </a:t>
            </a:r>
            <a:r>
              <a:rPr lang="en-US" sz="3700" err="1"/>
              <a:t>vastaisten</a:t>
            </a:r>
            <a:r>
              <a:rPr lang="en-US" sz="3700"/>
              <a:t> </a:t>
            </a:r>
            <a:r>
              <a:rPr lang="en-US" sz="3700" err="1"/>
              <a:t>pakotteiden</a:t>
            </a:r>
            <a:r>
              <a:rPr lang="en-US" sz="3700"/>
              <a:t> </a:t>
            </a:r>
            <a:r>
              <a:rPr lang="en-US" sz="3700" err="1"/>
              <a:t>kiertämisyrityksiä</a:t>
            </a:r>
            <a:r>
              <a:rPr lang="en-US" sz="3700"/>
              <a:t>?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4EDFF3D2-BE7A-2AED-F3FF-7D6A2C1A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6" name="Cont1"/>
          <p:cNvGraphicFramePr/>
          <p:nvPr/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3655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400" err="1"/>
              <a:t>Suunnitteleeko</a:t>
            </a:r>
            <a:r>
              <a:rPr lang="en-US" sz="3400"/>
              <a:t> </a:t>
            </a:r>
            <a:r>
              <a:rPr lang="en-US" sz="3400" err="1"/>
              <a:t>yrityksenne</a:t>
            </a:r>
            <a:r>
              <a:rPr lang="en-US" sz="3400"/>
              <a:t> </a:t>
            </a:r>
            <a:r>
              <a:rPr lang="en-US" sz="3400" err="1"/>
              <a:t>osallistumista</a:t>
            </a:r>
            <a:r>
              <a:rPr lang="en-US" sz="3400"/>
              <a:t> </a:t>
            </a:r>
            <a:r>
              <a:rPr lang="en-US" sz="3400" err="1"/>
              <a:t>Ukrainan</a:t>
            </a:r>
            <a:r>
              <a:rPr lang="en-US" sz="3400"/>
              <a:t> </a:t>
            </a:r>
            <a:r>
              <a:rPr lang="en-US" sz="3400" err="1"/>
              <a:t>jälleenrakennukseen</a:t>
            </a:r>
            <a:r>
              <a:rPr lang="en-US" sz="3400"/>
              <a:t>?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B3740A45-82CB-D688-6028-58B9F39B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6" name="Cont1"/>
          <p:cNvGraphicFramePr/>
          <p:nvPr/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4888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2D7FBF6B-ED62-A384-EEE7-1BED072852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Taustatiedot</a:t>
            </a:r>
          </a:p>
        </p:txBody>
      </p:sp>
      <p:sp>
        <p:nvSpPr>
          <p:cNvPr id="6" name="Alaotsikko 5">
            <a:extLst>
              <a:ext uri="{FF2B5EF4-FFF2-40B4-BE49-F238E27FC236}">
                <a16:creationId xmlns:a16="http://schemas.microsoft.com/office/drawing/2014/main" id="{8666BFC3-D3C6-3BF5-644F-E1FD8CBDC5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030B45D-2EDE-A5B3-4E5E-D726ABD30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237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/>
              <a:t> </a:t>
            </a:r>
            <a:r>
              <a:rPr lang="en-US" sz="4400" err="1"/>
              <a:t>Toimiala</a:t>
            </a:r>
            <a:endParaRPr lang="en-US" sz="440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7A16340B-1577-48A0-D55F-A55C27068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7" name="Cont1"/>
          <p:cNvGraphicFramePr/>
          <p:nvPr/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098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err="1"/>
              <a:t>Vuosiliikevaihto</a:t>
            </a:r>
            <a:r>
              <a:rPr lang="en-US" sz="4400"/>
              <a:t> 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7788351-0892-A1F0-ABA2-ECED7082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6" name="Cont1"/>
          <p:cNvGraphicFramePr/>
          <p:nvPr/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7858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/>
              <a:t> </a:t>
            </a:r>
            <a:r>
              <a:rPr lang="en-US" sz="4400" err="1"/>
              <a:t>Henkilöstömäärä</a:t>
            </a:r>
            <a:endParaRPr lang="en-US" sz="440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7D129D5-55F6-62CF-1129-8119367F5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6" name="Cont1"/>
          <p:cNvGraphicFramePr/>
          <p:nvPr/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26792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/>
              <a:t> </a:t>
            </a:r>
            <a:r>
              <a:rPr lang="en-US" sz="4400" err="1"/>
              <a:t>Päämarkkina-alueet</a:t>
            </a:r>
            <a:r>
              <a:rPr lang="en-US" sz="4400"/>
              <a:t> (</a:t>
            </a:r>
            <a:r>
              <a:rPr lang="en-US" sz="4400" err="1"/>
              <a:t>valitse</a:t>
            </a:r>
            <a:r>
              <a:rPr lang="en-US" sz="4400"/>
              <a:t> </a:t>
            </a:r>
            <a:r>
              <a:rPr lang="en-US" sz="4400" err="1"/>
              <a:t>tärkeimmät</a:t>
            </a:r>
            <a:r>
              <a:rPr lang="en-US" sz="4400"/>
              <a:t> </a:t>
            </a:r>
            <a:r>
              <a:rPr lang="en-US" sz="4400" err="1"/>
              <a:t>kohdemarkkinat</a:t>
            </a:r>
            <a:r>
              <a:rPr lang="en-US" sz="4400"/>
              <a:t>)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88CE5A74-B2E5-CF69-FDBD-C1CEE6051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6" name="Cont1"/>
          <p:cNvGraphicFramePr/>
          <p:nvPr/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2276096"/>
      </p:ext>
    </p:extLst>
  </p:cSld>
  <p:clrMapOvr>
    <a:masterClrMapping/>
  </p:clrMapOvr>
</p:sld>
</file>

<file path=ppt/theme/theme1.xml><?xml version="1.0" encoding="utf-8"?>
<a:theme xmlns:a="http://schemas.openxmlformats.org/drawingml/2006/main" name="Keskuskauppakamari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E40488AD-CEA8-4954-8A47-F69A6E8205EB}"/>
    </a:ext>
  </a:extLst>
</a:theme>
</file>

<file path=ppt/theme/theme2.xml><?xml version="1.0" encoding="utf-8"?>
<a:theme xmlns:a="http://schemas.openxmlformats.org/drawingml/2006/main" name="Beige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21D8D071-10BB-46CF-B293-27CB3D646576}"/>
    </a:ext>
  </a:extLst>
</a:theme>
</file>

<file path=ppt/theme/theme3.xml><?xml version="1.0" encoding="utf-8"?>
<a:theme xmlns:a="http://schemas.openxmlformats.org/drawingml/2006/main" name="Sininen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8297671E-D270-42DE-94A1-E438C3E3B503}"/>
    </a:ext>
  </a:extLst>
</a:theme>
</file>

<file path=ppt/theme/theme4.xml><?xml version="1.0" encoding="utf-8"?>
<a:theme xmlns:a="http://schemas.openxmlformats.org/drawingml/2006/main" name="Pinkki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BF64538C-4AB0-4700-B8C9-8AE869706E0B}"/>
    </a:ext>
  </a:extLst>
</a:theme>
</file>

<file path=ppt/theme/theme5.xml><?xml version="1.0" encoding="utf-8"?>
<a:theme xmlns:a="http://schemas.openxmlformats.org/drawingml/2006/main" name="Lime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B8CFB994-0B71-4933-A94B-B795C9DBAEBE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43FE7E92710FC408437C1063940697A" ma:contentTypeVersion="6" ma:contentTypeDescription="Luo uusi asiakirja." ma:contentTypeScope="" ma:versionID="688438e4944593a5ff9173ed7568bf21">
  <xsd:schema xmlns:xsd="http://www.w3.org/2001/XMLSchema" xmlns:xs="http://www.w3.org/2001/XMLSchema" xmlns:p="http://schemas.microsoft.com/office/2006/metadata/properties" xmlns:ns2="8c16c046-c1df-4d3c-8be1-1798b3f62354" xmlns:ns3="fab163d4-7ac6-4f2d-88ad-88ed442d7931" targetNamespace="http://schemas.microsoft.com/office/2006/metadata/properties" ma:root="true" ma:fieldsID="dc9389f1730589c32f168714de1a331a" ns2:_="" ns3:_="">
    <xsd:import namespace="8c16c046-c1df-4d3c-8be1-1798b3f62354"/>
    <xsd:import namespace="fab163d4-7ac6-4f2d-88ad-88ed442d793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16c046-c1df-4d3c-8be1-1798b3f6235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163d4-7ac6-4f2d-88ad-88ed442d79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C4863D-7277-4CF5-987F-3F15F8DB6B9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5BB2E9F-B553-4F87-A43C-3E2E2618B2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9FBEFC-B6B1-4712-B61F-F4A658B5EE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16c046-c1df-4d3c-8be1-1798b3f62354"/>
    <ds:schemaRef ds:uri="fab163d4-7ac6-4f2d-88ad-88ed442d79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Kauppakamarin PowerPoint pohja_2020</Template>
  <TotalTime>2</TotalTime>
  <Words>55</Words>
  <Application>Microsoft Office PowerPoint</Application>
  <PresentationFormat>Laajakuva</PresentationFormat>
  <Paragraphs>26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Keskuskauppakamarin pohja</vt:lpstr>
      <vt:lpstr>Beige</vt:lpstr>
      <vt:lpstr>Sininen</vt:lpstr>
      <vt:lpstr>Pinkki</vt:lpstr>
      <vt:lpstr>Lime</vt:lpstr>
      <vt:lpstr>Vientijohtajakysely Syyskuu 2024</vt:lpstr>
      <vt:lpstr>Onko yrityksellänne liiketoimintaa Venäjällä?</vt:lpstr>
      <vt:lpstr>Onko yrityksenne kohdannut Venäjän vastaisten pakotteiden kiertämisyrityksiä?</vt:lpstr>
      <vt:lpstr>Suunnitteleeko yrityksenne osallistumista Ukrainan jälleenrakennukseen?</vt:lpstr>
      <vt:lpstr>Taustatiedot</vt:lpstr>
      <vt:lpstr> Toimiala</vt:lpstr>
      <vt:lpstr>Vuosiliikevaihto </vt:lpstr>
      <vt:lpstr> Henkilöstömäärä</vt:lpstr>
      <vt:lpstr> Päämarkkina-alueet (valitse tärkeimmät kohdemarkkinat)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Pauliina Pulkkinen</dc:creator>
  <cp:keywords>Keskuskauppakamari</cp:keywords>
  <cp:lastModifiedBy>Pauliina Pulkkinen</cp:lastModifiedBy>
  <cp:revision>1</cp:revision>
  <dcterms:created xsi:type="dcterms:W3CDTF">2024-09-19T16:06:43Z</dcterms:created>
  <dcterms:modified xsi:type="dcterms:W3CDTF">2024-09-19T16:08:50Z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0x010100943FE7E92710FC408437C1063940697A</vt:lpwstr>
  </property>
  <property fmtid="{D5CDD505-2E9C-101B-9397-08002B2CF9AE}" pid="3" name="Order">
    <vt:r8>13737600</vt:r8>
  </property>
</Properties>
</file>