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18"/>
  </p:notesMasterIdLst>
  <p:handoutMasterIdLst>
    <p:handoutMasterId r:id="rId19"/>
  </p:handoutMasterIdLst>
  <p:sldIdLst>
    <p:sldId id="266" r:id="rId9"/>
    <p:sldId id="287" r:id="rId10"/>
    <p:sldId id="288" r:id="rId11"/>
    <p:sldId id="286" r:id="rId12"/>
    <p:sldId id="289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0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Onko yrityksellänne liiketoimintaa Venäjällä?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95-4B92-9F50-0A0CA5FFB437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95-4B92-9F50-0A0CA5FFB437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95-4B92-9F50-0A0CA5FFB43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Vetäytymisprosessi Venäjän markkinoilta kesken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</c:v>
                </c:pt>
                <c:pt idx="1">
                  <c:v>0.99130434782608701</c:v>
                </c:pt>
                <c:pt idx="2">
                  <c:v>8.6956521739130436E-3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95-4B92-9F50-0A0CA5FFB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Onko yrityksenne kohdannut Venäjän vastaisten pakotteiden kiertämisyrityksiä?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3B-4D63-BA8D-E436DDDF0ED8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3B-4D63-BA8D-E436DDDF0ED8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3B-4D63-BA8D-E436DDDF0ED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0.2807017543859649</c:v>
                </c:pt>
                <c:pt idx="1">
                  <c:v>0.61403508771929827</c:v>
                </c:pt>
                <c:pt idx="2">
                  <c:v>0.10526315789473684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3B-4D63-BA8D-E436DDDF0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Suunnitteleeko yrityksenne osallistumista Ukrainan jälleenrakennukseen?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14-438E-8652-AD06A1E966FD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14-438E-8652-AD06A1E966FD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14-438E-8652-AD06A1E966F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0.20869565217391303</c:v>
                </c:pt>
                <c:pt idx="1">
                  <c:v>0.38260869565217392</c:v>
                </c:pt>
                <c:pt idx="2">
                  <c:v>0.40869565217391307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14-438E-8652-AD06A1E96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Toimiala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84-4D64-9639-AE94170F1FC7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84-4D64-9639-AE94170F1FC7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84-4D64-9639-AE94170F1FC7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84-4D64-9639-AE94170F1FC7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84-4D64-9639-AE94170F1FC7}"/>
              </c:ext>
            </c:extLst>
          </c:dPt>
          <c:dPt>
            <c:idx val="5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C84-4D64-9639-AE94170F1FC7}"/>
              </c:ext>
            </c:extLst>
          </c:dPt>
          <c:dPt>
            <c:idx val="6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C84-4D64-9639-AE94170F1FC7}"/>
              </c:ext>
            </c:extLst>
          </c:dPt>
          <c:dPt>
            <c:idx val="7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C84-4D64-9639-AE94170F1FC7}"/>
              </c:ext>
            </c:extLst>
          </c:dPt>
          <c:dPt>
            <c:idx val="8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C84-4D64-9639-AE94170F1FC7}"/>
              </c:ext>
            </c:extLst>
          </c:dPt>
          <c:dPt>
            <c:idx val="9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C84-4D64-9639-AE94170F1FC7}"/>
              </c:ext>
            </c:extLst>
          </c:dPt>
          <c:dPt>
            <c:idx val="10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C84-4D64-9639-AE94170F1FC7}"/>
              </c:ext>
            </c:extLst>
          </c:dPt>
          <c:dPt>
            <c:idx val="11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C84-4D64-9639-AE94170F1FC7}"/>
              </c:ext>
            </c:extLst>
          </c:dPt>
          <c:dPt>
            <c:idx val="12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C84-4D64-9639-AE94170F1FC7}"/>
              </c:ext>
            </c:extLst>
          </c:dPt>
          <c:dPt>
            <c:idx val="13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C84-4D64-9639-AE94170F1FC7}"/>
              </c:ext>
            </c:extLst>
          </c:dPt>
          <c:dPt>
            <c:idx val="14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C84-4D64-9639-AE94170F1FC7}"/>
              </c:ext>
            </c:extLst>
          </c:dPt>
          <c:dPt>
            <c:idx val="15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C84-4D64-9639-AE94170F1FC7}"/>
              </c:ext>
            </c:extLst>
          </c:dPt>
          <c:dPt>
            <c:idx val="16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3C84-4D64-9639-AE94170F1FC7}"/>
              </c:ext>
            </c:extLst>
          </c:dPt>
          <c:dPt>
            <c:idx val="17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3C84-4D64-9639-AE94170F1FC7}"/>
              </c:ext>
            </c:extLst>
          </c:dPt>
          <c:dPt>
            <c:idx val="18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3C84-4D64-9639-AE94170F1FC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Metallit ja metallituotteet</c:v>
                </c:pt>
                <c:pt idx="1">
                  <c:v>Puu ja paperituotteet</c:v>
                </c:pt>
                <c:pt idx="2">
                  <c:v>Öljy ja öljytuotteet</c:v>
                </c:pt>
                <c:pt idx="3">
                  <c:v>Kemialliset aineet ja tuotteet</c:v>
                </c:pt>
                <c:pt idx="4">
                  <c:v>Teollisuuden koneet</c:v>
                </c:pt>
                <c:pt idx="5">
                  <c:v>Sähkö- ja elektroniikkateollisuuden koneet ja laitteet</c:v>
                </c:pt>
                <c:pt idx="6">
                  <c:v>Kuljetusvälineet</c:v>
                </c:pt>
                <c:pt idx="7">
                  <c:v>Puolustusteollisuus</c:v>
                </c:pt>
                <c:pt idx="8">
                  <c:v>Elintarvikkeet</c:v>
                </c:pt>
                <c:pt idx="9">
                  <c:v>Rakentaminen</c:v>
                </c:pt>
                <c:pt idx="10">
                  <c:v>Muut tavarat</c:v>
                </c:pt>
                <c:pt idx="11">
                  <c:v>Tieto- ja viestintäteknologia</c:v>
                </c:pt>
                <c:pt idx="12">
                  <c:v>Matkailu</c:v>
                </c:pt>
                <c:pt idx="13">
                  <c:v>Kuljetus</c:v>
                </c:pt>
                <c:pt idx="14">
                  <c:v>Tekniset palvelut</c:v>
                </c:pt>
                <c:pt idx="15">
                  <c:v>Rakentaminen</c:v>
                </c:pt>
                <c:pt idx="16">
                  <c:v>Konsultointi</c:v>
                </c:pt>
                <c:pt idx="17">
                  <c:v>Muut palvelut</c:v>
                </c:pt>
                <c:pt idx="18">
                  <c:v>Joku muu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0.26548672566371684</c:v>
                </c:pt>
                <c:pt idx="1">
                  <c:v>8.8495575221238937E-2</c:v>
                </c:pt>
                <c:pt idx="2">
                  <c:v>0</c:v>
                </c:pt>
                <c:pt idx="3">
                  <c:v>5.3097345132743362E-2</c:v>
                </c:pt>
                <c:pt idx="4">
                  <c:v>0.12389380530973451</c:v>
                </c:pt>
                <c:pt idx="5">
                  <c:v>5.3097345132743362E-2</c:v>
                </c:pt>
                <c:pt idx="6">
                  <c:v>3.5398230088495575E-2</c:v>
                </c:pt>
                <c:pt idx="7">
                  <c:v>0</c:v>
                </c:pt>
                <c:pt idx="8">
                  <c:v>5.3097345132743362E-2</c:v>
                </c:pt>
                <c:pt idx="9">
                  <c:v>8.8495575221238937E-3</c:v>
                </c:pt>
                <c:pt idx="10">
                  <c:v>0.11504424778761062</c:v>
                </c:pt>
                <c:pt idx="11">
                  <c:v>3.5398230088495575E-2</c:v>
                </c:pt>
                <c:pt idx="12">
                  <c:v>2.6548672566371681E-2</c:v>
                </c:pt>
                <c:pt idx="13">
                  <c:v>0</c:v>
                </c:pt>
                <c:pt idx="14">
                  <c:v>1.7699115044247787E-2</c:v>
                </c:pt>
                <c:pt idx="15">
                  <c:v>1.7699115044247787E-2</c:v>
                </c:pt>
                <c:pt idx="16">
                  <c:v>3.5398230088495575E-2</c:v>
                </c:pt>
                <c:pt idx="17">
                  <c:v>1.7699115044247787E-2</c:v>
                </c:pt>
                <c:pt idx="18">
                  <c:v>5.3097345132743362E-2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3C84-4D64-9639-AE94170F1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97620862406648E-2"/>
          <c:y val="1.098674655047204E-2"/>
          <c:w val="0.92669425587674936"/>
          <c:h val="0.9257322076978939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Vuosiliikevaihto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E2-454F-9CA6-E5E7EAE020A4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E2-454F-9CA6-E5E7EAE020A4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3E2-454F-9CA6-E5E7EAE020A4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3E2-454F-9CA6-E5E7EAE020A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Alle 2 miljoonaa euroa</c:v>
                </c:pt>
                <c:pt idx="1">
                  <c:v>2-10 miljoonaa euroa</c:v>
                </c:pt>
                <c:pt idx="2">
                  <c:v>11-49 miljoonaa euroa</c:v>
                </c:pt>
                <c:pt idx="3">
                  <c:v>50 miljoonaa euroa tai enemmän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0.1391304347826087</c:v>
                </c:pt>
                <c:pt idx="1">
                  <c:v>0.2</c:v>
                </c:pt>
                <c:pt idx="2">
                  <c:v>0.29565217391304349</c:v>
                </c:pt>
                <c:pt idx="3">
                  <c:v>0.36521739130434783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E2-454F-9CA6-E5E7EAE02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31663804454413E-2"/>
          <c:y val="1.1528685548293392E-2"/>
          <c:w val="0.92669425587674936"/>
          <c:h val="0.9257322076978939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Henkilöstömäärä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62-4D75-8D27-F4A2FBE73371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62-4D75-8D27-F4A2FBE73371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62-4D75-8D27-F4A2FBE73371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62-4D75-8D27-F4A2FBE7337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Alle 10</c:v>
                </c:pt>
                <c:pt idx="1">
                  <c:v>11-49</c:v>
                </c:pt>
                <c:pt idx="2">
                  <c:v>50-249</c:v>
                </c:pt>
                <c:pt idx="3">
                  <c:v>250 tai yli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0.14782608695652175</c:v>
                </c:pt>
                <c:pt idx="1">
                  <c:v>0.2608695652173913</c:v>
                </c:pt>
                <c:pt idx="2">
                  <c:v>0.30434782608695654</c:v>
                </c:pt>
                <c:pt idx="3">
                  <c:v>0.28695652173913044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62-4D75-8D27-F4A2FBE73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Päämarkkina-alueet (valitse tärkeimmät kohdemarkkinat)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C9-4264-B77D-5F7B3ECE6C9C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C9-4264-B77D-5F7B3ECE6C9C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C9-4264-B77D-5F7B3ECE6C9C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C9-4264-B77D-5F7B3ECE6C9C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BC9-4264-B77D-5F7B3ECE6C9C}"/>
              </c:ext>
            </c:extLst>
          </c:dPt>
          <c:dPt>
            <c:idx val="5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BC9-4264-B77D-5F7B3ECE6C9C}"/>
              </c:ext>
            </c:extLst>
          </c:dPt>
          <c:dPt>
            <c:idx val="6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BC9-4264-B77D-5F7B3ECE6C9C}"/>
              </c:ext>
            </c:extLst>
          </c:dPt>
          <c:dPt>
            <c:idx val="7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BC9-4264-B77D-5F7B3ECE6C9C}"/>
              </c:ext>
            </c:extLst>
          </c:dPt>
          <c:dPt>
            <c:idx val="8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BC9-4264-B77D-5F7B3ECE6C9C}"/>
              </c:ext>
            </c:extLst>
          </c:dPt>
          <c:dPt>
            <c:idx val="9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BC9-4264-B77D-5F7B3ECE6C9C}"/>
              </c:ext>
            </c:extLst>
          </c:dPt>
          <c:dPt>
            <c:idx val="10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BC9-4264-B77D-5F7B3ECE6C9C}"/>
              </c:ext>
            </c:extLst>
          </c:dPt>
          <c:dPt>
            <c:idx val="11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BC9-4264-B77D-5F7B3ECE6C9C}"/>
              </c:ext>
            </c:extLst>
          </c:dPt>
          <c:dPt>
            <c:idx val="12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BC9-4264-B77D-5F7B3ECE6C9C}"/>
              </c:ext>
            </c:extLst>
          </c:dPt>
          <c:dPt>
            <c:idx val="13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BC9-4264-B77D-5F7B3ECE6C9C}"/>
              </c:ext>
            </c:extLst>
          </c:dPt>
          <c:dPt>
            <c:idx val="14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5BC9-4264-B77D-5F7B3ECE6C9C}"/>
              </c:ext>
            </c:extLst>
          </c:dPt>
          <c:dPt>
            <c:idx val="15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5BC9-4264-B77D-5F7B3ECE6C9C}"/>
              </c:ext>
            </c:extLst>
          </c:dPt>
          <c:dPt>
            <c:idx val="16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5BC9-4264-B77D-5F7B3ECE6C9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Pohjoismaat</c:v>
                </c:pt>
                <c:pt idx="1">
                  <c:v>Saksa</c:v>
                </c:pt>
                <c:pt idx="2">
                  <c:v>Iso-Britannia</c:v>
                </c:pt>
                <c:pt idx="3">
                  <c:v>Ranska</c:v>
                </c:pt>
                <c:pt idx="4">
                  <c:v>Espanja</c:v>
                </c:pt>
                <c:pt idx="5">
                  <c:v>Italia</c:v>
                </c:pt>
                <c:pt idx="6">
                  <c:v>Muu Eurooppa</c:v>
                </c:pt>
                <c:pt idx="7">
                  <c:v>Kiina</c:v>
                </c:pt>
                <c:pt idx="8">
                  <c:v>Intia</c:v>
                </c:pt>
                <c:pt idx="9">
                  <c:v>Keski-Aasia (Kazakstan, Uzbekistan, Kirgisia, Tadzikistan, Turkmenistan)</c:v>
                </c:pt>
                <c:pt idx="10">
                  <c:v>Muu Aasia</c:v>
                </c:pt>
                <c:pt idx="11">
                  <c:v>Pohjois-Amerikka</c:v>
                </c:pt>
                <c:pt idx="12">
                  <c:v>Latinalainen Amerikka</c:v>
                </c:pt>
                <c:pt idx="13">
                  <c:v>Afrikka</c:v>
                </c:pt>
                <c:pt idx="14">
                  <c:v>Australia</c:v>
                </c:pt>
                <c:pt idx="15">
                  <c:v>Arabimaat ja Lähi-Itä</c:v>
                </c:pt>
                <c:pt idx="16">
                  <c:v>Venäjä</c:v>
                </c:pt>
              </c:strCache>
            </c:strRef>
          </c:cat>
          <c:val>
            <c:numRef>
              <c:f>Sheet1!$B$2:$B$18</c:f>
              <c:numCache>
                <c:formatCode>0.0%</c:formatCode>
                <c:ptCount val="17"/>
                <c:pt idx="0">
                  <c:v>0.73043478260869565</c:v>
                </c:pt>
                <c:pt idx="1">
                  <c:v>0.53913043478260869</c:v>
                </c:pt>
                <c:pt idx="2">
                  <c:v>0.37391304347826088</c:v>
                </c:pt>
                <c:pt idx="3">
                  <c:v>0.4</c:v>
                </c:pt>
                <c:pt idx="4">
                  <c:v>0.2608695652173913</c:v>
                </c:pt>
                <c:pt idx="5">
                  <c:v>0.25217391304347825</c:v>
                </c:pt>
                <c:pt idx="6">
                  <c:v>0.45217391304347826</c:v>
                </c:pt>
                <c:pt idx="7">
                  <c:v>0.2608695652173913</c:v>
                </c:pt>
                <c:pt idx="8">
                  <c:v>0.1391304347826087</c:v>
                </c:pt>
                <c:pt idx="9">
                  <c:v>6.0869565217391307E-2</c:v>
                </c:pt>
                <c:pt idx="10">
                  <c:v>0.26956521739130435</c:v>
                </c:pt>
                <c:pt idx="11">
                  <c:v>0.46086956521739131</c:v>
                </c:pt>
                <c:pt idx="12">
                  <c:v>0.21739130434782608</c:v>
                </c:pt>
                <c:pt idx="13">
                  <c:v>0.1391304347826087</c:v>
                </c:pt>
                <c:pt idx="14">
                  <c:v>0.1391304347826087</c:v>
                </c:pt>
                <c:pt idx="15">
                  <c:v>0.18260869565217391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5BC9-4264-B77D-5F7B3ECE6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65F0-5CD8-41DF-89E1-22096C1AB318}" type="datetime1">
              <a:rPr lang="fi-FI" smtClean="0"/>
              <a:t>19.9.2024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4280-BA24-4EAD-9108-43EFDD969BC5}" type="datetime1">
              <a:rPr lang="fi-FI" smtClean="0"/>
              <a:t>19.9.2024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19.9.2024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19.9.2024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19.9.2024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19.9.2024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E0FC-3734-48BF-8F55-51517EEB7F78}" type="datetime1">
              <a:rPr lang="fi-FI" smtClean="0"/>
              <a:t>19.9.2024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C1C2B0A-09E0-4DBB-9919-A728948EB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7FA-78B1-46AD-ABEC-8E79D60C1022}" type="datetime1">
              <a:rPr lang="fi-FI" smtClean="0"/>
              <a:t>19.9.2024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C57B-64C9-4392-8C06-8632641B6CE4}" type="datetime1">
              <a:rPr lang="fi-FI" smtClean="0"/>
              <a:t>19.9.2024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445-413C-4C93-BA1D-97A553219225}" type="datetime1">
              <a:rPr lang="fi-FI" smtClean="0"/>
              <a:t>19.9.2024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172-8CDD-4EEE-960C-CC575B6CDC4D}" type="datetime1">
              <a:rPr lang="fi-FI" smtClean="0"/>
              <a:t>19.9.2024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2F8-76F6-48C2-BB16-14F030E3FE35}" type="datetime1">
              <a:rPr lang="fi-FI" smtClean="0"/>
              <a:t>19.9.2024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19.9.2024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37B4-3A17-49CB-9389-10A3F23900BD}" type="datetime1">
              <a:rPr lang="fi-FI" smtClean="0"/>
              <a:t>19.9.2024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88FB0F-A4B2-4211-A060-A67440C46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C07D-C3A4-4596-9EE1-B6192DDBDF27}" type="datetime1">
              <a:rPr lang="fi-FI" smtClean="0"/>
              <a:t>19.9.2024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599-F8C3-4E16-92FE-1639A2F090E8}" type="datetime1">
              <a:rPr lang="fi-FI" smtClean="0"/>
              <a:t>19.9.2024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4EB7-8951-4CB4-B3D9-9DA3201A82D3}" type="datetime1">
              <a:rPr lang="fi-FI" smtClean="0"/>
              <a:t>19.9.2024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08E-977B-4384-8EB3-E117B9F63EA5}" type="datetime1">
              <a:rPr lang="fi-FI" smtClean="0"/>
              <a:t>19.9.2024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7A9-5EC6-4237-AA18-4B14814BE86E}" type="datetime1">
              <a:rPr lang="fi-FI" smtClean="0"/>
              <a:t>19.9.2024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00C3-FA13-4D0D-89A4-FFEE62EF1437}" type="datetime1">
              <a:rPr lang="fi-FI" smtClean="0"/>
              <a:t>19.9.2024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876792-4FBB-4073-B4DA-C52E75BC536E}" type="datetime1">
              <a:rPr lang="fi-FI" smtClean="0"/>
              <a:t>19.9.2024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EDE-1D7F-410F-88EC-30185458F402}" type="datetime1">
              <a:rPr lang="fi-FI" smtClean="0"/>
              <a:t>19.9.2024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6A76AF-D851-4685-80F4-02A0FCC54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5F5-8437-440C-87EB-C17E6B62E928}" type="datetime1">
              <a:rPr lang="fi-FI" smtClean="0"/>
              <a:t>19.9.2024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19.9.2024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045-E739-4683-921C-9E3571297131}" type="datetime1">
              <a:rPr lang="fi-FI" smtClean="0"/>
              <a:t>19.9.2024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DC-7A29-411D-AB2A-DB3160F426AD}" type="datetime1">
              <a:rPr lang="fi-FI" smtClean="0"/>
              <a:t>19.9.2024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2A7-D247-49BF-808E-099534BFAE3A}" type="datetime1">
              <a:rPr lang="fi-FI" smtClean="0"/>
              <a:t>19.9.2024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9032-1880-4839-9253-F354AC05199C}" type="datetime1">
              <a:rPr lang="fi-FI" smtClean="0"/>
              <a:t>19.9.2024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47F-5CA1-4777-94C0-15B3FC210915}" type="datetime1">
              <a:rPr lang="fi-FI" smtClean="0"/>
              <a:t>19.9.2024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40E-A040-4634-A42E-A22540534437}" type="datetime1">
              <a:rPr lang="fi-FI" smtClean="0"/>
              <a:t>19.9.2024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00EDC-0A48-41E1-B38C-C90A73585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DE5C-ED04-4C55-A468-0DAAA35B5A83}" type="datetime1">
              <a:rPr lang="fi-FI" smtClean="0"/>
              <a:t>19.9.2024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523-03C6-4748-AAC6-6DF6610DF367}" type="datetime1">
              <a:rPr lang="fi-FI" smtClean="0"/>
              <a:t>19.9.2024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F89-92B9-4A0E-953B-E031DA5F7BFB}" type="datetime1">
              <a:rPr lang="fi-FI" smtClean="0"/>
              <a:t>19.9.2024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E1C-9627-4A94-922F-09B49EB1A00E}" type="datetime1">
              <a:rPr lang="fi-FI" smtClean="0"/>
              <a:t>19.9.2024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19.9.2024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0862-5907-47C8-B64A-B1A99D9BFFBC}" type="datetime1">
              <a:rPr lang="fi-FI" smtClean="0"/>
              <a:t>19.9.2024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90B-854D-4E9D-BAEB-914E4E49D18D}" type="datetime1">
              <a:rPr lang="fi-FI" smtClean="0"/>
              <a:t>19.9.2024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19.9.2024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19.9.2024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19.9.2024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19.9.2024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19.9.2024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19.9.2024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F5E-E736-4F58-B779-6BE086011B52}" type="datetime1">
              <a:rPr lang="fi-FI" smtClean="0"/>
              <a:t>19.9.2024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C36F-4EFC-4B0E-9A41-B7C3DC263A85}" type="datetime1">
              <a:rPr lang="fi-FI" smtClean="0"/>
              <a:t>19.9.2024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9F16-31B6-447B-865D-2588CF026E77}" type="datetime1">
              <a:rPr lang="fi-FI" smtClean="0"/>
              <a:t>19.9.2024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EBB-C93E-4EC5-9395-677EC1AD4D4A}" type="datetime1">
              <a:rPr lang="fi-FI" smtClean="0"/>
              <a:t>19.9.2024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Vientijohtajakysely Syyskuu 2024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3.9-10.9.</a:t>
            </a:r>
          </a:p>
          <a:p>
            <a:r>
              <a:rPr lang="fi-FI"/>
              <a:t>N=113</a:t>
            </a:r>
          </a:p>
        </p:txBody>
      </p:sp>
    </p:spTree>
    <p:extLst>
      <p:ext uri="{BB962C8B-B14F-4D97-AF65-F5344CB8AC3E}">
        <p14:creationId xmlns:p14="http://schemas.microsoft.com/office/powerpoint/2010/main" val="177549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Onko </a:t>
            </a:r>
            <a:r>
              <a:rPr lang="en-US" sz="4400" err="1"/>
              <a:t>yrityksellänne</a:t>
            </a:r>
            <a:r>
              <a:rPr lang="en-US" sz="4400"/>
              <a:t> </a:t>
            </a:r>
            <a:r>
              <a:rPr lang="en-US" sz="4400" err="1"/>
              <a:t>liiketoimintaa</a:t>
            </a:r>
            <a:r>
              <a:rPr lang="en-US" sz="4400"/>
              <a:t> </a:t>
            </a:r>
            <a:r>
              <a:rPr lang="en-US" sz="4400" err="1"/>
              <a:t>Venäjällä</a:t>
            </a:r>
            <a:r>
              <a:rPr lang="en-US" sz="4400"/>
              <a:t>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42D3BE6-FBFE-4AE7-2455-1E7B21CC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65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/>
              <a:t>Onko </a:t>
            </a:r>
            <a:r>
              <a:rPr lang="en-US" sz="3700" err="1"/>
              <a:t>yrityksenne</a:t>
            </a:r>
            <a:r>
              <a:rPr lang="en-US" sz="3700"/>
              <a:t> </a:t>
            </a:r>
            <a:r>
              <a:rPr lang="en-US" sz="3700" err="1"/>
              <a:t>kohdannut</a:t>
            </a:r>
            <a:r>
              <a:rPr lang="en-US" sz="3700"/>
              <a:t> </a:t>
            </a:r>
            <a:r>
              <a:rPr lang="en-US" sz="3700" err="1"/>
              <a:t>Venäjän</a:t>
            </a:r>
            <a:r>
              <a:rPr lang="en-US" sz="3700"/>
              <a:t> </a:t>
            </a:r>
            <a:r>
              <a:rPr lang="en-US" sz="3700" err="1"/>
              <a:t>vastaisten</a:t>
            </a:r>
            <a:r>
              <a:rPr lang="en-US" sz="3700"/>
              <a:t> </a:t>
            </a:r>
            <a:r>
              <a:rPr lang="en-US" sz="3700" err="1"/>
              <a:t>pakotteiden</a:t>
            </a:r>
            <a:r>
              <a:rPr lang="en-US" sz="3700"/>
              <a:t> </a:t>
            </a:r>
            <a:r>
              <a:rPr lang="en-US" sz="3700" err="1"/>
              <a:t>kiertämisyrityksiä</a:t>
            </a:r>
            <a:r>
              <a:rPr lang="en-US" sz="3700"/>
              <a:t>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EDFF3D2-BE7A-2AED-F3FF-7D6A2C1A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365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err="1"/>
              <a:t>Suunnitteleeko</a:t>
            </a:r>
            <a:r>
              <a:rPr lang="en-US" sz="3400"/>
              <a:t> </a:t>
            </a:r>
            <a:r>
              <a:rPr lang="en-US" sz="3400" err="1"/>
              <a:t>yrityksenne</a:t>
            </a:r>
            <a:r>
              <a:rPr lang="en-US" sz="3400"/>
              <a:t> </a:t>
            </a:r>
            <a:r>
              <a:rPr lang="en-US" sz="3400" err="1"/>
              <a:t>osallistumista</a:t>
            </a:r>
            <a:r>
              <a:rPr lang="en-US" sz="3400"/>
              <a:t> </a:t>
            </a:r>
            <a:r>
              <a:rPr lang="en-US" sz="3400" err="1"/>
              <a:t>Ukrainan</a:t>
            </a:r>
            <a:r>
              <a:rPr lang="en-US" sz="3400"/>
              <a:t> </a:t>
            </a:r>
            <a:r>
              <a:rPr lang="en-US" sz="3400" err="1"/>
              <a:t>jälleenrakennukseen</a:t>
            </a:r>
            <a:r>
              <a:rPr lang="en-US" sz="3400"/>
              <a:t>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3740A45-82CB-D688-6028-58B9F39B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488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2D7FBF6B-ED62-A384-EEE7-1BED07285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Taustatiedot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8666BFC3-D3C6-3BF5-644F-E1FD8CBDC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030B45D-2EDE-A5B3-4E5E-D726ABD3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23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 </a:t>
            </a:r>
            <a:r>
              <a:rPr lang="en-US" sz="4400" err="1"/>
              <a:t>Toimiala</a:t>
            </a:r>
            <a:endParaRPr lang="en-US" sz="4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A16340B-1577-48A0-D55F-A55C2706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7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09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Vuosiliikevaihto</a:t>
            </a:r>
            <a:r>
              <a:rPr lang="en-US" sz="4400"/>
              <a:t> 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7788351-0892-A1F0-ABA2-ECED7082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785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 </a:t>
            </a:r>
            <a:r>
              <a:rPr lang="en-US" sz="4400" err="1"/>
              <a:t>Henkilöstömäärä</a:t>
            </a:r>
            <a:endParaRPr lang="en-US" sz="440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7D129D5-55F6-62CF-1129-8119367F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679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 </a:t>
            </a:r>
            <a:r>
              <a:rPr lang="en-US" sz="4400" err="1"/>
              <a:t>Päämarkkina-alueet</a:t>
            </a:r>
            <a:r>
              <a:rPr lang="en-US" sz="4400"/>
              <a:t> (</a:t>
            </a:r>
            <a:r>
              <a:rPr lang="en-US" sz="4400" err="1"/>
              <a:t>valitse</a:t>
            </a:r>
            <a:r>
              <a:rPr lang="en-US" sz="4400"/>
              <a:t> </a:t>
            </a:r>
            <a:r>
              <a:rPr lang="en-US" sz="4400" err="1"/>
              <a:t>tärkeimmät</a:t>
            </a:r>
            <a:r>
              <a:rPr lang="en-US" sz="4400"/>
              <a:t> </a:t>
            </a:r>
            <a:r>
              <a:rPr lang="en-US" sz="4400" err="1"/>
              <a:t>kohdemarkkinat</a:t>
            </a:r>
            <a:r>
              <a:rPr lang="en-US" sz="4400"/>
              <a:t>)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8CE5A74-B2E5-CF69-FDBD-C1CEE605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2276096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21D8D071-10BB-46CF-B293-27CB3D646576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8297671E-D270-42DE-94A1-E438C3E3B503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F64538C-4AB0-4700-B8C9-8AE869706E0B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8CFB994-0B71-4933-A94B-B795C9DBAEBE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43FE7E92710FC408437C1063940697A" ma:contentTypeVersion="6" ma:contentTypeDescription="Luo uusi asiakirja." ma:contentTypeScope="" ma:versionID="688438e4944593a5ff9173ed7568bf21">
  <xsd:schema xmlns:xsd="http://www.w3.org/2001/XMLSchema" xmlns:xs="http://www.w3.org/2001/XMLSchema" xmlns:p="http://schemas.microsoft.com/office/2006/metadata/properties" xmlns:ns2="8c16c046-c1df-4d3c-8be1-1798b3f62354" xmlns:ns3="fab163d4-7ac6-4f2d-88ad-88ed442d7931" targetNamespace="http://schemas.microsoft.com/office/2006/metadata/properties" ma:root="true" ma:fieldsID="dc9389f1730589c32f168714de1a331a" ns2:_="" ns3:_="">
    <xsd:import namespace="8c16c046-c1df-4d3c-8be1-1798b3f62354"/>
    <xsd:import namespace="fab163d4-7ac6-4f2d-88ad-88ed442d79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6c046-c1df-4d3c-8be1-1798b3f623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163d4-7ac6-4f2d-88ad-88ed442d7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C4863D-7277-4CF5-987F-3F15F8DB6B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5BB2E9F-B553-4F87-A43C-3E2E2618B2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9FBEFC-B6B1-4712-B61F-F4A658B5E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16c046-c1df-4d3c-8be1-1798b3f62354"/>
    <ds:schemaRef ds:uri="fab163d4-7ac6-4f2d-88ad-88ed442d7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Kauppakamarin PowerPoint pohja_2020</Template>
  <TotalTime>2</TotalTime>
  <Words>55</Words>
  <Application>Microsoft Office PowerPoint</Application>
  <PresentationFormat>Laajakuva</PresentationFormat>
  <Paragraphs>26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Vientijohtajakysely Syyskuu 2024</vt:lpstr>
      <vt:lpstr>Onko yrityksellänne liiketoimintaa Venäjällä?</vt:lpstr>
      <vt:lpstr>Onko yrityksenne kohdannut Venäjän vastaisten pakotteiden kiertämisyrityksiä?</vt:lpstr>
      <vt:lpstr>Suunnitteleeko yrityksenne osallistumista Ukrainan jälleenrakennukseen?</vt:lpstr>
      <vt:lpstr>Taustatiedot</vt:lpstr>
      <vt:lpstr> Toimiala</vt:lpstr>
      <vt:lpstr>Vuosiliikevaihto </vt:lpstr>
      <vt:lpstr> Henkilöstömäärä</vt:lpstr>
      <vt:lpstr> Päämarkkina-alueet (valitse tärkeimmät kohdemarkkinat)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Pauliina Pulkkinen</dc:creator>
  <cp:keywords>Keskuskauppakamari</cp:keywords>
  <cp:lastModifiedBy>Pauliina Pulkkinen</cp:lastModifiedBy>
  <cp:revision>1</cp:revision>
  <dcterms:created xsi:type="dcterms:W3CDTF">2024-09-19T16:06:43Z</dcterms:created>
  <dcterms:modified xsi:type="dcterms:W3CDTF">2024-09-19T16:08:50Z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0x010100943FE7E92710FC408437C1063940697A</vt:lpwstr>
  </property>
  <property fmtid="{D5CDD505-2E9C-101B-9397-08002B2CF9AE}" pid="3" name="Order">
    <vt:r8>13737600</vt:r8>
  </property>
</Properties>
</file>