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2"/>
  </p:notesMasterIdLst>
  <p:handoutMasterIdLst>
    <p:handoutMasterId r:id="rId23"/>
  </p:handoutMasterIdLst>
  <p:sldIdLst>
    <p:sldId id="265" r:id="rId9"/>
    <p:sldId id="266" r:id="rId10"/>
    <p:sldId id="27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1EA67-E7C8-47E3-B4E5-09B8AB4F1DE6}" v="36" dt="2024-12-03T11:08:3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Vientimme tulee seuraavan vuoden aikana verrattuna kuluvaan vuoteen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D-4941-A1AD-8F62C6C81F06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BD-4941-A1AD-8F62C6C81F06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BD-4941-A1AD-8F62C6C81F06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BD-4941-A1AD-8F62C6C81F06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BD-4941-A1AD-8F62C6C81F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6.4814814814814811E-2</c:v>
                </c:pt>
                <c:pt idx="1">
                  <c:v>0.53703703703703709</c:v>
                </c:pt>
                <c:pt idx="2">
                  <c:v>0.28703703703703703</c:v>
                </c:pt>
                <c:pt idx="3">
                  <c:v>7.407407407407407E-2</c:v>
                </c:pt>
                <c:pt idx="4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BD-4941-A1AD-8F62C6C81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31-4637-9B5C-41428D985F1B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31-4637-9B5C-41428D985F1B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31-4637-9B5C-41428D985F1B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31-4637-9B5C-41428D985F1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6.4220183486238536E-2</c:v>
                </c:pt>
                <c:pt idx="1">
                  <c:v>0.27522935779816515</c:v>
                </c:pt>
                <c:pt idx="2">
                  <c:v>0.39449541284403672</c:v>
                </c:pt>
                <c:pt idx="3">
                  <c:v>0.26605504587155965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31-4637-9B5C-41428D985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bg2">
                    <a:lumMod val="10000"/>
                  </a:schemeClr>
                </a:solidFill>
              </a:rPr>
              <a:t>2023</a:t>
            </a:r>
            <a:r>
              <a:rPr lang="fi-FI" baseline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i-FI" baseline="0" dirty="0" err="1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fi-FI" baseline="0" dirty="0">
                <a:solidFill>
                  <a:schemeClr val="bg2">
                    <a:lumMod val="10000"/>
                  </a:schemeClr>
                </a:solidFill>
              </a:rPr>
              <a:t> 2024</a:t>
            </a:r>
            <a:endParaRPr lang="fi-FI" dirty="0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Kasvamaan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Taul1!$B$2:$B$6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0.42</c:v>
                </c:pt>
                <c:pt idx="2">
                  <c:v>0.36399999999999999</c:v>
                </c:pt>
                <c:pt idx="3">
                  <c:v>0.14899999999999999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3-44B6-8F22-EB0A38F9B09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Kasvamaan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Taul1!$C$2:$C$6</c:f>
              <c:numCache>
                <c:formatCode>0.00%</c:formatCode>
                <c:ptCount val="5"/>
                <c:pt idx="0">
                  <c:v>6.5000000000000002E-2</c:v>
                </c:pt>
                <c:pt idx="1">
                  <c:v>0.53700000000000003</c:v>
                </c:pt>
                <c:pt idx="2">
                  <c:v>0.28699999999999998</c:v>
                </c:pt>
                <c:pt idx="3">
                  <c:v>7.3999999999999996E-2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3-44B6-8F22-EB0A38F9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010736"/>
        <c:axId val="14224976"/>
      </c:barChart>
      <c:catAx>
        <c:axId val="8140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24976"/>
        <c:crosses val="autoZero"/>
        <c:auto val="1"/>
        <c:lblAlgn val="ctr"/>
        <c:lblOffset val="100"/>
        <c:noMultiLvlLbl val="0"/>
      </c:catAx>
      <c:valAx>
        <c:axId val="142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1401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36838315564542"/>
          <c:y val="0.87415571945916393"/>
          <c:w val="0.28514972501593644"/>
          <c:h val="0.12584428054083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Vientinäkymiämme heikentävät tulevana vuonna seuraavat: (Valitse kolme tärkeintä)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4B-421A-A3E9-258DA36B4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4B-421A-A3E9-258DA36B4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4B-421A-A3E9-258DA36B47D0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4B-421A-A3E9-258DA36B47D0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4B-421A-A3E9-258DA36B47D0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4B-421A-A3E9-258DA36B47D0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4B-421A-A3E9-258DA36B47D0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4B-421A-A3E9-258DA36B47D0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F4B-421A-A3E9-258DA36B47D0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F4B-421A-A3E9-258DA36B47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F4B-421A-A3E9-258DA36B47D0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F4B-421A-A3E9-258DA36B47D0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F4B-421A-A3E9-258DA36B47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Logistiset häiriöt</c:v>
                </c:pt>
                <c:pt idx="1">
                  <c:v>Raaka-aineiden saatavuus</c:v>
                </c:pt>
                <c:pt idx="2">
                  <c:v>Komponenttien saatavuus</c:v>
                </c:pt>
                <c:pt idx="3">
                  <c:v>Energian saatavuus</c:v>
                </c:pt>
                <c:pt idx="4">
                  <c:v>Energian hinta</c:v>
                </c:pt>
                <c:pt idx="5">
                  <c:v>Kohonneet kustannukset</c:v>
                </c:pt>
                <c:pt idx="6">
                  <c:v>Heikentynyt kysyntä</c:v>
                </c:pt>
                <c:pt idx="7">
                  <c:v>Osaajien saatavuus</c:v>
                </c:pt>
                <c:pt idx="8">
                  <c:v>Matkustusrajoitukset</c:v>
                </c:pt>
                <c:pt idx="9">
                  <c:v>Venäjän sota ja pakotteet</c:v>
                </c:pt>
                <c:pt idx="10">
                  <c:v>Geopoliittinen epävarmuus</c:v>
                </c:pt>
                <c:pt idx="11">
                  <c:v>Taantuva maailmantalous</c:v>
                </c:pt>
                <c:pt idx="12">
                  <c:v>Kaupan esteet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2.3255813953488372E-2</c:v>
                </c:pt>
                <c:pt idx="1">
                  <c:v>0.13953488372093023</c:v>
                </c:pt>
                <c:pt idx="2">
                  <c:v>0</c:v>
                </c:pt>
                <c:pt idx="3">
                  <c:v>0</c:v>
                </c:pt>
                <c:pt idx="4">
                  <c:v>4.6511627906976744E-2</c:v>
                </c:pt>
                <c:pt idx="5">
                  <c:v>0.37209302325581395</c:v>
                </c:pt>
                <c:pt idx="6">
                  <c:v>0.81395348837209303</c:v>
                </c:pt>
                <c:pt idx="7">
                  <c:v>6.9767441860465115E-2</c:v>
                </c:pt>
                <c:pt idx="8">
                  <c:v>0</c:v>
                </c:pt>
                <c:pt idx="9">
                  <c:v>9.3023255813953487E-2</c:v>
                </c:pt>
                <c:pt idx="10">
                  <c:v>0.20930232558139536</c:v>
                </c:pt>
                <c:pt idx="11">
                  <c:v>0.53488372093023251</c:v>
                </c:pt>
                <c:pt idx="12">
                  <c:v>0.11627906976744186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F4B-421A-A3E9-258DA36B4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Mitkä ovat arvionne mukaan uusia potentiaalisia kasvualoja?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B-49E6-B0CC-EA55CB1D8FC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B-49E6-B0CC-EA55CB1D8FC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B-49E6-B0CC-EA55CB1D8FC5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AB-49E6-B0CC-EA55CB1D8FC5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AB-49E6-B0CC-EA55CB1D8FC5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7AB-49E6-B0CC-EA55CB1D8FC5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7AB-49E6-B0CC-EA55CB1D8FC5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7AB-49E6-B0CC-EA55CB1D8FC5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7AB-49E6-B0CC-EA55CB1D8FC5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7AB-49E6-B0CC-EA55CB1D8FC5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7AB-49E6-B0CC-EA55CB1D8FC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Puhtaat teknologiat ja vähähiiliset ratkaisut</c:v>
                </c:pt>
                <c:pt idx="1">
                  <c:v>Digitalisaatio</c:v>
                </c:pt>
                <c:pt idx="2">
                  <c:v>Innovatiiviset teknologiat</c:v>
                </c:pt>
                <c:pt idx="3">
                  <c:v>Energiateknologia</c:v>
                </c:pt>
                <c:pt idx="4">
                  <c:v>Biojalostus</c:v>
                </c:pt>
                <c:pt idx="5">
                  <c:v>Kaivostoiminta</c:v>
                </c:pt>
                <c:pt idx="6">
                  <c:v>Kemianteollisuus</c:v>
                </c:pt>
                <c:pt idx="7">
                  <c:v>Valmistava teollisuus</c:v>
                </c:pt>
                <c:pt idx="8">
                  <c:v>Peliala</c:v>
                </c:pt>
                <c:pt idx="9">
                  <c:v>Matkailu</c:v>
                </c:pt>
                <c:pt idx="10">
                  <c:v>Muu, mikä?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0.54205607476635509</c:v>
                </c:pt>
                <c:pt idx="1">
                  <c:v>0.38317757009345793</c:v>
                </c:pt>
                <c:pt idx="2">
                  <c:v>0.51401869158878499</c:v>
                </c:pt>
                <c:pt idx="3">
                  <c:v>0.44859813084112149</c:v>
                </c:pt>
                <c:pt idx="4">
                  <c:v>0.14018691588785046</c:v>
                </c:pt>
                <c:pt idx="5">
                  <c:v>0.12149532710280374</c:v>
                </c:pt>
                <c:pt idx="6">
                  <c:v>5.6074766355140186E-2</c:v>
                </c:pt>
                <c:pt idx="7">
                  <c:v>0.24299065420560748</c:v>
                </c:pt>
                <c:pt idx="8">
                  <c:v>4.6728971962616821E-2</c:v>
                </c:pt>
                <c:pt idx="9">
                  <c:v>9.3457943925233641E-2</c:v>
                </c:pt>
                <c:pt idx="10">
                  <c:v>5.6074766355140186E-2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7AB-49E6-B0CC-EA55CB1D8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Huolestuttaako maailmantalouden tilanne?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F-424D-8AF4-7A259E7FF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F-424D-8AF4-7A259E7FF89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F-424D-8AF4-7A259E7FF89D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2F-424D-8AF4-7A259E7FF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F-424D-8AF4-7A259E7FF89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0.23853211009174313</c:v>
                </c:pt>
                <c:pt idx="1">
                  <c:v>0.60550458715596334</c:v>
                </c:pt>
                <c:pt idx="2">
                  <c:v>0.13761467889908258</c:v>
                </c:pt>
                <c:pt idx="3">
                  <c:v>1.834862385321101E-2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2F-424D-8AF4-7A259E7F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Vaikuttavatko geopoliittinen epävarmuus ja siitä johtuvat häiriöt yrityksenne kannattavuuteen?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7-477F-ABB5-5AAA843894B9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7-477F-ABB5-5AAA843894B9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7-477F-ABB5-5AAA843894B9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7-477F-ABB5-5AAA843894B9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87-477F-ABB5-5AAA843894B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Eivät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0.14678899082568808</c:v>
                </c:pt>
                <c:pt idx="1">
                  <c:v>0.49541284403669728</c:v>
                </c:pt>
                <c:pt idx="2">
                  <c:v>0.24770642201834864</c:v>
                </c:pt>
                <c:pt idx="3">
                  <c:v>8.2568807339449546E-2</c:v>
                </c:pt>
                <c:pt idx="4">
                  <c:v>2.7522935779816515E-2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87-477F-ABB5-5AAA84389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yrityksenne on varautunut geopoliittisiin riskeihin? (valitse 3 tärkeintä)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56-4776-AF32-993A8E07AA59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6-4776-AF32-993A8E07AA59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56-4776-AF32-993A8E07AA59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56-4776-AF32-993A8E07AA59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56-4776-AF32-993A8E07AA59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56-4776-AF32-993A8E07AA59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656-4776-AF32-993A8E07AA59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656-4776-AF32-993A8E07AA59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656-4776-AF32-993A8E07AA59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656-4776-AF32-993A8E07AA59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656-4776-AF32-993A8E07AA59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656-4776-AF32-993A8E07AA5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Lisäämällä poliittisten riskien arviointia meille tärkeillä markkinoilla</c:v>
                </c:pt>
                <c:pt idx="1">
                  <c:v>Kasvattamalla varastoja</c:v>
                </c:pt>
                <c:pt idx="2">
                  <c:v>Arvioimalla arvo- ja toimitusketjuja uudelleen</c:v>
                </c:pt>
                <c:pt idx="3">
                  <c:v>Monipuolistamalla arvo- ja toimitusketjuja</c:v>
                </c:pt>
                <c:pt idx="4">
                  <c:v>Vahvistamalla toimitusketjujen kestävyyttä (ihmisoikeudet yms.)</c:v>
                </c:pt>
                <c:pt idx="5">
                  <c:v>Luopumalla suunnitelluista investoinneista</c:v>
                </c:pt>
                <c:pt idx="6">
                  <c:v>Vähentämällä Kiina-riippuvuutta kaikissa toiminnoissa</c:v>
                </c:pt>
                <c:pt idx="7">
                  <c:v>Vähentämällä Kiina-riippuvuutta kriittisillä toimialoilla</c:v>
                </c:pt>
                <c:pt idx="8">
                  <c:v>Vahvistamalla tietoturvallisuutta</c:v>
                </c:pt>
                <c:pt idx="9">
                  <c:v>Aloittamalla viennin uusille markkinoille</c:v>
                </c:pt>
                <c:pt idx="10">
                  <c:v>Sisällyttämällä kasvaneet riskit kauppasopimuksiin</c:v>
                </c:pt>
                <c:pt idx="11">
                  <c:v>Jotenkin muuten, miten?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0.3867924528301887</c:v>
                </c:pt>
                <c:pt idx="1">
                  <c:v>0.13207547169811321</c:v>
                </c:pt>
                <c:pt idx="2">
                  <c:v>0.32075471698113206</c:v>
                </c:pt>
                <c:pt idx="3">
                  <c:v>0.36792452830188677</c:v>
                </c:pt>
                <c:pt idx="4">
                  <c:v>9.4339622641509441E-2</c:v>
                </c:pt>
                <c:pt idx="5">
                  <c:v>0.16981132075471697</c:v>
                </c:pt>
                <c:pt idx="6">
                  <c:v>8.4905660377358486E-2</c:v>
                </c:pt>
                <c:pt idx="7">
                  <c:v>0.15094339622641509</c:v>
                </c:pt>
                <c:pt idx="8">
                  <c:v>0.43396226415094341</c:v>
                </c:pt>
                <c:pt idx="9">
                  <c:v>0.31132075471698112</c:v>
                </c:pt>
                <c:pt idx="10">
                  <c:v>0.16037735849056603</c:v>
                </c:pt>
                <c:pt idx="11">
                  <c:v>1.8867924528301886E-2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656-4776-AF32-993A8E07A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A-4DE9-8B40-5109A508160D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A-4DE9-8B40-5109A508160D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A-4DE9-8B40-5109A508160D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A-4DE9-8B40-5109A508160D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6A-4DE9-8B40-5109A508160D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6A-4DE9-8B40-5109A508160D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6A-4DE9-8B40-5109A508160D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6A-4DE9-8B40-5109A508160D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6A-4DE9-8B40-5109A508160D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6A-4DE9-8B40-5109A508160D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6A-4DE9-8B40-5109A508160D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6A-4DE9-8B40-5109A508160D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6A-4DE9-8B40-5109A508160D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6A-4DE9-8B40-5109A508160D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6A-4DE9-8B40-5109A508160D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6A-4DE9-8B40-5109A508160D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6A-4DE9-8B40-5109A508160D}"/>
              </c:ext>
            </c:extLst>
          </c:dPt>
          <c:dPt>
            <c:idx val="17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6A-4DE9-8B40-5109A508160D}"/>
              </c:ext>
            </c:extLst>
          </c:dPt>
          <c:dPt>
            <c:idx val="18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6A-4DE9-8B40-5109A508160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0.23148148148148148</c:v>
                </c:pt>
                <c:pt idx="1">
                  <c:v>0.1388888888888889</c:v>
                </c:pt>
                <c:pt idx="2">
                  <c:v>0</c:v>
                </c:pt>
                <c:pt idx="3">
                  <c:v>3.7037037037037035E-2</c:v>
                </c:pt>
                <c:pt idx="4">
                  <c:v>0.12962962962962962</c:v>
                </c:pt>
                <c:pt idx="5">
                  <c:v>8.3333333333333329E-2</c:v>
                </c:pt>
                <c:pt idx="6">
                  <c:v>3.7037037037037035E-2</c:v>
                </c:pt>
                <c:pt idx="7">
                  <c:v>1.8518518518518517E-2</c:v>
                </c:pt>
                <c:pt idx="8">
                  <c:v>4.6296296296296294E-2</c:v>
                </c:pt>
                <c:pt idx="9">
                  <c:v>1.8518518518518517E-2</c:v>
                </c:pt>
                <c:pt idx="10">
                  <c:v>7.407407407407407E-2</c:v>
                </c:pt>
                <c:pt idx="11">
                  <c:v>3.7037037037037035E-2</c:v>
                </c:pt>
                <c:pt idx="12">
                  <c:v>1.8518518518518517E-2</c:v>
                </c:pt>
                <c:pt idx="13">
                  <c:v>0</c:v>
                </c:pt>
                <c:pt idx="14">
                  <c:v>1.8518518518518517E-2</c:v>
                </c:pt>
                <c:pt idx="15">
                  <c:v>9.2592592592592587E-3</c:v>
                </c:pt>
                <c:pt idx="16">
                  <c:v>4.6296296296296294E-2</c:v>
                </c:pt>
                <c:pt idx="17">
                  <c:v>9.2592592592592587E-3</c:v>
                </c:pt>
                <c:pt idx="18">
                  <c:v>4.6296296296296294E-2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D6A-4DE9-8B40-5109A5081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F-44F6-A364-1BD96879D61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F-44F6-A364-1BD96879D61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F-44F6-A364-1BD96879D615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F-44F6-A364-1BD96879D6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6.4814814814814811E-2</c:v>
                </c:pt>
                <c:pt idx="1">
                  <c:v>0.19444444444444445</c:v>
                </c:pt>
                <c:pt idx="2">
                  <c:v>0.41666666666666669</c:v>
                </c:pt>
                <c:pt idx="3">
                  <c:v>0.32407407407407407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3F-44F6-A364-1BD96879D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3.12.2024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3.12.2024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3.12.2024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3.12.2024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3.12.2024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3.12.2024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4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41" r:id="rId8"/>
    <p:sldLayoutId id="2147483755" r:id="rId9"/>
    <p:sldLayoutId id="2147483716" r:id="rId10"/>
    <p:sldLayoutId id="2147483717" r:id="rId11"/>
    <p:sldLayoutId id="2147483751" r:id="rId12"/>
    <p:sldLayoutId id="2147483752" r:id="rId13"/>
    <p:sldLayoutId id="2147483753" r:id="rId14"/>
    <p:sldLayoutId id="214748383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</a:t>
            </a:r>
            <a:br>
              <a:rPr lang="fi-FI" dirty="0"/>
            </a:br>
            <a:r>
              <a:rPr lang="fi-FI" dirty="0"/>
              <a:t>joulukuu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27.11.-2.12.2024</a:t>
            </a:r>
          </a:p>
          <a:p>
            <a:r>
              <a:rPr lang="fi-FI" dirty="0"/>
              <a:t>N=109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BEC65-1A71-B69B-E929-A907D434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F7CF7F4-77BB-2333-2445-07DD3F0E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30D0111B-52C5-5B78-27C4-F1F545B0E7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05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84797-304B-6641-C772-6B10B157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Vuosiliikevaihto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F0159B-1380-D978-CC14-8933B6F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EB82A737-F0F0-FA20-FAEC-E586EFB643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33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69BBA-2ACE-8291-5924-2D088A91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Henkilöstömäärä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203CCB-9390-E533-B37F-F3158833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C5BA5611-283C-AE60-4F63-8C26042E28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00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9519ED-FD1C-4830-310B-30BF00FD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1075199-2FFF-47EA-6303-A763E46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99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4AD8F-3938-A432-B7A7-57D8A9AF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4100" err="1"/>
              <a:t>Vientimme</a:t>
            </a:r>
            <a:r>
              <a:rPr lang="en-US" sz="4100"/>
              <a:t> </a:t>
            </a:r>
            <a:r>
              <a:rPr lang="en-US" sz="4100" err="1"/>
              <a:t>tulee</a:t>
            </a:r>
            <a:r>
              <a:rPr lang="en-US" sz="4100"/>
              <a:t> </a:t>
            </a:r>
            <a:r>
              <a:rPr lang="en-US" sz="4100" err="1"/>
              <a:t>seuraavan</a:t>
            </a:r>
            <a:r>
              <a:rPr lang="en-US" sz="4100"/>
              <a:t> </a:t>
            </a:r>
            <a:r>
              <a:rPr lang="en-US" sz="4100" err="1"/>
              <a:t>vuoden</a:t>
            </a:r>
            <a:r>
              <a:rPr lang="en-US" sz="4100"/>
              <a:t> </a:t>
            </a:r>
            <a:r>
              <a:rPr lang="en-US" sz="4100" err="1"/>
              <a:t>aikana</a:t>
            </a:r>
            <a:r>
              <a:rPr lang="en-US" sz="4100"/>
              <a:t> </a:t>
            </a:r>
            <a:r>
              <a:rPr lang="en-US" sz="4100" err="1"/>
              <a:t>verrattuna</a:t>
            </a:r>
            <a:r>
              <a:rPr lang="en-US" sz="4100"/>
              <a:t> </a:t>
            </a:r>
            <a:r>
              <a:rPr lang="en-US" sz="4100" err="1"/>
              <a:t>kuluvaan</a:t>
            </a:r>
            <a:r>
              <a:rPr lang="en-US" sz="4100"/>
              <a:t> </a:t>
            </a:r>
            <a:r>
              <a:rPr lang="en-US" sz="4100" err="1"/>
              <a:t>vuoteen</a:t>
            </a:r>
            <a:endParaRPr lang="fi-FI" sz="41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9A2A04-F229-969A-2474-E2B7A4AF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378424DE-93FC-7A06-4C85-043B541B1D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50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A4A75-B498-18E3-DE4F-BE2C0AF6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/>
              <a:t>Vientimme</a:t>
            </a:r>
            <a:r>
              <a:rPr lang="en-US" sz="4400" dirty="0"/>
              <a:t> </a:t>
            </a:r>
            <a:r>
              <a:rPr lang="en-US" sz="4400" dirty="0" err="1"/>
              <a:t>tulee</a:t>
            </a:r>
            <a:r>
              <a:rPr lang="en-US" sz="4400" dirty="0"/>
              <a:t> </a:t>
            </a:r>
            <a:r>
              <a:rPr lang="en-US" sz="4400" dirty="0" err="1"/>
              <a:t>seuraavan</a:t>
            </a:r>
            <a:r>
              <a:rPr lang="en-US" sz="4400" dirty="0"/>
              <a:t> </a:t>
            </a:r>
            <a:r>
              <a:rPr lang="en-US" sz="4400" dirty="0" err="1"/>
              <a:t>vuoden</a:t>
            </a:r>
            <a:r>
              <a:rPr lang="en-US" sz="4400" dirty="0"/>
              <a:t> </a:t>
            </a:r>
            <a:r>
              <a:rPr lang="en-US" sz="4400" dirty="0" err="1"/>
              <a:t>aikana</a:t>
            </a:r>
            <a:r>
              <a:rPr lang="en-US" sz="4400" dirty="0"/>
              <a:t> </a:t>
            </a:r>
            <a:r>
              <a:rPr lang="en-US" sz="4400" dirty="0" err="1"/>
              <a:t>verrattuna</a:t>
            </a:r>
            <a:r>
              <a:rPr lang="en-US" sz="4400" dirty="0"/>
              <a:t> </a:t>
            </a:r>
            <a:r>
              <a:rPr lang="en-US" sz="4400" dirty="0" err="1"/>
              <a:t>kuluvaan</a:t>
            </a:r>
            <a:r>
              <a:rPr lang="en-US" sz="4400" dirty="0"/>
              <a:t> </a:t>
            </a:r>
            <a:r>
              <a:rPr lang="en-US" sz="4400" dirty="0" err="1"/>
              <a:t>vuoteen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A402000-1CD3-F942-9A5A-C9298671B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31204"/>
              </p:ext>
            </p:extLst>
          </p:nvPr>
        </p:nvGraphicFramePr>
        <p:xfrm>
          <a:off x="1600200" y="1756614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94BC82-CFA8-3AFD-D518-B6132160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99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9E964A-08BC-CBFD-B9AB-5AB3DA93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400" dirty="0" err="1"/>
              <a:t>Vientinäkymiämme</a:t>
            </a:r>
            <a:r>
              <a:rPr lang="en-US" sz="3400" dirty="0"/>
              <a:t> </a:t>
            </a:r>
            <a:r>
              <a:rPr lang="en-US" sz="3400" dirty="0" err="1"/>
              <a:t>heikentävät</a:t>
            </a:r>
            <a:r>
              <a:rPr lang="en-US" sz="3400" dirty="0"/>
              <a:t> </a:t>
            </a:r>
            <a:r>
              <a:rPr lang="en-US" sz="3400" dirty="0" err="1"/>
              <a:t>tulevana</a:t>
            </a:r>
            <a:r>
              <a:rPr lang="en-US" sz="3400" dirty="0"/>
              <a:t> </a:t>
            </a:r>
            <a:r>
              <a:rPr lang="en-US" sz="3400" dirty="0" err="1"/>
              <a:t>vuonna</a:t>
            </a:r>
            <a:r>
              <a:rPr lang="en-US" sz="3400" dirty="0"/>
              <a:t> </a:t>
            </a:r>
            <a:r>
              <a:rPr lang="en-US" sz="3400" dirty="0" err="1"/>
              <a:t>seuraavat</a:t>
            </a:r>
            <a:r>
              <a:rPr lang="en-US" sz="3400" dirty="0"/>
              <a:t>: (</a:t>
            </a:r>
            <a:r>
              <a:rPr lang="en-US" sz="3400" dirty="0" err="1"/>
              <a:t>valitse</a:t>
            </a:r>
            <a:r>
              <a:rPr lang="en-US" sz="3400" dirty="0"/>
              <a:t> 3 </a:t>
            </a:r>
            <a:r>
              <a:rPr lang="en-US" sz="3400" dirty="0" err="1"/>
              <a:t>tärkeintä</a:t>
            </a:r>
            <a:r>
              <a:rPr lang="en-US" sz="3400" dirty="0"/>
              <a:t>)</a:t>
            </a:r>
            <a:endParaRPr lang="fi-FI" sz="3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DC5C30-376E-EA25-9041-8225301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5681B13C-F6C5-134D-AF5B-618E0D8643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586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E92DE-3BB0-C30D-FD38-21D399F4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arvionne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potentiaalisia</a:t>
            </a:r>
            <a:r>
              <a:rPr lang="en-US" dirty="0"/>
              <a:t> </a:t>
            </a:r>
            <a:r>
              <a:rPr lang="en-US" dirty="0" err="1"/>
              <a:t>kasvualoja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F2AA5A-02FB-D5E3-E340-5002299A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F2D61909-1B52-DAEB-F309-589B392454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46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9F4F97-1C0C-A632-D08D-0B08C233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Huolestuttaako</a:t>
            </a:r>
            <a:r>
              <a:rPr lang="en-US" dirty="0"/>
              <a:t> </a:t>
            </a:r>
            <a:r>
              <a:rPr lang="en-US" dirty="0" err="1"/>
              <a:t>maailmantalouden</a:t>
            </a:r>
            <a:r>
              <a:rPr lang="en-US" dirty="0"/>
              <a:t> </a:t>
            </a:r>
            <a:r>
              <a:rPr lang="en-US" dirty="0" err="1"/>
              <a:t>tilanne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4F7A2F-B297-0D4B-A705-5AB6F85C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B34E0244-BA5E-1475-EC15-CB8769327D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14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70A127-6806-C04E-CEB4-CA75DF17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100" err="1"/>
              <a:t>Vaikuttavatko</a:t>
            </a:r>
            <a:r>
              <a:rPr lang="en-US" sz="3100"/>
              <a:t> </a:t>
            </a:r>
            <a:r>
              <a:rPr lang="en-US" sz="3100" err="1"/>
              <a:t>geopoliittinen</a:t>
            </a:r>
            <a:r>
              <a:rPr lang="en-US" sz="3100"/>
              <a:t> </a:t>
            </a:r>
            <a:r>
              <a:rPr lang="en-US" sz="3100" err="1"/>
              <a:t>epävarmuus</a:t>
            </a:r>
            <a:r>
              <a:rPr lang="en-US" sz="3100"/>
              <a:t> ja </a:t>
            </a:r>
            <a:r>
              <a:rPr lang="en-US" sz="3100" err="1"/>
              <a:t>siitä</a:t>
            </a:r>
            <a:r>
              <a:rPr lang="en-US" sz="3100"/>
              <a:t> </a:t>
            </a:r>
            <a:r>
              <a:rPr lang="en-US" sz="3100" err="1"/>
              <a:t>johtuvat</a:t>
            </a:r>
            <a:r>
              <a:rPr lang="en-US" sz="3100"/>
              <a:t> </a:t>
            </a:r>
            <a:r>
              <a:rPr lang="en-US" sz="3100" err="1"/>
              <a:t>häiriöt</a:t>
            </a:r>
            <a:r>
              <a:rPr lang="en-US" sz="3100"/>
              <a:t> </a:t>
            </a:r>
            <a:r>
              <a:rPr lang="en-US" sz="3100" err="1"/>
              <a:t>yrityksenne</a:t>
            </a:r>
            <a:r>
              <a:rPr lang="en-US" sz="3100"/>
              <a:t> </a:t>
            </a:r>
            <a:r>
              <a:rPr lang="en-US" sz="3100" err="1"/>
              <a:t>kannattavuuteen</a:t>
            </a:r>
            <a:r>
              <a:rPr lang="en-US" sz="3100"/>
              <a:t>?</a:t>
            </a:r>
            <a:endParaRPr lang="fi-FI" sz="31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B935CB-33EE-8968-91D6-EFF114F3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D11CD270-1C04-7484-0028-8440C5B94C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92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F6A8F-7E90-9465-FB86-60FC11C3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/>
          <a:p>
            <a:r>
              <a:rPr lang="en-US" sz="3700"/>
              <a:t>Kuinka </a:t>
            </a:r>
            <a:r>
              <a:rPr lang="en-US" sz="3700" err="1"/>
              <a:t>yrityksenne</a:t>
            </a:r>
            <a:r>
              <a:rPr lang="en-US" sz="3700"/>
              <a:t> on </a:t>
            </a:r>
            <a:r>
              <a:rPr lang="en-US" sz="3700" err="1"/>
              <a:t>varautunut</a:t>
            </a:r>
            <a:r>
              <a:rPr lang="en-US" sz="3700"/>
              <a:t> </a:t>
            </a:r>
            <a:r>
              <a:rPr lang="en-US" sz="3700" err="1"/>
              <a:t>geopoliittisiin</a:t>
            </a:r>
            <a:r>
              <a:rPr lang="en-US" sz="3700"/>
              <a:t> </a:t>
            </a:r>
            <a:r>
              <a:rPr lang="en-US" sz="3700" err="1"/>
              <a:t>riskeihin</a:t>
            </a:r>
            <a:r>
              <a:rPr lang="en-US" sz="3700"/>
              <a:t>? (</a:t>
            </a:r>
            <a:r>
              <a:rPr lang="en-US" sz="3700" err="1"/>
              <a:t>valitse</a:t>
            </a:r>
            <a:r>
              <a:rPr lang="en-US" sz="3700"/>
              <a:t> 3 </a:t>
            </a:r>
            <a:r>
              <a:rPr lang="en-US" sz="3700" err="1"/>
              <a:t>tärkeintä</a:t>
            </a:r>
            <a:r>
              <a:rPr lang="en-US" sz="3700"/>
              <a:t>)</a:t>
            </a:r>
            <a:endParaRPr lang="fi-FI" sz="37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FAB22-9667-83B8-C7D5-7AF0588E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E9B3384-7C20-9906-F6A2-04CE7A6A5F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54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CB20805-DE22-A9CE-4337-543573FA7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1F38ABD0-C216-1518-800C-2A19C4B02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9E1B3C-D18E-B0E5-5ED4-C55F7F6A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911983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15</TotalTime>
  <Words>99</Words>
  <Application>Microsoft Office PowerPoint</Application>
  <PresentationFormat>Laajakuva</PresentationFormat>
  <Paragraphs>36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joulukuu 2024</vt:lpstr>
      <vt:lpstr>Vientimme tulee seuraavan vuoden aikana verrattuna kuluvaan vuoteen</vt:lpstr>
      <vt:lpstr>Vientimme tulee seuraavan vuoden aikana verrattuna kuluvaan vuoteen</vt:lpstr>
      <vt:lpstr>Vientinäkymiämme heikentävät tulevana vuonna seuraavat: (valitse 3 tärkeintä)</vt:lpstr>
      <vt:lpstr>Mitkä ovat arvionne mukaan uusia potentiaalisia kasvualoja?</vt:lpstr>
      <vt:lpstr>Huolestuttaako maailmantalouden tilanne?</vt:lpstr>
      <vt:lpstr>Vaikuttavatko geopoliittinen epävarmuus ja siitä johtuvat häiriöt yrityksenne kannattavuuteen?</vt:lpstr>
      <vt:lpstr>Kuinka yrityksenne on varautunut geopoliittisiin riskeihin? (valitse 3 tärkeintä)</vt:lpstr>
      <vt:lpstr>Taustatiedot</vt:lpstr>
      <vt:lpstr>Toimiala</vt:lpstr>
      <vt:lpstr>Vuosiliikevaihto</vt:lpstr>
      <vt:lpstr>Henkilöstömäärä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Pauliina Pulkkinen</cp:lastModifiedBy>
  <cp:revision>2</cp:revision>
  <dcterms:created xsi:type="dcterms:W3CDTF">2024-12-03T10:55:40Z</dcterms:created>
  <dcterms:modified xsi:type="dcterms:W3CDTF">2024-12-03T11:15:39Z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