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16"/>
  </p:notesMasterIdLst>
  <p:handoutMasterIdLst>
    <p:handoutMasterId r:id="rId17"/>
  </p:handoutMasterIdLst>
  <p:sldIdLst>
    <p:sldId id="291" r:id="rId9"/>
    <p:sldId id="278" r:id="rId10"/>
    <p:sldId id="289" r:id="rId11"/>
    <p:sldId id="266" r:id="rId12"/>
    <p:sldId id="267" r:id="rId13"/>
    <p:sldId id="268" r:id="rId14"/>
    <p:sldId id="29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Hallitus kokoontuu puoliväliriiheen huhtikuussa tekemään loppukautta koskevia päätöksiä. Millä osa-alueilla hallituksen pitäisi tehdä uusia kasvua vauhdittavia päätöksiä? (valitse 3 tärkeintä)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28A7-4312-863C-D121BEC5DC6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28A7-4312-863C-D121BEC5DC6B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28A7-4312-863C-D121BEC5DC6B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28A7-4312-863C-D121BEC5DC6B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28A7-4312-863C-D121BEC5DC6B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28A7-4312-863C-D121BEC5DC6B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28A7-4312-863C-D121BEC5DC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Verotuksen rakenteen uudistaminen kasvuhakuisemmaksi</c:v>
                </c:pt>
                <c:pt idx="1">
                  <c:v>Pääomamarkkinoiden kehittäminen</c:v>
                </c:pt>
                <c:pt idx="2">
                  <c:v>Toimivan, päästöttömän sähköjärjestelmän varmistaminen</c:v>
                </c:pt>
                <c:pt idx="3">
                  <c:v>Osaavan työvoiman saatavuuden varmistaminen</c:v>
                </c:pt>
                <c:pt idx="4">
                  <c:v>Liikenteen verotuksen ja rahoituksen uudistaminen</c:v>
                </c:pt>
                <c:pt idx="5">
                  <c:v>Työmarkkinoiden vapauttamisen jatkaminen</c:v>
                </c:pt>
                <c:pt idx="6">
                  <c:v>Muu, mikä?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0.79045257284562931</c:v>
                </c:pt>
                <c:pt idx="1">
                  <c:v>0.23558586484810912</c:v>
                </c:pt>
                <c:pt idx="2">
                  <c:v>9.4854308741475518E-2</c:v>
                </c:pt>
                <c:pt idx="3">
                  <c:v>0.40173589584624925</c:v>
                </c:pt>
                <c:pt idx="4">
                  <c:v>0.14631122132672039</c:v>
                </c:pt>
                <c:pt idx="5">
                  <c:v>0.55300681959082454</c:v>
                </c:pt>
                <c:pt idx="6">
                  <c:v>7.9975201487910721E-2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A7-4312-863C-D121BEC5D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yrityksenne on?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6B64-4D82-AE6C-BD348E06F4D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6B64-4D82-AE6C-BD348E06F4D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6B64-4D82-AE6C-BD348E06F4D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6B64-4D82-AE6C-BD348E06F4D1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6B64-4D82-AE6C-BD348E06F4D1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6B64-4D82-AE6C-BD348E06F4D1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6B64-4D82-AE6C-BD348E06F4D1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6B64-4D82-AE6C-BD348E06F4D1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6B64-4D82-AE6C-BD348E06F4D1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6B64-4D82-AE6C-BD348E06F4D1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6B64-4D82-AE6C-BD348E06F4D1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6B64-4D82-AE6C-BD348E06F4D1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6B64-4D82-AE6C-BD348E06F4D1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6B64-4D82-AE6C-BD348E06F4D1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6B64-4D82-AE6C-BD348E06F4D1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6B64-4D82-AE6C-BD348E06F4D1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6B64-4D82-AE6C-BD348E06F4D1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6B64-4D82-AE6C-BD348E06F4D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Pohjois-Karjalan kauppakamari</c:v>
                </c:pt>
                <c:pt idx="12">
                  <c:v>Rauman kauppakamari</c:v>
                </c:pt>
                <c:pt idx="13">
                  <c:v>Riihimäen-Hyvinkään kauppakamari</c:v>
                </c:pt>
                <c:pt idx="14">
                  <c:v>Satakunnan kauppakamari</c:v>
                </c:pt>
                <c:pt idx="15">
                  <c:v>Tampereen kauppakamari</c:v>
                </c:pt>
                <c:pt idx="16">
                  <c:v>Turun kauppakamari</c:v>
                </c:pt>
                <c:pt idx="17">
                  <c:v>Ålands handelskammare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2.9960053262316912E-2</c:v>
                </c:pt>
                <c:pt idx="1">
                  <c:v>3.9280958721704395E-2</c:v>
                </c:pt>
                <c:pt idx="2">
                  <c:v>2.8628495339547269E-2</c:v>
                </c:pt>
                <c:pt idx="3">
                  <c:v>0.28495339547270304</c:v>
                </c:pt>
                <c:pt idx="4">
                  <c:v>6.92410119840213E-2</c:v>
                </c:pt>
                <c:pt idx="5">
                  <c:v>3.9946737683089213E-2</c:v>
                </c:pt>
                <c:pt idx="6">
                  <c:v>3.5286284953395475E-2</c:v>
                </c:pt>
                <c:pt idx="7">
                  <c:v>3.1291611185086554E-2</c:v>
                </c:pt>
                <c:pt idx="8">
                  <c:v>3.1957390146471372E-2</c:v>
                </c:pt>
                <c:pt idx="9">
                  <c:v>1.3315579227696404E-2</c:v>
                </c:pt>
                <c:pt idx="10">
                  <c:v>5.9254327563248999E-2</c:v>
                </c:pt>
                <c:pt idx="11">
                  <c:v>4.5272969374167776E-2</c:v>
                </c:pt>
                <c:pt idx="12">
                  <c:v>1.3315579227696404E-2</c:v>
                </c:pt>
                <c:pt idx="13">
                  <c:v>1.6644474034620507E-2</c:v>
                </c:pt>
                <c:pt idx="14">
                  <c:v>3.462050599201065E-2</c:v>
                </c:pt>
                <c:pt idx="15">
                  <c:v>0.11917443408788282</c:v>
                </c:pt>
                <c:pt idx="16">
                  <c:v>0.10785619174434088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B64-4D82-AE6C-BD348E06F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B010-437A-A412-4B3ECB27DCAA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B010-437A-A412-4B3ECB27DCAA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B010-437A-A412-4B3ECB27DCAA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B010-437A-A412-4B3ECB27D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0.43631931748933578</c:v>
                </c:pt>
                <c:pt idx="1">
                  <c:v>0.3497867154174284</c:v>
                </c:pt>
                <c:pt idx="2">
                  <c:v>0.15600243753808654</c:v>
                </c:pt>
                <c:pt idx="3">
                  <c:v>5.7891529555149299E-2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10-437A-A412-4B3ECB27D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Yrityksenne toimiala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D6D0-4E0C-9053-9B2A1A846E5E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D6D0-4E0C-9053-9B2A1A846E5E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D6D0-4E0C-9053-9B2A1A846E5E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D6D0-4E0C-9053-9B2A1A846E5E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D6D0-4E0C-9053-9B2A1A846E5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0.24586143470263641</c:v>
                </c:pt>
                <c:pt idx="1">
                  <c:v>0.11710606989576947</c:v>
                </c:pt>
                <c:pt idx="2">
                  <c:v>0.14285714285714285</c:v>
                </c:pt>
                <c:pt idx="3">
                  <c:v>0.37093807480073576</c:v>
                </c:pt>
                <c:pt idx="4">
                  <c:v>0.12323727774371551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D0-4E0C-9053-9B2A1A84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27.1.2025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27.1.2025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27.1.2025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27.1.2025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27.1.2025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Talouskysely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8.-10.1.2025</a:t>
            </a:r>
          </a:p>
          <a:p>
            <a:r>
              <a:rPr lang="fi-FI"/>
              <a:t>N=1645</a:t>
            </a:r>
          </a:p>
        </p:txBody>
      </p:sp>
    </p:spTree>
    <p:extLst>
      <p:ext uri="{BB962C8B-B14F-4D97-AF65-F5344CB8AC3E}">
        <p14:creationId xmlns:p14="http://schemas.microsoft.com/office/powerpoint/2010/main" val="342819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err="1"/>
              <a:t>Hallitus</a:t>
            </a:r>
            <a:r>
              <a:rPr lang="en-US" sz="2100"/>
              <a:t> </a:t>
            </a:r>
            <a:r>
              <a:rPr lang="en-US" sz="2100" err="1"/>
              <a:t>kokoontuu</a:t>
            </a:r>
            <a:r>
              <a:rPr lang="en-US" sz="2100"/>
              <a:t> </a:t>
            </a:r>
            <a:r>
              <a:rPr lang="en-US" sz="2100" err="1"/>
              <a:t>puoliväliriiheen</a:t>
            </a:r>
            <a:r>
              <a:rPr lang="en-US" sz="2100"/>
              <a:t> </a:t>
            </a:r>
            <a:r>
              <a:rPr lang="en-US" sz="2100" err="1"/>
              <a:t>huhtikuussa</a:t>
            </a:r>
            <a:r>
              <a:rPr lang="en-US" sz="2100"/>
              <a:t> </a:t>
            </a:r>
            <a:r>
              <a:rPr lang="en-US" sz="2100" err="1"/>
              <a:t>tekemään</a:t>
            </a:r>
            <a:r>
              <a:rPr lang="en-US" sz="2100"/>
              <a:t> </a:t>
            </a:r>
            <a:r>
              <a:rPr lang="en-US" sz="2100" err="1"/>
              <a:t>loppukautta</a:t>
            </a:r>
            <a:r>
              <a:rPr lang="en-US" sz="2100"/>
              <a:t> </a:t>
            </a:r>
            <a:r>
              <a:rPr lang="en-US" sz="2100" err="1"/>
              <a:t>koskevia</a:t>
            </a:r>
            <a:r>
              <a:rPr lang="en-US" sz="2100"/>
              <a:t> </a:t>
            </a:r>
            <a:r>
              <a:rPr lang="en-US" sz="2100" err="1"/>
              <a:t>päätöksiä</a:t>
            </a:r>
            <a:r>
              <a:rPr lang="en-US" sz="2100"/>
              <a:t>. </a:t>
            </a:r>
            <a:r>
              <a:rPr lang="en-US" sz="2100" err="1"/>
              <a:t>Millä</a:t>
            </a:r>
            <a:r>
              <a:rPr lang="en-US" sz="2100"/>
              <a:t> </a:t>
            </a:r>
            <a:r>
              <a:rPr lang="en-US" sz="2100" err="1"/>
              <a:t>osa-alueilla</a:t>
            </a:r>
            <a:r>
              <a:rPr lang="en-US" sz="2100"/>
              <a:t> </a:t>
            </a:r>
            <a:r>
              <a:rPr lang="en-US" sz="2100" err="1"/>
              <a:t>hallituksen</a:t>
            </a:r>
            <a:r>
              <a:rPr lang="en-US" sz="2100"/>
              <a:t> </a:t>
            </a:r>
            <a:r>
              <a:rPr lang="en-US" sz="2100" err="1"/>
              <a:t>pitäisi</a:t>
            </a:r>
            <a:r>
              <a:rPr lang="en-US" sz="2100"/>
              <a:t> </a:t>
            </a:r>
            <a:r>
              <a:rPr lang="en-US" sz="2100" err="1"/>
              <a:t>tehdä</a:t>
            </a:r>
            <a:r>
              <a:rPr lang="en-US" sz="2100"/>
              <a:t> </a:t>
            </a:r>
            <a:r>
              <a:rPr lang="en-US" sz="2100" err="1"/>
              <a:t>uusia</a:t>
            </a:r>
            <a:r>
              <a:rPr lang="en-US" sz="2100"/>
              <a:t> </a:t>
            </a:r>
            <a:r>
              <a:rPr lang="en-US" sz="2100" err="1"/>
              <a:t>kasvua</a:t>
            </a:r>
            <a:r>
              <a:rPr lang="en-US" sz="2100"/>
              <a:t> </a:t>
            </a:r>
            <a:r>
              <a:rPr lang="en-US" sz="2100" err="1"/>
              <a:t>vauhdittavia</a:t>
            </a:r>
            <a:r>
              <a:rPr lang="en-US" sz="2100"/>
              <a:t> </a:t>
            </a:r>
            <a:r>
              <a:rPr lang="en-US" sz="2100" err="1"/>
              <a:t>päätöksiä</a:t>
            </a:r>
            <a:r>
              <a:rPr lang="en-US" sz="2100"/>
              <a:t>? (</a:t>
            </a:r>
            <a:r>
              <a:rPr lang="en-US" sz="2100" err="1"/>
              <a:t>valitse</a:t>
            </a:r>
            <a:r>
              <a:rPr lang="en-US" sz="2100"/>
              <a:t> 3 </a:t>
            </a:r>
            <a:r>
              <a:rPr lang="en-US" sz="2100" err="1"/>
              <a:t>tärkeintä</a:t>
            </a:r>
            <a:r>
              <a:rPr lang="en-US" sz="2100"/>
              <a:t>)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DE11489-B7B3-81D1-5985-86E4EF42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360714" y="1825624"/>
          <a:ext cx="9926411" cy="453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81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5DF539A-ACF1-77BA-0349-D4875A0E7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Taustatiedot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3E98E746-B1E8-5BF8-E1BD-F0CC37E1A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B7C910-593A-A3DA-6D95-7FD057FD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9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Minkä </a:t>
            </a:r>
            <a:r>
              <a:rPr lang="en-US" sz="4400" err="1"/>
              <a:t>kauppakamarin</a:t>
            </a:r>
            <a:r>
              <a:rPr lang="en-US" sz="4400"/>
              <a:t> </a:t>
            </a:r>
            <a:r>
              <a:rPr lang="en-US" sz="4400" err="1"/>
              <a:t>jäsen</a:t>
            </a:r>
            <a:r>
              <a:rPr lang="en-US" sz="4400"/>
              <a:t> </a:t>
            </a:r>
            <a:r>
              <a:rPr lang="en-US" sz="4400" err="1"/>
              <a:t>yrityksenne</a:t>
            </a:r>
            <a:r>
              <a:rPr lang="en-US" sz="4400"/>
              <a:t> on?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2B73DAC-A5AD-E1CE-803E-D22D2A2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535502" y="1690688"/>
          <a:ext cx="9980762" cy="466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46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Yrityksen </a:t>
            </a:r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25A72E8-BB13-E770-5F3B-111C0CE2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13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Yrityksenne </a:t>
            </a:r>
            <a:r>
              <a:rPr lang="en-US" sz="4400" err="1"/>
              <a:t>toimiala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D1AE991-2647-EB7E-EC70-90F0DCD9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51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C4FAA05-7ED2-FE9D-82E2-19B50DFD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2845AA1-9979-FE05-D0FE-3BE2171E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251954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</TotalTime>
  <Words>52</Words>
  <Application>Microsoft Office PowerPoint</Application>
  <PresentationFormat>Laajakuva</PresentationFormat>
  <Paragraphs>18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Talouskysely</vt:lpstr>
      <vt:lpstr>Hallitus kokoontuu puoliväliriiheen huhtikuussa tekemään loppukautta koskevia päätöksiä. Millä osa-alueilla hallituksen pitäisi tehdä uusia kasvua vauhdittavia päätöksiä? (valitse 3 tärkeintä)</vt:lpstr>
      <vt:lpstr>Taustatiedot</vt:lpstr>
      <vt:lpstr>Minkä kauppakamarin jäsen yrityksenne on?</vt:lpstr>
      <vt:lpstr>Yrityksen henkilöstömäärä</vt:lpstr>
      <vt:lpstr>Yrityksenne toimiala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2025-01-27T09:50:30Z</dcterms:created>
  <dcterms:modified xsi:type="dcterms:W3CDTF">2025-01-27T09:52:09Z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