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56" r:id="rId5"/>
    <p:sldMasterId id="2147483775" r:id="rId6"/>
    <p:sldMasterId id="2147483795" r:id="rId7"/>
    <p:sldMasterId id="2147483814" r:id="rId8"/>
  </p:sldMasterIdLst>
  <p:notesMasterIdLst>
    <p:notesMasterId r:id="rId19"/>
  </p:notesMasterIdLst>
  <p:handoutMasterIdLst>
    <p:handoutMasterId r:id="rId20"/>
  </p:handoutMasterIdLst>
  <p:sldIdLst>
    <p:sldId id="266" r:id="rId9"/>
    <p:sldId id="270" r:id="rId10"/>
    <p:sldId id="284" r:id="rId11"/>
    <p:sldId id="272" r:id="rId12"/>
    <p:sldId id="280" r:id="rId13"/>
    <p:sldId id="282" r:id="rId14"/>
    <p:sldId id="283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17A9A6-1644-422C-B231-EBDEFF2C3CEF}" v="1" dt="2025-03-17T13:37:15.6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8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Vientimme tulee kuluvan vuoden aikana verrattuna edelliseen vuoteen (N = 108)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7697-4BEB-877A-445E9E53360F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7697-4BEB-877A-445E9E53360F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7697-4BEB-877A-445E9E53360F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7697-4BEB-877A-445E9E53360F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7697-4BEB-877A-445E9E53360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Kasvamaan merkittävästi</c:v>
                </c:pt>
                <c:pt idx="1">
                  <c:v>Kasvamaan jonkin verran</c:v>
                </c:pt>
                <c:pt idx="2">
                  <c:v>Pysymään ennallaan</c:v>
                </c:pt>
                <c:pt idx="3">
                  <c:v>Laskemaan jonkin verran</c:v>
                </c:pt>
                <c:pt idx="4">
                  <c:v>Laskemaan merkittävästi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0.12962962962962962</c:v>
                </c:pt>
                <c:pt idx="1">
                  <c:v>0.5</c:v>
                </c:pt>
                <c:pt idx="2">
                  <c:v>0.27777777777777779</c:v>
                </c:pt>
                <c:pt idx="3">
                  <c:v>7.407407407407407E-2</c:v>
                </c:pt>
                <c:pt idx="4">
                  <c:v>1.8518518518518517E-2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697-4BEB-877A-445E9E533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maalis.25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Kasvamaan merkittävästi</c:v>
                </c:pt>
                <c:pt idx="1">
                  <c:v>Kasvamaan jonkin verran</c:v>
                </c:pt>
                <c:pt idx="2">
                  <c:v>Pysymään ennallaan</c:v>
                </c:pt>
                <c:pt idx="3">
                  <c:v>Laskemaan jonkin verran </c:v>
                </c:pt>
                <c:pt idx="4">
                  <c:v>Laskemaan merkittäväst</c:v>
                </c:pt>
              </c:strCache>
            </c:strRef>
          </c:cat>
          <c:val>
            <c:numRef>
              <c:f>Taul1!$B$2:$B$6</c:f>
              <c:numCache>
                <c:formatCode>0.00%</c:formatCode>
                <c:ptCount val="5"/>
                <c:pt idx="0">
                  <c:v>0.13</c:v>
                </c:pt>
                <c:pt idx="1">
                  <c:v>0.5</c:v>
                </c:pt>
                <c:pt idx="2">
                  <c:v>0.27800000000000002</c:v>
                </c:pt>
                <c:pt idx="3">
                  <c:v>7.3999999999999996E-2</c:v>
                </c:pt>
                <c:pt idx="4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36-4D56-91D2-1B9D9BEFA707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maalis.24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Kasvamaan merkittävästi</c:v>
                </c:pt>
                <c:pt idx="1">
                  <c:v>Kasvamaan jonkin verran</c:v>
                </c:pt>
                <c:pt idx="2">
                  <c:v>Pysymään ennallaan</c:v>
                </c:pt>
                <c:pt idx="3">
                  <c:v>Laskemaan jonkin verran </c:v>
                </c:pt>
                <c:pt idx="4">
                  <c:v>Laskemaan merkittäväst</c:v>
                </c:pt>
              </c:strCache>
            </c:strRef>
          </c:cat>
          <c:val>
            <c:numRef>
              <c:f>Taul1!$C$2:$C$6</c:f>
              <c:numCache>
                <c:formatCode>0.00%</c:formatCode>
                <c:ptCount val="5"/>
                <c:pt idx="0" formatCode="0%">
                  <c:v>0.06</c:v>
                </c:pt>
                <c:pt idx="1">
                  <c:v>0.42199999999999999</c:v>
                </c:pt>
                <c:pt idx="2">
                  <c:v>0.34899999999999998</c:v>
                </c:pt>
                <c:pt idx="3">
                  <c:v>0.14499999999999999</c:v>
                </c:pt>
                <c:pt idx="4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36-4D56-91D2-1B9D9BEFA7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80368047"/>
        <c:axId val="1066518015"/>
      </c:barChart>
      <c:catAx>
        <c:axId val="1080368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66518015"/>
        <c:crosses val="autoZero"/>
        <c:auto val="1"/>
        <c:lblAlgn val="ctr"/>
        <c:lblOffset val="100"/>
        <c:noMultiLvlLbl val="0"/>
      </c:catAx>
      <c:valAx>
        <c:axId val="1066518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80368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Mitkä ovat arvionne mukaan uusia potentiaalisia kasvualoja? (N = 108)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A8DD-43B4-9C9C-57374A5A604D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A8DD-43B4-9C9C-57374A5A604D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A8DD-43B4-9C9C-57374A5A604D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A8DD-43B4-9C9C-57374A5A604D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A8DD-43B4-9C9C-57374A5A604D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A8DD-43B4-9C9C-57374A5A604D}"/>
              </c:ext>
            </c:extLst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  <c:extLst>
              <c:ext xmlns:c16="http://schemas.microsoft.com/office/drawing/2014/chart" uri="{C3380CC4-5D6E-409C-BE32-E72D297353CC}">
                <c16:uniqueId val="{0000000D-A8DD-43B4-9C9C-57374A5A604D}"/>
              </c:ext>
            </c:extLst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  <c:extLst>
              <c:ext xmlns:c16="http://schemas.microsoft.com/office/drawing/2014/chart" uri="{C3380CC4-5D6E-409C-BE32-E72D297353CC}">
                <c16:uniqueId val="{0000000F-A8DD-43B4-9C9C-57374A5A604D}"/>
              </c:ext>
            </c:extLst>
          </c:dPt>
          <c:dPt>
            <c:idx val="8"/>
            <c:invertIfNegative val="0"/>
            <c:bubble3D val="0"/>
            <c:spPr>
              <a:solidFill>
                <a:srgbClr val="A0522D"/>
              </a:solidFill>
            </c:spPr>
            <c:extLst>
              <c:ext xmlns:c16="http://schemas.microsoft.com/office/drawing/2014/chart" uri="{C3380CC4-5D6E-409C-BE32-E72D297353CC}">
                <c16:uniqueId val="{00000011-A8DD-43B4-9C9C-57374A5A604D}"/>
              </c:ext>
            </c:extLst>
          </c:dPt>
          <c:dPt>
            <c:idx val="9"/>
            <c:invertIfNegative val="0"/>
            <c:bubble3D val="0"/>
            <c:spPr>
              <a:solidFill>
                <a:srgbClr val="FFD700"/>
              </a:solidFill>
            </c:spPr>
            <c:extLst>
              <c:ext xmlns:c16="http://schemas.microsoft.com/office/drawing/2014/chart" uri="{C3380CC4-5D6E-409C-BE32-E72D297353CC}">
                <c16:uniqueId val="{00000013-A8DD-43B4-9C9C-57374A5A604D}"/>
              </c:ext>
            </c:extLst>
          </c:dPt>
          <c:dPt>
            <c:idx val="10"/>
            <c:invertIfNegative val="0"/>
            <c:bubble3D val="0"/>
            <c:spPr>
              <a:solidFill>
                <a:srgbClr val="3CB371"/>
              </a:solidFill>
            </c:spPr>
            <c:extLst>
              <c:ext xmlns:c16="http://schemas.microsoft.com/office/drawing/2014/chart" uri="{C3380CC4-5D6E-409C-BE32-E72D297353CC}">
                <c16:uniqueId val="{00000015-A8DD-43B4-9C9C-57374A5A604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Puhtaat teknologiat ja vähähiiliset ratkaisut</c:v>
                </c:pt>
                <c:pt idx="1">
                  <c:v>Digitalisaatio</c:v>
                </c:pt>
                <c:pt idx="2">
                  <c:v>Biojalostus</c:v>
                </c:pt>
                <c:pt idx="3">
                  <c:v>Muu korkean jalostusarvon teknologia</c:v>
                </c:pt>
                <c:pt idx="4">
                  <c:v>Kaivostoiminta</c:v>
                </c:pt>
                <c:pt idx="5">
                  <c:v>Kemianteollisuus</c:v>
                </c:pt>
                <c:pt idx="6">
                  <c:v>Valmistava teollisuus</c:v>
                </c:pt>
                <c:pt idx="7">
                  <c:v>Puolustusteollisuus</c:v>
                </c:pt>
                <c:pt idx="8">
                  <c:v>Peliala</c:v>
                </c:pt>
                <c:pt idx="9">
                  <c:v>Matkailu</c:v>
                </c:pt>
                <c:pt idx="10">
                  <c:v>Muu, mikä?</c:v>
                </c:pt>
              </c:strCache>
            </c:strRef>
          </c:cat>
          <c:val>
            <c:numRef>
              <c:f>Sheet1!$B$2:$B$12</c:f>
              <c:numCache>
                <c:formatCode>0.0%</c:formatCode>
                <c:ptCount val="11"/>
                <c:pt idx="0">
                  <c:v>0.47222222222222221</c:v>
                </c:pt>
                <c:pt idx="1">
                  <c:v>0.30555555555555558</c:v>
                </c:pt>
                <c:pt idx="2">
                  <c:v>0.17592592592592593</c:v>
                </c:pt>
                <c:pt idx="3">
                  <c:v>0.25</c:v>
                </c:pt>
                <c:pt idx="4">
                  <c:v>0.22222222222222221</c:v>
                </c:pt>
                <c:pt idx="5">
                  <c:v>5.5555555555555552E-2</c:v>
                </c:pt>
                <c:pt idx="6">
                  <c:v>0.31481481481481483</c:v>
                </c:pt>
                <c:pt idx="7">
                  <c:v>0.70370370370370372</c:v>
                </c:pt>
                <c:pt idx="8">
                  <c:v>4.6296296296296294E-2</c:v>
                </c:pt>
                <c:pt idx="9">
                  <c:v>9.2592592592592587E-2</c:v>
                </c:pt>
                <c:pt idx="10">
                  <c:v>4.6296296296296294E-2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8DD-43B4-9C9C-57374A5A6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Suunnitteleeko yrityksenne osallistumista Ukrainan jälleenrakennukseen? (N = 110)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5C46-4CB6-B6CC-361E5DEA5059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5C46-4CB6-B6CC-361E5DEA5059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5C46-4CB6-B6CC-361E5DEA505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0.36363636363636365</c:v>
                </c:pt>
                <c:pt idx="1">
                  <c:v>0.32727272727272727</c:v>
                </c:pt>
                <c:pt idx="2">
                  <c:v>0.30909090909090908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46-4CB6-B6CC-361E5DEA5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Toimiala (N = 107)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50D4-4100-8CF1-32BCC681F789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50D4-4100-8CF1-32BCC681F789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50D4-4100-8CF1-32BCC681F789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50D4-4100-8CF1-32BCC681F789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50D4-4100-8CF1-32BCC681F789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50D4-4100-8CF1-32BCC681F789}"/>
              </c:ext>
            </c:extLst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  <c:extLst>
              <c:ext xmlns:c16="http://schemas.microsoft.com/office/drawing/2014/chart" uri="{C3380CC4-5D6E-409C-BE32-E72D297353CC}">
                <c16:uniqueId val="{0000000D-50D4-4100-8CF1-32BCC681F789}"/>
              </c:ext>
            </c:extLst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  <c:extLst>
              <c:ext xmlns:c16="http://schemas.microsoft.com/office/drawing/2014/chart" uri="{C3380CC4-5D6E-409C-BE32-E72D297353CC}">
                <c16:uniqueId val="{0000000F-50D4-4100-8CF1-32BCC681F789}"/>
              </c:ext>
            </c:extLst>
          </c:dPt>
          <c:dPt>
            <c:idx val="8"/>
            <c:invertIfNegative val="0"/>
            <c:bubble3D val="0"/>
            <c:spPr>
              <a:solidFill>
                <a:srgbClr val="A0522D"/>
              </a:solidFill>
            </c:spPr>
            <c:extLst>
              <c:ext xmlns:c16="http://schemas.microsoft.com/office/drawing/2014/chart" uri="{C3380CC4-5D6E-409C-BE32-E72D297353CC}">
                <c16:uniqueId val="{00000011-50D4-4100-8CF1-32BCC681F789}"/>
              </c:ext>
            </c:extLst>
          </c:dPt>
          <c:dPt>
            <c:idx val="9"/>
            <c:invertIfNegative val="0"/>
            <c:bubble3D val="0"/>
            <c:spPr>
              <a:solidFill>
                <a:srgbClr val="FFD700"/>
              </a:solidFill>
            </c:spPr>
            <c:extLst>
              <c:ext xmlns:c16="http://schemas.microsoft.com/office/drawing/2014/chart" uri="{C3380CC4-5D6E-409C-BE32-E72D297353CC}">
                <c16:uniqueId val="{00000013-50D4-4100-8CF1-32BCC681F789}"/>
              </c:ext>
            </c:extLst>
          </c:dPt>
          <c:dPt>
            <c:idx val="10"/>
            <c:invertIfNegative val="0"/>
            <c:bubble3D val="0"/>
            <c:spPr>
              <a:solidFill>
                <a:srgbClr val="3CB371"/>
              </a:solidFill>
            </c:spPr>
            <c:extLst>
              <c:ext xmlns:c16="http://schemas.microsoft.com/office/drawing/2014/chart" uri="{C3380CC4-5D6E-409C-BE32-E72D297353CC}">
                <c16:uniqueId val="{00000015-50D4-4100-8CF1-32BCC681F789}"/>
              </c:ext>
            </c:extLst>
          </c:dPt>
          <c:dPt>
            <c:idx val="11"/>
            <c:invertIfNegative val="0"/>
            <c:bubble3D val="0"/>
            <c:spPr>
              <a:solidFill>
                <a:srgbClr val="54A9DD"/>
              </a:solidFill>
            </c:spPr>
            <c:extLst>
              <c:ext xmlns:c16="http://schemas.microsoft.com/office/drawing/2014/chart" uri="{C3380CC4-5D6E-409C-BE32-E72D297353CC}">
                <c16:uniqueId val="{00000017-50D4-4100-8CF1-32BCC681F789}"/>
              </c:ext>
            </c:extLst>
          </c:dPt>
          <c:dPt>
            <c:idx val="12"/>
            <c:invertIfNegative val="0"/>
            <c:bubble3D val="0"/>
            <c:spPr>
              <a:solidFill>
                <a:srgbClr val="6A5ACD"/>
              </a:solidFill>
            </c:spPr>
            <c:extLst>
              <c:ext xmlns:c16="http://schemas.microsoft.com/office/drawing/2014/chart" uri="{C3380CC4-5D6E-409C-BE32-E72D297353CC}">
                <c16:uniqueId val="{00000019-50D4-4100-8CF1-32BCC681F789}"/>
              </c:ext>
            </c:extLst>
          </c:dPt>
          <c:dPt>
            <c:idx val="13"/>
            <c:invertIfNegative val="0"/>
            <c:bubble3D val="0"/>
            <c:spPr>
              <a:solidFill>
                <a:srgbClr val="4169E1"/>
              </a:solidFill>
            </c:spPr>
            <c:extLst>
              <c:ext xmlns:c16="http://schemas.microsoft.com/office/drawing/2014/chart" uri="{C3380CC4-5D6E-409C-BE32-E72D297353CC}">
                <c16:uniqueId val="{0000001B-50D4-4100-8CF1-32BCC681F789}"/>
              </c:ext>
            </c:extLst>
          </c:dPt>
          <c:dPt>
            <c:idx val="14"/>
            <c:invertIfNegative val="0"/>
            <c:bubble3D val="0"/>
            <c:spPr>
              <a:solidFill>
                <a:srgbClr val="9370DB"/>
              </a:solidFill>
            </c:spPr>
            <c:extLst>
              <c:ext xmlns:c16="http://schemas.microsoft.com/office/drawing/2014/chart" uri="{C3380CC4-5D6E-409C-BE32-E72D297353CC}">
                <c16:uniqueId val="{0000001D-50D4-4100-8CF1-32BCC681F789}"/>
              </c:ext>
            </c:extLst>
          </c:dPt>
          <c:dPt>
            <c:idx val="15"/>
            <c:invertIfNegative val="0"/>
            <c:bubble3D val="0"/>
            <c:spPr>
              <a:solidFill>
                <a:srgbClr val="BA55D3"/>
              </a:solidFill>
            </c:spPr>
            <c:extLst>
              <c:ext xmlns:c16="http://schemas.microsoft.com/office/drawing/2014/chart" uri="{C3380CC4-5D6E-409C-BE32-E72D297353CC}">
                <c16:uniqueId val="{0000001F-50D4-4100-8CF1-32BCC681F789}"/>
              </c:ext>
            </c:extLst>
          </c:dPt>
          <c:dPt>
            <c:idx val="16"/>
            <c:invertIfNegative val="0"/>
            <c:bubble3D val="0"/>
            <c:spPr>
              <a:solidFill>
                <a:srgbClr val="66CDAA"/>
              </a:solidFill>
            </c:spPr>
            <c:extLst>
              <c:ext xmlns:c16="http://schemas.microsoft.com/office/drawing/2014/chart" uri="{C3380CC4-5D6E-409C-BE32-E72D297353CC}">
                <c16:uniqueId val="{00000021-50D4-4100-8CF1-32BCC681F789}"/>
              </c:ext>
            </c:extLst>
          </c:dPt>
          <c:dPt>
            <c:idx val="17"/>
            <c:invertIfNegative val="0"/>
            <c:bubble3D val="0"/>
            <c:spPr>
              <a:solidFill>
                <a:srgbClr val="D8BFD8"/>
              </a:solidFill>
            </c:spPr>
            <c:extLst>
              <c:ext xmlns:c16="http://schemas.microsoft.com/office/drawing/2014/chart" uri="{C3380CC4-5D6E-409C-BE32-E72D297353CC}">
                <c16:uniqueId val="{00000023-50D4-4100-8CF1-32BCC681F789}"/>
              </c:ext>
            </c:extLst>
          </c:dPt>
          <c:dPt>
            <c:idx val="18"/>
            <c:invertIfNegative val="0"/>
            <c:bubble3D val="0"/>
            <c:spPr>
              <a:solidFill>
                <a:srgbClr val="FF69B4"/>
              </a:solidFill>
            </c:spPr>
            <c:extLst>
              <c:ext xmlns:c16="http://schemas.microsoft.com/office/drawing/2014/chart" uri="{C3380CC4-5D6E-409C-BE32-E72D297353CC}">
                <c16:uniqueId val="{00000025-50D4-4100-8CF1-32BCC681F78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Metallit ja metallituotteet</c:v>
                </c:pt>
                <c:pt idx="1">
                  <c:v>Puu ja paperituotteet</c:v>
                </c:pt>
                <c:pt idx="2">
                  <c:v>Öljy ja öljytuotteet</c:v>
                </c:pt>
                <c:pt idx="3">
                  <c:v>Kemialliset aineet ja tuotteet</c:v>
                </c:pt>
                <c:pt idx="4">
                  <c:v>Teollisuuden koneet</c:v>
                </c:pt>
                <c:pt idx="5">
                  <c:v>Sähkö- ja elektroniikkateollisuuden koneet ja laitteet</c:v>
                </c:pt>
                <c:pt idx="6">
                  <c:v>Kuljetusvälineet</c:v>
                </c:pt>
                <c:pt idx="7">
                  <c:v>Puolustusteollisuus</c:v>
                </c:pt>
                <c:pt idx="8">
                  <c:v>Elintarvikkeet</c:v>
                </c:pt>
                <c:pt idx="9">
                  <c:v>Rakentaminen</c:v>
                </c:pt>
                <c:pt idx="10">
                  <c:v>Muut tavarat</c:v>
                </c:pt>
                <c:pt idx="11">
                  <c:v>Tieto- ja viestintäteknologia</c:v>
                </c:pt>
                <c:pt idx="12">
                  <c:v>Matkailu</c:v>
                </c:pt>
                <c:pt idx="13">
                  <c:v>Kuljetus</c:v>
                </c:pt>
                <c:pt idx="14">
                  <c:v>Tekniset palvelut</c:v>
                </c:pt>
                <c:pt idx="15">
                  <c:v>Rakentaminen</c:v>
                </c:pt>
                <c:pt idx="16">
                  <c:v>Konsultointi</c:v>
                </c:pt>
                <c:pt idx="17">
                  <c:v>Muut palvelut</c:v>
                </c:pt>
                <c:pt idx="18">
                  <c:v>Joku muu</c:v>
                </c:pt>
              </c:strCache>
            </c:strRef>
          </c:cat>
          <c:val>
            <c:numRef>
              <c:f>Sheet1!$B$2:$B$20</c:f>
              <c:numCache>
                <c:formatCode>0.0%</c:formatCode>
                <c:ptCount val="19"/>
                <c:pt idx="0">
                  <c:v>0.25233644859813081</c:v>
                </c:pt>
                <c:pt idx="1">
                  <c:v>0.14018691588785046</c:v>
                </c:pt>
                <c:pt idx="2">
                  <c:v>0</c:v>
                </c:pt>
                <c:pt idx="3">
                  <c:v>3.7383177570093455E-2</c:v>
                </c:pt>
                <c:pt idx="4">
                  <c:v>0.12149532710280374</c:v>
                </c:pt>
                <c:pt idx="5">
                  <c:v>5.6074766355140186E-2</c:v>
                </c:pt>
                <c:pt idx="6">
                  <c:v>0</c:v>
                </c:pt>
                <c:pt idx="7">
                  <c:v>1.8691588785046728E-2</c:v>
                </c:pt>
                <c:pt idx="8">
                  <c:v>6.5420560747663545E-2</c:v>
                </c:pt>
                <c:pt idx="9">
                  <c:v>2.8037383177570093E-2</c:v>
                </c:pt>
                <c:pt idx="10">
                  <c:v>6.5420560747663545E-2</c:v>
                </c:pt>
                <c:pt idx="11">
                  <c:v>6.5420560747663545E-2</c:v>
                </c:pt>
                <c:pt idx="12">
                  <c:v>1.8691588785046728E-2</c:v>
                </c:pt>
                <c:pt idx="13">
                  <c:v>1.8691588785046728E-2</c:v>
                </c:pt>
                <c:pt idx="14">
                  <c:v>2.8037383177570093E-2</c:v>
                </c:pt>
                <c:pt idx="15">
                  <c:v>9.3457943925233638E-3</c:v>
                </c:pt>
                <c:pt idx="16">
                  <c:v>9.3457943925233638E-3</c:v>
                </c:pt>
                <c:pt idx="17">
                  <c:v>1.8691588785046728E-2</c:v>
                </c:pt>
                <c:pt idx="18">
                  <c:v>4.6728971962616821E-2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50D4-4100-8CF1-32BCC681F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Vuosiliikevaihto (N = 109)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71FF-48E6-BED7-BCE684ABEF91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71FF-48E6-BED7-BCE684ABEF91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71FF-48E6-BED7-BCE684ABEF91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71FF-48E6-BED7-BCE684ABEF9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Alle 2 miljoonaa euroa</c:v>
                </c:pt>
                <c:pt idx="1">
                  <c:v>2-10 miljoonaa euroa</c:v>
                </c:pt>
                <c:pt idx="2">
                  <c:v>11-49 miljoonaa euroa</c:v>
                </c:pt>
                <c:pt idx="3">
                  <c:v>50 miljoonaa euroa tai enemmän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0.13761467889908258</c:v>
                </c:pt>
                <c:pt idx="1">
                  <c:v>0.22018348623853212</c:v>
                </c:pt>
                <c:pt idx="2">
                  <c:v>0.37614678899082571</c:v>
                </c:pt>
                <c:pt idx="3">
                  <c:v>0.26605504587155965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FF-48E6-BED7-BCE684ABE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Henkilöstömäärä (N = 109)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F060-4BF1-994C-7474722BEBA0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F060-4BF1-994C-7474722BEBA0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F060-4BF1-994C-7474722BEBA0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F060-4BF1-994C-7474722BEBA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Alle 10</c:v>
                </c:pt>
                <c:pt idx="1">
                  <c:v>11-49</c:v>
                </c:pt>
                <c:pt idx="2">
                  <c:v>50-249</c:v>
                </c:pt>
                <c:pt idx="3">
                  <c:v>250 tai yli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0.11926605504587157</c:v>
                </c:pt>
                <c:pt idx="1">
                  <c:v>0.28440366972477066</c:v>
                </c:pt>
                <c:pt idx="2">
                  <c:v>0.37614678899082571</c:v>
                </c:pt>
                <c:pt idx="3">
                  <c:v>0.22018348623853212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60-4BF1-994C-7474722BE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Päämarkkina-alueet (valitse tärkeimmät kohdemarkkinat) (N = 109)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BC21-4DA8-9205-D928ADC0C8BB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BC21-4DA8-9205-D928ADC0C8BB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BC21-4DA8-9205-D928ADC0C8BB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BC21-4DA8-9205-D928ADC0C8BB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BC21-4DA8-9205-D928ADC0C8BB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BC21-4DA8-9205-D928ADC0C8BB}"/>
              </c:ext>
            </c:extLst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  <c:extLst>
              <c:ext xmlns:c16="http://schemas.microsoft.com/office/drawing/2014/chart" uri="{C3380CC4-5D6E-409C-BE32-E72D297353CC}">
                <c16:uniqueId val="{0000000D-BC21-4DA8-9205-D928ADC0C8BB}"/>
              </c:ext>
            </c:extLst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  <c:extLst>
              <c:ext xmlns:c16="http://schemas.microsoft.com/office/drawing/2014/chart" uri="{C3380CC4-5D6E-409C-BE32-E72D297353CC}">
                <c16:uniqueId val="{0000000F-BC21-4DA8-9205-D928ADC0C8BB}"/>
              </c:ext>
            </c:extLst>
          </c:dPt>
          <c:dPt>
            <c:idx val="8"/>
            <c:invertIfNegative val="0"/>
            <c:bubble3D val="0"/>
            <c:spPr>
              <a:solidFill>
                <a:srgbClr val="A0522D"/>
              </a:solidFill>
            </c:spPr>
            <c:extLst>
              <c:ext xmlns:c16="http://schemas.microsoft.com/office/drawing/2014/chart" uri="{C3380CC4-5D6E-409C-BE32-E72D297353CC}">
                <c16:uniqueId val="{00000011-BC21-4DA8-9205-D928ADC0C8BB}"/>
              </c:ext>
            </c:extLst>
          </c:dPt>
          <c:dPt>
            <c:idx val="9"/>
            <c:invertIfNegative val="0"/>
            <c:bubble3D val="0"/>
            <c:spPr>
              <a:solidFill>
                <a:srgbClr val="FFD700"/>
              </a:solidFill>
            </c:spPr>
            <c:extLst>
              <c:ext xmlns:c16="http://schemas.microsoft.com/office/drawing/2014/chart" uri="{C3380CC4-5D6E-409C-BE32-E72D297353CC}">
                <c16:uniqueId val="{00000013-BC21-4DA8-9205-D928ADC0C8BB}"/>
              </c:ext>
            </c:extLst>
          </c:dPt>
          <c:dPt>
            <c:idx val="10"/>
            <c:invertIfNegative val="0"/>
            <c:bubble3D val="0"/>
            <c:spPr>
              <a:solidFill>
                <a:srgbClr val="3CB371"/>
              </a:solidFill>
            </c:spPr>
            <c:extLst>
              <c:ext xmlns:c16="http://schemas.microsoft.com/office/drawing/2014/chart" uri="{C3380CC4-5D6E-409C-BE32-E72D297353CC}">
                <c16:uniqueId val="{00000015-BC21-4DA8-9205-D928ADC0C8BB}"/>
              </c:ext>
            </c:extLst>
          </c:dPt>
          <c:dPt>
            <c:idx val="11"/>
            <c:invertIfNegative val="0"/>
            <c:bubble3D val="0"/>
            <c:spPr>
              <a:solidFill>
                <a:srgbClr val="54A9DD"/>
              </a:solidFill>
            </c:spPr>
            <c:extLst>
              <c:ext xmlns:c16="http://schemas.microsoft.com/office/drawing/2014/chart" uri="{C3380CC4-5D6E-409C-BE32-E72D297353CC}">
                <c16:uniqueId val="{00000017-BC21-4DA8-9205-D928ADC0C8BB}"/>
              </c:ext>
            </c:extLst>
          </c:dPt>
          <c:dPt>
            <c:idx val="12"/>
            <c:invertIfNegative val="0"/>
            <c:bubble3D val="0"/>
            <c:spPr>
              <a:solidFill>
                <a:srgbClr val="6A5ACD"/>
              </a:solidFill>
            </c:spPr>
            <c:extLst>
              <c:ext xmlns:c16="http://schemas.microsoft.com/office/drawing/2014/chart" uri="{C3380CC4-5D6E-409C-BE32-E72D297353CC}">
                <c16:uniqueId val="{00000019-BC21-4DA8-9205-D928ADC0C8BB}"/>
              </c:ext>
            </c:extLst>
          </c:dPt>
          <c:dPt>
            <c:idx val="13"/>
            <c:invertIfNegative val="0"/>
            <c:bubble3D val="0"/>
            <c:spPr>
              <a:solidFill>
                <a:srgbClr val="4169E1"/>
              </a:solidFill>
            </c:spPr>
            <c:extLst>
              <c:ext xmlns:c16="http://schemas.microsoft.com/office/drawing/2014/chart" uri="{C3380CC4-5D6E-409C-BE32-E72D297353CC}">
                <c16:uniqueId val="{0000001B-BC21-4DA8-9205-D928ADC0C8BB}"/>
              </c:ext>
            </c:extLst>
          </c:dPt>
          <c:dPt>
            <c:idx val="14"/>
            <c:invertIfNegative val="0"/>
            <c:bubble3D val="0"/>
            <c:spPr>
              <a:solidFill>
                <a:srgbClr val="9370DB"/>
              </a:solidFill>
            </c:spPr>
            <c:extLst>
              <c:ext xmlns:c16="http://schemas.microsoft.com/office/drawing/2014/chart" uri="{C3380CC4-5D6E-409C-BE32-E72D297353CC}">
                <c16:uniqueId val="{0000001D-BC21-4DA8-9205-D928ADC0C8BB}"/>
              </c:ext>
            </c:extLst>
          </c:dPt>
          <c:dPt>
            <c:idx val="15"/>
            <c:invertIfNegative val="0"/>
            <c:bubble3D val="0"/>
            <c:spPr>
              <a:solidFill>
                <a:srgbClr val="BA55D3"/>
              </a:solidFill>
            </c:spPr>
            <c:extLst>
              <c:ext xmlns:c16="http://schemas.microsoft.com/office/drawing/2014/chart" uri="{C3380CC4-5D6E-409C-BE32-E72D297353CC}">
                <c16:uniqueId val="{0000001F-BC21-4DA8-9205-D928ADC0C8BB}"/>
              </c:ext>
            </c:extLst>
          </c:dPt>
          <c:dPt>
            <c:idx val="16"/>
            <c:invertIfNegative val="0"/>
            <c:bubble3D val="0"/>
            <c:spPr>
              <a:solidFill>
                <a:srgbClr val="66CDAA"/>
              </a:solidFill>
            </c:spPr>
            <c:extLst>
              <c:ext xmlns:c16="http://schemas.microsoft.com/office/drawing/2014/chart" uri="{C3380CC4-5D6E-409C-BE32-E72D297353CC}">
                <c16:uniqueId val="{00000021-BC21-4DA8-9205-D928ADC0C8BB}"/>
              </c:ext>
            </c:extLst>
          </c:dPt>
          <c:dPt>
            <c:idx val="17"/>
            <c:invertIfNegative val="0"/>
            <c:bubble3D val="0"/>
            <c:spPr>
              <a:solidFill>
                <a:srgbClr val="D8BFD8"/>
              </a:solidFill>
            </c:spPr>
            <c:extLst>
              <c:ext xmlns:c16="http://schemas.microsoft.com/office/drawing/2014/chart" uri="{C3380CC4-5D6E-409C-BE32-E72D297353CC}">
                <c16:uniqueId val="{00000023-BC21-4DA8-9205-D928ADC0C8B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Pohjoismaat</c:v>
                </c:pt>
                <c:pt idx="1">
                  <c:v>Saksa</c:v>
                </c:pt>
                <c:pt idx="2">
                  <c:v>Iso-Britannia</c:v>
                </c:pt>
                <c:pt idx="3">
                  <c:v>Ranska</c:v>
                </c:pt>
                <c:pt idx="4">
                  <c:v>Espanja</c:v>
                </c:pt>
                <c:pt idx="5">
                  <c:v>Italia</c:v>
                </c:pt>
                <c:pt idx="6">
                  <c:v>Muu Eurooppa</c:v>
                </c:pt>
                <c:pt idx="7">
                  <c:v>Kiina</c:v>
                </c:pt>
                <c:pt idx="8">
                  <c:v>Intia</c:v>
                </c:pt>
                <c:pt idx="9">
                  <c:v>Keski-Aasia (Kazakstan, Uzbekistan, Kirgisia, Tadzikistan, Turkmenistan)</c:v>
                </c:pt>
                <c:pt idx="10">
                  <c:v>Muu Aasia</c:v>
                </c:pt>
                <c:pt idx="11">
                  <c:v>Yhdysvallat</c:v>
                </c:pt>
                <c:pt idx="12">
                  <c:v>Kanada</c:v>
                </c:pt>
                <c:pt idx="13">
                  <c:v>Latinalainen Amerikka</c:v>
                </c:pt>
                <c:pt idx="14">
                  <c:v>Afrikka</c:v>
                </c:pt>
                <c:pt idx="15">
                  <c:v>Australia</c:v>
                </c:pt>
                <c:pt idx="16">
                  <c:v>Arabimaat ja Lähi-Itä</c:v>
                </c:pt>
                <c:pt idx="17">
                  <c:v>Venäjä</c:v>
                </c:pt>
              </c:strCache>
            </c:strRef>
          </c:cat>
          <c:val>
            <c:numRef>
              <c:f>Sheet1!$B$2:$B$19</c:f>
              <c:numCache>
                <c:formatCode>0.0%</c:formatCode>
                <c:ptCount val="18"/>
                <c:pt idx="0">
                  <c:v>0.72477064220183485</c:v>
                </c:pt>
                <c:pt idx="1">
                  <c:v>0.58715596330275233</c:v>
                </c:pt>
                <c:pt idx="2">
                  <c:v>0.3669724770642202</c:v>
                </c:pt>
                <c:pt idx="3">
                  <c:v>0.34862385321100919</c:v>
                </c:pt>
                <c:pt idx="4">
                  <c:v>0.24770642201834864</c:v>
                </c:pt>
                <c:pt idx="5">
                  <c:v>0.28440366972477066</c:v>
                </c:pt>
                <c:pt idx="6">
                  <c:v>0.43119266055045874</c:v>
                </c:pt>
                <c:pt idx="7">
                  <c:v>0.19266055045871561</c:v>
                </c:pt>
                <c:pt idx="8">
                  <c:v>0.11926605504587157</c:v>
                </c:pt>
                <c:pt idx="9">
                  <c:v>1.834862385321101E-2</c:v>
                </c:pt>
                <c:pt idx="10">
                  <c:v>0.23853211009174313</c:v>
                </c:pt>
                <c:pt idx="11">
                  <c:v>0.37614678899082571</c:v>
                </c:pt>
                <c:pt idx="12">
                  <c:v>0.13761467889908258</c:v>
                </c:pt>
                <c:pt idx="13">
                  <c:v>9.1743119266055051E-2</c:v>
                </c:pt>
                <c:pt idx="14">
                  <c:v>6.4220183486238536E-2</c:v>
                </c:pt>
                <c:pt idx="15">
                  <c:v>0.11009174311926606</c:v>
                </c:pt>
                <c:pt idx="16">
                  <c:v>7.3394495412844041E-2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BC21-4DA8-9205-D928ADC0C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65F0-5CD8-41DF-89E1-22096C1AB318}" type="datetime1">
              <a:rPr lang="fi-FI" smtClean="0"/>
              <a:t>17.3.2025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04280-BA24-4EAD-9108-43EFDD969BC5}" type="datetime1">
              <a:rPr lang="fi-FI" smtClean="0"/>
              <a:t>17.3.2025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1F0-230F-4494-9F6F-C2A09E9653F6}" type="datetime1">
              <a:rPr lang="fi-FI" smtClean="0"/>
              <a:t>17.3.2025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B8BF41-220B-4CE0-B02C-E768D6696D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3CAC8FB-1B88-4CF1-9473-D88FB34184B1}" type="datetime1">
              <a:rPr lang="fi-FI" smtClean="0"/>
              <a:t>17.3.2025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0CEBB99B-427F-48D3-9060-C67FF53FB8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5692" y="2725312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B9D0D5-C6C8-492F-BC31-672FE6BA9AB8}" type="datetime1">
              <a:rPr lang="fi-FI" smtClean="0"/>
              <a:t>17.3.2025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A005019-E151-4930-8E74-5C21B1E4A8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3" y="4045789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FA966F-8AC6-4AD1-866D-D04B2EAF2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425" y="5713576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0A7-CF2A-416C-8D17-0C2448A71565}" type="datetime1">
              <a:rPr lang="fi-FI" smtClean="0"/>
              <a:t>17.3.2025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E0FC-3734-48BF-8F55-51517EEB7F78}" type="datetime1">
              <a:rPr lang="fi-FI" smtClean="0"/>
              <a:t>17.3.2025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C1C2B0A-09E0-4DBB-9919-A728948EB0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7FA-78B1-46AD-ABEC-8E79D60C1022}" type="datetime1">
              <a:rPr lang="fi-FI" smtClean="0"/>
              <a:t>17.3.2025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C57B-64C9-4392-8C06-8632641B6CE4}" type="datetime1">
              <a:rPr lang="fi-FI" smtClean="0"/>
              <a:t>17.3.2025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4445-413C-4C93-BA1D-97A553219225}" type="datetime1">
              <a:rPr lang="fi-FI" smtClean="0"/>
              <a:t>17.3.2025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172-8CDD-4EEE-960C-CC575B6CDC4D}" type="datetime1">
              <a:rPr lang="fi-FI" smtClean="0"/>
              <a:t>17.3.2025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02F8-76F6-48C2-BB16-14F030E3FE35}" type="datetime1">
              <a:rPr lang="fi-FI" smtClean="0"/>
              <a:t>17.3.2025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756-5B8D-4FDF-AF61-EA340FFE003D}" type="datetime1">
              <a:rPr lang="fi-FI" smtClean="0"/>
              <a:t>17.3.2025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37B4-3A17-49CB-9389-10A3F23900BD}" type="datetime1">
              <a:rPr lang="fi-FI" smtClean="0"/>
              <a:t>17.3.2025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788FB0F-A4B2-4211-A060-A67440C46C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C07D-C3A4-4596-9EE1-B6192DDBDF27}" type="datetime1">
              <a:rPr lang="fi-FI" smtClean="0"/>
              <a:t>17.3.2025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599-F8C3-4E16-92FE-1639A2F090E8}" type="datetime1">
              <a:rPr lang="fi-FI" smtClean="0"/>
              <a:t>17.3.2025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4EB7-8951-4CB4-B3D9-9DA3201A82D3}" type="datetime1">
              <a:rPr lang="fi-FI" smtClean="0"/>
              <a:t>17.3.2025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408E-977B-4384-8EB3-E117B9F63EA5}" type="datetime1">
              <a:rPr lang="fi-FI" smtClean="0"/>
              <a:t>17.3.2025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7A9-5EC6-4237-AA18-4B14814BE86E}" type="datetime1">
              <a:rPr lang="fi-FI" smtClean="0"/>
              <a:t>17.3.2025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00C3-FA13-4D0D-89A4-FFEE62EF1437}" type="datetime1">
              <a:rPr lang="fi-FI" smtClean="0"/>
              <a:t>17.3.2025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876792-4FBB-4073-B4DA-C52E75BC536E}" type="datetime1">
              <a:rPr lang="fi-FI" smtClean="0"/>
              <a:t>17.3.2025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5EDE-1D7F-410F-88EC-30185458F402}" type="datetime1">
              <a:rPr lang="fi-FI" smtClean="0"/>
              <a:t>17.3.2025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06A76AF-D851-4685-80F4-02A0FCC547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5F5-8437-440C-87EB-C17E6B62E928}" type="datetime1">
              <a:rPr lang="fi-FI" smtClean="0"/>
              <a:t>17.3.2025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0A4B-D4F1-4D68-829B-C9450B17FC88}" type="datetime1">
              <a:rPr lang="fi-FI" smtClean="0"/>
              <a:t>17.3.2025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E045-E739-4683-921C-9E3571297131}" type="datetime1">
              <a:rPr lang="fi-FI" smtClean="0"/>
              <a:t>17.3.2025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DDC-7A29-411D-AB2A-DB3160F426AD}" type="datetime1">
              <a:rPr lang="fi-FI" smtClean="0"/>
              <a:t>17.3.2025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A2A7-D247-49BF-808E-099534BFAE3A}" type="datetime1">
              <a:rPr lang="fi-FI" smtClean="0"/>
              <a:t>17.3.2025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9032-1880-4839-9253-F354AC05199C}" type="datetime1">
              <a:rPr lang="fi-FI" smtClean="0"/>
              <a:t>17.3.2025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47F-5CA1-4777-94C0-15B3FC210915}" type="datetime1">
              <a:rPr lang="fi-FI" smtClean="0"/>
              <a:t>17.3.2025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40E-A040-4634-A42E-A22540534437}" type="datetime1">
              <a:rPr lang="fi-FI" smtClean="0"/>
              <a:t>17.3.2025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7500EDC-0A48-41E1-B38C-C90A73585E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DE5C-ED04-4C55-A468-0DAAA35B5A83}" type="datetime1">
              <a:rPr lang="fi-FI" smtClean="0"/>
              <a:t>17.3.2025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0523-03C6-4748-AAC6-6DF6610DF367}" type="datetime1">
              <a:rPr lang="fi-FI" smtClean="0"/>
              <a:t>17.3.2025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7F89-92B9-4A0E-953B-E031DA5F7BFB}" type="datetime1">
              <a:rPr lang="fi-FI" smtClean="0"/>
              <a:t>17.3.2025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4E1C-9627-4A94-922F-09B49EB1A00E}" type="datetime1">
              <a:rPr lang="fi-FI" smtClean="0"/>
              <a:t>17.3.2025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6A4-63AE-47D2-A595-BF5F22D4C2F2}" type="datetime1">
              <a:rPr lang="fi-FI" smtClean="0"/>
              <a:t>17.3.2025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0862-5907-47C8-B64A-B1A99D9BFFBC}" type="datetime1">
              <a:rPr lang="fi-FI" smtClean="0"/>
              <a:t>17.3.2025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390B-854D-4E9D-BAEB-914E4E49D18D}" type="datetime1">
              <a:rPr lang="fi-FI" smtClean="0"/>
              <a:t>17.3.2025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3989-FCBF-4175-BD55-10F610F47128}" type="datetime1">
              <a:rPr lang="fi-FI" smtClean="0"/>
              <a:t>17.3.2025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8681-006F-47CE-A9BE-1C373364E9D4}" type="datetime1">
              <a:rPr lang="fi-FI" smtClean="0"/>
              <a:t>17.3.2025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C94CD7C-C9AD-4C54-B5CA-F38B98EB8CA8}" type="datetime1">
              <a:rPr lang="fi-FI" smtClean="0"/>
              <a:t>17.3.2025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5072-DBF7-4385-B064-1E5BA6081DC4}" type="datetime1">
              <a:rPr lang="fi-FI" smtClean="0"/>
              <a:t>17.3.2025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8C19-1203-4872-8C47-C963B5EFD86D}" type="datetime1">
              <a:rPr lang="fi-FI" smtClean="0"/>
              <a:t>17.3.2025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1C28-BC0F-4F5A-8899-A61229EA9FE1}" type="datetime1">
              <a:rPr lang="fi-FI" smtClean="0"/>
              <a:t>17.3.2025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E8F5E-E736-4F58-B779-6BE086011B52}" type="datetime1">
              <a:rPr lang="fi-FI" smtClean="0"/>
              <a:t>17.3.2025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EC36F-4EFC-4B0E-9A41-B7C3DC263A85}" type="datetime1">
              <a:rPr lang="fi-FI" smtClean="0"/>
              <a:t>17.3.2025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9F16-31B6-447B-865D-2588CF026E77}" type="datetime1">
              <a:rPr lang="fi-FI" smtClean="0"/>
              <a:t>17.3.2025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1EBB-C93E-4EC5-9395-677EC1AD4D4A}" type="datetime1">
              <a:rPr lang="fi-FI" smtClean="0"/>
              <a:t>17.3.2025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Vientijohtajakysely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4.-7.3.2025</a:t>
            </a:r>
          </a:p>
          <a:p>
            <a:r>
              <a:rPr lang="fi-FI" dirty="0"/>
              <a:t>N=110</a:t>
            </a:r>
          </a:p>
        </p:txBody>
      </p:sp>
    </p:spTree>
    <p:extLst>
      <p:ext uri="{BB962C8B-B14F-4D97-AF65-F5344CB8AC3E}">
        <p14:creationId xmlns:p14="http://schemas.microsoft.com/office/powerpoint/2010/main" val="1263835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err="1"/>
              <a:t>Päämarkkina-alueet</a:t>
            </a:r>
            <a:r>
              <a:rPr lang="en-US" sz="4400"/>
              <a:t> (</a:t>
            </a:r>
            <a:r>
              <a:rPr lang="en-US" sz="4400" err="1"/>
              <a:t>valitse</a:t>
            </a:r>
            <a:r>
              <a:rPr lang="en-US" sz="4400"/>
              <a:t> </a:t>
            </a:r>
            <a:r>
              <a:rPr lang="en-US" sz="4400" err="1"/>
              <a:t>tärkeimmät</a:t>
            </a:r>
            <a:r>
              <a:rPr lang="en-US" sz="4400"/>
              <a:t> </a:t>
            </a:r>
            <a:r>
              <a:rPr lang="en-US" sz="4400" err="1"/>
              <a:t>kohdemarkkinat</a:t>
            </a:r>
            <a:r>
              <a:rPr lang="en-US" sz="4400"/>
              <a:t>)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4C53C3B-9AE1-B558-E58D-F0DC78BA3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418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100" err="1"/>
              <a:t>Vientimme</a:t>
            </a:r>
            <a:r>
              <a:rPr lang="en-US" sz="4100"/>
              <a:t> </a:t>
            </a:r>
            <a:r>
              <a:rPr lang="en-US" sz="4100" err="1"/>
              <a:t>tulee</a:t>
            </a:r>
            <a:r>
              <a:rPr lang="en-US" sz="4100"/>
              <a:t> </a:t>
            </a:r>
            <a:r>
              <a:rPr lang="en-US" sz="4100" err="1"/>
              <a:t>kuluvan</a:t>
            </a:r>
            <a:r>
              <a:rPr lang="en-US" sz="4100"/>
              <a:t> </a:t>
            </a:r>
            <a:r>
              <a:rPr lang="en-US" sz="4100" err="1"/>
              <a:t>vuoden</a:t>
            </a:r>
            <a:r>
              <a:rPr lang="en-US" sz="4100"/>
              <a:t> </a:t>
            </a:r>
            <a:r>
              <a:rPr lang="en-US" sz="4100" err="1"/>
              <a:t>aikana</a:t>
            </a:r>
            <a:r>
              <a:rPr lang="en-US" sz="4100"/>
              <a:t> </a:t>
            </a:r>
            <a:r>
              <a:rPr lang="en-US" sz="4100" err="1"/>
              <a:t>verrattuna</a:t>
            </a:r>
            <a:r>
              <a:rPr lang="en-US" sz="4100"/>
              <a:t> </a:t>
            </a:r>
            <a:r>
              <a:rPr lang="en-US" sz="4100" err="1"/>
              <a:t>edelliseen</a:t>
            </a:r>
            <a:r>
              <a:rPr lang="en-US" sz="4100"/>
              <a:t> </a:t>
            </a:r>
            <a:r>
              <a:rPr lang="en-US" sz="4100" err="1"/>
              <a:t>vuoteen</a:t>
            </a:r>
            <a:endParaRPr lang="en-US" sz="410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3A84579-4CC1-FD20-C2D0-A2002E0E9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921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69F37B-E0C0-A587-7C63-F5FA81A88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Vientimme tulee seuraavan vuoden aikana verrattuna kuluvaan vuoteen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0F712F9E-337D-50F2-B109-3442636D54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8374" y="1650670"/>
          <a:ext cx="10196945" cy="4599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DA9B26C-6153-99EB-DE78-2A6C0B00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102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err="1"/>
              <a:t>Mitkä</a:t>
            </a:r>
            <a:r>
              <a:rPr lang="en-US" sz="4400"/>
              <a:t> </a:t>
            </a:r>
            <a:r>
              <a:rPr lang="en-US" sz="4400" err="1"/>
              <a:t>ovat</a:t>
            </a:r>
            <a:r>
              <a:rPr lang="en-US" sz="4400"/>
              <a:t> </a:t>
            </a:r>
            <a:r>
              <a:rPr lang="en-US" sz="4400" err="1"/>
              <a:t>arvionne</a:t>
            </a:r>
            <a:r>
              <a:rPr lang="en-US" sz="4400"/>
              <a:t> </a:t>
            </a:r>
            <a:r>
              <a:rPr lang="en-US" sz="4400" err="1"/>
              <a:t>mukaan</a:t>
            </a:r>
            <a:r>
              <a:rPr lang="en-US" sz="4400"/>
              <a:t> </a:t>
            </a:r>
            <a:r>
              <a:rPr lang="en-US" sz="4400" err="1"/>
              <a:t>uusia</a:t>
            </a:r>
            <a:r>
              <a:rPr lang="en-US" sz="4400"/>
              <a:t> </a:t>
            </a:r>
            <a:r>
              <a:rPr lang="en-US" sz="4400" err="1"/>
              <a:t>potentiaalisia</a:t>
            </a:r>
            <a:r>
              <a:rPr lang="en-US" sz="4400"/>
              <a:t> </a:t>
            </a:r>
            <a:r>
              <a:rPr lang="en-US" sz="4400" err="1"/>
              <a:t>kasvualoja</a:t>
            </a:r>
            <a:r>
              <a:rPr lang="en-US" sz="4400"/>
              <a:t>? 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AFA9EF1-5374-A8C0-6489-527EBEA2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431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/>
              <a:t> </a:t>
            </a:r>
            <a:r>
              <a:rPr lang="en-US" sz="3700" err="1"/>
              <a:t>Suunnitteleeko</a:t>
            </a:r>
            <a:r>
              <a:rPr lang="en-US" sz="3700"/>
              <a:t> </a:t>
            </a:r>
            <a:r>
              <a:rPr lang="en-US" sz="3700" err="1"/>
              <a:t>yrityksenne</a:t>
            </a:r>
            <a:r>
              <a:rPr lang="en-US" sz="3700"/>
              <a:t> </a:t>
            </a:r>
            <a:r>
              <a:rPr lang="en-US" sz="3700" err="1"/>
              <a:t>osallistumista</a:t>
            </a:r>
            <a:r>
              <a:rPr lang="en-US" sz="3700"/>
              <a:t> </a:t>
            </a:r>
            <a:r>
              <a:rPr lang="en-US" sz="3700" err="1"/>
              <a:t>Ukrainan</a:t>
            </a:r>
            <a:r>
              <a:rPr lang="en-US" sz="3700"/>
              <a:t> </a:t>
            </a:r>
            <a:r>
              <a:rPr lang="en-US" sz="3700" err="1"/>
              <a:t>jälleenrakennukseen</a:t>
            </a:r>
            <a:r>
              <a:rPr lang="en-US" sz="3700"/>
              <a:t>?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4D72097-9D47-27C7-099F-0E391B49D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0511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C3E8A92B-92B7-02F5-6F56-3826A2820E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Taustakysymykset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A485949C-1AEE-FB45-477D-6CF67E329D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B1D5E5-EE19-B040-3B98-191A7E447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47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 </a:t>
            </a:r>
            <a:r>
              <a:rPr lang="en-US" sz="4400" err="1"/>
              <a:t>Toimiala</a:t>
            </a:r>
            <a:endParaRPr lang="en-US" sz="440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C5D7549-CFD6-8762-5E84-B1BD5F55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7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448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 </a:t>
            </a:r>
            <a:r>
              <a:rPr lang="en-US" sz="4400" err="1"/>
              <a:t>Vuosiliikevaihto</a:t>
            </a:r>
            <a:r>
              <a:rPr lang="en-US" sz="4400"/>
              <a:t> 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F816EBB-2690-D0AF-6426-6213F2BF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3259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err="1"/>
              <a:t>Henkilöstömäärä</a:t>
            </a:r>
            <a:endParaRPr lang="en-US" sz="440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8077FC7-07C6-0FD9-563F-0079E349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9097144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E40488AD-CEA8-4954-8A47-F69A6E8205EB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21D8D071-10BB-46CF-B293-27CB3D646576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8297671E-D270-42DE-94A1-E438C3E3B503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F64538C-4AB0-4700-B8C9-8AE869706E0B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8CFB994-0B71-4933-A94B-B795C9DBAEBE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43FE7E92710FC408437C1063940697A" ma:contentTypeVersion="6" ma:contentTypeDescription="Luo uusi asiakirja." ma:contentTypeScope="" ma:versionID="688438e4944593a5ff9173ed7568bf21">
  <xsd:schema xmlns:xsd="http://www.w3.org/2001/XMLSchema" xmlns:xs="http://www.w3.org/2001/XMLSchema" xmlns:p="http://schemas.microsoft.com/office/2006/metadata/properties" xmlns:ns2="8c16c046-c1df-4d3c-8be1-1798b3f62354" xmlns:ns3="fab163d4-7ac6-4f2d-88ad-88ed442d7931" targetNamespace="http://schemas.microsoft.com/office/2006/metadata/properties" ma:root="true" ma:fieldsID="dc9389f1730589c32f168714de1a331a" ns2:_="" ns3:_="">
    <xsd:import namespace="8c16c046-c1df-4d3c-8be1-1798b3f62354"/>
    <xsd:import namespace="fab163d4-7ac6-4f2d-88ad-88ed442d79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6c046-c1df-4d3c-8be1-1798b3f623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163d4-7ac6-4f2d-88ad-88ed442d79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BB2E9F-B553-4F87-A43C-3E2E2618B2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9FBEFC-B6B1-4712-B61F-F4A658B5EE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16c046-c1df-4d3c-8be1-1798b3f62354"/>
    <ds:schemaRef ds:uri="fab163d4-7ac6-4f2d-88ad-88ed442d79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C4863D-7277-4CF5-987F-3F15F8DB6B9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Kauppakamarin PowerPoint pohja_2020</Template>
  <TotalTime>31</TotalTime>
  <Words>66</Words>
  <Application>Microsoft Office PowerPoint</Application>
  <PresentationFormat>Laajakuva</PresentationFormat>
  <Paragraphs>28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Vientijohtajakysely </vt:lpstr>
      <vt:lpstr>Vientimme tulee kuluvan vuoden aikana verrattuna edelliseen vuoteen</vt:lpstr>
      <vt:lpstr>Vientimme tulee seuraavan vuoden aikana verrattuna kuluvaan vuoteen</vt:lpstr>
      <vt:lpstr>Mitkä ovat arvionne mukaan uusia potentiaalisia kasvualoja? </vt:lpstr>
      <vt:lpstr> Suunnitteleeko yrityksenne osallistumista Ukrainan jälleenrakennukseen?</vt:lpstr>
      <vt:lpstr>Taustakysymykset</vt:lpstr>
      <vt:lpstr> Toimiala</vt:lpstr>
      <vt:lpstr> Vuosiliikevaihto </vt:lpstr>
      <vt:lpstr>Henkilöstömäärä</vt:lpstr>
      <vt:lpstr>Päämarkkina-alueet (valitse tärkeimmät kohdemarkkinat)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Pauliina Pulkkinen</dc:creator>
  <cp:keywords>Keskuskauppakamari</cp:keywords>
  <cp:lastModifiedBy>Pauliina Pulkkinen</cp:lastModifiedBy>
  <cp:revision>1</cp:revision>
  <dcterms:created xsi:type="dcterms:W3CDTF">2025-03-17T13:06:20Z</dcterms:created>
  <dcterms:modified xsi:type="dcterms:W3CDTF">2025-03-17T13:37:24Z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0x010100943FE7E92710FC408437C1063940697A</vt:lpwstr>
  </property>
  <property fmtid="{D5CDD505-2E9C-101B-9397-08002B2CF9AE}" pid="3" name="Order">
    <vt:r8>13737600</vt:r8>
  </property>
</Properties>
</file>