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18"/>
  </p:notesMasterIdLst>
  <p:handoutMasterIdLst>
    <p:handoutMasterId r:id="rId19"/>
  </p:handoutMasterIdLst>
  <p:sldIdLst>
    <p:sldId id="266" r:id="rId9"/>
    <p:sldId id="280" r:id="rId10"/>
    <p:sldId id="284" r:id="rId11"/>
    <p:sldId id="281" r:id="rId12"/>
    <p:sldId id="282" r:id="rId13"/>
    <p:sldId id="283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51C41-CF18-4AE0-87D9-21A5BAC40177}" v="1" dt="2025-03-27T11:58:24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8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Suunnitteleeko yrityksenne osallistumista Ukrainan jälleenrakennukseen? (N = 110)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C46-4CB6-B6CC-361E5DEA505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C46-4CB6-B6CC-361E5DEA505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C46-4CB6-B6CC-361E5DEA505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0.36363636363636365</c:v>
                </c:pt>
                <c:pt idx="1">
                  <c:v>0.32727272727272727</c:v>
                </c:pt>
                <c:pt idx="2">
                  <c:v>0.30909090909090908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46-4CB6-B6CC-361E5DEA5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maalis.25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6-4CB6-B6CC-361E5DEA50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6-4CB6-B6CC-361E5DEA50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46-4CB6-B6CC-361E5DEA50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0.36363636363636365</c:v>
                </c:pt>
                <c:pt idx="1">
                  <c:v>0.32727272727272727</c:v>
                </c:pt>
                <c:pt idx="2">
                  <c:v>0.30909090909090908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46-4CB6-B6CC-361E5DEA5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maalis.24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0.28899999999999998</c:v>
                </c:pt>
                <c:pt idx="1">
                  <c:v>0.41</c:v>
                </c:pt>
                <c:pt idx="2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6A-4947-B769-DC1932F01B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kohdannut Venäjän vastaisten pakotteiden kiertämisyrityksiä? (N = 110)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A70-4F32-90A1-2B8691E557A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A70-4F32-90A1-2B8691E557A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A70-4F32-90A1-2B8691E557A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0.29090909090909089</c:v>
                </c:pt>
                <c:pt idx="1">
                  <c:v>0.62727272727272732</c:v>
                </c:pt>
                <c:pt idx="2">
                  <c:v>8.1818181818181818E-2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70-4F32-90A1-2B8691E55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Toimiala (N = 107)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0D4-4100-8CF1-32BCC681F78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0D4-4100-8CF1-32BCC681F78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0D4-4100-8CF1-32BCC681F78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50D4-4100-8CF1-32BCC681F789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50D4-4100-8CF1-32BCC681F789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50D4-4100-8CF1-32BCC681F789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50D4-4100-8CF1-32BCC681F789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50D4-4100-8CF1-32BCC681F789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50D4-4100-8CF1-32BCC681F789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50D4-4100-8CF1-32BCC681F789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50D4-4100-8CF1-32BCC681F789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50D4-4100-8CF1-32BCC681F789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50D4-4100-8CF1-32BCC681F789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50D4-4100-8CF1-32BCC681F789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50D4-4100-8CF1-32BCC681F789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50D4-4100-8CF1-32BCC681F789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50D4-4100-8CF1-32BCC681F789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50D4-4100-8CF1-32BCC681F789}"/>
              </c:ext>
            </c:extLst>
          </c:dPt>
          <c:dPt>
            <c:idx val="18"/>
            <c:invertIfNegative val="0"/>
            <c:bubble3D val="0"/>
            <c:spPr>
              <a:solidFill>
                <a:srgbClr val="FF69B4"/>
              </a:solidFill>
            </c:spPr>
            <c:extLst>
              <c:ext xmlns:c16="http://schemas.microsoft.com/office/drawing/2014/chart" uri="{C3380CC4-5D6E-409C-BE32-E72D297353CC}">
                <c16:uniqueId val="{00000025-50D4-4100-8CF1-32BCC681F78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0.25233644859813081</c:v>
                </c:pt>
                <c:pt idx="1">
                  <c:v>0.14018691588785046</c:v>
                </c:pt>
                <c:pt idx="2">
                  <c:v>0</c:v>
                </c:pt>
                <c:pt idx="3">
                  <c:v>3.7383177570093455E-2</c:v>
                </c:pt>
                <c:pt idx="4">
                  <c:v>0.12149532710280374</c:v>
                </c:pt>
                <c:pt idx="5">
                  <c:v>5.6074766355140186E-2</c:v>
                </c:pt>
                <c:pt idx="6">
                  <c:v>0</c:v>
                </c:pt>
                <c:pt idx="7">
                  <c:v>1.8691588785046728E-2</c:v>
                </c:pt>
                <c:pt idx="8">
                  <c:v>6.5420560747663545E-2</c:v>
                </c:pt>
                <c:pt idx="9">
                  <c:v>2.8037383177570093E-2</c:v>
                </c:pt>
                <c:pt idx="10">
                  <c:v>6.5420560747663545E-2</c:v>
                </c:pt>
                <c:pt idx="11">
                  <c:v>6.5420560747663545E-2</c:v>
                </c:pt>
                <c:pt idx="12">
                  <c:v>1.8691588785046728E-2</c:v>
                </c:pt>
                <c:pt idx="13">
                  <c:v>1.8691588785046728E-2</c:v>
                </c:pt>
                <c:pt idx="14">
                  <c:v>2.8037383177570093E-2</c:v>
                </c:pt>
                <c:pt idx="15">
                  <c:v>9.3457943925233638E-3</c:v>
                </c:pt>
                <c:pt idx="16">
                  <c:v>9.3457943925233638E-3</c:v>
                </c:pt>
                <c:pt idx="17">
                  <c:v>1.8691588785046728E-2</c:v>
                </c:pt>
                <c:pt idx="18">
                  <c:v>4.6728971962616821E-2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50D4-4100-8CF1-32BCC681F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Vuosiliikevaihto (N = 109)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71FF-48E6-BED7-BCE684ABEF9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71FF-48E6-BED7-BCE684ABEF91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71FF-48E6-BED7-BCE684ABEF91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71FF-48E6-BED7-BCE684ABEF9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0.13761467889908258</c:v>
                </c:pt>
                <c:pt idx="1">
                  <c:v>0.22018348623853212</c:v>
                </c:pt>
                <c:pt idx="2">
                  <c:v>0.37614678899082571</c:v>
                </c:pt>
                <c:pt idx="3">
                  <c:v>0.26605504587155965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FF-48E6-BED7-BCE684ABE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Henkilöstömäärä (N = 109)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F060-4BF1-994C-7474722BEBA0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F060-4BF1-994C-7474722BEBA0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F060-4BF1-994C-7474722BEBA0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F060-4BF1-994C-7474722BEBA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0.11926605504587157</c:v>
                </c:pt>
                <c:pt idx="1">
                  <c:v>0.28440366972477066</c:v>
                </c:pt>
                <c:pt idx="2">
                  <c:v>0.37614678899082571</c:v>
                </c:pt>
                <c:pt idx="3">
                  <c:v>0.22018348623853212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60-4BF1-994C-7474722BE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Päämarkkina-alueet (valitse tärkeimmät kohdemarkkinat) (N = 109)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BC21-4DA8-9205-D928ADC0C8B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BC21-4DA8-9205-D928ADC0C8BB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BC21-4DA8-9205-D928ADC0C8BB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BC21-4DA8-9205-D928ADC0C8BB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BC21-4DA8-9205-D928ADC0C8BB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BC21-4DA8-9205-D928ADC0C8BB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BC21-4DA8-9205-D928ADC0C8BB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BC21-4DA8-9205-D928ADC0C8BB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BC21-4DA8-9205-D928ADC0C8BB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BC21-4DA8-9205-D928ADC0C8BB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BC21-4DA8-9205-D928ADC0C8BB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BC21-4DA8-9205-D928ADC0C8BB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BC21-4DA8-9205-D928ADC0C8BB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BC21-4DA8-9205-D928ADC0C8BB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BC21-4DA8-9205-D928ADC0C8BB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BC21-4DA8-9205-D928ADC0C8BB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BC21-4DA8-9205-D928ADC0C8BB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BC21-4DA8-9205-D928ADC0C8B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Pohjoismaat</c:v>
                </c:pt>
                <c:pt idx="1">
                  <c:v>Saksa</c:v>
                </c:pt>
                <c:pt idx="2">
                  <c:v>Iso-Britannia</c:v>
                </c:pt>
                <c:pt idx="3">
                  <c:v>Ranska</c:v>
                </c:pt>
                <c:pt idx="4">
                  <c:v>Espanja</c:v>
                </c:pt>
                <c:pt idx="5">
                  <c:v>Italia</c:v>
                </c:pt>
                <c:pt idx="6">
                  <c:v>Muu Eurooppa</c:v>
                </c:pt>
                <c:pt idx="7">
                  <c:v>Kiina</c:v>
                </c:pt>
                <c:pt idx="8">
                  <c:v>Intia</c:v>
                </c:pt>
                <c:pt idx="9">
                  <c:v>Keski-Aasia (Kazakstan, Uzbekistan, Kirgisia, Tadzikistan, Turkmenistan)</c:v>
                </c:pt>
                <c:pt idx="10">
                  <c:v>Muu Aasia</c:v>
                </c:pt>
                <c:pt idx="11">
                  <c:v>Yhdysvallat</c:v>
                </c:pt>
                <c:pt idx="12">
                  <c:v>Kanada</c:v>
                </c:pt>
                <c:pt idx="13">
                  <c:v>Latinalainen Amerikka</c:v>
                </c:pt>
                <c:pt idx="14">
                  <c:v>Afrikka</c:v>
                </c:pt>
                <c:pt idx="15">
                  <c:v>Australia</c:v>
                </c:pt>
                <c:pt idx="16">
                  <c:v>Arabimaat ja Lähi-Itä</c:v>
                </c:pt>
                <c:pt idx="17">
                  <c:v>Venäjä</c:v>
                </c:pt>
              </c:strCache>
            </c:strRef>
          </c:cat>
          <c:val>
            <c:numRef>
              <c:f>Sheet1!$B$2:$B$19</c:f>
              <c:numCache>
                <c:formatCode>0.0%</c:formatCode>
                <c:ptCount val="18"/>
                <c:pt idx="0">
                  <c:v>0.72477064220183485</c:v>
                </c:pt>
                <c:pt idx="1">
                  <c:v>0.58715596330275233</c:v>
                </c:pt>
                <c:pt idx="2">
                  <c:v>0.3669724770642202</c:v>
                </c:pt>
                <c:pt idx="3">
                  <c:v>0.34862385321100919</c:v>
                </c:pt>
                <c:pt idx="4">
                  <c:v>0.24770642201834864</c:v>
                </c:pt>
                <c:pt idx="5">
                  <c:v>0.28440366972477066</c:v>
                </c:pt>
                <c:pt idx="6">
                  <c:v>0.43119266055045874</c:v>
                </c:pt>
                <c:pt idx="7">
                  <c:v>0.19266055045871561</c:v>
                </c:pt>
                <c:pt idx="8">
                  <c:v>0.11926605504587157</c:v>
                </c:pt>
                <c:pt idx="9">
                  <c:v>1.834862385321101E-2</c:v>
                </c:pt>
                <c:pt idx="10">
                  <c:v>0.23853211009174313</c:v>
                </c:pt>
                <c:pt idx="11">
                  <c:v>0.37614678899082571</c:v>
                </c:pt>
                <c:pt idx="12">
                  <c:v>0.13761467889908258</c:v>
                </c:pt>
                <c:pt idx="13">
                  <c:v>9.1743119266055051E-2</c:v>
                </c:pt>
                <c:pt idx="14">
                  <c:v>6.4220183486238536E-2</c:v>
                </c:pt>
                <c:pt idx="15">
                  <c:v>0.11009174311926606</c:v>
                </c:pt>
                <c:pt idx="16">
                  <c:v>7.3394495412844041E-2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C21-4DA8-9205-D928ADC0C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27.3.2025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27.3.2025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27.3.2025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27.3.2025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27.3.2025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27.3.2025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27.3.2025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27.3.2025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27.3.2025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27.3.2025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27.3.2025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27.3.2025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27.3.2025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27.3.2025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Vientijohtajakysely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4.-7.3.2025</a:t>
            </a:r>
          </a:p>
          <a:p>
            <a:r>
              <a:rPr lang="fi-FI" dirty="0"/>
              <a:t>N=110</a:t>
            </a:r>
          </a:p>
        </p:txBody>
      </p:sp>
    </p:spTree>
    <p:extLst>
      <p:ext uri="{BB962C8B-B14F-4D97-AF65-F5344CB8AC3E}">
        <p14:creationId xmlns:p14="http://schemas.microsoft.com/office/powerpoint/2010/main" val="207327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 err="1"/>
              <a:t>Suunnitteleeko</a:t>
            </a:r>
            <a:r>
              <a:rPr lang="en-US" sz="3700" dirty="0"/>
              <a:t> </a:t>
            </a:r>
            <a:r>
              <a:rPr lang="en-US" sz="3700" dirty="0" err="1"/>
              <a:t>yrityksenne</a:t>
            </a:r>
            <a:r>
              <a:rPr lang="en-US" sz="3700" dirty="0"/>
              <a:t> </a:t>
            </a:r>
            <a:r>
              <a:rPr lang="en-US" sz="3700" dirty="0" err="1"/>
              <a:t>osallistumista</a:t>
            </a:r>
            <a:r>
              <a:rPr lang="en-US" sz="3700" dirty="0"/>
              <a:t> </a:t>
            </a:r>
            <a:r>
              <a:rPr lang="en-US" sz="3700" dirty="0" err="1"/>
              <a:t>Ukrainan</a:t>
            </a:r>
            <a:r>
              <a:rPr lang="en-US" sz="3700" dirty="0"/>
              <a:t> </a:t>
            </a:r>
            <a:r>
              <a:rPr lang="en-US" sz="3700" dirty="0" err="1"/>
              <a:t>jälleenrakennukseen</a:t>
            </a:r>
            <a:r>
              <a:rPr lang="en-US" sz="3700" dirty="0"/>
              <a:t>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4D72097-9D47-27C7-099F-0E391B49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51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 err="1"/>
              <a:t>Suunnitteleeko</a:t>
            </a:r>
            <a:r>
              <a:rPr lang="en-US" sz="3700" dirty="0"/>
              <a:t> </a:t>
            </a:r>
            <a:r>
              <a:rPr lang="en-US" sz="3700" dirty="0" err="1"/>
              <a:t>yrityksenne</a:t>
            </a:r>
            <a:r>
              <a:rPr lang="en-US" sz="3700" dirty="0"/>
              <a:t> </a:t>
            </a:r>
            <a:r>
              <a:rPr lang="en-US" sz="3700" dirty="0" err="1"/>
              <a:t>osallistumista</a:t>
            </a:r>
            <a:r>
              <a:rPr lang="en-US" sz="3700" dirty="0"/>
              <a:t> </a:t>
            </a:r>
            <a:r>
              <a:rPr lang="en-US" sz="3700" dirty="0" err="1"/>
              <a:t>Ukrainan</a:t>
            </a:r>
            <a:r>
              <a:rPr lang="en-US" sz="3700" dirty="0"/>
              <a:t> </a:t>
            </a:r>
            <a:r>
              <a:rPr lang="en-US" sz="3700" dirty="0" err="1"/>
              <a:t>jälleenrakennukseen</a:t>
            </a:r>
            <a:r>
              <a:rPr lang="en-US" sz="3700" dirty="0"/>
              <a:t>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4D72097-9D47-27C7-099F-0E391B49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490296" y="1639765"/>
          <a:ext cx="9983666" cy="471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46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/>
              <a:t>Onko </a:t>
            </a:r>
            <a:r>
              <a:rPr lang="en-US" sz="3700" err="1"/>
              <a:t>yrityksenne</a:t>
            </a:r>
            <a:r>
              <a:rPr lang="en-US" sz="3700"/>
              <a:t> </a:t>
            </a:r>
            <a:r>
              <a:rPr lang="en-US" sz="3700" err="1"/>
              <a:t>kohdannut</a:t>
            </a:r>
            <a:r>
              <a:rPr lang="en-US" sz="3700"/>
              <a:t> </a:t>
            </a:r>
            <a:r>
              <a:rPr lang="en-US" sz="3700" err="1"/>
              <a:t>Venäjän</a:t>
            </a:r>
            <a:r>
              <a:rPr lang="en-US" sz="3700"/>
              <a:t> </a:t>
            </a:r>
            <a:r>
              <a:rPr lang="en-US" sz="3700" err="1"/>
              <a:t>vastaisten</a:t>
            </a:r>
            <a:r>
              <a:rPr lang="en-US" sz="3700"/>
              <a:t> </a:t>
            </a:r>
            <a:r>
              <a:rPr lang="en-US" sz="3700" err="1"/>
              <a:t>pakotteiden</a:t>
            </a:r>
            <a:r>
              <a:rPr lang="en-US" sz="3700"/>
              <a:t> </a:t>
            </a:r>
            <a:r>
              <a:rPr lang="en-US" sz="3700" err="1"/>
              <a:t>kiertämisyrityksiä</a:t>
            </a:r>
            <a:r>
              <a:rPr lang="en-US" sz="3700"/>
              <a:t>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A4C373A-11E4-D41B-CDDA-5B5BE50E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96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3E8A92B-92B7-02F5-6F56-3826A2820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A485949C-1AEE-FB45-477D-6CF67E329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1D5E5-EE19-B040-3B98-191A7E44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47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Toimiala</a:t>
            </a:r>
            <a:endParaRPr lang="en-US" sz="4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C5D7549-CFD6-8762-5E84-B1BD5F55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48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Vuosiliikevaihto</a:t>
            </a:r>
            <a:r>
              <a:rPr lang="en-US" sz="4400"/>
              <a:t>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F816EBB-2690-D0AF-6426-6213F2BF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325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8077FC7-07C6-0FD9-563F-0079E349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09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Päämarkkina-alueet</a:t>
            </a:r>
            <a:r>
              <a:rPr lang="en-US" sz="4400"/>
              <a:t> (</a:t>
            </a:r>
            <a:r>
              <a:rPr lang="en-US" sz="4400" err="1"/>
              <a:t>valitse</a:t>
            </a:r>
            <a:r>
              <a:rPr lang="en-US" sz="4400"/>
              <a:t> </a:t>
            </a:r>
            <a:r>
              <a:rPr lang="en-US" sz="4400" err="1"/>
              <a:t>tärkeimmät</a:t>
            </a:r>
            <a:r>
              <a:rPr lang="en-US" sz="4400"/>
              <a:t> </a:t>
            </a:r>
            <a:r>
              <a:rPr lang="en-US" sz="4400" err="1"/>
              <a:t>kohdemarkkinat</a:t>
            </a:r>
            <a:r>
              <a:rPr lang="en-US" sz="4400"/>
              <a:t>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4C53C3B-9AE1-B558-E58D-F0DC78BA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183431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1</TotalTime>
  <Words>54</Words>
  <Application>Microsoft Office PowerPoint</Application>
  <PresentationFormat>Laajakuva</PresentationFormat>
  <Paragraphs>26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Vientijohtajakysely </vt:lpstr>
      <vt:lpstr>Suunnitteleeko yrityksenne osallistumista Ukrainan jälleenrakennukseen?</vt:lpstr>
      <vt:lpstr>Suunnitteleeko yrityksenne osallistumista Ukrainan jälleenrakennukseen?</vt:lpstr>
      <vt:lpstr>Onko yrityksenne kohdannut Venäjän vastaisten pakotteiden kiertämisyrityksiä?</vt:lpstr>
      <vt:lpstr>Taustakysymykset</vt:lpstr>
      <vt:lpstr> Toimiala</vt:lpstr>
      <vt:lpstr> Vuosiliikevaihto </vt:lpstr>
      <vt:lpstr>Henkilöstömäärä</vt:lpstr>
      <vt:lpstr>Päämarkkina-alueet (valitse tärkeimmät kohdemarkkinat)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1</cp:revision>
  <dcterms:created xsi:type="dcterms:W3CDTF">2025-03-27T11:42:57Z</dcterms:created>
  <dcterms:modified xsi:type="dcterms:W3CDTF">2025-03-27T11:58:31Z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