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7"/>
  </p:notesMasterIdLst>
  <p:handoutMasterIdLst>
    <p:handoutMasterId r:id="rId18"/>
  </p:handoutMasterIdLst>
  <p:sldIdLst>
    <p:sldId id="265" r:id="rId9"/>
    <p:sldId id="280" r:id="rId10"/>
    <p:sldId id="282" r:id="rId11"/>
    <p:sldId id="281" r:id="rId12"/>
    <p:sldId id="28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9865E-537E-4BA6-90DA-82C2B0B5D333}" v="4" dt="2025-05-13T06:13:35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3889865E-537E-4BA6-90DA-82C2B0B5D333}"/>
    <pc:docChg chg="addSld delSld modSld">
      <pc:chgData name="Pauliina Pulkkinen" userId="af8b1fda-88e2-4846-a95e-ddf24976b6a2" providerId="ADAL" clId="{3889865E-537E-4BA6-90DA-82C2B0B5D333}" dt="2025-05-13T06:13:35.498" v="76"/>
      <pc:docMkLst>
        <pc:docMk/>
      </pc:docMkLst>
      <pc:sldChg chg="add">
        <pc:chgData name="Pauliina Pulkkinen" userId="af8b1fda-88e2-4846-a95e-ddf24976b6a2" providerId="ADAL" clId="{3889865E-537E-4BA6-90DA-82C2B0B5D333}" dt="2025-05-13T06:13:35.498" v="76"/>
        <pc:sldMkLst>
          <pc:docMk/>
          <pc:sldMk cId="615136542" sldId="266"/>
        </pc:sldMkLst>
      </pc:sldChg>
      <pc:sldChg chg="del">
        <pc:chgData name="Pauliina Pulkkinen" userId="af8b1fda-88e2-4846-a95e-ddf24976b6a2" providerId="ADAL" clId="{3889865E-537E-4BA6-90DA-82C2B0B5D333}" dt="2025-05-13T06:13:32.402" v="75" actId="2696"/>
        <pc:sldMkLst>
          <pc:docMk/>
          <pc:sldMk cId="3660228396" sldId="266"/>
        </pc:sldMkLst>
      </pc:sldChg>
      <pc:sldChg chg="add">
        <pc:chgData name="Pauliina Pulkkinen" userId="af8b1fda-88e2-4846-a95e-ddf24976b6a2" providerId="ADAL" clId="{3889865E-537E-4BA6-90DA-82C2B0B5D333}" dt="2025-05-13T06:13:35.498" v="76"/>
        <pc:sldMkLst>
          <pc:docMk/>
          <pc:sldMk cId="3105083361" sldId="267"/>
        </pc:sldMkLst>
      </pc:sldChg>
      <pc:sldChg chg="del">
        <pc:chgData name="Pauliina Pulkkinen" userId="af8b1fda-88e2-4846-a95e-ddf24976b6a2" providerId="ADAL" clId="{3889865E-537E-4BA6-90DA-82C2B0B5D333}" dt="2025-05-13T06:13:32.402" v="75" actId="2696"/>
        <pc:sldMkLst>
          <pc:docMk/>
          <pc:sldMk cId="3310109823" sldId="267"/>
        </pc:sldMkLst>
      </pc:sldChg>
      <pc:sldChg chg="del">
        <pc:chgData name="Pauliina Pulkkinen" userId="af8b1fda-88e2-4846-a95e-ddf24976b6a2" providerId="ADAL" clId="{3889865E-537E-4BA6-90DA-82C2B0B5D333}" dt="2025-05-13T06:13:32.402" v="75" actId="2696"/>
        <pc:sldMkLst>
          <pc:docMk/>
          <pc:sldMk cId="3596430" sldId="268"/>
        </pc:sldMkLst>
      </pc:sldChg>
      <pc:sldChg chg="add">
        <pc:chgData name="Pauliina Pulkkinen" userId="af8b1fda-88e2-4846-a95e-ddf24976b6a2" providerId="ADAL" clId="{3889865E-537E-4BA6-90DA-82C2B0B5D333}" dt="2025-05-13T06:13:35.498" v="76"/>
        <pc:sldMkLst>
          <pc:docMk/>
          <pc:sldMk cId="1828318503" sldId="268"/>
        </pc:sldMkLst>
      </pc:sldChg>
      <pc:sldChg chg="addSp modSp">
        <pc:chgData name="Pauliina Pulkkinen" userId="af8b1fda-88e2-4846-a95e-ddf24976b6a2" providerId="ADAL" clId="{3889865E-537E-4BA6-90DA-82C2B0B5D333}" dt="2025-05-13T06:06:00.396" v="1"/>
        <pc:sldMkLst>
          <pc:docMk/>
          <pc:sldMk cId="1310987551" sldId="280"/>
        </pc:sldMkLst>
        <pc:graphicFrameChg chg="add mod">
          <ac:chgData name="Pauliina Pulkkinen" userId="af8b1fda-88e2-4846-a95e-ddf24976b6a2" providerId="ADAL" clId="{3889865E-537E-4BA6-90DA-82C2B0B5D333}" dt="2025-05-13T06:06:00.396" v="1"/>
          <ac:graphicFrameMkLst>
            <pc:docMk/>
            <pc:sldMk cId="1310987551" sldId="280"/>
            <ac:graphicFrameMk id="2" creationId="{EE9CEF9E-E59F-8DC8-9AE1-6304DA5E5506}"/>
          </ac:graphicFrameMkLst>
        </pc:graphicFrameChg>
      </pc:sldChg>
      <pc:sldChg chg="modSp add mod">
        <pc:chgData name="Pauliina Pulkkinen" userId="af8b1fda-88e2-4846-a95e-ddf24976b6a2" providerId="ADAL" clId="{3889865E-537E-4BA6-90DA-82C2B0B5D333}" dt="2025-05-13T06:11:30.483" v="53" actId="20577"/>
        <pc:sldMkLst>
          <pc:docMk/>
          <pc:sldMk cId="344794388" sldId="282"/>
        </pc:sldMkLst>
        <pc:spChg chg="mod">
          <ac:chgData name="Pauliina Pulkkinen" userId="af8b1fda-88e2-4846-a95e-ddf24976b6a2" providerId="ADAL" clId="{3889865E-537E-4BA6-90DA-82C2B0B5D333}" dt="2025-05-13T06:11:30.483" v="53" actId="20577"/>
          <ac:spMkLst>
            <pc:docMk/>
            <pc:sldMk cId="344794388" sldId="282"/>
            <ac:spMk id="2" creationId="{F26031C5-61E9-B147-B366-FBB3372997CC}"/>
          </ac:spMkLst>
        </pc:spChg>
      </pc:sldChg>
      <pc:sldChg chg="new del">
        <pc:chgData name="Pauliina Pulkkinen" userId="af8b1fda-88e2-4846-a95e-ddf24976b6a2" providerId="ADAL" clId="{3889865E-537E-4BA6-90DA-82C2B0B5D333}" dt="2025-05-13T06:13:11.065" v="57" actId="47"/>
        <pc:sldMkLst>
          <pc:docMk/>
          <pc:sldMk cId="191201173" sldId="283"/>
        </pc:sldMkLst>
      </pc:sldChg>
      <pc:sldChg chg="modSp new mod">
        <pc:chgData name="Pauliina Pulkkinen" userId="af8b1fda-88e2-4846-a95e-ddf24976b6a2" providerId="ADAL" clId="{3889865E-537E-4BA6-90DA-82C2B0B5D333}" dt="2025-05-13T06:13:24.753" v="74" actId="20577"/>
        <pc:sldMkLst>
          <pc:docMk/>
          <pc:sldMk cId="1315729732" sldId="283"/>
        </pc:sldMkLst>
        <pc:spChg chg="mod">
          <ac:chgData name="Pauliina Pulkkinen" userId="af8b1fda-88e2-4846-a95e-ddf24976b6a2" providerId="ADAL" clId="{3889865E-537E-4BA6-90DA-82C2B0B5D333}" dt="2025-05-13T06:13:24.753" v="74" actId="20577"/>
          <ac:spMkLst>
            <pc:docMk/>
            <pc:sldMk cId="1315729732" sldId="283"/>
            <ac:spMk id="2" creationId="{A150F8A2-E32E-7D81-039A-977DD7370CF1}"/>
          </ac:spMkLst>
        </pc:spChg>
      </pc:sldChg>
      <pc:sldChg chg="new del">
        <pc:chgData name="Pauliina Pulkkinen" userId="af8b1fda-88e2-4846-a95e-ddf24976b6a2" providerId="ADAL" clId="{3889865E-537E-4BA6-90DA-82C2B0B5D333}" dt="2025-05-13T06:13:04.910" v="55" actId="47"/>
        <pc:sldMkLst>
          <pc:docMk/>
          <pc:sldMk cId="4292760397" sldId="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ina.jutila\AppData\Local\Microsoft\Windows\INetCache\Content.Outlook\3E2B70H1\Puoliv&#228;li%20TO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Vaikuttavatko hallituksen kehysriihessä tekemät veropäätökset yrityksenne investointihalukkuuteen kotimaassa?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012-481F-8D0D-D828D0B644B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012-481F-8D0D-D828D0B644B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012-481F-8D0D-D828D0B644B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4012-481F-8D0D-D828D0B644B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4012-481F-8D0D-D828D0B644B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4012-481F-8D0D-D828D0B644B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Lisäävät merkittävästi</c:v>
                </c:pt>
                <c:pt idx="1">
                  <c:v>Lisäävät hieman</c:v>
                </c:pt>
                <c:pt idx="2">
                  <c:v>Ei vaikutusta</c:v>
                </c:pt>
                <c:pt idx="3">
                  <c:v>Heikentävät hieman</c:v>
                </c:pt>
                <c:pt idx="4">
                  <c:v>Heikentävät merkittävästi</c:v>
                </c:pt>
                <c:pt idx="5">
                  <c:v>En osaa sanoa/ei koske yritystämme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2.8747433264887063E-2</c:v>
                </c:pt>
                <c:pt idx="1">
                  <c:v>0.17385352498288842</c:v>
                </c:pt>
                <c:pt idx="2">
                  <c:v>0.63723477070499657</c:v>
                </c:pt>
                <c:pt idx="3">
                  <c:v>3.2169746748802193E-2</c:v>
                </c:pt>
                <c:pt idx="4">
                  <c:v>2.5325119780971937E-2</c:v>
                </c:pt>
                <c:pt idx="5">
                  <c:v>0.10266940451745379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12-481F-8D0D-D828D0B64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 Kysymys'!$B$42</c:f>
              <c:strCache>
                <c:ptCount val="1"/>
                <c:pt idx="0">
                  <c:v>Palvelut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Kysymys'!$H$42:$K$42</c:f>
              <c:strCache>
                <c:ptCount val="4"/>
                <c:pt idx="0">
                  <c:v>Lisäävät merkittävästi tai hieman</c:v>
                </c:pt>
                <c:pt idx="1">
                  <c:v>Ei vaikutusta</c:v>
                </c:pt>
                <c:pt idx="2">
                  <c:v>Heikentävät merkittävästi tai hieman</c:v>
                </c:pt>
                <c:pt idx="3">
                  <c:v>En osaa sanoa/ei koske yritystämme</c:v>
                </c:pt>
              </c:strCache>
            </c:strRef>
          </c:cat>
          <c:val>
            <c:numRef>
              <c:f>'16 Kysymys'!$D$42:$G$42</c:f>
              <c:numCache>
                <c:formatCode>0.0%</c:formatCode>
                <c:ptCount val="4"/>
                <c:pt idx="0">
                  <c:v>0.17127071823204421</c:v>
                </c:pt>
                <c:pt idx="1">
                  <c:v>0.66666666666666674</c:v>
                </c:pt>
                <c:pt idx="2">
                  <c:v>5.7090239410681407E-2</c:v>
                </c:pt>
                <c:pt idx="3">
                  <c:v>0.10497237569060774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F-46CA-BF12-B20F1F493284}"/>
            </c:ext>
          </c:extLst>
        </c:ser>
        <c:ser>
          <c:idx val="1"/>
          <c:order val="1"/>
          <c:tx>
            <c:strRef>
              <c:f>'16 Kysymys'!$B$43</c:f>
              <c:strCache>
                <c:ptCount val="1"/>
                <c:pt idx="0">
                  <c:v>Rakentaminen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Kysymys'!$H$42:$K$42</c:f>
              <c:strCache>
                <c:ptCount val="4"/>
                <c:pt idx="0">
                  <c:v>Lisäävät merkittävästi tai hieman</c:v>
                </c:pt>
                <c:pt idx="1">
                  <c:v>Ei vaikutusta</c:v>
                </c:pt>
                <c:pt idx="2">
                  <c:v>Heikentävät merkittävästi tai hieman</c:v>
                </c:pt>
                <c:pt idx="3">
                  <c:v>En osaa sanoa/ei koske yritystämme</c:v>
                </c:pt>
              </c:strCache>
            </c:strRef>
          </c:cat>
          <c:val>
            <c:numRef>
              <c:f>'16 Kysymys'!$D$43:$G$43</c:f>
              <c:numCache>
                <c:formatCode>0.0%</c:formatCode>
                <c:ptCount val="4"/>
                <c:pt idx="0">
                  <c:v>0.19108280254777071</c:v>
                </c:pt>
                <c:pt idx="1">
                  <c:v>0.60509554140127386</c:v>
                </c:pt>
                <c:pt idx="2">
                  <c:v>8.2802547770700646E-2</c:v>
                </c:pt>
                <c:pt idx="3">
                  <c:v>0.12101910828025478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F-46CA-BF12-B20F1F493284}"/>
            </c:ext>
          </c:extLst>
        </c:ser>
        <c:ser>
          <c:idx val="3"/>
          <c:order val="2"/>
          <c:tx>
            <c:strRef>
              <c:f>'16 Kysymys'!$B$45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Kysymys'!$H$42:$K$42</c:f>
              <c:strCache>
                <c:ptCount val="4"/>
                <c:pt idx="0">
                  <c:v>Lisäävät merkittävästi tai hieman</c:v>
                </c:pt>
                <c:pt idx="1">
                  <c:v>Ei vaikutusta</c:v>
                </c:pt>
                <c:pt idx="2">
                  <c:v>Heikentävät merkittävästi tai hieman</c:v>
                </c:pt>
                <c:pt idx="3">
                  <c:v>En osaa sanoa/ei koske yritystämme</c:v>
                </c:pt>
              </c:strCache>
            </c:strRef>
          </c:cat>
          <c:val>
            <c:numRef>
              <c:f>'16 Kysymys'!$D$45:$G$45</c:f>
              <c:numCache>
                <c:formatCode>0.0%</c:formatCode>
                <c:ptCount val="4"/>
                <c:pt idx="0">
                  <c:v>0.21022727272727273</c:v>
                </c:pt>
                <c:pt idx="1">
                  <c:v>0.625</c:v>
                </c:pt>
                <c:pt idx="2">
                  <c:v>4.5454545454545456E-2</c:v>
                </c:pt>
                <c:pt idx="3">
                  <c:v>0.11931818181818182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9F-46CA-BF12-B20F1F493284}"/>
            </c:ext>
          </c:extLst>
        </c:ser>
        <c:ser>
          <c:idx val="2"/>
          <c:order val="3"/>
          <c:tx>
            <c:strRef>
              <c:f>'16 Kysymys'!$B$44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9F-46CA-BF12-B20F1F49328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39F-46CA-BF12-B20F1F49328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Kysymys'!$H$42:$K$42</c:f>
              <c:strCache>
                <c:ptCount val="4"/>
                <c:pt idx="0">
                  <c:v>Lisäävät merkittävästi tai hieman</c:v>
                </c:pt>
                <c:pt idx="1">
                  <c:v>Ei vaikutusta</c:v>
                </c:pt>
                <c:pt idx="2">
                  <c:v>Heikentävät merkittävästi tai hieman</c:v>
                </c:pt>
                <c:pt idx="3">
                  <c:v>En osaa sanoa/ei koske yritystämme</c:v>
                </c:pt>
              </c:strCache>
            </c:strRef>
          </c:cat>
          <c:val>
            <c:numRef>
              <c:f>'16 Kysymys'!$D$44:$G$44</c:f>
              <c:numCache>
                <c:formatCode>0.0%</c:formatCode>
                <c:ptCount val="4"/>
                <c:pt idx="0">
                  <c:v>0.29943502824858759</c:v>
                </c:pt>
                <c:pt idx="1">
                  <c:v>0.60734463276836159</c:v>
                </c:pt>
                <c:pt idx="2">
                  <c:v>3.6723163841807911E-2</c:v>
                </c:pt>
                <c:pt idx="3">
                  <c:v>5.6497175141242938E-2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9F-46CA-BF12-B20F1F493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3623071"/>
        <c:axId val="1213634303"/>
      </c:barChart>
      <c:catAx>
        <c:axId val="121362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34303"/>
        <c:crosses val="autoZero"/>
        <c:auto val="1"/>
        <c:lblAlgn val="ctr"/>
        <c:lblOffset val="100"/>
        <c:noMultiLvlLbl val="0"/>
      </c:catAx>
      <c:valAx>
        <c:axId val="121363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62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Pitäisikö hallituksen tehdä vielä joitain muita kasvua edistäviä toimenpiteitä?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E2F-4897-88D3-EBD9CCF5A0B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E2F-4897-88D3-EBD9CCF5A0B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E2F-4897-88D3-EBD9CCF5A0B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0.66803559206023266</c:v>
                </c:pt>
                <c:pt idx="1">
                  <c:v>5.6125941136208078E-2</c:v>
                </c:pt>
                <c:pt idx="2">
                  <c:v>0.27583846680355922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F-4897-88D3-EBD9CCF5A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7ED-45D1-A137-FF6A96E1FBE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7ED-45D1-A137-FF6A96E1FBE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7ED-45D1-A137-FF6A96E1FBE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7ED-45D1-A137-FF6A96E1FBEF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7ED-45D1-A137-FF6A96E1FBEF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37ED-45D1-A137-FF6A96E1FBEF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37ED-45D1-A137-FF6A96E1FBEF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37ED-45D1-A137-FF6A96E1FBEF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37ED-45D1-A137-FF6A96E1FBEF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37ED-45D1-A137-FF6A96E1FBEF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37ED-45D1-A137-FF6A96E1FBEF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37ED-45D1-A137-FF6A96E1FBEF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37ED-45D1-A137-FF6A96E1FBEF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37ED-45D1-A137-FF6A96E1FBEF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37ED-45D1-A137-FF6A96E1FBEF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37ED-45D1-A137-FF6A96E1FBEF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37ED-45D1-A137-FF6A96E1FBEF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37ED-45D1-A137-FF6A96E1FBEF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37ED-45D1-A137-FF6A96E1FBE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2.1919879062736205E-2</c:v>
                </c:pt>
                <c:pt idx="1">
                  <c:v>3.779289493575208E-2</c:v>
                </c:pt>
                <c:pt idx="2">
                  <c:v>2.6455026455026454E-2</c:v>
                </c:pt>
                <c:pt idx="3">
                  <c:v>0.27664399092970521</c:v>
                </c:pt>
                <c:pt idx="4">
                  <c:v>6.2736205593348457E-2</c:v>
                </c:pt>
                <c:pt idx="5">
                  <c:v>5.139833711262283E-2</c:v>
                </c:pt>
                <c:pt idx="6">
                  <c:v>2.5699168556311415E-2</c:v>
                </c:pt>
                <c:pt idx="7">
                  <c:v>4.383975812547241E-2</c:v>
                </c:pt>
                <c:pt idx="8">
                  <c:v>4.383975812547241E-2</c:v>
                </c:pt>
                <c:pt idx="9">
                  <c:v>1.5117157974300832E-2</c:v>
                </c:pt>
                <c:pt idx="10">
                  <c:v>5.6689342403628121E-2</c:v>
                </c:pt>
                <c:pt idx="11">
                  <c:v>3.0234315948601664E-3</c:v>
                </c:pt>
                <c:pt idx="12">
                  <c:v>4.0060468631897203E-2</c:v>
                </c:pt>
                <c:pt idx="13">
                  <c:v>2.0408163265306121E-2</c:v>
                </c:pt>
                <c:pt idx="14">
                  <c:v>1.3605442176870748E-2</c:v>
                </c:pt>
                <c:pt idx="15">
                  <c:v>4.383975812547241E-2</c:v>
                </c:pt>
                <c:pt idx="16">
                  <c:v>0.12925170068027211</c:v>
                </c:pt>
                <c:pt idx="17">
                  <c:v>8.7679516250944819E-2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7ED-45D1-A137-FF6A96E1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E817-4B78-8160-9FEFA4E82E3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E817-4B78-8160-9FEFA4E82E3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E817-4B78-8160-9FEFA4E82E3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E817-4B78-8160-9FEFA4E82E3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0.4429254955570745</c:v>
                </c:pt>
                <c:pt idx="1">
                  <c:v>0.32262474367737526</c:v>
                </c:pt>
                <c:pt idx="2">
                  <c:v>0.17156527682843473</c:v>
                </c:pt>
                <c:pt idx="3">
                  <c:v>6.2884483937115515E-2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17-4B78-8160-9FEFA4E82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48F-4122-A400-93CE5AA9888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48F-4122-A400-93CE5AA98887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48F-4122-A400-93CE5AA98887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48F-4122-A400-93CE5AA98887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C48F-4122-A400-93CE5AA9888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0.24348422496570646</c:v>
                </c:pt>
                <c:pt idx="1">
                  <c:v>0.10768175582990398</c:v>
                </c:pt>
                <c:pt idx="2">
                  <c:v>0.12139917695473251</c:v>
                </c:pt>
                <c:pt idx="3">
                  <c:v>0.37242798353909468</c:v>
                </c:pt>
                <c:pt idx="4">
                  <c:v>0.15500685871056241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F-4122-A400-93CE5AA98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13.5.2025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13.5.2025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13.5.2025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13.5.2025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13.5.2025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13.5.2025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13.5.2025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13.5.2025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Kauppakamarin talouskysely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6</a:t>
            </a:r>
            <a:r>
              <a:rPr lang="fi-FI"/>
              <a:t>.-</a:t>
            </a:r>
            <a:r>
              <a:rPr lang="fi-FI" dirty="0"/>
              <a:t>8.5.2025</a:t>
            </a:r>
          </a:p>
          <a:p>
            <a:r>
              <a:rPr lang="fi-FI" dirty="0"/>
              <a:t>N=1464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Vaikuttavatko</a:t>
            </a:r>
            <a:r>
              <a:rPr lang="en-US" sz="2800" dirty="0"/>
              <a:t> </a:t>
            </a:r>
            <a:r>
              <a:rPr lang="en-US" sz="2800" dirty="0" err="1"/>
              <a:t>hallituksen</a:t>
            </a:r>
            <a:r>
              <a:rPr lang="en-US" sz="2800" dirty="0"/>
              <a:t> </a:t>
            </a:r>
            <a:r>
              <a:rPr lang="en-US" sz="2800" dirty="0" err="1"/>
              <a:t>kehysriihessä</a:t>
            </a:r>
            <a:r>
              <a:rPr lang="en-US" sz="2800" dirty="0"/>
              <a:t> </a:t>
            </a:r>
            <a:r>
              <a:rPr lang="en-US" sz="2800" dirty="0" err="1"/>
              <a:t>tekemät</a:t>
            </a:r>
            <a:r>
              <a:rPr lang="en-US" sz="2800" dirty="0"/>
              <a:t> </a:t>
            </a:r>
            <a:r>
              <a:rPr lang="en-US" sz="2800" dirty="0" err="1"/>
              <a:t>veropäätökset</a:t>
            </a:r>
            <a:r>
              <a:rPr lang="en-US" sz="2800" dirty="0"/>
              <a:t> </a:t>
            </a:r>
            <a:r>
              <a:rPr lang="en-US" sz="2800" dirty="0" err="1"/>
              <a:t>yrityksenne</a:t>
            </a:r>
            <a:r>
              <a:rPr lang="en-US" sz="2800" dirty="0"/>
              <a:t> </a:t>
            </a:r>
            <a:r>
              <a:rPr lang="en-US" sz="2800" dirty="0" err="1"/>
              <a:t>investointihalukkuuteen</a:t>
            </a:r>
            <a:r>
              <a:rPr lang="en-US" sz="2800" dirty="0"/>
              <a:t> </a:t>
            </a:r>
            <a:r>
              <a:rPr lang="en-US" sz="2800" dirty="0" err="1"/>
              <a:t>kotimaassa</a:t>
            </a:r>
            <a:r>
              <a:rPr lang="en-US" sz="2800" dirty="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44A512-2AED-92CF-9059-2FB91B98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98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6031C5-61E9-B147-B366-FBB33729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Vaikuttavatko hallituksen kehysriihessä tekemät veropäätökset yrityksenne investointihalukkuuteen kotimaassa?</a:t>
            </a:r>
            <a:br>
              <a:rPr lang="fi-FI" sz="3600" dirty="0"/>
            </a:br>
            <a:r>
              <a:rPr lang="fi-FI" sz="1200" dirty="0"/>
              <a:t>(Toimialoittain jaoteltuna)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450D37-F950-C319-393C-DE26E492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B6883CE-325E-3C29-D190-0C1BF46641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9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 err="1"/>
              <a:t>Pitäisikö</a:t>
            </a:r>
            <a:r>
              <a:rPr lang="en-US" sz="3700" dirty="0"/>
              <a:t> </a:t>
            </a:r>
            <a:r>
              <a:rPr lang="en-US" sz="3700" dirty="0" err="1"/>
              <a:t>hallituksen</a:t>
            </a:r>
            <a:r>
              <a:rPr lang="en-US" sz="3700" dirty="0"/>
              <a:t> </a:t>
            </a:r>
            <a:r>
              <a:rPr lang="en-US" sz="3700" dirty="0" err="1"/>
              <a:t>tehdä</a:t>
            </a:r>
            <a:r>
              <a:rPr lang="en-US" sz="3700" dirty="0"/>
              <a:t> </a:t>
            </a:r>
            <a:r>
              <a:rPr lang="en-US" sz="3700" dirty="0" err="1"/>
              <a:t>vielä</a:t>
            </a:r>
            <a:r>
              <a:rPr lang="en-US" sz="3700" dirty="0"/>
              <a:t> </a:t>
            </a:r>
            <a:r>
              <a:rPr lang="en-US" sz="3700" dirty="0" err="1"/>
              <a:t>joitain</a:t>
            </a:r>
            <a:r>
              <a:rPr lang="en-US" sz="3700" dirty="0"/>
              <a:t> </a:t>
            </a:r>
            <a:r>
              <a:rPr lang="en-US" sz="3700" dirty="0" err="1"/>
              <a:t>muita</a:t>
            </a:r>
            <a:r>
              <a:rPr lang="en-US" sz="3700" dirty="0"/>
              <a:t> </a:t>
            </a:r>
            <a:r>
              <a:rPr lang="en-US" sz="3700" dirty="0" err="1"/>
              <a:t>kasvua</a:t>
            </a:r>
            <a:r>
              <a:rPr lang="en-US" sz="3700" dirty="0"/>
              <a:t> </a:t>
            </a:r>
            <a:r>
              <a:rPr lang="en-US" sz="3700" dirty="0" err="1"/>
              <a:t>edistäviä</a:t>
            </a:r>
            <a:r>
              <a:rPr lang="en-US" sz="3700" dirty="0"/>
              <a:t> </a:t>
            </a:r>
            <a:r>
              <a:rPr lang="en-US" sz="3700" dirty="0" err="1"/>
              <a:t>toimenpiteitä</a:t>
            </a:r>
            <a:r>
              <a:rPr lang="en-US" sz="3700" dirty="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D97C325-F183-6B42-85F2-6C031946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94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0F8A2-E32E-7D81-039A-977DD7370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45E55E-01A3-B900-5A32-226296496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72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Minkä </a:t>
            </a:r>
            <a:r>
              <a:rPr lang="en-US" sz="4400" dirty="0" err="1"/>
              <a:t>kauppakamarin</a:t>
            </a:r>
            <a:r>
              <a:rPr lang="en-US" sz="4400" dirty="0"/>
              <a:t> </a:t>
            </a:r>
            <a:r>
              <a:rPr lang="en-US" sz="4400" dirty="0" err="1"/>
              <a:t>jäsen</a:t>
            </a:r>
            <a:r>
              <a:rPr lang="en-US" sz="4400" dirty="0"/>
              <a:t> </a:t>
            </a:r>
            <a:r>
              <a:rPr lang="en-US" sz="4400" dirty="0" err="1"/>
              <a:t>yrityksenne</a:t>
            </a:r>
            <a:r>
              <a:rPr lang="en-US" sz="4400" dirty="0"/>
              <a:t> on?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8EAFEF-C363-0D08-5452-8C11E5F4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13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/>
              <a:t>Yrityksen</a:t>
            </a:r>
            <a:r>
              <a:rPr lang="en-US" sz="4400" dirty="0"/>
              <a:t> </a:t>
            </a:r>
            <a:r>
              <a:rPr lang="en-US" sz="4400" dirty="0" err="1"/>
              <a:t>henkilöstömäärä</a:t>
            </a:r>
            <a:endParaRPr lang="en-US" sz="44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C1CAD83-7F8A-C1E9-FB43-AA703FC3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08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/>
              <a:t>Yrityksenne</a:t>
            </a:r>
            <a:r>
              <a:rPr lang="en-US" sz="4400" dirty="0"/>
              <a:t> </a:t>
            </a:r>
            <a:r>
              <a:rPr lang="en-US" sz="4400" dirty="0" err="1"/>
              <a:t>toimiala</a:t>
            </a:r>
            <a:endParaRPr lang="en-US" sz="44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F59D25C-9764-52A9-634C-3AFC378F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318503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uppakamari värit">
    <a:dk1>
      <a:srgbClr val="002663"/>
    </a:dk1>
    <a:lt1>
      <a:sysClr val="window" lastClr="FFFFFF"/>
    </a:lt1>
    <a:dk2>
      <a:srgbClr val="44546A"/>
    </a:dk2>
    <a:lt2>
      <a:srgbClr val="E7E6E6"/>
    </a:lt2>
    <a:accent1>
      <a:srgbClr val="A5C9E7"/>
    </a:accent1>
    <a:accent2>
      <a:srgbClr val="E8E2D5"/>
    </a:accent2>
    <a:accent3>
      <a:srgbClr val="F2B7BF"/>
    </a:accent3>
    <a:accent4>
      <a:srgbClr val="BB95EF"/>
    </a:accent4>
    <a:accent5>
      <a:srgbClr val="E66342"/>
    </a:accent5>
    <a:accent6>
      <a:srgbClr val="D1E57C"/>
    </a:accent6>
    <a:hlink>
      <a:srgbClr val="002663"/>
    </a:hlink>
    <a:folHlink>
      <a:srgbClr val="FB973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16</TotalTime>
  <Words>63</Words>
  <Application>Microsoft Office PowerPoint</Application>
  <PresentationFormat>Laajakuva</PresentationFormat>
  <Paragraphs>21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Kauppakamarin talouskysely</vt:lpstr>
      <vt:lpstr>Vaikuttavatko hallituksen kehysriihessä tekemät veropäätökset yrityksenne investointihalukkuuteen kotimaassa?</vt:lpstr>
      <vt:lpstr>Vaikuttavatko hallituksen kehysriihessä tekemät veropäätökset yrityksenne investointihalukkuuteen kotimaassa? (Toimialoittain jaoteltuna)</vt:lpstr>
      <vt:lpstr>Pitäisikö hallituksen tehdä vielä joitain muita kasvua edistäviä toimenpiteitä?</vt:lpstr>
      <vt:lpstr>Taustakysymykset</vt:lpstr>
      <vt:lpstr>Minkä kauppakamarin jäsen yrityksenne on?</vt:lpstr>
      <vt:lpstr>Yrityksen henkilöstömäärä</vt:lpstr>
      <vt:lpstr>Yrityksenne toimiala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2025-05-13T05:57:02Z</dcterms:created>
  <dcterms:modified xsi:type="dcterms:W3CDTF">2025-05-13T06:13:40Z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