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30"/>
  </p:notesMasterIdLst>
  <p:handoutMasterIdLst>
    <p:handoutMasterId r:id="rId31"/>
  </p:handoutMasterIdLst>
  <p:sldIdLst>
    <p:sldId id="265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81" r:id="rId19"/>
    <p:sldId id="283" r:id="rId20"/>
    <p:sldId id="282" r:id="rId21"/>
    <p:sldId id="284" r:id="rId22"/>
    <p:sldId id="285" r:id="rId23"/>
    <p:sldId id="286" r:id="rId24"/>
    <p:sldId id="267" r:id="rId25"/>
    <p:sldId id="268" r:id="rId26"/>
    <p:sldId id="269" r:id="rId27"/>
    <p:sldId id="270" r:id="rId28"/>
    <p:sldId id="271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B474F-F283-4EA0-B366-998F5E10130B}" v="1" dt="2025-06-16T11:30:25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6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Pulkkinen" userId="af8b1fda-88e2-4846-a95e-ddf24976b6a2" providerId="ADAL" clId="{FFDB474F-F283-4EA0-B366-998F5E10130B}"/>
    <pc:docChg chg="addSld delSld modSld">
      <pc:chgData name="Pauliina Pulkkinen" userId="af8b1fda-88e2-4846-a95e-ddf24976b6a2" providerId="ADAL" clId="{FFDB474F-F283-4EA0-B366-998F5E10130B}" dt="2025-06-16T11:30:25.252" v="1"/>
      <pc:docMkLst>
        <pc:docMk/>
      </pc:docMkLst>
      <pc:sldChg chg="add">
        <pc:chgData name="Pauliina Pulkkinen" userId="af8b1fda-88e2-4846-a95e-ddf24976b6a2" providerId="ADAL" clId="{FFDB474F-F283-4EA0-B366-998F5E10130B}" dt="2025-06-16T11:30:25.252" v="1"/>
        <pc:sldMkLst>
          <pc:docMk/>
          <pc:sldMk cId="1016995159" sldId="271"/>
        </pc:sldMkLst>
      </pc:sldChg>
      <pc:sldChg chg="del">
        <pc:chgData name="Pauliina Pulkkinen" userId="af8b1fda-88e2-4846-a95e-ddf24976b6a2" providerId="ADAL" clId="{FFDB474F-F283-4EA0-B366-998F5E10130B}" dt="2025-06-16T11:30:18.243" v="0" actId="2696"/>
        <pc:sldMkLst>
          <pc:docMk/>
          <pc:sldMk cId="4205624531" sldId="2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na.jutila\Downloads\Vientijohtajakysely%20kesa&#776;kuu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5C3-6D48-9521-338DFA2BAE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C3-6D48-9521-338DFA2BAE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C3-6D48-9521-338DFA2BAE7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C3-6D48-9521-338DFA2BAE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5C3-6D48-9521-338DFA2BAE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5C3-6D48-9521-338DFA2BAE7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5C3-6D48-9521-338DFA2BAE7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5C3-6D48-9521-338DFA2BAE7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5C3-6D48-9521-338DFA2BAE7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5C3-6D48-9521-338DFA2BAE7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5C3-6D48-9521-338DFA2BAE7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5C3-6D48-9521-338DFA2BAE7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5C3-6D48-9521-338DFA2BAE7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95C3-6D48-9521-338DFA2BAE7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95C3-6D48-9521-338DFA2BAE7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95C3-6D48-9521-338DFA2BAE7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95C3-6D48-9521-338DFA2BAE7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95C3-6D48-9521-338DFA2BAE7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95C3-6D48-9521-338DFA2BAE7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95C3-6D48-9521-338DFA2BAE7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95C3-6D48-9521-338DFA2BAE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Kysymys'!$B$34:$B$54</c:f>
              <c:strCache>
                <c:ptCount val="21"/>
                <c:pt idx="0">
                  <c:v>Pohjoismaat</c:v>
                </c:pt>
                <c:pt idx="1">
                  <c:v>Saksa</c:v>
                </c:pt>
                <c:pt idx="2">
                  <c:v>Iso-Britannia</c:v>
                </c:pt>
                <c:pt idx="3">
                  <c:v>Ranska</c:v>
                </c:pt>
                <c:pt idx="4">
                  <c:v>Välimeren maat</c:v>
                </c:pt>
                <c:pt idx="5">
                  <c:v>Ruotsi</c:v>
                </c:pt>
                <c:pt idx="6">
                  <c:v>Ukraina</c:v>
                </c:pt>
                <c:pt idx="7">
                  <c:v>Venäjä</c:v>
                </c:pt>
                <c:pt idx="8">
                  <c:v>itäinen Keski-Eurooppa</c:v>
                </c:pt>
                <c:pt idx="9">
                  <c:v>Muu Eurooppa</c:v>
                </c:pt>
                <c:pt idx="10">
                  <c:v>Kiina</c:v>
                </c:pt>
                <c:pt idx="11">
                  <c:v>Intia</c:v>
                </c:pt>
                <c:pt idx="12">
                  <c:v>Keski-Aasia (Kazakstan, Uzbekistan, Kirgisia, Tadzikistan, Turkmenistan)</c:v>
                </c:pt>
                <c:pt idx="13">
                  <c:v>Japani</c:v>
                </c:pt>
                <c:pt idx="14">
                  <c:v>Muu Aasia</c:v>
                </c:pt>
                <c:pt idx="15">
                  <c:v>Yhdysvallat</c:v>
                </c:pt>
                <c:pt idx="16">
                  <c:v>Kanada</c:v>
                </c:pt>
                <c:pt idx="17">
                  <c:v>Latinalainen Amerikka</c:v>
                </c:pt>
                <c:pt idx="18">
                  <c:v>Afrikka</c:v>
                </c:pt>
                <c:pt idx="19">
                  <c:v>Australia</c:v>
                </c:pt>
                <c:pt idx="20">
                  <c:v>Arabimaat ja Lähi-Itä</c:v>
                </c:pt>
              </c:strCache>
            </c:strRef>
          </c:cat>
          <c:val>
            <c:numRef>
              <c:f>'6 Kysymys'!$C$34:$C$54</c:f>
              <c:numCache>
                <c:formatCode>0</c:formatCode>
                <c:ptCount val="21"/>
                <c:pt idx="0">
                  <c:v>83</c:v>
                </c:pt>
                <c:pt idx="1">
                  <c:v>71</c:v>
                </c:pt>
                <c:pt idx="2">
                  <c:v>41</c:v>
                </c:pt>
                <c:pt idx="3">
                  <c:v>37</c:v>
                </c:pt>
                <c:pt idx="4">
                  <c:v>15</c:v>
                </c:pt>
                <c:pt idx="5">
                  <c:v>42</c:v>
                </c:pt>
                <c:pt idx="6">
                  <c:v>16</c:v>
                </c:pt>
                <c:pt idx="7">
                  <c:v>1</c:v>
                </c:pt>
                <c:pt idx="8">
                  <c:v>35</c:v>
                </c:pt>
                <c:pt idx="9">
                  <c:v>36</c:v>
                </c:pt>
                <c:pt idx="10">
                  <c:v>24</c:v>
                </c:pt>
                <c:pt idx="11">
                  <c:v>13</c:v>
                </c:pt>
                <c:pt idx="12">
                  <c:v>7</c:v>
                </c:pt>
                <c:pt idx="13">
                  <c:v>29</c:v>
                </c:pt>
                <c:pt idx="14">
                  <c:v>25</c:v>
                </c:pt>
                <c:pt idx="15">
                  <c:v>53</c:v>
                </c:pt>
                <c:pt idx="16">
                  <c:v>38</c:v>
                </c:pt>
                <c:pt idx="17">
                  <c:v>28</c:v>
                </c:pt>
                <c:pt idx="18">
                  <c:v>16</c:v>
                </c:pt>
                <c:pt idx="19">
                  <c:v>18</c:v>
                </c:pt>
                <c:pt idx="2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95C3-6D48-9521-338DFA2BA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3599996"/>
        <c:axId val="16698101"/>
      </c:barChart>
      <c:catAx>
        <c:axId val="135999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6698101"/>
        <c:crosses val="autoZero"/>
        <c:auto val="0"/>
        <c:lblAlgn val="ctr"/>
        <c:lblOffset val="100"/>
        <c:noMultiLvlLbl val="0"/>
      </c:catAx>
      <c:valAx>
        <c:axId val="16698101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3599996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16-BD4E-B508-F3203B264D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16-BD4E-B508-F3203B264D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316-BD4E-B508-F3203B264D4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316-BD4E-B508-F3203B264D4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316-BD4E-B508-F3203B264D49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 Kysymys'!$B$34:$B$38</c:f>
              <c:strCache>
                <c:ptCount val="5"/>
                <c:pt idx="0">
                  <c:v>Kasvaa merkittävästi</c:v>
                </c:pt>
                <c:pt idx="1">
                  <c:v>Kasvaa hieman</c:v>
                </c:pt>
                <c:pt idx="2">
                  <c:v>Pysyy ennallaan</c:v>
                </c:pt>
                <c:pt idx="3">
                  <c:v>Vähenee hieman</c:v>
                </c:pt>
                <c:pt idx="4">
                  <c:v>Vähenee merkittävästi</c:v>
                </c:pt>
              </c:strCache>
            </c:strRef>
          </c:cat>
          <c:val>
            <c:numRef>
              <c:f>'17 Kysymys'!$C$34:$C$38</c:f>
              <c:numCache>
                <c:formatCode>0</c:formatCode>
                <c:ptCount val="5"/>
                <c:pt idx="0">
                  <c:v>3</c:v>
                </c:pt>
                <c:pt idx="1">
                  <c:v>39</c:v>
                </c:pt>
                <c:pt idx="2">
                  <c:v>89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16-BD4E-B508-F3203B264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5357869"/>
        <c:axId val="45343081"/>
      </c:barChart>
      <c:catAx>
        <c:axId val="1535786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45343081"/>
        <c:crosses val="autoZero"/>
        <c:auto val="0"/>
        <c:lblAlgn val="ctr"/>
        <c:lblOffset val="100"/>
        <c:noMultiLvlLbl val="0"/>
      </c:catAx>
      <c:valAx>
        <c:axId val="45343081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5357869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03-4246-8E6F-288F1B0CA0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03-4246-8E6F-288F1B0CA07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F03-4246-8E6F-288F1B0CA078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'18 Kysymys'!$C$34:$C$36</c:f>
              <c:numCache>
                <c:formatCode>0</c:formatCode>
                <c:ptCount val="3"/>
                <c:pt idx="0">
                  <c:v>69</c:v>
                </c:pt>
                <c:pt idx="1">
                  <c:v>25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03-4246-8E6F-288F1B0CA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2570332"/>
        <c:axId val="44011487"/>
      </c:barChart>
      <c:catAx>
        <c:axId val="125703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44011487"/>
        <c:crosses val="autoZero"/>
        <c:auto val="0"/>
        <c:lblAlgn val="ctr"/>
        <c:lblOffset val="100"/>
        <c:noMultiLvlLbl val="0"/>
      </c:catAx>
      <c:valAx>
        <c:axId val="44011487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2570332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F2-6842-B2C4-4CC7787CCFE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1F2-6842-B2C4-4CC7787CCFE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F2-6842-B2C4-4CC7787CCF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1F2-6842-B2C4-4CC7787CCFE3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Kysymys'!$B$34:$B$37</c:f>
              <c:strCache>
                <c:ptCount val="4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  <c:pt idx="3">
                  <c:v>Meillä ei ole liiketoimintaa Kiinassa</c:v>
                </c:pt>
              </c:strCache>
            </c:strRef>
          </c:cat>
          <c:val>
            <c:numRef>
              <c:f>'19 Kysymys'!$C$34:$C$37</c:f>
              <c:numCache>
                <c:formatCode>0</c:formatCode>
                <c:ptCount val="4"/>
                <c:pt idx="0">
                  <c:v>70</c:v>
                </c:pt>
                <c:pt idx="1">
                  <c:v>8</c:v>
                </c:pt>
                <c:pt idx="2">
                  <c:v>3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F2-6842-B2C4-4CC7787CC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55966387"/>
        <c:axId val="63078464"/>
      </c:barChart>
      <c:catAx>
        <c:axId val="5596638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3078464"/>
        <c:crosses val="autoZero"/>
        <c:auto val="0"/>
        <c:lblAlgn val="ctr"/>
        <c:lblOffset val="100"/>
        <c:noMultiLvlLbl val="0"/>
      </c:catAx>
      <c:valAx>
        <c:axId val="63078464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5966387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B1-DC4C-B0E6-59BE657C32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B1-DC4C-B0E6-59BE657C32D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B1-DC4C-B0E6-59BE657C32DF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'20 Kysymys'!$C$34:$C$36</c:f>
              <c:numCache>
                <c:formatCode>0</c:formatCode>
                <c:ptCount val="3"/>
                <c:pt idx="0">
                  <c:v>53</c:v>
                </c:pt>
                <c:pt idx="1">
                  <c:v>45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B1-DC4C-B0E6-59BE657C3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57059927"/>
        <c:axId val="46560243"/>
      </c:barChart>
      <c:catAx>
        <c:axId val="5705992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46560243"/>
        <c:crosses val="autoZero"/>
        <c:auto val="0"/>
        <c:lblAlgn val="ctr"/>
        <c:lblOffset val="100"/>
        <c:noMultiLvlLbl val="0"/>
      </c:catAx>
      <c:valAx>
        <c:axId val="46560243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7059927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A8B-9F41-B813-4831673171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A8B-9F41-B813-4831673171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A8B-9F41-B813-48316731712D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'22 Kysymys'!$C$34:$C$36</c:f>
              <c:numCache>
                <c:formatCode>0</c:formatCode>
                <c:ptCount val="3"/>
                <c:pt idx="0">
                  <c:v>35</c:v>
                </c:pt>
                <c:pt idx="1">
                  <c:v>83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8B-9F41-B813-483167317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6943986"/>
        <c:axId val="44961504"/>
      </c:barChart>
      <c:catAx>
        <c:axId val="1694398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44961504"/>
        <c:crosses val="autoZero"/>
        <c:auto val="0"/>
        <c:lblAlgn val="ctr"/>
        <c:lblOffset val="100"/>
        <c:noMultiLvlLbl val="0"/>
      </c:catAx>
      <c:valAx>
        <c:axId val="44961504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6943986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BCA-5049-BE35-E7BE54EF10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BCA-5049-BE35-E7BE54EF10C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BCA-5049-BE35-E7BE54EF10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BCA-5049-BE35-E7BE54EF10C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BCA-5049-BE35-E7BE54EF10C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BCA-5049-BE35-E7BE54EF10C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BCA-5049-BE35-E7BE54EF10C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BCA-5049-BE35-E7BE54EF10C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BCA-5049-BE35-E7BE54EF10C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BCA-5049-BE35-E7BE54EF10C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BCA-5049-BE35-E7BE54EF10C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BCA-5049-BE35-E7BE54EF10C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BCA-5049-BE35-E7BE54EF10C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BCA-5049-BE35-E7BE54EF10C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BCA-5049-BE35-E7BE54EF10C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4BCA-5049-BE35-E7BE54EF10C6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4BCA-5049-BE35-E7BE54EF10C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4BCA-5049-BE35-E7BE54EF10C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4BCA-5049-BE35-E7BE54EF10C6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 Kysymys'!$B$34:$B$52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Pohjois-Karjalan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'1 Kysymys'!$C$34:$C$52</c:f>
              <c:numCache>
                <c:formatCode>0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25</c:v>
                </c:pt>
                <c:pt idx="4">
                  <c:v>9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4</c:v>
                </c:pt>
                <c:pt idx="9">
                  <c:v>0</c:v>
                </c:pt>
                <c:pt idx="10">
                  <c:v>8</c:v>
                </c:pt>
                <c:pt idx="11">
                  <c:v>16</c:v>
                </c:pt>
                <c:pt idx="12">
                  <c:v>1</c:v>
                </c:pt>
                <c:pt idx="13">
                  <c:v>5</c:v>
                </c:pt>
                <c:pt idx="14">
                  <c:v>4</c:v>
                </c:pt>
                <c:pt idx="15">
                  <c:v>8</c:v>
                </c:pt>
                <c:pt idx="16">
                  <c:v>17</c:v>
                </c:pt>
                <c:pt idx="17">
                  <c:v>10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BCA-5049-BE35-E7BE54EF1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5149148"/>
        <c:axId val="64899749"/>
      </c:barChart>
      <c:catAx>
        <c:axId val="51491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4899749"/>
        <c:crosses val="autoZero"/>
        <c:auto val="0"/>
        <c:lblAlgn val="ctr"/>
        <c:lblOffset val="100"/>
        <c:noMultiLvlLbl val="0"/>
      </c:catAx>
      <c:valAx>
        <c:axId val="64899749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149148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FB-A444-8BD2-2D138B661E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FB-A444-8BD2-2D138B661E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FB-A444-8BD2-2D138B661E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FB-A444-8BD2-2D138B661EE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BFB-A444-8BD2-2D138B661EE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BFB-A444-8BD2-2D138B661EE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BFB-A444-8BD2-2D138B661EE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BFB-A444-8BD2-2D138B661EE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BFB-A444-8BD2-2D138B661EE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BFB-A444-8BD2-2D138B661EE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BFB-A444-8BD2-2D138B661E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BFB-A444-8BD2-2D138B661EE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BFB-A444-8BD2-2D138B661EE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BBFB-A444-8BD2-2D138B661EE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BBFB-A444-8BD2-2D138B661EE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BBFB-A444-8BD2-2D138B661EE6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BBFB-A444-8BD2-2D138B661EE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BBFB-A444-8BD2-2D138B661EE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BBFB-A444-8BD2-2D138B661EE6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 Kysymys'!$B$36:$B$54</c:f>
              <c:strCache>
                <c:ptCount val="19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Tieto- ja viestintäteknologia</c:v>
                </c:pt>
                <c:pt idx="12">
                  <c:v>Matkailu</c:v>
                </c:pt>
                <c:pt idx="13">
                  <c:v>Kuljetus</c:v>
                </c:pt>
                <c:pt idx="14">
                  <c:v>Tekniset palvelut</c:v>
                </c:pt>
                <c:pt idx="15">
                  <c:v>Rakentaminen</c:v>
                </c:pt>
                <c:pt idx="16">
                  <c:v>Konsultointi</c:v>
                </c:pt>
                <c:pt idx="17">
                  <c:v>Muut palvelut</c:v>
                </c:pt>
                <c:pt idx="18">
                  <c:v>Joku muu</c:v>
                </c:pt>
              </c:strCache>
            </c:strRef>
          </c:cat>
          <c:val>
            <c:numRef>
              <c:f>'2 Kysymys'!$C$36:$C$54</c:f>
              <c:numCache>
                <c:formatCode>0</c:formatCode>
                <c:ptCount val="19"/>
                <c:pt idx="0">
                  <c:v>25</c:v>
                </c:pt>
                <c:pt idx="1">
                  <c:v>16</c:v>
                </c:pt>
                <c:pt idx="2">
                  <c:v>0</c:v>
                </c:pt>
                <c:pt idx="3">
                  <c:v>4</c:v>
                </c:pt>
                <c:pt idx="4">
                  <c:v>18</c:v>
                </c:pt>
                <c:pt idx="5">
                  <c:v>12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  <c:pt idx="11">
                  <c:v>7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7</c:v>
                </c:pt>
                <c:pt idx="17">
                  <c:v>6</c:v>
                </c:pt>
                <c:pt idx="1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BFB-A444-8BD2-2D138B661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29312857"/>
        <c:axId val="54925808"/>
      </c:barChart>
      <c:catAx>
        <c:axId val="2931285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4925808"/>
        <c:crosses val="autoZero"/>
        <c:auto val="0"/>
        <c:lblAlgn val="ctr"/>
        <c:lblOffset val="100"/>
        <c:noMultiLvlLbl val="0"/>
      </c:catAx>
      <c:valAx>
        <c:axId val="54925808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29312857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67-1440-9ACD-3C151A8145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67-1440-9ACD-3C151A8145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967-1440-9ACD-3C151A8145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967-1440-9ACD-3C151A8145D7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Kysymys'!$B$34:$B$37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'3 Kysymys'!$C$34:$C$37</c:f>
              <c:numCache>
                <c:formatCode>0</c:formatCode>
                <c:ptCount val="4"/>
                <c:pt idx="0">
                  <c:v>22</c:v>
                </c:pt>
                <c:pt idx="1">
                  <c:v>28</c:v>
                </c:pt>
                <c:pt idx="2">
                  <c:v>42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67-1440-9ACD-3C151A814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21438412"/>
        <c:axId val="66321909"/>
      </c:barChart>
      <c:catAx>
        <c:axId val="214384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6321909"/>
        <c:crosses val="autoZero"/>
        <c:auto val="0"/>
        <c:lblAlgn val="ctr"/>
        <c:lblOffset val="100"/>
        <c:noMultiLvlLbl val="0"/>
      </c:catAx>
      <c:valAx>
        <c:axId val="66321909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21438412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855-254C-A018-C51DA44E29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855-254C-A018-C51DA44E29A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55-254C-A018-C51DA44E29A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855-254C-A018-C51DA44E29A0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Kysymys'!$B$34:$B$37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'4 Kysymys'!$C$34:$C$37</c:f>
              <c:numCache>
                <c:formatCode>0</c:formatCode>
                <c:ptCount val="4"/>
                <c:pt idx="0">
                  <c:v>22</c:v>
                </c:pt>
                <c:pt idx="1">
                  <c:v>38</c:v>
                </c:pt>
                <c:pt idx="2">
                  <c:v>40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55-254C-A018-C51DA44E2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222494"/>
        <c:axId val="5274909"/>
      </c:barChart>
      <c:catAx>
        <c:axId val="122249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274909"/>
        <c:crosses val="autoZero"/>
        <c:auto val="0"/>
        <c:lblAlgn val="ctr"/>
        <c:lblOffset val="100"/>
        <c:noMultiLvlLbl val="0"/>
      </c:catAx>
      <c:valAx>
        <c:axId val="5274909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222494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3E0-4C4A-8F41-596817C9E3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3E0-4C4A-8F41-596817C9E3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E0-4C4A-8F41-596817C9E3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3E0-4C4A-8F41-596817C9E3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3E0-4C4A-8F41-596817C9E39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3E0-4C4A-8F41-596817C9E39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3E0-4C4A-8F41-596817C9E39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3E0-4C4A-8F41-596817C9E39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3E0-4C4A-8F41-596817C9E39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3E0-4C4A-8F41-596817C9E39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3E0-4C4A-8F41-596817C9E39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3E0-4C4A-8F41-596817C9E39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3E0-4C4A-8F41-596817C9E39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3E0-4C4A-8F41-596817C9E39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03E0-4C4A-8F41-596817C9E39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03E0-4C4A-8F41-596817C9E39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03E0-4C4A-8F41-596817C9E39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03E0-4C4A-8F41-596817C9E39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Kysymys'!$B$34:$B$51</c:f>
              <c:strCache>
                <c:ptCount val="18"/>
                <c:pt idx="0">
                  <c:v>Pohjoismaat</c:v>
                </c:pt>
                <c:pt idx="1">
                  <c:v>Saksa</c:v>
                </c:pt>
                <c:pt idx="2">
                  <c:v>Iso-Britannia</c:v>
                </c:pt>
                <c:pt idx="3">
                  <c:v>Ranska</c:v>
                </c:pt>
                <c:pt idx="4">
                  <c:v>Espanja</c:v>
                </c:pt>
                <c:pt idx="5">
                  <c:v>Italia</c:v>
                </c:pt>
                <c:pt idx="6">
                  <c:v>Muu Eurooppa</c:v>
                </c:pt>
                <c:pt idx="7">
                  <c:v>Kiina</c:v>
                </c:pt>
                <c:pt idx="8">
                  <c:v>Intia</c:v>
                </c:pt>
                <c:pt idx="9">
                  <c:v>Keski-Aasia (Kazakstan, Uzbekistan, Kirgisia, Tadzikistan, Turkmenistan)</c:v>
                </c:pt>
                <c:pt idx="10">
                  <c:v>Muu Aasia</c:v>
                </c:pt>
                <c:pt idx="11">
                  <c:v>Yhdysvallat</c:v>
                </c:pt>
                <c:pt idx="12">
                  <c:v>Kanada</c:v>
                </c:pt>
                <c:pt idx="13">
                  <c:v>Latinalainen Amerikka</c:v>
                </c:pt>
                <c:pt idx="14">
                  <c:v>Afrikka</c:v>
                </c:pt>
                <c:pt idx="15">
                  <c:v>Australia</c:v>
                </c:pt>
                <c:pt idx="16">
                  <c:v>Arabimaat ja Lähi-Itä</c:v>
                </c:pt>
                <c:pt idx="17">
                  <c:v>Venäjä</c:v>
                </c:pt>
              </c:strCache>
            </c:strRef>
          </c:cat>
          <c:val>
            <c:numRef>
              <c:f>'5 Kysymys'!$C$34:$C$51</c:f>
              <c:numCache>
                <c:formatCode>0</c:formatCode>
                <c:ptCount val="18"/>
                <c:pt idx="0">
                  <c:v>99</c:v>
                </c:pt>
                <c:pt idx="1">
                  <c:v>77</c:v>
                </c:pt>
                <c:pt idx="2">
                  <c:v>44</c:v>
                </c:pt>
                <c:pt idx="3">
                  <c:v>51</c:v>
                </c:pt>
                <c:pt idx="4">
                  <c:v>35</c:v>
                </c:pt>
                <c:pt idx="5">
                  <c:v>37</c:v>
                </c:pt>
                <c:pt idx="6">
                  <c:v>71</c:v>
                </c:pt>
                <c:pt idx="7">
                  <c:v>31</c:v>
                </c:pt>
                <c:pt idx="8">
                  <c:v>12</c:v>
                </c:pt>
                <c:pt idx="9">
                  <c:v>5</c:v>
                </c:pt>
                <c:pt idx="10">
                  <c:v>25</c:v>
                </c:pt>
                <c:pt idx="11">
                  <c:v>60</c:v>
                </c:pt>
                <c:pt idx="12">
                  <c:v>26</c:v>
                </c:pt>
                <c:pt idx="13">
                  <c:v>22</c:v>
                </c:pt>
                <c:pt idx="14">
                  <c:v>15</c:v>
                </c:pt>
                <c:pt idx="15">
                  <c:v>20</c:v>
                </c:pt>
                <c:pt idx="16">
                  <c:v>23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3E0-4C4A-8F41-596817C9E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19044534"/>
        <c:axId val="64409680"/>
      </c:barChart>
      <c:catAx>
        <c:axId val="1904453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4409680"/>
        <c:crosses val="autoZero"/>
        <c:auto val="0"/>
        <c:lblAlgn val="ctr"/>
        <c:lblOffset val="100"/>
        <c:noMultiLvlLbl val="0"/>
      </c:catAx>
      <c:valAx>
        <c:axId val="64409680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9044534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6ED-CD40-AF86-E8F6566218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ED-CD40-AF86-E8F65662187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ED-CD40-AF86-E8F65662187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ED-CD40-AF86-E8F65662187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ED-CD40-AF86-E8F656621878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 Kysymys'!$B$34:$B$38</c:f>
              <c:strCache>
                <c:ptCount val="5"/>
                <c:pt idx="0">
                  <c:v>Kasvamaan merkittävästi</c:v>
                </c:pt>
                <c:pt idx="1">
                  <c:v>Kasvamaan jonkin verran</c:v>
                </c:pt>
                <c:pt idx="2">
                  <c:v>Pysymään ennallaan</c:v>
                </c:pt>
                <c:pt idx="3">
                  <c:v>Laskemaan jonkin verran</c:v>
                </c:pt>
                <c:pt idx="4">
                  <c:v>Laskemaan merkittävästi</c:v>
                </c:pt>
              </c:strCache>
            </c:strRef>
          </c:cat>
          <c:val>
            <c:numRef>
              <c:f>'7 Kysymys'!$C$34:$C$38</c:f>
              <c:numCache>
                <c:formatCode>0</c:formatCode>
                <c:ptCount val="5"/>
                <c:pt idx="0">
                  <c:v>22</c:v>
                </c:pt>
                <c:pt idx="1">
                  <c:v>65</c:v>
                </c:pt>
                <c:pt idx="2">
                  <c:v>37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ED-CD40-AF86-E8F656621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3406810"/>
        <c:axId val="38879988"/>
      </c:barChart>
      <c:catAx>
        <c:axId val="340681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8879988"/>
        <c:crosses val="autoZero"/>
        <c:auto val="0"/>
        <c:lblAlgn val="ctr"/>
        <c:lblOffset val="100"/>
        <c:noMultiLvlLbl val="0"/>
      </c:catAx>
      <c:valAx>
        <c:axId val="38879988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406810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ECE-F64C-99DC-861CACCAE5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ECE-F64C-99DC-861CACCAE59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ECE-F64C-99DC-861CACCAE5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ECE-F64C-99DC-861CACCAE59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ECE-F64C-99DC-861CACCAE59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ECE-F64C-99DC-861CACCAE59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ECE-F64C-99DC-861CACCAE59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ECE-F64C-99DC-861CACCAE59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ECE-F64C-99DC-861CACCAE59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ECE-F64C-99DC-861CACCAE59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ECE-F64C-99DC-861CACCAE59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ECE-F64C-99DC-861CACCAE59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7ECE-F64C-99DC-861CACCAE593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 Kysymys'!$B$34:$B$46</c:f>
              <c:strCache>
                <c:ptCount val="13"/>
                <c:pt idx="0">
                  <c:v>Logistiset häiriöt</c:v>
                </c:pt>
                <c:pt idx="1">
                  <c:v>Raaka-aineiden saatavuus</c:v>
                </c:pt>
                <c:pt idx="2">
                  <c:v>Komponenttien saatavuus</c:v>
                </c:pt>
                <c:pt idx="3">
                  <c:v>Energian saatavuus</c:v>
                </c:pt>
                <c:pt idx="4">
                  <c:v>Osaajien saatavuus</c:v>
                </c:pt>
                <c:pt idx="5">
                  <c:v>Energian hinta</c:v>
                </c:pt>
                <c:pt idx="6">
                  <c:v>Kohonneet kustannukset</c:v>
                </c:pt>
                <c:pt idx="7">
                  <c:v>Heikentynyt kysyntä</c:v>
                </c:pt>
                <c:pt idx="8">
                  <c:v>Venäjän sota ja pakotteet</c:v>
                </c:pt>
                <c:pt idx="9">
                  <c:v>Presidentti Trumpin hallintoon liittyvät epävarmuudet</c:v>
                </c:pt>
                <c:pt idx="10">
                  <c:v>Kiinaan liittyvät epävarmuudet</c:v>
                </c:pt>
                <c:pt idx="11">
                  <c:v>Taantuva maailmantalous</c:v>
                </c:pt>
                <c:pt idx="12">
                  <c:v>Muu konflikti</c:v>
                </c:pt>
              </c:strCache>
            </c:strRef>
          </c:cat>
          <c:val>
            <c:numRef>
              <c:f>'8 Kysymys'!$C$34:$C$46</c:f>
              <c:numCache>
                <c:formatCode>0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7</c:v>
                </c:pt>
                <c:pt idx="8">
                  <c:v>3</c:v>
                </c:pt>
                <c:pt idx="9">
                  <c:v>7</c:v>
                </c:pt>
                <c:pt idx="10">
                  <c:v>2</c:v>
                </c:pt>
                <c:pt idx="11">
                  <c:v>7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ECE-F64C-99DC-861CACCAE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1158261"/>
        <c:axId val="981174"/>
      </c:barChart>
      <c:catAx>
        <c:axId val="6115826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981174"/>
        <c:crosses val="autoZero"/>
        <c:auto val="0"/>
        <c:lblAlgn val="ctr"/>
        <c:lblOffset val="100"/>
        <c:noMultiLvlLbl val="0"/>
      </c:catAx>
      <c:valAx>
        <c:axId val="981174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1158261"/>
        <c:crosses val="autoZero"/>
        <c:crossBetween val="between"/>
        <c:majorUnit val="1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D98-1B44-952C-473F480243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98-1B44-952C-473F48024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98-1B44-952C-473F480243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98-1B44-952C-473F480243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98-1B44-952C-473F480243A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98-1B44-952C-473F480243A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D98-1B44-952C-473F480243A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D98-1B44-952C-473F480243A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D98-1B44-952C-473F480243A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D98-1B44-952C-473F480243A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D98-1B44-952C-473F480243A8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 Kysymys'!$B$34:$B$44</c:f>
              <c:strCache>
                <c:ptCount val="11"/>
                <c:pt idx="0">
                  <c:v>Puhtaat teknologiat ja vähähiiliset ratkaisut</c:v>
                </c:pt>
                <c:pt idx="1">
                  <c:v>Digitalisaatio</c:v>
                </c:pt>
                <c:pt idx="2">
                  <c:v>Biojalostus</c:v>
                </c:pt>
                <c:pt idx="3">
                  <c:v>Muu korkean jalostusarvon teknologia</c:v>
                </c:pt>
                <c:pt idx="4">
                  <c:v>Kaivostoiminta</c:v>
                </c:pt>
                <c:pt idx="5">
                  <c:v>Kemianteollisuus</c:v>
                </c:pt>
                <c:pt idx="6">
                  <c:v>Valmistava teollisuus</c:v>
                </c:pt>
                <c:pt idx="7">
                  <c:v>Puolustusteollisuus</c:v>
                </c:pt>
                <c:pt idx="8">
                  <c:v>Peliala</c:v>
                </c:pt>
                <c:pt idx="9">
                  <c:v>Matkailu</c:v>
                </c:pt>
                <c:pt idx="10">
                  <c:v>Muu, mikä?</c:v>
                </c:pt>
              </c:strCache>
            </c:strRef>
          </c:cat>
          <c:val>
            <c:numRef>
              <c:f>'10 Kysymys'!$C$34:$C$44</c:f>
              <c:numCache>
                <c:formatCode>0</c:formatCode>
                <c:ptCount val="11"/>
                <c:pt idx="0">
                  <c:v>75</c:v>
                </c:pt>
                <c:pt idx="1">
                  <c:v>47</c:v>
                </c:pt>
                <c:pt idx="2">
                  <c:v>25</c:v>
                </c:pt>
                <c:pt idx="3">
                  <c:v>25</c:v>
                </c:pt>
                <c:pt idx="4">
                  <c:v>27</c:v>
                </c:pt>
                <c:pt idx="5">
                  <c:v>15</c:v>
                </c:pt>
                <c:pt idx="6">
                  <c:v>34</c:v>
                </c:pt>
                <c:pt idx="7">
                  <c:v>81</c:v>
                </c:pt>
                <c:pt idx="8">
                  <c:v>2</c:v>
                </c:pt>
                <c:pt idx="9">
                  <c:v>10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D98-1B44-952C-473F48024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31600759"/>
        <c:axId val="38928162"/>
      </c:barChart>
      <c:catAx>
        <c:axId val="3160075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8928162"/>
        <c:crosses val="autoZero"/>
        <c:auto val="0"/>
        <c:lblAlgn val="ctr"/>
        <c:lblOffset val="100"/>
        <c:noMultiLvlLbl val="0"/>
      </c:catAx>
      <c:valAx>
        <c:axId val="38928162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1600759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DA5-1141-A16B-DEC0EEDBEB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DA5-1141-A16B-DEC0EEDBEB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DA5-1141-A16B-DEC0EEDBEB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DA5-1141-A16B-DEC0EEDBEB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DA5-1141-A16B-DEC0EEDBEBA2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 Kysymys'!$B$34:$B$38</c:f>
              <c:strCache>
                <c:ptCount val="5"/>
                <c:pt idx="0">
                  <c:v>Vaikuttaa erittäin kielteisesti</c:v>
                </c:pt>
                <c:pt idx="1">
                  <c:v>Vaikuttaa kielteisesti</c:v>
                </c:pt>
                <c:pt idx="2">
                  <c:v>Ei vaikutusta</c:v>
                </c:pt>
                <c:pt idx="3">
                  <c:v>Vaikuttaa myönteisesti</c:v>
                </c:pt>
                <c:pt idx="4">
                  <c:v>Vaikuttaa erittäin myönteisesti</c:v>
                </c:pt>
              </c:strCache>
            </c:strRef>
          </c:cat>
          <c:val>
            <c:numRef>
              <c:f>'11 Kysymys'!$C$34:$C$38</c:f>
              <c:numCache>
                <c:formatCode>0</c:formatCode>
                <c:ptCount val="5"/>
                <c:pt idx="0">
                  <c:v>13</c:v>
                </c:pt>
                <c:pt idx="1">
                  <c:v>103</c:v>
                </c:pt>
                <c:pt idx="2">
                  <c:v>14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A5-1141-A16B-DEC0EEDBE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2190856"/>
        <c:axId val="34710433"/>
      </c:barChart>
      <c:catAx>
        <c:axId val="2190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4710433"/>
        <c:crosses val="autoZero"/>
        <c:auto val="0"/>
        <c:lblAlgn val="ctr"/>
        <c:lblOffset val="100"/>
        <c:noMultiLvlLbl val="0"/>
      </c:catAx>
      <c:valAx>
        <c:axId val="34710433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2190856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0A-ED48-B420-A1DEB6A634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0A-ED48-B420-A1DEB6A634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0A-ED48-B420-A1DEB6A6342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00A-ED48-B420-A1DEB6A6342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00A-ED48-B420-A1DEB6A6342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00A-ED48-B420-A1DEB6A6342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00A-ED48-B420-A1DEB6A6342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00A-ED48-B420-A1DEB6A6342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00A-ED48-B420-A1DEB6A6342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00A-ED48-B420-A1DEB6A6342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00A-ED48-B420-A1DEB6A6342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00A-ED48-B420-A1DEB6A6342D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 Kysymys'!$B$34:$B$45</c:f>
              <c:strCache>
                <c:ptCount val="12"/>
                <c:pt idx="0">
                  <c:v>Lisäämällä poliittisten riskien arviointia meille tärkeillä markkinoilla</c:v>
                </c:pt>
                <c:pt idx="1">
                  <c:v>Kasvattamalla varastoja</c:v>
                </c:pt>
                <c:pt idx="2">
                  <c:v>Arvioimalla ja monipuolistamalla arvo- ja toimitusketjuja</c:v>
                </c:pt>
                <c:pt idx="3">
                  <c:v>Vahvistamalla toimitusketjujen kestävyyttä (ihmisoikeudet yms.)</c:v>
                </c:pt>
                <c:pt idx="4">
                  <c:v>Luopumalla suunnitelluista investoinneista</c:v>
                </c:pt>
                <c:pt idx="5">
                  <c:v>Vähentämällä Kiina-riippuvuutta kaikissa toiminnoissa</c:v>
                </c:pt>
                <c:pt idx="6">
                  <c:v>Vähentämällä Kiina-riippuvuutta kriittisillä toimialoilla</c:v>
                </c:pt>
                <c:pt idx="7">
                  <c:v>Vahvistamalla tietoturvallisuutta</c:v>
                </c:pt>
                <c:pt idx="8">
                  <c:v>Aloittamalla viennin uusille markkinoille</c:v>
                </c:pt>
                <c:pt idx="9">
                  <c:v>Sisällyttämällä kasvaneet riskit kauppasopimuksiin</c:v>
                </c:pt>
                <c:pt idx="10">
                  <c:v>Emme ole ryhtyneet toimenpiteisiin</c:v>
                </c:pt>
                <c:pt idx="11">
                  <c:v>Jotenkin muuten, miten?</c:v>
                </c:pt>
              </c:strCache>
            </c:strRef>
          </c:cat>
          <c:val>
            <c:numRef>
              <c:f>'12 Kysymys'!$C$34:$C$45</c:f>
              <c:numCache>
                <c:formatCode>0</c:formatCode>
                <c:ptCount val="12"/>
                <c:pt idx="0">
                  <c:v>57</c:v>
                </c:pt>
                <c:pt idx="1">
                  <c:v>19</c:v>
                </c:pt>
                <c:pt idx="2">
                  <c:v>54</c:v>
                </c:pt>
                <c:pt idx="3">
                  <c:v>13</c:v>
                </c:pt>
                <c:pt idx="4">
                  <c:v>10</c:v>
                </c:pt>
                <c:pt idx="5">
                  <c:v>11</c:v>
                </c:pt>
                <c:pt idx="6">
                  <c:v>11</c:v>
                </c:pt>
                <c:pt idx="7">
                  <c:v>53</c:v>
                </c:pt>
                <c:pt idx="8">
                  <c:v>54</c:v>
                </c:pt>
                <c:pt idx="9">
                  <c:v>32</c:v>
                </c:pt>
                <c:pt idx="10">
                  <c:v>12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00A-ED48-B420-A1DEB6A63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27592143"/>
        <c:axId val="32560667"/>
      </c:barChart>
      <c:catAx>
        <c:axId val="2759214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2560667"/>
        <c:crosses val="autoZero"/>
        <c:auto val="0"/>
        <c:lblAlgn val="ctr"/>
        <c:lblOffset val="100"/>
        <c:noMultiLvlLbl val="0"/>
      </c:catAx>
      <c:valAx>
        <c:axId val="32560667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27592143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20-B345-964D-64DC4A1048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20-B345-964D-64DC4A10484B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'13 Kysymys'!$C$34:$C$35</c:f>
              <c:numCache>
                <c:formatCode>0</c:formatCode>
                <c:ptCount val="2"/>
                <c:pt idx="0">
                  <c:v>63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20-B345-964D-64DC4A104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6934773"/>
        <c:axId val="37687543"/>
      </c:barChart>
      <c:catAx>
        <c:axId val="6693477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7687543"/>
        <c:crosses val="autoZero"/>
        <c:auto val="0"/>
        <c:lblAlgn val="ctr"/>
        <c:lblOffset val="100"/>
        <c:noMultiLvlLbl val="0"/>
      </c:catAx>
      <c:valAx>
        <c:axId val="37687543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6934773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AD-7F40-B98B-0EB475348C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AD-7F40-B98B-0EB475348C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2AD-7F40-B98B-0EB475348CE7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'15 Kysymys'!$B$34:$B$36</c:f>
              <c:strCache>
                <c:ptCount val="3"/>
                <c:pt idx="0">
                  <c:v>Kasvava</c:v>
                </c:pt>
                <c:pt idx="1">
                  <c:v>Ennallaan</c:v>
                </c:pt>
                <c:pt idx="2">
                  <c:v>Hiipuva</c:v>
                </c:pt>
              </c:strCache>
            </c:strRef>
          </c:cat>
          <c:val>
            <c:numRef>
              <c:f>'15 Kysymys'!$C$34:$C$36</c:f>
              <c:numCache>
                <c:formatCode>0</c:formatCode>
                <c:ptCount val="3"/>
                <c:pt idx="0">
                  <c:v>40</c:v>
                </c:pt>
                <c:pt idx="1">
                  <c:v>72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AD-7F40-B98B-0EB475348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0961569"/>
        <c:axId val="34849053"/>
      </c:barChart>
      <c:catAx>
        <c:axId val="6096156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4849053"/>
        <c:crosses val="autoZero"/>
        <c:auto val="0"/>
        <c:lblAlgn val="ctr"/>
        <c:lblOffset val="100"/>
        <c:noMultiLvlLbl val="0"/>
      </c:catAx>
      <c:valAx>
        <c:axId val="34849053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0961569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134-7F4B-9E4C-6001BB65EA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134-7F4B-9E4C-6001BB65EA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134-7F4B-9E4C-6001BB65EA4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134-7F4B-9E4C-6001BB65EA49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'16 Kysymys'!$B$34:$B$37</c:f>
              <c:strCache>
                <c:ptCount val="4"/>
                <c:pt idx="0">
                  <c:v>Kyllä</c:v>
                </c:pt>
                <c:pt idx="1">
                  <c:v>Ei</c:v>
                </c:pt>
                <c:pt idx="2">
                  <c:v>Harkitsemme supistamista tai vetäytymistä</c:v>
                </c:pt>
                <c:pt idx="3">
                  <c:v>En osaa sanoa</c:v>
                </c:pt>
              </c:strCache>
            </c:strRef>
          </c:cat>
          <c:val>
            <c:numRef>
              <c:f>'16 Kysymys'!$C$34:$C$37</c:f>
              <c:numCache>
                <c:formatCode>0</c:formatCode>
                <c:ptCount val="4"/>
                <c:pt idx="0">
                  <c:v>37</c:v>
                </c:pt>
                <c:pt idx="1">
                  <c:v>84</c:v>
                </c:pt>
                <c:pt idx="2">
                  <c:v>4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34-7F4B-9E4C-6001BB65E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51018876"/>
        <c:axId val="32255478"/>
      </c:barChart>
      <c:catAx>
        <c:axId val="510188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2255478"/>
        <c:crosses val="autoZero"/>
        <c:auto val="0"/>
        <c:lblAlgn val="ctr"/>
        <c:lblOffset val="100"/>
        <c:noMultiLvlLbl val="0"/>
      </c:catAx>
      <c:valAx>
        <c:axId val="32255478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0" u="none" baseline="0"/>
                  <a:t>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1018876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noFill/>
    <a:ln w="6350" cap="flat" cmpd="sng" algn="ctr">
      <a:solidFill>
        <a:srgbClr val="000000"/>
      </a:solidFill>
      <a:prstDash val="solid"/>
      <a:miter lim="800000"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16.6.2025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16.6.2025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16.6.2025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16.6.2025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16.6.2025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16.6.2025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16.6.2025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16.6.2025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16.6.2025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16.6.2025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16.6.2025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16.6.2025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16.6.2025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16.6.2025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16.6.2025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16.6.2025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16.6.2025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16.6.2025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16.6.2025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16.6.2025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16.6.2025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16.6.2025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16.6.2025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Vientijohtajakysely kesäkuu 2025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5.-10.6.2025</a:t>
            </a:r>
          </a:p>
          <a:p>
            <a:r>
              <a:rPr lang="fi-FI" dirty="0"/>
              <a:t>N=138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976F0-EB80-0947-F440-319476C8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Presidentti Trumpin hallinto on asettanut korkeita tuontitulleja. Harkitsetteko liiketoimintanne käynnistämistä tai laajentamista Yhdysvaltoihin?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A4153BF-D3DB-6785-9D28-BCD441A2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45453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22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3B6E38-5AF6-77D9-75FC-97C425AD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Kasvaako yrityksenne liiketoiminta EU- ja ETA-maiden sisällä johtuen tullisodan uhasta?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2FBBE4-173F-18E2-34F0-373E027E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03504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52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A87291-72D1-5C87-4640-7B0D6272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Pitäisikö EU:n vastata tullisotaan asettamalla </a:t>
            </a:r>
            <a:r>
              <a:rPr lang="fi-FI" dirty="0" err="1"/>
              <a:t>vastaavantasoisia</a:t>
            </a:r>
            <a:r>
              <a:rPr lang="fi-FI" dirty="0"/>
              <a:t> tuontitulleja?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7FC0C5-BC56-C65B-F5DA-217B592D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20829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14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5DCCFE-59EF-FC87-C215-D10941BE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Kiinan merkitys säilynyt liiketoiminnassanne ennallaan?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554353-075E-F816-7513-754D9225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86018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99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C2816-6FC5-0419-639E-FE25C34C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Suunnitteleeko yrityksenne osallistumista Ukrainan jälleenrakennukseen?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686110-2F70-D0EE-CE45-58ECED06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69829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5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1784DA-4D49-5724-502B-589F30FE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Onko yrityksenne kohdannut Venäjän vastaisten pakotteiden kiertämisyrityksiä?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1D5DFD-829D-9DBD-3A8A-C9BDF3DC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3123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655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3736BA1-CBBE-0E15-453B-906097792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BBF62731-EBAC-B9FE-951E-669B533F0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BD99EF-3057-A89B-B647-94B2134A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05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87FA2A-C6C9-DB82-064F-8B8E2C5E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kauppakamarin jäsen yrityksenne on?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E9822A-222E-3136-7412-19CBE2EE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88656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737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032445-DD68-1783-90B8-62F0957F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Toimiala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0A5F9A8-964E-A2D9-CC3F-8505CA0D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18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32155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91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F6FD5-27FB-0C91-DBE1-DBE93330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Vuosiliikevaihto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88C5D17-76E8-AB9F-A9DF-13565DE5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19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16288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864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85B4BE-5B3D-EE8A-FE04-6A7CBC6F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Mitkä markkina-alueet tai maat yritystänne erityisesti kiinnostavat tällä hetkellä?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3C1CC4E-0EE1-5062-CDF0-194BA0AD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40026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3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78040-D9CD-BBD6-9FC8-986B3A6D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Henkilöstömäärä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3E8330-DC9F-A1BC-C04F-4BE95A8F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20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31722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888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294FB0-794B-8FF6-F8BB-18FB8F09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Päämarkkina-alueet (valitse tärkeimmät kohdemarkkinat)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3B9660-EB3B-6004-BF02-00948F7F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99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E640-7BFD-4150-33EF-FB71FBFC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Vientimme tulee kuluvan vuoden aikana verrattuna edelliseen vuoteen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52F2E4-AE91-E5C9-FFF9-4F3EECDB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91805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778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73B8A8-741F-10BB-A192-3252AC77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Vientinäkymiämme heikentävät seuraavat: (Valitse kolme tärkeintä)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967911-2F6A-396E-F589-3FF656E0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60420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95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9698A-EACB-067E-5190-93024B1B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Mitkä ovat arvionne mukaan uusia potentiaalisia kasvualoja?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AF3FD0-4FBE-A444-132B-C4A14894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0514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3D9178-80BD-E348-3EB0-F7434BA7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Vaikuttaako kansainvälisen toimintaympäristön epävakaus yrityksenne näkymiin?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FCB7DA-E82F-B0C8-5ED2-C25818FA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52168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96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D10133-53C9-4C10-C8EF-2D3043E8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Kuinka yrityksenne on varautunut geopoliittisiin riskeihin? (valitse 3 tärkeintä)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A7F885E-CE06-7810-8DAE-12A5D4D0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51463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89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99675-60DD-222B-0DAE-163D8EA1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320675"/>
            <a:ext cx="9686925" cy="1325563"/>
          </a:xfrm>
        </p:spPr>
        <p:txBody>
          <a:bodyPr>
            <a:noAutofit/>
          </a:bodyPr>
          <a:lstStyle/>
          <a:p>
            <a:r>
              <a:rPr lang="fi-FI" sz="3600" dirty="0"/>
              <a:t>Oletteko ryhtyneet toimenpiteisiin edellä mainitun lisäksi tänä vuonna syntyneiden epävarmuustekijöiden vuoksi?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578B19-2E78-EE86-9F1A-C01FC1C0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75598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08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F7F077-6A6F-14F0-91CD-BA33B985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Millainen USA:n merkitys on toimialallenne?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7C52FE-AACB-3169-2569-8FFE97B6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88063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807407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900ee-4407-47ec-8d07-5c6835b0d808">
      <Terms xmlns="http://schemas.microsoft.com/office/infopath/2007/PartnerControls"/>
    </lcf76f155ced4ddcb4097134ff3c332f>
    <TaxCatchAll xmlns="17e892d1-d202-4cf4-9210-22d4ce3b54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9" ma:contentTypeDescription="Luo uusi asiakirja." ma:contentTypeScope="" ma:versionID="1a8d9373b27f6ecdecaab914104dd2ff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4ac31391b54606c7fc24e3243254f877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758e50-72ff-4119-a75f-f905375b9d84}" ma:internalName="TaxCatchAll" ma:showField="CatchAllData" ma:web="17e892d1-d202-4cf4-9210-22d4ce3b5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  <ds:schemaRef ds:uri="29c900ee-4407-47ec-8d07-5c6835b0d808"/>
    <ds:schemaRef ds:uri="17e892d1-d202-4cf4-9210-22d4ce3b54e5"/>
  </ds:schemaRefs>
</ds:datastoreItem>
</file>

<file path=customXml/itemProps3.xml><?xml version="1.0" encoding="utf-8"?>
<ds:datastoreItem xmlns:ds="http://schemas.openxmlformats.org/officeDocument/2006/customXml" ds:itemID="{928AA4C6-DF5E-4CAF-BB93-E75932293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Keskuskauppakamarin pohja</Template>
  <TotalTime>22</TotalTime>
  <Words>195</Words>
  <Application>Microsoft Office PowerPoint</Application>
  <PresentationFormat>Laajakuva</PresentationFormat>
  <Paragraphs>62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Vientijohtajakysely kesäkuu 2025</vt:lpstr>
      <vt:lpstr>Mitkä markkina-alueet tai maat yritystänne erityisesti kiinnostavat tällä hetkellä?</vt:lpstr>
      <vt:lpstr>Vientimme tulee kuluvan vuoden aikana verrattuna edelliseen vuoteen</vt:lpstr>
      <vt:lpstr>Vientinäkymiämme heikentävät seuraavat: (Valitse kolme tärkeintä)</vt:lpstr>
      <vt:lpstr>Mitkä ovat arvionne mukaan uusia potentiaalisia kasvualoja? </vt:lpstr>
      <vt:lpstr>Vaikuttaako kansainvälisen toimintaympäristön epävakaus yrityksenne näkymiin?</vt:lpstr>
      <vt:lpstr>Kuinka yrityksenne on varautunut geopoliittisiin riskeihin? (valitse 3 tärkeintä) </vt:lpstr>
      <vt:lpstr>Oletteko ryhtyneet toimenpiteisiin edellä mainitun lisäksi tänä vuonna syntyneiden epävarmuustekijöiden vuoksi?</vt:lpstr>
      <vt:lpstr>Millainen USA:n merkitys on toimialallenne?</vt:lpstr>
      <vt:lpstr>Presidentti Trumpin hallinto on asettanut korkeita tuontitulleja. Harkitsetteko liiketoimintanne käynnistämistä tai laajentamista Yhdysvaltoihin?</vt:lpstr>
      <vt:lpstr>Kasvaako yrityksenne liiketoiminta EU- ja ETA-maiden sisällä johtuen tullisodan uhasta?</vt:lpstr>
      <vt:lpstr>Pitäisikö EU:n vastata tullisotaan asettamalla vastaavantasoisia tuontitulleja?</vt:lpstr>
      <vt:lpstr>Onko Kiinan merkitys säilynyt liiketoiminnassanne ennallaan?</vt:lpstr>
      <vt:lpstr>Suunnitteleeko yrityksenne osallistumista Ukrainan jälleenrakennukseen?</vt:lpstr>
      <vt:lpstr>Onko yrityksenne kohdannut Venäjän vastaisten pakotteiden kiertämisyrityksiä?</vt:lpstr>
      <vt:lpstr>Taustat</vt:lpstr>
      <vt:lpstr>Minkä kauppakamarin jäsen yrityksenne on?</vt:lpstr>
      <vt:lpstr>Toimiala</vt:lpstr>
      <vt:lpstr>Vuosiliikevaihto </vt:lpstr>
      <vt:lpstr>Henkilöstömäärä</vt:lpstr>
      <vt:lpstr>Päämarkkina-alueet (valitse tärkeimmät kohdemarkkinat)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Elina Jutila</dc:creator>
  <cp:keywords>Keskuskauppakamari</cp:keywords>
  <cp:lastModifiedBy>Pauliina Pulkkinen</cp:lastModifiedBy>
  <cp:revision>1</cp:revision>
  <dcterms:created xsi:type="dcterms:W3CDTF">2025-06-13T07:08:06Z</dcterms:created>
  <dcterms:modified xsi:type="dcterms:W3CDTF">2025-06-16T11:30:27Z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13737600</vt:r8>
  </property>
  <property fmtid="{D5CDD505-2E9C-101B-9397-08002B2CF9AE}" pid="4" name="MediaServiceImageTags">
    <vt:lpwstr/>
  </property>
</Properties>
</file>