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8" r:id="rId4"/>
    <p:sldMasterId id="2147483756" r:id="rId5"/>
    <p:sldMasterId id="2147483775" r:id="rId6"/>
    <p:sldMasterId id="2147483795" r:id="rId7"/>
    <p:sldMasterId id="2147483814" r:id="rId8"/>
  </p:sldMasterIdLst>
  <p:notesMasterIdLst>
    <p:notesMasterId r:id="rId30"/>
  </p:notesMasterIdLst>
  <p:handoutMasterIdLst>
    <p:handoutMasterId r:id="rId31"/>
  </p:handoutMasterIdLst>
  <p:sldIdLst>
    <p:sldId id="265" r:id="rId9"/>
    <p:sldId id="272" r:id="rId10"/>
    <p:sldId id="273" r:id="rId11"/>
    <p:sldId id="274" r:id="rId12"/>
    <p:sldId id="275" r:id="rId13"/>
    <p:sldId id="276" r:id="rId14"/>
    <p:sldId id="277" r:id="rId15"/>
    <p:sldId id="279" r:id="rId16"/>
    <p:sldId id="278" r:id="rId17"/>
    <p:sldId id="280" r:id="rId18"/>
    <p:sldId id="281" r:id="rId19"/>
    <p:sldId id="283" r:id="rId20"/>
    <p:sldId id="282" r:id="rId21"/>
    <p:sldId id="284" r:id="rId22"/>
    <p:sldId id="285" r:id="rId23"/>
    <p:sldId id="286" r:id="rId24"/>
    <p:sldId id="267" r:id="rId25"/>
    <p:sldId id="268" r:id="rId26"/>
    <p:sldId id="269" r:id="rId27"/>
    <p:sldId id="270" r:id="rId28"/>
    <p:sldId id="271" r:id="rId2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DB474F-F283-4EA0-B366-998F5E10130B}" v="1" dt="2025-06-16T11:30:25.2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32" autoAdjust="0"/>
    <p:restoredTop sz="94660"/>
  </p:normalViewPr>
  <p:slideViewPr>
    <p:cSldViewPr snapToGrid="0">
      <p:cViewPr varScale="1">
        <p:scale>
          <a:sx n="62" d="100"/>
          <a:sy n="62" d="100"/>
        </p:scale>
        <p:origin x="116" y="4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97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microsoft.com/office/2016/11/relationships/changesInfo" Target="changesInfos/changesInfo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iina Pulkkinen" userId="af8b1fda-88e2-4846-a95e-ddf24976b6a2" providerId="ADAL" clId="{FFDB474F-F283-4EA0-B366-998F5E10130B}"/>
    <pc:docChg chg="addSld delSld modSld">
      <pc:chgData name="Pauliina Pulkkinen" userId="af8b1fda-88e2-4846-a95e-ddf24976b6a2" providerId="ADAL" clId="{FFDB474F-F283-4EA0-B366-998F5E10130B}" dt="2025-06-16T11:30:25.252" v="1"/>
      <pc:docMkLst>
        <pc:docMk/>
      </pc:docMkLst>
      <pc:sldChg chg="add">
        <pc:chgData name="Pauliina Pulkkinen" userId="af8b1fda-88e2-4846-a95e-ddf24976b6a2" providerId="ADAL" clId="{FFDB474F-F283-4EA0-B366-998F5E10130B}" dt="2025-06-16T11:30:25.252" v="1"/>
        <pc:sldMkLst>
          <pc:docMk/>
          <pc:sldMk cId="1016995159" sldId="271"/>
        </pc:sldMkLst>
      </pc:sldChg>
      <pc:sldChg chg="del">
        <pc:chgData name="Pauliina Pulkkinen" userId="af8b1fda-88e2-4846-a95e-ddf24976b6a2" providerId="ADAL" clId="{FFDB474F-F283-4EA0-B366-998F5E10130B}" dt="2025-06-16T11:30:18.243" v="0" actId="2696"/>
        <pc:sldMkLst>
          <pc:docMk/>
          <pc:sldMk cId="4205624531" sldId="271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elina.jutila\Downloads\Vientijohtajakysely%20kesa&#776;kuu%20202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elina.jutila\Downloads\Vientijohtajakysely%20kesa&#776;kuu%202025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elina.jutila\Downloads\Vientijohtajakysely%20kesa&#776;kuu%202025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elina.jutila\Downloads\Vientijohtajakysely%20kesa&#776;kuu%202025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elina.jutila\Downloads\Vientijohtajakysely%20kesa&#776;kuu%202025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elina.jutila\Downloads\Vientijohtajakysely%20kesa&#776;kuu%202025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elina.jutila\Downloads\Vientijohtajakysely%20kesa&#776;kuu%202025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elina.jutila\Downloads\Vientijohtajakysely%20kesa&#776;kuu%202025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elina.jutila\Downloads\Vientijohtajakysely%20kesa&#776;kuu%202025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elina.jutila\Downloads\Vientijohtajakysely%20kesa&#776;kuu%202025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elina.jutila\Downloads\Vientijohtajakysely%20kesa&#776;kuu%202025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elina.jutila\Downloads\Vientijohtajakysely%20kesa&#776;kuu%202025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elina.jutila\Downloads\Vientijohtajakysely%20kesa&#776;kuu%202025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elina.jutila\Downloads\Vientijohtajakysely%20kesa&#776;kuu%202025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elina.jutila\Downloads\Vientijohtajakysely%20kesa&#776;kuu%202025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elina.jutila\Downloads\Vientijohtajakysely%20kesa&#776;kuu%202025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elina.jutila\Downloads\Vientijohtajakysely%20kesa&#776;kuu%202025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elina.jutila\Downloads\Vientijohtajakysely%20kesa&#776;kuu%202025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elina.jutila\Downloads\Vientijohtajakysely%20kesa&#776;kuu%202025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95C3-6D48-9521-338DFA2BAE7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5C3-6D48-9521-338DFA2BAE7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95C3-6D48-9521-338DFA2BAE7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95C3-6D48-9521-338DFA2BAE7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95C3-6D48-9521-338DFA2BAE7E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95C3-6D48-9521-338DFA2BAE7E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95C3-6D48-9521-338DFA2BAE7E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95C3-6D48-9521-338DFA2BAE7E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95C3-6D48-9521-338DFA2BAE7E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95C3-6D48-9521-338DFA2BAE7E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95C3-6D48-9521-338DFA2BAE7E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95C3-6D48-9521-338DFA2BAE7E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8-95C3-6D48-9521-338DFA2BAE7E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A-95C3-6D48-9521-338DFA2BAE7E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C-95C3-6D48-9521-338DFA2BAE7E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E-95C3-6D48-9521-338DFA2BAE7E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0-95C3-6D48-9521-338DFA2BAE7E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2-95C3-6D48-9521-338DFA2BAE7E}"/>
              </c:ext>
            </c:extLst>
          </c:dPt>
          <c:dPt>
            <c:idx val="18"/>
            <c:invertIfNegative val="0"/>
            <c:bubble3D val="0"/>
            <c:spPr>
              <a:solidFill>
                <a:schemeClr val="accent1">
                  <a:lumMod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4-95C3-6D48-9521-338DFA2BAE7E}"/>
              </c:ext>
            </c:extLst>
          </c:dPt>
          <c:dPt>
            <c:idx val="19"/>
            <c:invertIfNegative val="0"/>
            <c:bubble3D val="0"/>
            <c:spPr>
              <a:solidFill>
                <a:schemeClr val="accent2">
                  <a:lumMod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6-95C3-6D48-9521-338DFA2BAE7E}"/>
              </c:ext>
            </c:extLst>
          </c:dPt>
          <c:dPt>
            <c:idx val="20"/>
            <c:invertIfNegative val="0"/>
            <c:bubble3D val="0"/>
            <c:spPr>
              <a:solidFill>
                <a:schemeClr val="accent3">
                  <a:lumMod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7-95C3-6D48-9521-338DFA2BAE7E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lang="en-US" sz="8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'6 Kysymys'!$B$34:$B$54</c:f>
              <c:strCache>
                <c:ptCount val="21"/>
                <c:pt idx="0">
                  <c:v>Pohjoismaat</c:v>
                </c:pt>
                <c:pt idx="1">
                  <c:v>Saksa</c:v>
                </c:pt>
                <c:pt idx="2">
                  <c:v>Iso-Britannia</c:v>
                </c:pt>
                <c:pt idx="3">
                  <c:v>Ranska</c:v>
                </c:pt>
                <c:pt idx="4">
                  <c:v>Välimeren maat</c:v>
                </c:pt>
                <c:pt idx="5">
                  <c:v>Ruotsi</c:v>
                </c:pt>
                <c:pt idx="6">
                  <c:v>Ukraina</c:v>
                </c:pt>
                <c:pt idx="7">
                  <c:v>Venäjä</c:v>
                </c:pt>
                <c:pt idx="8">
                  <c:v>itäinen Keski-Eurooppa</c:v>
                </c:pt>
                <c:pt idx="9">
                  <c:v>Muu Eurooppa</c:v>
                </c:pt>
                <c:pt idx="10">
                  <c:v>Kiina</c:v>
                </c:pt>
                <c:pt idx="11">
                  <c:v>Intia</c:v>
                </c:pt>
                <c:pt idx="12">
                  <c:v>Keski-Aasia (Kazakstan, Uzbekistan, Kirgisia, Tadzikistan, Turkmenistan)</c:v>
                </c:pt>
                <c:pt idx="13">
                  <c:v>Japani</c:v>
                </c:pt>
                <c:pt idx="14">
                  <c:v>Muu Aasia</c:v>
                </c:pt>
                <c:pt idx="15">
                  <c:v>Yhdysvallat</c:v>
                </c:pt>
                <c:pt idx="16">
                  <c:v>Kanada</c:v>
                </c:pt>
                <c:pt idx="17">
                  <c:v>Latinalainen Amerikka</c:v>
                </c:pt>
                <c:pt idx="18">
                  <c:v>Afrikka</c:v>
                </c:pt>
                <c:pt idx="19">
                  <c:v>Australia</c:v>
                </c:pt>
                <c:pt idx="20">
                  <c:v>Arabimaat ja Lähi-Itä</c:v>
                </c:pt>
              </c:strCache>
            </c:strRef>
          </c:cat>
          <c:val>
            <c:numRef>
              <c:f>'6 Kysymys'!$C$34:$C$54</c:f>
              <c:numCache>
                <c:formatCode>0</c:formatCode>
                <c:ptCount val="21"/>
                <c:pt idx="0">
                  <c:v>83</c:v>
                </c:pt>
                <c:pt idx="1">
                  <c:v>71</c:v>
                </c:pt>
                <c:pt idx="2">
                  <c:v>41</c:v>
                </c:pt>
                <c:pt idx="3">
                  <c:v>37</c:v>
                </c:pt>
                <c:pt idx="4">
                  <c:v>15</c:v>
                </c:pt>
                <c:pt idx="5">
                  <c:v>42</c:v>
                </c:pt>
                <c:pt idx="6">
                  <c:v>16</c:v>
                </c:pt>
                <c:pt idx="7">
                  <c:v>1</c:v>
                </c:pt>
                <c:pt idx="8">
                  <c:v>35</c:v>
                </c:pt>
                <c:pt idx="9">
                  <c:v>36</c:v>
                </c:pt>
                <c:pt idx="10">
                  <c:v>24</c:v>
                </c:pt>
                <c:pt idx="11">
                  <c:v>13</c:v>
                </c:pt>
                <c:pt idx="12">
                  <c:v>7</c:v>
                </c:pt>
                <c:pt idx="13">
                  <c:v>29</c:v>
                </c:pt>
                <c:pt idx="14">
                  <c:v>25</c:v>
                </c:pt>
                <c:pt idx="15">
                  <c:v>53</c:v>
                </c:pt>
                <c:pt idx="16">
                  <c:v>38</c:v>
                </c:pt>
                <c:pt idx="17">
                  <c:v>28</c:v>
                </c:pt>
                <c:pt idx="18">
                  <c:v>16</c:v>
                </c:pt>
                <c:pt idx="19">
                  <c:v>18</c:v>
                </c:pt>
                <c:pt idx="2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8-95C3-6D48-9521-338DFA2BAE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13599996"/>
        <c:axId val="16698101"/>
      </c:barChart>
      <c:catAx>
        <c:axId val="135999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16698101"/>
        <c:crosses val="autoZero"/>
        <c:auto val="0"/>
        <c:lblAlgn val="ctr"/>
        <c:lblOffset val="100"/>
        <c:noMultiLvlLbl val="0"/>
      </c:catAx>
      <c:valAx>
        <c:axId val="16698101"/>
        <c:scaling>
          <c:orientation val="minMax"/>
          <c:min val="0"/>
        </c:scaling>
        <c:delete val="0"/>
        <c:axPos val="l"/>
        <c:majorGridlines>
          <c:spPr>
            <a:ln w="12700" cap="flat" cmpd="sng" algn="ctr">
              <a:solidFill>
                <a:srgbClr val="D3D3D3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b="0" u="none" baseline="0"/>
                  <a:t>Määrä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>
                <a:defRPr lang="en-US" sz="11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fi-FI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13599996"/>
        <c:crosses val="autoZero"/>
        <c:crossBetween val="between"/>
      </c:valAx>
      <c:spPr>
        <a:solidFill>
          <a:srgbClr val="FFFFFF"/>
        </a:solidFill>
        <a:ln w="12700">
          <a:noFill/>
        </a:ln>
        <a:effectLst/>
      </c:spPr>
    </c:plotArea>
    <c:plotVisOnly val="0"/>
    <c:dispBlanksAs val="gap"/>
    <c:showDLblsOverMax val="0"/>
  </c:chart>
  <c:spPr>
    <a:noFill/>
    <a:ln w="6350" cap="flat" cmpd="sng" algn="ctr">
      <a:solidFill>
        <a:srgbClr val="000000"/>
      </a:solidFill>
      <a:prstDash val="solid"/>
      <a:miter lim="800000"/>
    </a:ln>
    <a:effectLst/>
  </c:spPr>
  <c:txPr>
    <a:bodyPr rot="0" vert="horz"/>
    <a:lstStyle/>
    <a:p>
      <a:pPr>
        <a:defRPr lang="en-US" sz="1100" b="0" u="non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16ED-CD40-AF86-E8F65662187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6ED-CD40-AF86-E8F65662187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6ED-CD40-AF86-E8F65662187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6ED-CD40-AF86-E8F65662187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16ED-CD40-AF86-E8F656621878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lang="en-US" sz="8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'7 Kysymys'!$B$34:$B$38</c:f>
              <c:strCache>
                <c:ptCount val="5"/>
                <c:pt idx="0">
                  <c:v>Kasvamaan merkittävästi</c:v>
                </c:pt>
                <c:pt idx="1">
                  <c:v>Kasvamaan jonkin verran</c:v>
                </c:pt>
                <c:pt idx="2">
                  <c:v>Pysymään ennallaan</c:v>
                </c:pt>
                <c:pt idx="3">
                  <c:v>Laskemaan jonkin verran</c:v>
                </c:pt>
                <c:pt idx="4">
                  <c:v>Laskemaan merkittävästi</c:v>
                </c:pt>
              </c:strCache>
            </c:strRef>
          </c:cat>
          <c:val>
            <c:numRef>
              <c:f>'7 Kysymys'!$C$34:$C$38</c:f>
              <c:numCache>
                <c:formatCode>0</c:formatCode>
                <c:ptCount val="5"/>
                <c:pt idx="0">
                  <c:v>22</c:v>
                </c:pt>
                <c:pt idx="1">
                  <c:v>65</c:v>
                </c:pt>
                <c:pt idx="2">
                  <c:v>37</c:v>
                </c:pt>
                <c:pt idx="3">
                  <c:v>11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6ED-CD40-AF86-E8F6566218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3406810"/>
        <c:axId val="38879988"/>
      </c:barChart>
      <c:catAx>
        <c:axId val="340681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38879988"/>
        <c:crosses val="autoZero"/>
        <c:auto val="0"/>
        <c:lblAlgn val="ctr"/>
        <c:lblOffset val="100"/>
        <c:noMultiLvlLbl val="0"/>
      </c:catAx>
      <c:valAx>
        <c:axId val="38879988"/>
        <c:scaling>
          <c:orientation val="minMax"/>
          <c:min val="0"/>
        </c:scaling>
        <c:delete val="0"/>
        <c:axPos val="l"/>
        <c:majorGridlines>
          <c:spPr>
            <a:ln w="12700" cap="flat" cmpd="sng" algn="ctr">
              <a:solidFill>
                <a:srgbClr val="D3D3D3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b="0" u="none" baseline="0"/>
                  <a:t>Määrä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>
                <a:defRPr lang="en-US" sz="11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fi-FI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3406810"/>
        <c:crosses val="autoZero"/>
        <c:crossBetween val="between"/>
      </c:valAx>
      <c:spPr>
        <a:solidFill>
          <a:srgbClr val="FFFFFF"/>
        </a:solidFill>
        <a:ln w="12700">
          <a:noFill/>
        </a:ln>
        <a:effectLst/>
      </c:spPr>
    </c:plotArea>
    <c:plotVisOnly val="0"/>
    <c:dispBlanksAs val="gap"/>
    <c:showDLblsOverMax val="0"/>
  </c:chart>
  <c:spPr>
    <a:noFill/>
    <a:ln w="6350" cap="flat" cmpd="sng" algn="ctr">
      <a:solidFill>
        <a:srgbClr val="000000"/>
      </a:solidFill>
      <a:prstDash val="solid"/>
      <a:miter lim="800000"/>
    </a:ln>
    <a:effectLst/>
  </c:spPr>
  <c:txPr>
    <a:bodyPr rot="0" vert="horz"/>
    <a:lstStyle/>
    <a:p>
      <a:pPr>
        <a:defRPr lang="en-US" sz="1100" b="0" u="non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7ECE-F64C-99DC-861CACCAE59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ECE-F64C-99DC-861CACCAE59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ECE-F64C-99DC-861CACCAE59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7ECE-F64C-99DC-861CACCAE59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7ECE-F64C-99DC-861CACCAE593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7ECE-F64C-99DC-861CACCAE593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7ECE-F64C-99DC-861CACCAE593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7ECE-F64C-99DC-861CACCAE593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7ECE-F64C-99DC-861CACCAE593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7ECE-F64C-99DC-861CACCAE593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7ECE-F64C-99DC-861CACCAE593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7ECE-F64C-99DC-861CACCAE593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8-7ECE-F64C-99DC-861CACCAE593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lang="en-US" sz="8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'8 Kysymys'!$B$34:$B$46</c:f>
              <c:strCache>
                <c:ptCount val="13"/>
                <c:pt idx="0">
                  <c:v>Logistiset häiriöt</c:v>
                </c:pt>
                <c:pt idx="1">
                  <c:v>Raaka-aineiden saatavuus</c:v>
                </c:pt>
                <c:pt idx="2">
                  <c:v>Komponenttien saatavuus</c:v>
                </c:pt>
                <c:pt idx="3">
                  <c:v>Energian saatavuus</c:v>
                </c:pt>
                <c:pt idx="4">
                  <c:v>Osaajien saatavuus</c:v>
                </c:pt>
                <c:pt idx="5">
                  <c:v>Energian hinta</c:v>
                </c:pt>
                <c:pt idx="6">
                  <c:v>Kohonneet kustannukset</c:v>
                </c:pt>
                <c:pt idx="7">
                  <c:v>Heikentynyt kysyntä</c:v>
                </c:pt>
                <c:pt idx="8">
                  <c:v>Venäjän sota ja pakotteet</c:v>
                </c:pt>
                <c:pt idx="9">
                  <c:v>Presidentti Trumpin hallintoon liittyvät epävarmuudet</c:v>
                </c:pt>
                <c:pt idx="10">
                  <c:v>Kiinaan liittyvät epävarmuudet</c:v>
                </c:pt>
                <c:pt idx="11">
                  <c:v>Taantuva maailmantalous</c:v>
                </c:pt>
                <c:pt idx="12">
                  <c:v>Muu konflikti</c:v>
                </c:pt>
              </c:strCache>
            </c:strRef>
          </c:cat>
          <c:val>
            <c:numRef>
              <c:f>'8 Kysymys'!$C$34:$C$46</c:f>
              <c:numCache>
                <c:formatCode>0</c:formatCode>
                <c:ptCount val="13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3</c:v>
                </c:pt>
                <c:pt idx="7">
                  <c:v>7</c:v>
                </c:pt>
                <c:pt idx="8">
                  <c:v>3</c:v>
                </c:pt>
                <c:pt idx="9">
                  <c:v>7</c:v>
                </c:pt>
                <c:pt idx="10">
                  <c:v>2</c:v>
                </c:pt>
                <c:pt idx="11">
                  <c:v>7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7ECE-F64C-99DC-861CACCAE5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61158261"/>
        <c:axId val="981174"/>
      </c:barChart>
      <c:catAx>
        <c:axId val="61158261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981174"/>
        <c:crosses val="autoZero"/>
        <c:auto val="0"/>
        <c:lblAlgn val="ctr"/>
        <c:lblOffset val="100"/>
        <c:noMultiLvlLbl val="0"/>
      </c:catAx>
      <c:valAx>
        <c:axId val="981174"/>
        <c:scaling>
          <c:orientation val="minMax"/>
          <c:min val="0"/>
        </c:scaling>
        <c:delete val="0"/>
        <c:axPos val="l"/>
        <c:majorGridlines>
          <c:spPr>
            <a:ln w="12700" cap="flat" cmpd="sng" algn="ctr">
              <a:solidFill>
                <a:srgbClr val="D3D3D3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b="0" u="none" baseline="0"/>
                  <a:t>Määrä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>
                <a:defRPr lang="en-US" sz="11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fi-FI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61158261"/>
        <c:crosses val="autoZero"/>
        <c:crossBetween val="between"/>
        <c:majorUnit val="1"/>
      </c:valAx>
      <c:spPr>
        <a:solidFill>
          <a:srgbClr val="FFFFFF"/>
        </a:solidFill>
        <a:ln w="12700">
          <a:noFill/>
        </a:ln>
        <a:effectLst/>
      </c:spPr>
    </c:plotArea>
    <c:plotVisOnly val="0"/>
    <c:dispBlanksAs val="gap"/>
    <c:showDLblsOverMax val="0"/>
  </c:chart>
  <c:spPr>
    <a:noFill/>
    <a:ln w="6350" cap="flat" cmpd="sng" algn="ctr">
      <a:solidFill>
        <a:srgbClr val="000000"/>
      </a:solidFill>
      <a:prstDash val="solid"/>
      <a:miter lim="800000"/>
    </a:ln>
    <a:effectLst/>
  </c:spPr>
  <c:txPr>
    <a:bodyPr rot="0" vert="horz"/>
    <a:lstStyle/>
    <a:p>
      <a:pPr>
        <a:defRPr lang="en-US" sz="1100" b="0" u="non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0D98-1B44-952C-473F480243A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0D98-1B44-952C-473F480243A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0D98-1B44-952C-473F480243A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0D98-1B44-952C-473F480243A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0D98-1B44-952C-473F480243A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0D98-1B44-952C-473F480243A8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0D98-1B44-952C-473F480243A8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0D98-1B44-952C-473F480243A8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0D98-1B44-952C-473F480243A8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0D98-1B44-952C-473F480243A8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0D98-1B44-952C-473F480243A8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lang="en-US" sz="8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'10 Kysymys'!$B$34:$B$44</c:f>
              <c:strCache>
                <c:ptCount val="11"/>
                <c:pt idx="0">
                  <c:v>Puhtaat teknologiat ja vähähiiliset ratkaisut</c:v>
                </c:pt>
                <c:pt idx="1">
                  <c:v>Digitalisaatio</c:v>
                </c:pt>
                <c:pt idx="2">
                  <c:v>Biojalostus</c:v>
                </c:pt>
                <c:pt idx="3">
                  <c:v>Muu korkean jalostusarvon teknologia</c:v>
                </c:pt>
                <c:pt idx="4">
                  <c:v>Kaivostoiminta</c:v>
                </c:pt>
                <c:pt idx="5">
                  <c:v>Kemianteollisuus</c:v>
                </c:pt>
                <c:pt idx="6">
                  <c:v>Valmistava teollisuus</c:v>
                </c:pt>
                <c:pt idx="7">
                  <c:v>Puolustusteollisuus</c:v>
                </c:pt>
                <c:pt idx="8">
                  <c:v>Peliala</c:v>
                </c:pt>
                <c:pt idx="9">
                  <c:v>Matkailu</c:v>
                </c:pt>
                <c:pt idx="10">
                  <c:v>Muu, mikä?</c:v>
                </c:pt>
              </c:strCache>
            </c:strRef>
          </c:cat>
          <c:val>
            <c:numRef>
              <c:f>'10 Kysymys'!$C$34:$C$44</c:f>
              <c:numCache>
                <c:formatCode>0</c:formatCode>
                <c:ptCount val="11"/>
                <c:pt idx="0">
                  <c:v>75</c:v>
                </c:pt>
                <c:pt idx="1">
                  <c:v>47</c:v>
                </c:pt>
                <c:pt idx="2">
                  <c:v>25</c:v>
                </c:pt>
                <c:pt idx="3">
                  <c:v>25</c:v>
                </c:pt>
                <c:pt idx="4">
                  <c:v>27</c:v>
                </c:pt>
                <c:pt idx="5">
                  <c:v>15</c:v>
                </c:pt>
                <c:pt idx="6">
                  <c:v>34</c:v>
                </c:pt>
                <c:pt idx="7">
                  <c:v>81</c:v>
                </c:pt>
                <c:pt idx="8">
                  <c:v>2</c:v>
                </c:pt>
                <c:pt idx="9">
                  <c:v>10</c:v>
                </c:pt>
                <c:pt idx="1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0D98-1B44-952C-473F480243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31600759"/>
        <c:axId val="38928162"/>
      </c:barChart>
      <c:catAx>
        <c:axId val="31600759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38928162"/>
        <c:crosses val="autoZero"/>
        <c:auto val="0"/>
        <c:lblAlgn val="ctr"/>
        <c:lblOffset val="100"/>
        <c:noMultiLvlLbl val="0"/>
      </c:catAx>
      <c:valAx>
        <c:axId val="38928162"/>
        <c:scaling>
          <c:orientation val="minMax"/>
          <c:min val="0"/>
        </c:scaling>
        <c:delete val="0"/>
        <c:axPos val="l"/>
        <c:majorGridlines>
          <c:spPr>
            <a:ln w="12700" cap="flat" cmpd="sng" algn="ctr">
              <a:solidFill>
                <a:srgbClr val="D3D3D3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b="0" u="none" baseline="0"/>
                  <a:t>Määrä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>
                <a:defRPr lang="en-US" sz="11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fi-FI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31600759"/>
        <c:crosses val="autoZero"/>
        <c:crossBetween val="between"/>
      </c:valAx>
      <c:spPr>
        <a:solidFill>
          <a:srgbClr val="FFFFFF"/>
        </a:solidFill>
        <a:ln w="12700">
          <a:noFill/>
        </a:ln>
        <a:effectLst/>
      </c:spPr>
    </c:plotArea>
    <c:plotVisOnly val="0"/>
    <c:dispBlanksAs val="gap"/>
    <c:showDLblsOverMax val="0"/>
  </c:chart>
  <c:spPr>
    <a:noFill/>
    <a:ln w="6350" cap="flat" cmpd="sng" algn="ctr">
      <a:solidFill>
        <a:srgbClr val="000000"/>
      </a:solidFill>
      <a:prstDash val="solid"/>
      <a:miter lim="800000"/>
    </a:ln>
    <a:effectLst/>
  </c:spPr>
  <c:txPr>
    <a:bodyPr rot="0" vert="horz"/>
    <a:lstStyle/>
    <a:p>
      <a:pPr>
        <a:defRPr lang="en-US" sz="1100" b="0" u="non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FDA5-1141-A16B-DEC0EEDBEBA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FDA5-1141-A16B-DEC0EEDBEBA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FDA5-1141-A16B-DEC0EEDBEBA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FDA5-1141-A16B-DEC0EEDBEBA2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FDA5-1141-A16B-DEC0EEDBEBA2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lang="en-US" sz="8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'11 Kysymys'!$B$34:$B$38</c:f>
              <c:strCache>
                <c:ptCount val="5"/>
                <c:pt idx="0">
                  <c:v>Vaikuttaa erittäin kielteisesti</c:v>
                </c:pt>
                <c:pt idx="1">
                  <c:v>Vaikuttaa kielteisesti</c:v>
                </c:pt>
                <c:pt idx="2">
                  <c:v>Ei vaikutusta</c:v>
                </c:pt>
                <c:pt idx="3">
                  <c:v>Vaikuttaa myönteisesti</c:v>
                </c:pt>
                <c:pt idx="4">
                  <c:v>Vaikuttaa erittäin myönteisesti</c:v>
                </c:pt>
              </c:strCache>
            </c:strRef>
          </c:cat>
          <c:val>
            <c:numRef>
              <c:f>'11 Kysymys'!$C$34:$C$38</c:f>
              <c:numCache>
                <c:formatCode>0</c:formatCode>
                <c:ptCount val="5"/>
                <c:pt idx="0">
                  <c:v>13</c:v>
                </c:pt>
                <c:pt idx="1">
                  <c:v>103</c:v>
                </c:pt>
                <c:pt idx="2">
                  <c:v>14</c:v>
                </c:pt>
                <c:pt idx="3">
                  <c:v>8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DA5-1141-A16B-DEC0EEDBEB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2190856"/>
        <c:axId val="34710433"/>
      </c:barChart>
      <c:catAx>
        <c:axId val="21908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34710433"/>
        <c:crosses val="autoZero"/>
        <c:auto val="0"/>
        <c:lblAlgn val="ctr"/>
        <c:lblOffset val="100"/>
        <c:noMultiLvlLbl val="0"/>
      </c:catAx>
      <c:valAx>
        <c:axId val="34710433"/>
        <c:scaling>
          <c:orientation val="minMax"/>
          <c:min val="0"/>
        </c:scaling>
        <c:delete val="0"/>
        <c:axPos val="l"/>
        <c:majorGridlines>
          <c:spPr>
            <a:ln w="12700" cap="flat" cmpd="sng" algn="ctr">
              <a:solidFill>
                <a:srgbClr val="D3D3D3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b="0" u="none" baseline="0"/>
                  <a:t>Määrä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>
                <a:defRPr lang="en-US" sz="11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fi-FI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2190856"/>
        <c:crosses val="autoZero"/>
        <c:crossBetween val="between"/>
      </c:valAx>
      <c:spPr>
        <a:solidFill>
          <a:srgbClr val="FFFFFF"/>
        </a:solidFill>
        <a:ln w="12700">
          <a:noFill/>
        </a:ln>
        <a:effectLst/>
      </c:spPr>
    </c:plotArea>
    <c:plotVisOnly val="0"/>
    <c:dispBlanksAs val="gap"/>
    <c:showDLblsOverMax val="0"/>
  </c:chart>
  <c:spPr>
    <a:noFill/>
    <a:ln w="6350" cap="flat" cmpd="sng" algn="ctr">
      <a:solidFill>
        <a:srgbClr val="000000"/>
      </a:solidFill>
      <a:prstDash val="solid"/>
      <a:miter lim="800000"/>
    </a:ln>
    <a:effectLst/>
  </c:spPr>
  <c:txPr>
    <a:bodyPr rot="0" vert="horz"/>
    <a:lstStyle/>
    <a:p>
      <a:pPr>
        <a:defRPr lang="en-US" sz="1100" b="0" u="non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700A-ED48-B420-A1DEB6A6342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00A-ED48-B420-A1DEB6A6342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700A-ED48-B420-A1DEB6A6342D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700A-ED48-B420-A1DEB6A6342D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700A-ED48-B420-A1DEB6A6342D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700A-ED48-B420-A1DEB6A6342D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700A-ED48-B420-A1DEB6A6342D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700A-ED48-B420-A1DEB6A6342D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700A-ED48-B420-A1DEB6A6342D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700A-ED48-B420-A1DEB6A6342D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700A-ED48-B420-A1DEB6A6342D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700A-ED48-B420-A1DEB6A6342D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lang="en-US" sz="8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'12 Kysymys'!$B$34:$B$45</c:f>
              <c:strCache>
                <c:ptCount val="12"/>
                <c:pt idx="0">
                  <c:v>Lisäämällä poliittisten riskien arviointia meille tärkeillä markkinoilla</c:v>
                </c:pt>
                <c:pt idx="1">
                  <c:v>Kasvattamalla varastoja</c:v>
                </c:pt>
                <c:pt idx="2">
                  <c:v>Arvioimalla ja monipuolistamalla arvo- ja toimitusketjuja</c:v>
                </c:pt>
                <c:pt idx="3">
                  <c:v>Vahvistamalla toimitusketjujen kestävyyttä (ihmisoikeudet yms.)</c:v>
                </c:pt>
                <c:pt idx="4">
                  <c:v>Luopumalla suunnitelluista investoinneista</c:v>
                </c:pt>
                <c:pt idx="5">
                  <c:v>Vähentämällä Kiina-riippuvuutta kaikissa toiminnoissa</c:v>
                </c:pt>
                <c:pt idx="6">
                  <c:v>Vähentämällä Kiina-riippuvuutta kriittisillä toimialoilla</c:v>
                </c:pt>
                <c:pt idx="7">
                  <c:v>Vahvistamalla tietoturvallisuutta</c:v>
                </c:pt>
                <c:pt idx="8">
                  <c:v>Aloittamalla viennin uusille markkinoille</c:v>
                </c:pt>
                <c:pt idx="9">
                  <c:v>Sisällyttämällä kasvaneet riskit kauppasopimuksiin</c:v>
                </c:pt>
                <c:pt idx="10">
                  <c:v>Emme ole ryhtyneet toimenpiteisiin</c:v>
                </c:pt>
                <c:pt idx="11">
                  <c:v>Jotenkin muuten, miten?</c:v>
                </c:pt>
              </c:strCache>
            </c:strRef>
          </c:cat>
          <c:val>
            <c:numRef>
              <c:f>'12 Kysymys'!$C$34:$C$45</c:f>
              <c:numCache>
                <c:formatCode>0</c:formatCode>
                <c:ptCount val="12"/>
                <c:pt idx="0">
                  <c:v>57</c:v>
                </c:pt>
                <c:pt idx="1">
                  <c:v>19</c:v>
                </c:pt>
                <c:pt idx="2">
                  <c:v>54</c:v>
                </c:pt>
                <c:pt idx="3">
                  <c:v>13</c:v>
                </c:pt>
                <c:pt idx="4">
                  <c:v>10</c:v>
                </c:pt>
                <c:pt idx="5">
                  <c:v>11</c:v>
                </c:pt>
                <c:pt idx="6">
                  <c:v>11</c:v>
                </c:pt>
                <c:pt idx="7">
                  <c:v>53</c:v>
                </c:pt>
                <c:pt idx="8">
                  <c:v>54</c:v>
                </c:pt>
                <c:pt idx="9">
                  <c:v>32</c:v>
                </c:pt>
                <c:pt idx="10">
                  <c:v>12</c:v>
                </c:pt>
                <c:pt idx="1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700A-ED48-B420-A1DEB6A634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27592143"/>
        <c:axId val="32560667"/>
      </c:barChart>
      <c:catAx>
        <c:axId val="27592143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32560667"/>
        <c:crosses val="autoZero"/>
        <c:auto val="0"/>
        <c:lblAlgn val="ctr"/>
        <c:lblOffset val="100"/>
        <c:noMultiLvlLbl val="0"/>
      </c:catAx>
      <c:valAx>
        <c:axId val="32560667"/>
        <c:scaling>
          <c:orientation val="minMax"/>
          <c:min val="0"/>
        </c:scaling>
        <c:delete val="0"/>
        <c:axPos val="l"/>
        <c:majorGridlines>
          <c:spPr>
            <a:ln w="12700" cap="flat" cmpd="sng" algn="ctr">
              <a:solidFill>
                <a:srgbClr val="D3D3D3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b="0" u="none" baseline="0"/>
                  <a:t>Määrä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>
                <a:defRPr lang="en-US" sz="11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fi-FI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27592143"/>
        <c:crosses val="autoZero"/>
        <c:crossBetween val="between"/>
      </c:valAx>
      <c:spPr>
        <a:solidFill>
          <a:srgbClr val="FFFFFF"/>
        </a:solidFill>
        <a:ln w="12700">
          <a:noFill/>
        </a:ln>
        <a:effectLst/>
      </c:spPr>
    </c:plotArea>
    <c:plotVisOnly val="0"/>
    <c:dispBlanksAs val="gap"/>
    <c:showDLblsOverMax val="0"/>
  </c:chart>
  <c:spPr>
    <a:noFill/>
    <a:ln w="6350" cap="flat" cmpd="sng" algn="ctr">
      <a:solidFill>
        <a:srgbClr val="000000"/>
      </a:solidFill>
      <a:prstDash val="solid"/>
      <a:miter lim="800000"/>
    </a:ln>
    <a:effectLst/>
  </c:spPr>
  <c:txPr>
    <a:bodyPr rot="0" vert="horz"/>
    <a:lstStyle/>
    <a:p>
      <a:pPr>
        <a:defRPr lang="en-US" sz="1100" b="0" u="non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7320-B345-964D-64DC4A10484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7320-B345-964D-64DC4A10484B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lang="en-US" sz="8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'13 Kysymys'!$B$34:$B$35</c:f>
              <c:strCache>
                <c:ptCount val="2"/>
                <c:pt idx="0">
                  <c:v>Kyllä</c:v>
                </c:pt>
                <c:pt idx="1">
                  <c:v>Ei</c:v>
                </c:pt>
              </c:strCache>
            </c:strRef>
          </c:cat>
          <c:val>
            <c:numRef>
              <c:f>'13 Kysymys'!$C$34:$C$35</c:f>
              <c:numCache>
                <c:formatCode>0</c:formatCode>
                <c:ptCount val="2"/>
                <c:pt idx="0">
                  <c:v>63</c:v>
                </c:pt>
                <c:pt idx="1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320-B345-964D-64DC4A1048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66934773"/>
        <c:axId val="37687543"/>
      </c:barChart>
      <c:catAx>
        <c:axId val="66934773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37687543"/>
        <c:crosses val="autoZero"/>
        <c:auto val="0"/>
        <c:lblAlgn val="ctr"/>
        <c:lblOffset val="100"/>
        <c:noMultiLvlLbl val="0"/>
      </c:catAx>
      <c:valAx>
        <c:axId val="37687543"/>
        <c:scaling>
          <c:orientation val="minMax"/>
          <c:min val="0"/>
        </c:scaling>
        <c:delete val="0"/>
        <c:axPos val="l"/>
        <c:majorGridlines>
          <c:spPr>
            <a:ln w="12700" cap="flat" cmpd="sng" algn="ctr">
              <a:solidFill>
                <a:srgbClr val="D3D3D3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b="0" u="none" baseline="0"/>
                  <a:t>Määrä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>
                <a:defRPr lang="en-US" sz="11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fi-FI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66934773"/>
        <c:crosses val="autoZero"/>
        <c:crossBetween val="between"/>
      </c:valAx>
      <c:spPr>
        <a:solidFill>
          <a:srgbClr val="FFFFFF"/>
        </a:solidFill>
        <a:ln w="12700">
          <a:noFill/>
        </a:ln>
        <a:effectLst/>
      </c:spPr>
    </c:plotArea>
    <c:plotVisOnly val="0"/>
    <c:dispBlanksAs val="gap"/>
    <c:showDLblsOverMax val="0"/>
  </c:chart>
  <c:spPr>
    <a:noFill/>
    <a:ln w="6350" cap="flat" cmpd="sng" algn="ctr">
      <a:solidFill>
        <a:srgbClr val="000000"/>
      </a:solidFill>
      <a:prstDash val="solid"/>
      <a:miter lim="800000"/>
    </a:ln>
    <a:effectLst/>
  </c:spPr>
  <c:txPr>
    <a:bodyPr rot="0" vert="horz"/>
    <a:lstStyle/>
    <a:p>
      <a:pPr>
        <a:defRPr lang="en-US" sz="1100" b="0" u="non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D2AD-7F40-B98B-0EB475348CE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D2AD-7F40-B98B-0EB475348CE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D2AD-7F40-B98B-0EB475348CE7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lang="en-US" sz="8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'15 Kysymys'!$B$34:$B$36</c:f>
              <c:strCache>
                <c:ptCount val="3"/>
                <c:pt idx="0">
                  <c:v>Kasvava</c:v>
                </c:pt>
                <c:pt idx="1">
                  <c:v>Ennallaan</c:v>
                </c:pt>
                <c:pt idx="2">
                  <c:v>Hiipuva</c:v>
                </c:pt>
              </c:strCache>
            </c:strRef>
          </c:cat>
          <c:val>
            <c:numRef>
              <c:f>'15 Kysymys'!$C$34:$C$36</c:f>
              <c:numCache>
                <c:formatCode>0</c:formatCode>
                <c:ptCount val="3"/>
                <c:pt idx="0">
                  <c:v>40</c:v>
                </c:pt>
                <c:pt idx="1">
                  <c:v>72</c:v>
                </c:pt>
                <c:pt idx="2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2AD-7F40-B98B-0EB475348C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60961569"/>
        <c:axId val="34849053"/>
      </c:barChart>
      <c:catAx>
        <c:axId val="60961569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34849053"/>
        <c:crosses val="autoZero"/>
        <c:auto val="0"/>
        <c:lblAlgn val="ctr"/>
        <c:lblOffset val="100"/>
        <c:noMultiLvlLbl val="0"/>
      </c:catAx>
      <c:valAx>
        <c:axId val="34849053"/>
        <c:scaling>
          <c:orientation val="minMax"/>
          <c:min val="0"/>
        </c:scaling>
        <c:delete val="0"/>
        <c:axPos val="l"/>
        <c:majorGridlines>
          <c:spPr>
            <a:ln w="12700" cap="flat" cmpd="sng" algn="ctr">
              <a:solidFill>
                <a:srgbClr val="D3D3D3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b="0" u="none" baseline="0"/>
                  <a:t>Määrä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>
                <a:defRPr lang="en-US" sz="11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fi-FI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60961569"/>
        <c:crosses val="autoZero"/>
        <c:crossBetween val="between"/>
      </c:valAx>
      <c:spPr>
        <a:solidFill>
          <a:srgbClr val="FFFFFF"/>
        </a:solidFill>
        <a:ln w="12700">
          <a:noFill/>
        </a:ln>
        <a:effectLst/>
      </c:spPr>
    </c:plotArea>
    <c:plotVisOnly val="0"/>
    <c:dispBlanksAs val="gap"/>
    <c:showDLblsOverMax val="0"/>
  </c:chart>
  <c:spPr>
    <a:noFill/>
    <a:ln w="6350" cap="flat" cmpd="sng" algn="ctr">
      <a:solidFill>
        <a:srgbClr val="000000"/>
      </a:solidFill>
      <a:prstDash val="solid"/>
      <a:miter lim="800000"/>
    </a:ln>
    <a:effectLst/>
  </c:spPr>
  <c:txPr>
    <a:bodyPr rot="0" vert="horz"/>
    <a:lstStyle/>
    <a:p>
      <a:pPr>
        <a:defRPr lang="en-US" sz="1100" b="0" u="non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2134-7F4B-9E4C-6001BB65EA4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2134-7F4B-9E4C-6001BB65EA4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2134-7F4B-9E4C-6001BB65EA4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2134-7F4B-9E4C-6001BB65EA49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lang="en-US" sz="8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'16 Kysymys'!$B$34:$B$37</c:f>
              <c:strCache>
                <c:ptCount val="4"/>
                <c:pt idx="0">
                  <c:v>Kyllä</c:v>
                </c:pt>
                <c:pt idx="1">
                  <c:v>Ei</c:v>
                </c:pt>
                <c:pt idx="2">
                  <c:v>Harkitsemme supistamista tai vetäytymistä</c:v>
                </c:pt>
                <c:pt idx="3">
                  <c:v>En osaa sanoa</c:v>
                </c:pt>
              </c:strCache>
            </c:strRef>
          </c:cat>
          <c:val>
            <c:numRef>
              <c:f>'16 Kysymys'!$C$34:$C$37</c:f>
              <c:numCache>
                <c:formatCode>0</c:formatCode>
                <c:ptCount val="4"/>
                <c:pt idx="0">
                  <c:v>37</c:v>
                </c:pt>
                <c:pt idx="1">
                  <c:v>84</c:v>
                </c:pt>
                <c:pt idx="2">
                  <c:v>4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134-7F4B-9E4C-6001BB65EA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51018876"/>
        <c:axId val="32255478"/>
      </c:barChart>
      <c:catAx>
        <c:axId val="510188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32255478"/>
        <c:crosses val="autoZero"/>
        <c:auto val="0"/>
        <c:lblAlgn val="ctr"/>
        <c:lblOffset val="100"/>
        <c:noMultiLvlLbl val="0"/>
      </c:catAx>
      <c:valAx>
        <c:axId val="32255478"/>
        <c:scaling>
          <c:orientation val="minMax"/>
          <c:min val="0"/>
        </c:scaling>
        <c:delete val="0"/>
        <c:axPos val="l"/>
        <c:majorGridlines>
          <c:spPr>
            <a:ln w="12700" cap="flat" cmpd="sng" algn="ctr">
              <a:solidFill>
                <a:srgbClr val="D3D3D3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b="0" u="none" baseline="0"/>
                  <a:t>Määrä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>
                <a:defRPr lang="en-US" sz="11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fi-FI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51018876"/>
        <c:crosses val="autoZero"/>
        <c:crossBetween val="between"/>
      </c:valAx>
      <c:spPr>
        <a:solidFill>
          <a:srgbClr val="FFFFFF"/>
        </a:solidFill>
        <a:ln w="12700">
          <a:noFill/>
        </a:ln>
        <a:effectLst/>
      </c:spPr>
    </c:plotArea>
    <c:plotVisOnly val="0"/>
    <c:dispBlanksAs val="gap"/>
    <c:showDLblsOverMax val="0"/>
  </c:chart>
  <c:spPr>
    <a:noFill/>
    <a:ln w="6350" cap="flat" cmpd="sng" algn="ctr">
      <a:solidFill>
        <a:srgbClr val="000000"/>
      </a:solidFill>
      <a:prstDash val="solid"/>
      <a:miter lim="800000"/>
    </a:ln>
    <a:effectLst/>
  </c:spPr>
  <c:txPr>
    <a:bodyPr rot="0" vert="horz"/>
    <a:lstStyle/>
    <a:p>
      <a:pPr>
        <a:defRPr lang="en-US" sz="1100" b="0" u="non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A316-BD4E-B508-F3203B264D4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316-BD4E-B508-F3203B264D4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A316-BD4E-B508-F3203B264D4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A316-BD4E-B508-F3203B264D49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A316-BD4E-B508-F3203B264D49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lang="en-US" sz="8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'17 Kysymys'!$B$34:$B$38</c:f>
              <c:strCache>
                <c:ptCount val="5"/>
                <c:pt idx="0">
                  <c:v>Kasvaa merkittävästi</c:v>
                </c:pt>
                <c:pt idx="1">
                  <c:v>Kasvaa hieman</c:v>
                </c:pt>
                <c:pt idx="2">
                  <c:v>Pysyy ennallaan</c:v>
                </c:pt>
                <c:pt idx="3">
                  <c:v>Vähenee hieman</c:v>
                </c:pt>
                <c:pt idx="4">
                  <c:v>Vähenee merkittävästi</c:v>
                </c:pt>
              </c:strCache>
            </c:strRef>
          </c:cat>
          <c:val>
            <c:numRef>
              <c:f>'17 Kysymys'!$C$34:$C$38</c:f>
              <c:numCache>
                <c:formatCode>0</c:formatCode>
                <c:ptCount val="5"/>
                <c:pt idx="0">
                  <c:v>3</c:v>
                </c:pt>
                <c:pt idx="1">
                  <c:v>39</c:v>
                </c:pt>
                <c:pt idx="2">
                  <c:v>89</c:v>
                </c:pt>
                <c:pt idx="3">
                  <c:v>6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316-BD4E-B508-F3203B264D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15357869"/>
        <c:axId val="45343081"/>
      </c:barChart>
      <c:catAx>
        <c:axId val="15357869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45343081"/>
        <c:crosses val="autoZero"/>
        <c:auto val="0"/>
        <c:lblAlgn val="ctr"/>
        <c:lblOffset val="100"/>
        <c:noMultiLvlLbl val="0"/>
      </c:catAx>
      <c:valAx>
        <c:axId val="45343081"/>
        <c:scaling>
          <c:orientation val="minMax"/>
          <c:min val="0"/>
        </c:scaling>
        <c:delete val="0"/>
        <c:axPos val="l"/>
        <c:majorGridlines>
          <c:spPr>
            <a:ln w="12700" cap="flat" cmpd="sng" algn="ctr">
              <a:solidFill>
                <a:srgbClr val="D3D3D3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b="0" u="none" baseline="0"/>
                  <a:t>Määrä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>
                <a:defRPr lang="en-US" sz="11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fi-FI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15357869"/>
        <c:crosses val="autoZero"/>
        <c:crossBetween val="between"/>
      </c:valAx>
      <c:spPr>
        <a:solidFill>
          <a:srgbClr val="FFFFFF"/>
        </a:solidFill>
        <a:ln w="12700">
          <a:noFill/>
        </a:ln>
        <a:effectLst/>
      </c:spPr>
    </c:plotArea>
    <c:plotVisOnly val="0"/>
    <c:dispBlanksAs val="gap"/>
    <c:showDLblsOverMax val="0"/>
  </c:chart>
  <c:spPr>
    <a:noFill/>
    <a:ln w="6350" cap="flat" cmpd="sng" algn="ctr">
      <a:solidFill>
        <a:srgbClr val="000000"/>
      </a:solidFill>
      <a:prstDash val="solid"/>
      <a:miter lim="800000"/>
    </a:ln>
    <a:effectLst/>
  </c:spPr>
  <c:txPr>
    <a:bodyPr rot="0" vert="horz"/>
    <a:lstStyle/>
    <a:p>
      <a:pPr>
        <a:defRPr lang="en-US" sz="1100" b="0" u="non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FF03-4246-8E6F-288F1B0CA07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FF03-4246-8E6F-288F1B0CA07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FF03-4246-8E6F-288F1B0CA078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lang="en-US" sz="8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'18 Kysymys'!$B$34:$B$36</c:f>
              <c:strCache>
                <c:ptCount val="3"/>
                <c:pt idx="0">
                  <c:v>Kyllä</c:v>
                </c:pt>
                <c:pt idx="1">
                  <c:v>Ei</c:v>
                </c:pt>
                <c:pt idx="2">
                  <c:v>En osaa sanoa</c:v>
                </c:pt>
              </c:strCache>
            </c:strRef>
          </c:cat>
          <c:val>
            <c:numRef>
              <c:f>'18 Kysymys'!$C$34:$C$36</c:f>
              <c:numCache>
                <c:formatCode>0</c:formatCode>
                <c:ptCount val="3"/>
                <c:pt idx="0">
                  <c:v>69</c:v>
                </c:pt>
                <c:pt idx="1">
                  <c:v>25</c:v>
                </c:pt>
                <c:pt idx="2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F03-4246-8E6F-288F1B0CA0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12570332"/>
        <c:axId val="44011487"/>
      </c:barChart>
      <c:catAx>
        <c:axId val="125703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44011487"/>
        <c:crosses val="autoZero"/>
        <c:auto val="0"/>
        <c:lblAlgn val="ctr"/>
        <c:lblOffset val="100"/>
        <c:noMultiLvlLbl val="0"/>
      </c:catAx>
      <c:valAx>
        <c:axId val="44011487"/>
        <c:scaling>
          <c:orientation val="minMax"/>
          <c:min val="0"/>
        </c:scaling>
        <c:delete val="0"/>
        <c:axPos val="l"/>
        <c:majorGridlines>
          <c:spPr>
            <a:ln w="12700" cap="flat" cmpd="sng" algn="ctr">
              <a:solidFill>
                <a:srgbClr val="D3D3D3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b="0" u="none" baseline="0"/>
                  <a:t>Määrä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>
                <a:defRPr lang="en-US" sz="11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fi-FI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12570332"/>
        <c:crosses val="autoZero"/>
        <c:crossBetween val="between"/>
      </c:valAx>
      <c:spPr>
        <a:solidFill>
          <a:srgbClr val="FFFFFF"/>
        </a:solidFill>
        <a:ln w="12700">
          <a:noFill/>
        </a:ln>
        <a:effectLst/>
      </c:spPr>
    </c:plotArea>
    <c:plotVisOnly val="0"/>
    <c:dispBlanksAs val="gap"/>
    <c:showDLblsOverMax val="0"/>
  </c:chart>
  <c:spPr>
    <a:noFill/>
    <a:ln w="6350" cap="flat" cmpd="sng" algn="ctr">
      <a:solidFill>
        <a:srgbClr val="000000"/>
      </a:solidFill>
      <a:prstDash val="solid"/>
      <a:miter lim="800000"/>
    </a:ln>
    <a:effectLst/>
  </c:spPr>
  <c:txPr>
    <a:bodyPr rot="0" vert="horz"/>
    <a:lstStyle/>
    <a:p>
      <a:pPr>
        <a:defRPr lang="en-US" sz="1100" b="0" u="non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81F2-6842-B2C4-4CC7787CCFE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81F2-6842-B2C4-4CC7787CCFE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81F2-6842-B2C4-4CC7787CCFE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81F2-6842-B2C4-4CC7787CCFE3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lang="en-US" sz="8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'19 Kysymys'!$B$34:$B$37</c:f>
              <c:strCache>
                <c:ptCount val="4"/>
                <c:pt idx="0">
                  <c:v>Kyllä</c:v>
                </c:pt>
                <c:pt idx="1">
                  <c:v>Ei</c:v>
                </c:pt>
                <c:pt idx="2">
                  <c:v>En osaa sanoa</c:v>
                </c:pt>
                <c:pt idx="3">
                  <c:v>Meillä ei ole liiketoimintaa Kiinassa</c:v>
                </c:pt>
              </c:strCache>
            </c:strRef>
          </c:cat>
          <c:val>
            <c:numRef>
              <c:f>'19 Kysymys'!$C$34:$C$37</c:f>
              <c:numCache>
                <c:formatCode>0</c:formatCode>
                <c:ptCount val="4"/>
                <c:pt idx="0">
                  <c:v>70</c:v>
                </c:pt>
                <c:pt idx="1">
                  <c:v>8</c:v>
                </c:pt>
                <c:pt idx="2">
                  <c:v>3</c:v>
                </c:pt>
                <c:pt idx="3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1F2-6842-B2C4-4CC7787CCF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55966387"/>
        <c:axId val="63078464"/>
      </c:barChart>
      <c:catAx>
        <c:axId val="55966387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63078464"/>
        <c:crosses val="autoZero"/>
        <c:auto val="0"/>
        <c:lblAlgn val="ctr"/>
        <c:lblOffset val="100"/>
        <c:noMultiLvlLbl val="0"/>
      </c:catAx>
      <c:valAx>
        <c:axId val="63078464"/>
        <c:scaling>
          <c:orientation val="minMax"/>
          <c:min val="0"/>
        </c:scaling>
        <c:delete val="0"/>
        <c:axPos val="l"/>
        <c:majorGridlines>
          <c:spPr>
            <a:ln w="12700" cap="flat" cmpd="sng" algn="ctr">
              <a:solidFill>
                <a:srgbClr val="D3D3D3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b="0" u="none" baseline="0"/>
                  <a:t>Määrä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>
                <a:defRPr lang="en-US" sz="11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fi-FI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55966387"/>
        <c:crosses val="autoZero"/>
        <c:crossBetween val="between"/>
      </c:valAx>
      <c:spPr>
        <a:solidFill>
          <a:srgbClr val="FFFFFF"/>
        </a:solidFill>
        <a:ln w="12700">
          <a:noFill/>
        </a:ln>
        <a:effectLst/>
      </c:spPr>
    </c:plotArea>
    <c:plotVisOnly val="0"/>
    <c:dispBlanksAs val="gap"/>
    <c:showDLblsOverMax val="0"/>
  </c:chart>
  <c:spPr>
    <a:noFill/>
    <a:ln w="6350" cap="flat" cmpd="sng" algn="ctr">
      <a:solidFill>
        <a:srgbClr val="000000"/>
      </a:solidFill>
      <a:prstDash val="solid"/>
      <a:miter lim="800000"/>
    </a:ln>
    <a:effectLst/>
  </c:spPr>
  <c:txPr>
    <a:bodyPr rot="0" vert="horz"/>
    <a:lstStyle/>
    <a:p>
      <a:pPr>
        <a:defRPr lang="en-US" sz="1100" b="0" u="non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CFB1-DC4C-B0E6-59BE657C32D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CFB1-DC4C-B0E6-59BE657C32D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CFB1-DC4C-B0E6-59BE657C32DF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lang="en-US" sz="8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'20 Kysymys'!$B$34:$B$36</c:f>
              <c:strCache>
                <c:ptCount val="3"/>
                <c:pt idx="0">
                  <c:v>Kyllä</c:v>
                </c:pt>
                <c:pt idx="1">
                  <c:v>Ei</c:v>
                </c:pt>
                <c:pt idx="2">
                  <c:v>En osaa sanoa</c:v>
                </c:pt>
              </c:strCache>
            </c:strRef>
          </c:cat>
          <c:val>
            <c:numRef>
              <c:f>'20 Kysymys'!$C$34:$C$36</c:f>
              <c:numCache>
                <c:formatCode>0</c:formatCode>
                <c:ptCount val="3"/>
                <c:pt idx="0">
                  <c:v>53</c:v>
                </c:pt>
                <c:pt idx="1">
                  <c:v>45</c:v>
                </c:pt>
                <c:pt idx="2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FB1-DC4C-B0E6-59BE657C32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57059927"/>
        <c:axId val="46560243"/>
      </c:barChart>
      <c:catAx>
        <c:axId val="57059927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46560243"/>
        <c:crosses val="autoZero"/>
        <c:auto val="0"/>
        <c:lblAlgn val="ctr"/>
        <c:lblOffset val="100"/>
        <c:noMultiLvlLbl val="0"/>
      </c:catAx>
      <c:valAx>
        <c:axId val="46560243"/>
        <c:scaling>
          <c:orientation val="minMax"/>
          <c:min val="0"/>
        </c:scaling>
        <c:delete val="0"/>
        <c:axPos val="l"/>
        <c:majorGridlines>
          <c:spPr>
            <a:ln w="12700" cap="flat" cmpd="sng" algn="ctr">
              <a:solidFill>
                <a:srgbClr val="D3D3D3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b="0" u="none" baseline="0"/>
                  <a:t>Määrä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>
                <a:defRPr lang="en-US" sz="11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fi-FI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57059927"/>
        <c:crosses val="autoZero"/>
        <c:crossBetween val="between"/>
      </c:valAx>
      <c:spPr>
        <a:solidFill>
          <a:srgbClr val="FFFFFF"/>
        </a:solidFill>
        <a:ln w="12700">
          <a:noFill/>
        </a:ln>
        <a:effectLst/>
      </c:spPr>
    </c:plotArea>
    <c:plotVisOnly val="0"/>
    <c:dispBlanksAs val="gap"/>
    <c:showDLblsOverMax val="0"/>
  </c:chart>
  <c:spPr>
    <a:noFill/>
    <a:ln w="6350" cap="flat" cmpd="sng" algn="ctr">
      <a:solidFill>
        <a:srgbClr val="000000"/>
      </a:solidFill>
      <a:prstDash val="solid"/>
      <a:miter lim="800000"/>
    </a:ln>
    <a:effectLst/>
  </c:spPr>
  <c:txPr>
    <a:bodyPr rot="0" vert="horz"/>
    <a:lstStyle/>
    <a:p>
      <a:pPr>
        <a:defRPr lang="en-US" sz="1100" b="0" u="non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8A8B-9F41-B813-48316731712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8A8B-9F41-B813-48316731712D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8A8B-9F41-B813-48316731712D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lang="en-US" sz="8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'22 Kysymys'!$B$34:$B$36</c:f>
              <c:strCache>
                <c:ptCount val="3"/>
                <c:pt idx="0">
                  <c:v>Kyllä</c:v>
                </c:pt>
                <c:pt idx="1">
                  <c:v>Ei</c:v>
                </c:pt>
                <c:pt idx="2">
                  <c:v>En osaa sanoa</c:v>
                </c:pt>
              </c:strCache>
            </c:strRef>
          </c:cat>
          <c:val>
            <c:numRef>
              <c:f>'22 Kysymys'!$C$34:$C$36</c:f>
              <c:numCache>
                <c:formatCode>0</c:formatCode>
                <c:ptCount val="3"/>
                <c:pt idx="0">
                  <c:v>35</c:v>
                </c:pt>
                <c:pt idx="1">
                  <c:v>83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A8B-9F41-B813-4831673171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16943986"/>
        <c:axId val="44961504"/>
      </c:barChart>
      <c:catAx>
        <c:axId val="1694398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44961504"/>
        <c:crosses val="autoZero"/>
        <c:auto val="0"/>
        <c:lblAlgn val="ctr"/>
        <c:lblOffset val="100"/>
        <c:noMultiLvlLbl val="0"/>
      </c:catAx>
      <c:valAx>
        <c:axId val="44961504"/>
        <c:scaling>
          <c:orientation val="minMax"/>
          <c:min val="0"/>
        </c:scaling>
        <c:delete val="0"/>
        <c:axPos val="l"/>
        <c:majorGridlines>
          <c:spPr>
            <a:ln w="12700" cap="flat" cmpd="sng" algn="ctr">
              <a:solidFill>
                <a:srgbClr val="D3D3D3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b="0" u="none" baseline="0"/>
                  <a:t>Määrä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>
                <a:defRPr lang="en-US" sz="11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fi-FI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16943986"/>
        <c:crosses val="autoZero"/>
        <c:crossBetween val="between"/>
      </c:valAx>
      <c:spPr>
        <a:solidFill>
          <a:srgbClr val="FFFFFF"/>
        </a:solidFill>
        <a:ln w="12700">
          <a:noFill/>
        </a:ln>
        <a:effectLst/>
      </c:spPr>
    </c:plotArea>
    <c:plotVisOnly val="0"/>
    <c:dispBlanksAs val="gap"/>
    <c:showDLblsOverMax val="0"/>
  </c:chart>
  <c:spPr>
    <a:noFill/>
    <a:ln w="6350" cap="flat" cmpd="sng" algn="ctr">
      <a:solidFill>
        <a:srgbClr val="000000"/>
      </a:solidFill>
      <a:prstDash val="solid"/>
      <a:miter lim="800000"/>
    </a:ln>
    <a:effectLst/>
  </c:spPr>
  <c:txPr>
    <a:bodyPr rot="0" vert="horz"/>
    <a:lstStyle/>
    <a:p>
      <a:pPr>
        <a:defRPr lang="en-US" sz="1100" b="0" u="non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4BCA-5049-BE35-E7BE54EF10C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4BCA-5049-BE35-E7BE54EF10C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4BCA-5049-BE35-E7BE54EF10C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4BCA-5049-BE35-E7BE54EF10C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4BCA-5049-BE35-E7BE54EF10C6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4BCA-5049-BE35-E7BE54EF10C6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4BCA-5049-BE35-E7BE54EF10C6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4BCA-5049-BE35-E7BE54EF10C6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4BCA-5049-BE35-E7BE54EF10C6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4BCA-5049-BE35-E7BE54EF10C6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4BCA-5049-BE35-E7BE54EF10C6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4BCA-5049-BE35-E7BE54EF10C6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8-4BCA-5049-BE35-E7BE54EF10C6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A-4BCA-5049-BE35-E7BE54EF10C6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C-4BCA-5049-BE35-E7BE54EF10C6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E-4BCA-5049-BE35-E7BE54EF10C6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0-4BCA-5049-BE35-E7BE54EF10C6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2-4BCA-5049-BE35-E7BE54EF10C6}"/>
              </c:ext>
            </c:extLst>
          </c:dPt>
          <c:dPt>
            <c:idx val="18"/>
            <c:invertIfNegative val="0"/>
            <c:bubble3D val="0"/>
            <c:spPr>
              <a:solidFill>
                <a:schemeClr val="accent1">
                  <a:lumMod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4-4BCA-5049-BE35-E7BE54EF10C6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lang="en-US" sz="8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 Kysymys'!$B$34:$B$52</c:f>
              <c:strCache>
                <c:ptCount val="19"/>
                <c:pt idx="0">
                  <c:v>Etelä-Karjalan kauppakamari</c:v>
                </c:pt>
                <c:pt idx="1">
                  <c:v>Etelä-Pohjanmaan kauppakamari</c:v>
                </c:pt>
                <c:pt idx="2">
                  <c:v>Etelä-Savon kauppakamari</c:v>
                </c:pt>
                <c:pt idx="3">
                  <c:v>Helsingin seudun kauppakamari</c:v>
                </c:pt>
                <c:pt idx="4">
                  <c:v>Hämeen kauppakamari</c:v>
                </c:pt>
                <c:pt idx="5">
                  <c:v>Keski-Suomen kauppakamari</c:v>
                </c:pt>
                <c:pt idx="6">
                  <c:v>Kuopion alueen kauppakamari</c:v>
                </c:pt>
                <c:pt idx="7">
                  <c:v>Kymenlaakson kauppakamari</c:v>
                </c:pt>
                <c:pt idx="8">
                  <c:v>Lapin kauppakamari</c:v>
                </c:pt>
                <c:pt idx="9">
                  <c:v>Länsi-Uudenmaan kauppakamari</c:v>
                </c:pt>
                <c:pt idx="10">
                  <c:v>Oulun kauppakamari</c:v>
                </c:pt>
                <c:pt idx="11">
                  <c:v>Pohjanmaan kauppakamari</c:v>
                </c:pt>
                <c:pt idx="12">
                  <c:v>Pohjois-Karjalan kauppakamari</c:v>
                </c:pt>
                <c:pt idx="13">
                  <c:v>Rauman kauppakamari</c:v>
                </c:pt>
                <c:pt idx="14">
                  <c:v>Riihimäen-Hyvinkään kauppakamari</c:v>
                </c:pt>
                <c:pt idx="15">
                  <c:v>Satakunnan kauppakamari</c:v>
                </c:pt>
                <c:pt idx="16">
                  <c:v>Tampereen kauppakamari</c:v>
                </c:pt>
                <c:pt idx="17">
                  <c:v>Turun kauppakamari</c:v>
                </c:pt>
                <c:pt idx="18">
                  <c:v>Ålands handelskammare</c:v>
                </c:pt>
              </c:strCache>
            </c:strRef>
          </c:cat>
          <c:val>
            <c:numRef>
              <c:f>'1 Kysymys'!$C$34:$C$52</c:f>
              <c:numCache>
                <c:formatCode>0</c:formatCode>
                <c:ptCount val="19"/>
                <c:pt idx="0">
                  <c:v>3</c:v>
                </c:pt>
                <c:pt idx="1">
                  <c:v>4</c:v>
                </c:pt>
                <c:pt idx="2">
                  <c:v>8</c:v>
                </c:pt>
                <c:pt idx="3">
                  <c:v>25</c:v>
                </c:pt>
                <c:pt idx="4">
                  <c:v>9</c:v>
                </c:pt>
                <c:pt idx="5">
                  <c:v>4</c:v>
                </c:pt>
                <c:pt idx="6">
                  <c:v>3</c:v>
                </c:pt>
                <c:pt idx="7">
                  <c:v>7</c:v>
                </c:pt>
                <c:pt idx="8">
                  <c:v>4</c:v>
                </c:pt>
                <c:pt idx="9">
                  <c:v>0</c:v>
                </c:pt>
                <c:pt idx="10">
                  <c:v>8</c:v>
                </c:pt>
                <c:pt idx="11">
                  <c:v>16</c:v>
                </c:pt>
                <c:pt idx="12">
                  <c:v>1</c:v>
                </c:pt>
                <c:pt idx="13">
                  <c:v>5</c:v>
                </c:pt>
                <c:pt idx="14">
                  <c:v>4</c:v>
                </c:pt>
                <c:pt idx="15">
                  <c:v>8</c:v>
                </c:pt>
                <c:pt idx="16">
                  <c:v>17</c:v>
                </c:pt>
                <c:pt idx="17">
                  <c:v>10</c:v>
                </c:pt>
                <c:pt idx="1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5-4BCA-5049-BE35-E7BE54EF10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5149148"/>
        <c:axId val="64899749"/>
      </c:barChart>
      <c:catAx>
        <c:axId val="51491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64899749"/>
        <c:crosses val="autoZero"/>
        <c:auto val="0"/>
        <c:lblAlgn val="ctr"/>
        <c:lblOffset val="100"/>
        <c:noMultiLvlLbl val="0"/>
      </c:catAx>
      <c:valAx>
        <c:axId val="64899749"/>
        <c:scaling>
          <c:orientation val="minMax"/>
          <c:min val="0"/>
        </c:scaling>
        <c:delete val="0"/>
        <c:axPos val="l"/>
        <c:majorGridlines>
          <c:spPr>
            <a:ln w="12700" cap="flat" cmpd="sng" algn="ctr">
              <a:solidFill>
                <a:srgbClr val="D3D3D3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b="0" u="none" baseline="0"/>
                  <a:t>Määrä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>
                <a:defRPr lang="en-US" sz="11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fi-FI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5149148"/>
        <c:crosses val="autoZero"/>
        <c:crossBetween val="between"/>
      </c:valAx>
      <c:spPr>
        <a:solidFill>
          <a:srgbClr val="FFFFFF"/>
        </a:solidFill>
        <a:ln w="12700">
          <a:noFill/>
        </a:ln>
        <a:effectLst/>
      </c:spPr>
    </c:plotArea>
    <c:plotVisOnly val="0"/>
    <c:dispBlanksAs val="gap"/>
    <c:showDLblsOverMax val="0"/>
  </c:chart>
  <c:spPr>
    <a:noFill/>
    <a:ln w="6350" cap="flat" cmpd="sng" algn="ctr">
      <a:solidFill>
        <a:srgbClr val="000000"/>
      </a:solidFill>
      <a:prstDash val="solid"/>
      <a:miter lim="800000"/>
    </a:ln>
    <a:effectLst/>
  </c:spPr>
  <c:txPr>
    <a:bodyPr rot="0" vert="horz"/>
    <a:lstStyle/>
    <a:p>
      <a:pPr>
        <a:defRPr lang="en-US" sz="1100" b="0" u="non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BBFB-A444-8BD2-2D138B661EE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BFB-A444-8BD2-2D138B661EE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BFB-A444-8BD2-2D138B661EE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BFB-A444-8BD2-2D138B661EE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BBFB-A444-8BD2-2D138B661EE6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BBFB-A444-8BD2-2D138B661EE6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BBFB-A444-8BD2-2D138B661EE6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BBFB-A444-8BD2-2D138B661EE6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BBFB-A444-8BD2-2D138B661EE6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BBFB-A444-8BD2-2D138B661EE6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BBFB-A444-8BD2-2D138B661EE6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BBFB-A444-8BD2-2D138B661EE6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8-BBFB-A444-8BD2-2D138B661EE6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A-BBFB-A444-8BD2-2D138B661EE6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C-BBFB-A444-8BD2-2D138B661EE6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E-BBFB-A444-8BD2-2D138B661EE6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0-BBFB-A444-8BD2-2D138B661EE6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2-BBFB-A444-8BD2-2D138B661EE6}"/>
              </c:ext>
            </c:extLst>
          </c:dPt>
          <c:dPt>
            <c:idx val="18"/>
            <c:invertIfNegative val="0"/>
            <c:bubble3D val="0"/>
            <c:spPr>
              <a:solidFill>
                <a:schemeClr val="accent1">
                  <a:lumMod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4-BBFB-A444-8BD2-2D138B661EE6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lang="en-US" sz="8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'2 Kysymys'!$B$36:$B$54</c:f>
              <c:strCache>
                <c:ptCount val="19"/>
                <c:pt idx="0">
                  <c:v>Metallit ja metallituotteet</c:v>
                </c:pt>
                <c:pt idx="1">
                  <c:v>Puu ja paperituotteet</c:v>
                </c:pt>
                <c:pt idx="2">
                  <c:v>Öljy ja öljytuotteet</c:v>
                </c:pt>
                <c:pt idx="3">
                  <c:v>Kemialliset aineet ja tuotteet</c:v>
                </c:pt>
                <c:pt idx="4">
                  <c:v>Teollisuuden koneet</c:v>
                </c:pt>
                <c:pt idx="5">
                  <c:v>Sähkö- ja elektroniikkateollisuuden koneet ja laitteet</c:v>
                </c:pt>
                <c:pt idx="6">
                  <c:v>Kuljetusvälineet</c:v>
                </c:pt>
                <c:pt idx="7">
                  <c:v>Puolustusteollisuus</c:v>
                </c:pt>
                <c:pt idx="8">
                  <c:v>Elintarvikkeet</c:v>
                </c:pt>
                <c:pt idx="9">
                  <c:v>Rakentaminen</c:v>
                </c:pt>
                <c:pt idx="10">
                  <c:v>Muut tavarat</c:v>
                </c:pt>
                <c:pt idx="11">
                  <c:v>Tieto- ja viestintäteknologia</c:v>
                </c:pt>
                <c:pt idx="12">
                  <c:v>Matkailu</c:v>
                </c:pt>
                <c:pt idx="13">
                  <c:v>Kuljetus</c:v>
                </c:pt>
                <c:pt idx="14">
                  <c:v>Tekniset palvelut</c:v>
                </c:pt>
                <c:pt idx="15">
                  <c:v>Rakentaminen</c:v>
                </c:pt>
                <c:pt idx="16">
                  <c:v>Konsultointi</c:v>
                </c:pt>
                <c:pt idx="17">
                  <c:v>Muut palvelut</c:v>
                </c:pt>
                <c:pt idx="18">
                  <c:v>Joku muu</c:v>
                </c:pt>
              </c:strCache>
            </c:strRef>
          </c:cat>
          <c:val>
            <c:numRef>
              <c:f>'2 Kysymys'!$C$36:$C$54</c:f>
              <c:numCache>
                <c:formatCode>0</c:formatCode>
                <c:ptCount val="19"/>
                <c:pt idx="0">
                  <c:v>25</c:v>
                </c:pt>
                <c:pt idx="1">
                  <c:v>16</c:v>
                </c:pt>
                <c:pt idx="2">
                  <c:v>0</c:v>
                </c:pt>
                <c:pt idx="3">
                  <c:v>4</c:v>
                </c:pt>
                <c:pt idx="4">
                  <c:v>18</c:v>
                </c:pt>
                <c:pt idx="5">
                  <c:v>12</c:v>
                </c:pt>
                <c:pt idx="6">
                  <c:v>4</c:v>
                </c:pt>
                <c:pt idx="7">
                  <c:v>3</c:v>
                </c:pt>
                <c:pt idx="8">
                  <c:v>6</c:v>
                </c:pt>
                <c:pt idx="9">
                  <c:v>5</c:v>
                </c:pt>
                <c:pt idx="10">
                  <c:v>7</c:v>
                </c:pt>
                <c:pt idx="11">
                  <c:v>7</c:v>
                </c:pt>
                <c:pt idx="12">
                  <c:v>3</c:v>
                </c:pt>
                <c:pt idx="13">
                  <c:v>4</c:v>
                </c:pt>
                <c:pt idx="14">
                  <c:v>3</c:v>
                </c:pt>
                <c:pt idx="15">
                  <c:v>2</c:v>
                </c:pt>
                <c:pt idx="16">
                  <c:v>7</c:v>
                </c:pt>
                <c:pt idx="17">
                  <c:v>6</c:v>
                </c:pt>
                <c:pt idx="18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5-BBFB-A444-8BD2-2D138B661E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29312857"/>
        <c:axId val="54925808"/>
      </c:barChart>
      <c:catAx>
        <c:axId val="29312857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54925808"/>
        <c:crosses val="autoZero"/>
        <c:auto val="0"/>
        <c:lblAlgn val="ctr"/>
        <c:lblOffset val="100"/>
        <c:noMultiLvlLbl val="0"/>
      </c:catAx>
      <c:valAx>
        <c:axId val="54925808"/>
        <c:scaling>
          <c:orientation val="minMax"/>
          <c:min val="0"/>
        </c:scaling>
        <c:delete val="0"/>
        <c:axPos val="l"/>
        <c:majorGridlines>
          <c:spPr>
            <a:ln w="12700" cap="flat" cmpd="sng" algn="ctr">
              <a:solidFill>
                <a:srgbClr val="D3D3D3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b="0" u="none" baseline="0"/>
                  <a:t>Määrä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>
                <a:defRPr lang="en-US" sz="11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fi-FI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29312857"/>
        <c:crosses val="autoZero"/>
        <c:crossBetween val="between"/>
      </c:valAx>
      <c:spPr>
        <a:solidFill>
          <a:srgbClr val="FFFFFF"/>
        </a:solidFill>
        <a:ln w="12700">
          <a:noFill/>
        </a:ln>
        <a:effectLst/>
      </c:spPr>
    </c:plotArea>
    <c:plotVisOnly val="0"/>
    <c:dispBlanksAs val="gap"/>
    <c:showDLblsOverMax val="0"/>
  </c:chart>
  <c:spPr>
    <a:noFill/>
    <a:ln w="6350" cap="flat" cmpd="sng" algn="ctr">
      <a:solidFill>
        <a:srgbClr val="000000"/>
      </a:solidFill>
      <a:prstDash val="solid"/>
      <a:miter lim="800000"/>
    </a:ln>
    <a:effectLst/>
  </c:spPr>
  <c:txPr>
    <a:bodyPr rot="0" vert="horz"/>
    <a:lstStyle/>
    <a:p>
      <a:pPr>
        <a:defRPr lang="en-US" sz="1100" b="0" u="non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B967-1440-9ACD-3C151A8145D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967-1440-9ACD-3C151A8145D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967-1440-9ACD-3C151A8145D7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967-1440-9ACD-3C151A8145D7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lang="en-US" sz="8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'3 Kysymys'!$B$34:$B$37</c:f>
              <c:strCache>
                <c:ptCount val="4"/>
                <c:pt idx="0">
                  <c:v>Alle 2 miljoonaa euroa</c:v>
                </c:pt>
                <c:pt idx="1">
                  <c:v>2-10 miljoonaa euroa</c:v>
                </c:pt>
                <c:pt idx="2">
                  <c:v>11-49 miljoonaa euroa</c:v>
                </c:pt>
                <c:pt idx="3">
                  <c:v>50 miljoonaa euroa tai enemmän</c:v>
                </c:pt>
              </c:strCache>
            </c:strRef>
          </c:cat>
          <c:val>
            <c:numRef>
              <c:f>'3 Kysymys'!$C$34:$C$37</c:f>
              <c:numCache>
                <c:formatCode>0</c:formatCode>
                <c:ptCount val="4"/>
                <c:pt idx="0">
                  <c:v>22</c:v>
                </c:pt>
                <c:pt idx="1">
                  <c:v>28</c:v>
                </c:pt>
                <c:pt idx="2">
                  <c:v>42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967-1440-9ACD-3C151A8145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21438412"/>
        <c:axId val="66321909"/>
      </c:barChart>
      <c:catAx>
        <c:axId val="214384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66321909"/>
        <c:crosses val="autoZero"/>
        <c:auto val="0"/>
        <c:lblAlgn val="ctr"/>
        <c:lblOffset val="100"/>
        <c:noMultiLvlLbl val="0"/>
      </c:catAx>
      <c:valAx>
        <c:axId val="66321909"/>
        <c:scaling>
          <c:orientation val="minMax"/>
          <c:min val="0"/>
        </c:scaling>
        <c:delete val="0"/>
        <c:axPos val="l"/>
        <c:majorGridlines>
          <c:spPr>
            <a:ln w="12700" cap="flat" cmpd="sng" algn="ctr">
              <a:solidFill>
                <a:srgbClr val="D3D3D3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b="0" u="none" baseline="0"/>
                  <a:t>Määrä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>
                <a:defRPr lang="en-US" sz="11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fi-FI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21438412"/>
        <c:crosses val="autoZero"/>
        <c:crossBetween val="between"/>
      </c:valAx>
      <c:spPr>
        <a:solidFill>
          <a:srgbClr val="FFFFFF"/>
        </a:solidFill>
        <a:ln w="12700">
          <a:noFill/>
        </a:ln>
        <a:effectLst/>
      </c:spPr>
    </c:plotArea>
    <c:plotVisOnly val="0"/>
    <c:dispBlanksAs val="gap"/>
    <c:showDLblsOverMax val="0"/>
  </c:chart>
  <c:spPr>
    <a:noFill/>
    <a:ln w="6350" cap="flat" cmpd="sng" algn="ctr">
      <a:solidFill>
        <a:srgbClr val="000000"/>
      </a:solidFill>
      <a:prstDash val="solid"/>
      <a:miter lim="800000"/>
    </a:ln>
    <a:effectLst/>
  </c:spPr>
  <c:txPr>
    <a:bodyPr rot="0" vert="horz"/>
    <a:lstStyle/>
    <a:p>
      <a:pPr>
        <a:defRPr lang="en-US" sz="1100" b="0" u="non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9855-254C-A018-C51DA44E29A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855-254C-A018-C51DA44E29A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9855-254C-A018-C51DA44E29A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9855-254C-A018-C51DA44E29A0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lang="en-US" sz="8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'4 Kysymys'!$B$34:$B$37</c:f>
              <c:strCache>
                <c:ptCount val="4"/>
                <c:pt idx="0">
                  <c:v>Alle 10</c:v>
                </c:pt>
                <c:pt idx="1">
                  <c:v>11-49</c:v>
                </c:pt>
                <c:pt idx="2">
                  <c:v>50-249</c:v>
                </c:pt>
                <c:pt idx="3">
                  <c:v>250 tai yli</c:v>
                </c:pt>
              </c:strCache>
            </c:strRef>
          </c:cat>
          <c:val>
            <c:numRef>
              <c:f>'4 Kysymys'!$C$34:$C$37</c:f>
              <c:numCache>
                <c:formatCode>0</c:formatCode>
                <c:ptCount val="4"/>
                <c:pt idx="0">
                  <c:v>22</c:v>
                </c:pt>
                <c:pt idx="1">
                  <c:v>38</c:v>
                </c:pt>
                <c:pt idx="2">
                  <c:v>40</c:v>
                </c:pt>
                <c:pt idx="3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855-254C-A018-C51DA44E29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1222494"/>
        <c:axId val="5274909"/>
      </c:barChart>
      <c:catAx>
        <c:axId val="122249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5274909"/>
        <c:crosses val="autoZero"/>
        <c:auto val="0"/>
        <c:lblAlgn val="ctr"/>
        <c:lblOffset val="100"/>
        <c:noMultiLvlLbl val="0"/>
      </c:catAx>
      <c:valAx>
        <c:axId val="5274909"/>
        <c:scaling>
          <c:orientation val="minMax"/>
          <c:min val="0"/>
        </c:scaling>
        <c:delete val="0"/>
        <c:axPos val="l"/>
        <c:majorGridlines>
          <c:spPr>
            <a:ln w="12700" cap="flat" cmpd="sng" algn="ctr">
              <a:solidFill>
                <a:srgbClr val="D3D3D3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b="0" u="none" baseline="0"/>
                  <a:t>Määrä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>
                <a:defRPr lang="en-US" sz="11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fi-FI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1222494"/>
        <c:crosses val="autoZero"/>
        <c:crossBetween val="between"/>
      </c:valAx>
      <c:spPr>
        <a:solidFill>
          <a:srgbClr val="FFFFFF"/>
        </a:solidFill>
        <a:ln w="12700">
          <a:noFill/>
        </a:ln>
        <a:effectLst/>
      </c:spPr>
    </c:plotArea>
    <c:plotVisOnly val="0"/>
    <c:dispBlanksAs val="gap"/>
    <c:showDLblsOverMax val="0"/>
  </c:chart>
  <c:spPr>
    <a:noFill/>
    <a:ln w="6350" cap="flat" cmpd="sng" algn="ctr">
      <a:solidFill>
        <a:srgbClr val="000000"/>
      </a:solidFill>
      <a:prstDash val="solid"/>
      <a:miter lim="800000"/>
    </a:ln>
    <a:effectLst/>
  </c:spPr>
  <c:txPr>
    <a:bodyPr rot="0" vert="horz"/>
    <a:lstStyle/>
    <a:p>
      <a:pPr>
        <a:defRPr lang="en-US" sz="1100" b="0" u="non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03E0-4C4A-8F41-596817C9E39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03E0-4C4A-8F41-596817C9E39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03E0-4C4A-8F41-596817C9E39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03E0-4C4A-8F41-596817C9E39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03E0-4C4A-8F41-596817C9E39E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03E0-4C4A-8F41-596817C9E39E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03E0-4C4A-8F41-596817C9E39E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03E0-4C4A-8F41-596817C9E39E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03E0-4C4A-8F41-596817C9E39E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2-03E0-4C4A-8F41-596817C9E39E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03E0-4C4A-8F41-596817C9E39E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03E0-4C4A-8F41-596817C9E39E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8-03E0-4C4A-8F41-596817C9E39E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A-03E0-4C4A-8F41-596817C9E39E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C-03E0-4C4A-8F41-596817C9E39E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E-03E0-4C4A-8F41-596817C9E39E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0-03E0-4C4A-8F41-596817C9E39E}"/>
              </c:ext>
            </c:extLst>
          </c:dPt>
          <c:dPt>
            <c:idx val="17"/>
            <c:invertIfNegative val="0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2-03E0-4C4A-8F41-596817C9E39E}"/>
              </c:ext>
            </c:extLst>
          </c:dPt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>
                  <a:defRPr lang="en-US" sz="8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'5 Kysymys'!$B$34:$B$51</c:f>
              <c:strCache>
                <c:ptCount val="18"/>
                <c:pt idx="0">
                  <c:v>Pohjoismaat</c:v>
                </c:pt>
                <c:pt idx="1">
                  <c:v>Saksa</c:v>
                </c:pt>
                <c:pt idx="2">
                  <c:v>Iso-Britannia</c:v>
                </c:pt>
                <c:pt idx="3">
                  <c:v>Ranska</c:v>
                </c:pt>
                <c:pt idx="4">
                  <c:v>Espanja</c:v>
                </c:pt>
                <c:pt idx="5">
                  <c:v>Italia</c:v>
                </c:pt>
                <c:pt idx="6">
                  <c:v>Muu Eurooppa</c:v>
                </c:pt>
                <c:pt idx="7">
                  <c:v>Kiina</c:v>
                </c:pt>
                <c:pt idx="8">
                  <c:v>Intia</c:v>
                </c:pt>
                <c:pt idx="9">
                  <c:v>Keski-Aasia (Kazakstan, Uzbekistan, Kirgisia, Tadzikistan, Turkmenistan)</c:v>
                </c:pt>
                <c:pt idx="10">
                  <c:v>Muu Aasia</c:v>
                </c:pt>
                <c:pt idx="11">
                  <c:v>Yhdysvallat</c:v>
                </c:pt>
                <c:pt idx="12">
                  <c:v>Kanada</c:v>
                </c:pt>
                <c:pt idx="13">
                  <c:v>Latinalainen Amerikka</c:v>
                </c:pt>
                <c:pt idx="14">
                  <c:v>Afrikka</c:v>
                </c:pt>
                <c:pt idx="15">
                  <c:v>Australia</c:v>
                </c:pt>
                <c:pt idx="16">
                  <c:v>Arabimaat ja Lähi-Itä</c:v>
                </c:pt>
                <c:pt idx="17">
                  <c:v>Venäjä</c:v>
                </c:pt>
              </c:strCache>
            </c:strRef>
          </c:cat>
          <c:val>
            <c:numRef>
              <c:f>'5 Kysymys'!$C$34:$C$51</c:f>
              <c:numCache>
                <c:formatCode>0</c:formatCode>
                <c:ptCount val="18"/>
                <c:pt idx="0">
                  <c:v>99</c:v>
                </c:pt>
                <c:pt idx="1">
                  <c:v>77</c:v>
                </c:pt>
                <c:pt idx="2">
                  <c:v>44</c:v>
                </c:pt>
                <c:pt idx="3">
                  <c:v>51</c:v>
                </c:pt>
                <c:pt idx="4">
                  <c:v>35</c:v>
                </c:pt>
                <c:pt idx="5">
                  <c:v>37</c:v>
                </c:pt>
                <c:pt idx="6">
                  <c:v>71</c:v>
                </c:pt>
                <c:pt idx="7">
                  <c:v>31</c:v>
                </c:pt>
                <c:pt idx="8">
                  <c:v>12</c:v>
                </c:pt>
                <c:pt idx="9">
                  <c:v>5</c:v>
                </c:pt>
                <c:pt idx="10">
                  <c:v>25</c:v>
                </c:pt>
                <c:pt idx="11">
                  <c:v>60</c:v>
                </c:pt>
                <c:pt idx="12">
                  <c:v>26</c:v>
                </c:pt>
                <c:pt idx="13">
                  <c:v>22</c:v>
                </c:pt>
                <c:pt idx="14">
                  <c:v>15</c:v>
                </c:pt>
                <c:pt idx="15">
                  <c:v>20</c:v>
                </c:pt>
                <c:pt idx="16">
                  <c:v>23</c:v>
                </c:pt>
                <c:pt idx="1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3-03E0-4C4A-8F41-596817C9E3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-2"/>
        <c:axId val="19044534"/>
        <c:axId val="64409680"/>
      </c:barChart>
      <c:catAx>
        <c:axId val="1904453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64409680"/>
        <c:crosses val="autoZero"/>
        <c:auto val="0"/>
        <c:lblAlgn val="ctr"/>
        <c:lblOffset val="100"/>
        <c:noMultiLvlLbl val="0"/>
      </c:catAx>
      <c:valAx>
        <c:axId val="64409680"/>
        <c:scaling>
          <c:orientation val="minMax"/>
          <c:min val="0"/>
        </c:scaling>
        <c:delete val="0"/>
        <c:axPos val="l"/>
        <c:majorGridlines>
          <c:spPr>
            <a:ln w="12700" cap="flat" cmpd="sng" algn="ctr">
              <a:solidFill>
                <a:srgbClr val="D3D3D3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algn="ctr">
                  <a:defRPr lang="en-US" sz="1100" b="0" i="0" u="none" strike="noStrike" kern="1200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b="0" u="none" baseline="0"/>
                  <a:t>Määrä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algn="ctr">
                <a:defRPr lang="en-US" sz="1100" b="0" i="0" u="none" strike="noStrike" kern="1200" baseline="0">
                  <a:solidFill>
                    <a:srgbClr val="000000"/>
                  </a:solidFill>
                  <a:latin typeface="Calibri"/>
                  <a:ea typeface="Calibri"/>
                  <a:cs typeface="Calibri"/>
                </a:defRPr>
              </a:pPr>
              <a:endParaRPr lang="fi-FI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i-FI"/>
          </a:p>
        </c:txPr>
        <c:crossAx val="19044534"/>
        <c:crosses val="autoZero"/>
        <c:crossBetween val="between"/>
      </c:valAx>
      <c:spPr>
        <a:solidFill>
          <a:srgbClr val="FFFFFF"/>
        </a:solidFill>
        <a:ln w="12700">
          <a:noFill/>
        </a:ln>
        <a:effectLst/>
      </c:spPr>
    </c:plotArea>
    <c:plotVisOnly val="0"/>
    <c:dispBlanksAs val="gap"/>
    <c:showDLblsOverMax val="0"/>
  </c:chart>
  <c:spPr>
    <a:noFill/>
    <a:ln w="6350" cap="flat" cmpd="sng" algn="ctr">
      <a:solidFill>
        <a:srgbClr val="000000"/>
      </a:solidFill>
      <a:prstDash val="solid"/>
      <a:miter lim="800000"/>
    </a:ln>
    <a:effectLst/>
  </c:spPr>
  <c:txPr>
    <a:bodyPr rot="0" vert="horz"/>
    <a:lstStyle/>
    <a:p>
      <a:pPr>
        <a:defRPr lang="en-US" sz="1100" b="0" u="non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9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0D13AD00-C0F7-46C4-97A0-1A156654992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D1D9ED9-B1D8-4F59-A4EE-7828DF5F91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3F65F0-5CD8-41DF-89E1-22096C1AB318}" type="datetime1">
              <a:rPr lang="fi-FI" smtClean="0"/>
              <a:t>16.6.2025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BDD7E1E-C080-4A9B-A6B9-3C41B12105E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00637475-3517-4217-AF00-9C56D3AD838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A3EBE3-D7EB-4F27-B056-652D08283A2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30576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C04280-BA24-4EAD-9108-43EFDD969BC5}" type="datetime1">
              <a:rPr lang="fi-FI" smtClean="0"/>
              <a:t>16.6.2025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A9D44A-A2CE-4F46-8183-3B78CFA07A1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1006012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sv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7" Type="http://schemas.openxmlformats.org/officeDocument/2006/relationships/image" Target="../media/image4.sv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1.png"/><Relationship Id="rId11" Type="http://schemas.openxmlformats.org/officeDocument/2006/relationships/image" Target="../media/image46.svg"/><Relationship Id="rId5" Type="http://schemas.openxmlformats.org/officeDocument/2006/relationships/image" Target="../media/image40.sv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7.gi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6.sv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5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0.png"/><Relationship Id="rId5" Type="http://schemas.openxmlformats.org/officeDocument/2006/relationships/image" Target="../media/image49.svg"/><Relationship Id="rId4" Type="http://schemas.openxmlformats.org/officeDocument/2006/relationships/image" Target="../media/image48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55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55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55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4.png"/><Relationship Id="rId5" Type="http://schemas.openxmlformats.org/officeDocument/2006/relationships/image" Target="../media/image53.svg"/><Relationship Id="rId4" Type="http://schemas.openxmlformats.org/officeDocument/2006/relationships/image" Target="../media/image52.png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sv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0.png"/><Relationship Id="rId5" Type="http://schemas.openxmlformats.org/officeDocument/2006/relationships/image" Target="../media/image61.svg"/><Relationship Id="rId4" Type="http://schemas.openxmlformats.org/officeDocument/2006/relationships/image" Target="../media/image60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3.svg"/><Relationship Id="rId7" Type="http://schemas.openxmlformats.org/officeDocument/2006/relationships/image" Target="../media/image67.svg"/><Relationship Id="rId2" Type="http://schemas.openxmlformats.org/officeDocument/2006/relationships/image" Target="../media/image62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66.png"/><Relationship Id="rId5" Type="http://schemas.openxmlformats.org/officeDocument/2006/relationships/image" Target="../media/image65.svg"/><Relationship Id="rId4" Type="http://schemas.openxmlformats.org/officeDocument/2006/relationships/image" Target="../media/image64.png"/><Relationship Id="rId9" Type="http://schemas.openxmlformats.org/officeDocument/2006/relationships/image" Target="../media/image8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4.png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4.png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4.png"/><Relationship Id="rId5" Type="http://schemas.openxmlformats.org/officeDocument/2006/relationships/image" Target="../media/image71.svg"/><Relationship Id="rId4" Type="http://schemas.openxmlformats.org/officeDocument/2006/relationships/image" Target="../media/image70.png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59.svg"/><Relationship Id="rId4" Type="http://schemas.openxmlformats.org/officeDocument/2006/relationships/image" Target="../media/image58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svg"/><Relationship Id="rId7" Type="http://schemas.openxmlformats.org/officeDocument/2006/relationships/image" Target="../media/image77.svg"/><Relationship Id="rId2" Type="http://schemas.openxmlformats.org/officeDocument/2006/relationships/image" Target="../media/image7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76.png"/><Relationship Id="rId5" Type="http://schemas.openxmlformats.org/officeDocument/2006/relationships/image" Target="../media/image67.svg"/><Relationship Id="rId4" Type="http://schemas.openxmlformats.org/officeDocument/2006/relationships/image" Target="../media/image66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4.png"/><Relationship Id="rId5" Type="http://schemas.openxmlformats.org/officeDocument/2006/relationships/image" Target="../media/image79.svg"/><Relationship Id="rId4" Type="http://schemas.openxmlformats.org/officeDocument/2006/relationships/image" Target="../media/image78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4.png"/><Relationship Id="rId5" Type="http://schemas.openxmlformats.org/officeDocument/2006/relationships/image" Target="../media/image79.svg"/><Relationship Id="rId4" Type="http://schemas.openxmlformats.org/officeDocument/2006/relationships/image" Target="../media/image78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55.sv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54.png"/><Relationship Id="rId5" Type="http://schemas.openxmlformats.org/officeDocument/2006/relationships/image" Target="../media/image79.svg"/><Relationship Id="rId4" Type="http://schemas.openxmlformats.org/officeDocument/2006/relationships/image" Target="../media/image78.png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svg"/><Relationship Id="rId2" Type="http://schemas.openxmlformats.org/officeDocument/2006/relationships/image" Target="../media/image80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83.svg"/><Relationship Id="rId4" Type="http://schemas.openxmlformats.org/officeDocument/2006/relationships/image" Target="../media/image8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7E3618-2530-4EE0-B6C3-C11F412FE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1E253EB-4EB0-4935-A939-99BF0B7A0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873FFCD-7566-4AC7-91A9-7D34999A0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E01F0-230F-4494-9F6F-C2A09E9653F6}" type="datetime1">
              <a:rPr lang="fi-FI" smtClean="0"/>
              <a:t>16.6.2025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BC3D4B1-CDC4-47B7-8A96-D3F50DB7D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CFB3FA6-778B-4C7B-B37A-D18E1C7ED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452812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EBF66D2-1CFA-450D-A129-5488E7C660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B1B8BF41-220B-4CE0-B02C-E768D6696DF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5692" y="6005585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163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BF1C66BC-6772-40F5-934A-AABDBD4346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3FBF5AA-B588-4DFE-BF76-C3354DF2A0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F0DE08C1-5FDE-4B8C-92AA-5CCC06B9B4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4AB1D4E-9FD0-406C-BD3D-F36510C6D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686925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BED7F0D-4E7C-4918-8926-FB4764BC5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825625"/>
            <a:ext cx="9686925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207FBF-9498-4E36-9B25-A85A7631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3756-5B8D-4FDF-AF61-EA340FFE003D}" type="datetime1">
              <a:rPr lang="fi-FI" smtClean="0"/>
              <a:t>16.6.2025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83FBAE-03B7-49A2-9059-DB106BDC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1" name="Dian numeron paikkamerkki 5">
            <a:extLst>
              <a:ext uri="{FF2B5EF4-FFF2-40B4-BE49-F238E27FC236}">
                <a16:creationId xmlns:a16="http://schemas.microsoft.com/office/drawing/2014/main" id="{04046189-E7D0-4EB2-9A7F-9A70486A1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74760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valkoin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30A4B-D4F1-4D68-829B-C9450B17FC88}" type="datetime1">
              <a:rPr lang="fi-FI" smtClean="0"/>
              <a:t>16.6.2025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3546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D1577AF8-DD86-4024-93E2-7E1A51C738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38B27854-73B8-4FFC-8F83-62F8B7C924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410CD2C3-62B1-408D-97B3-9188FE536FC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30908ED-3482-4FBF-B121-C4420B8C6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027FFB0-6391-4A75-8B78-C7629EDD47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CB2CD6C-89CB-4290-8245-E9CDBB2F9F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10A0DB2-00AB-4AB4-AE88-21856CF0C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9D6A4-63AE-47D2-A595-BF5F22D4C2F2}" type="datetime1">
              <a:rPr lang="fi-FI" smtClean="0"/>
              <a:t>16.6.2025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F0851F6-DB17-418D-8ACA-61B6C8DD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75FFE64-F4AD-4C4F-A49D-18AF7B0BD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6448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C3B0F693-8620-4238-9BCB-CBC0B37C74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B9796154-1B81-4CDE-8768-921EBEF853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A6CC50A6-FA20-42EB-A63B-816674AA37D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3E29281-DB2F-46E3-9F61-9B264F9D3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57B119-54A3-48B7-91E1-DFD79B37D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3CAB312-19D1-4983-A280-148507C786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9583713-393A-4BD7-A8DB-EC5705D445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F3989-FCBF-4175-BD55-10F610F47128}" type="datetime1">
              <a:rPr lang="fi-FI" smtClean="0"/>
              <a:t>16.6.2025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2504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B8681-006F-47CE-A9BE-1C373364E9D4}" type="datetime1">
              <a:rPr lang="fi-FI" smtClean="0"/>
              <a:t>16.6.2025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20" name="Otsikko 1">
            <a:extLst>
              <a:ext uri="{FF2B5EF4-FFF2-40B4-BE49-F238E27FC236}">
                <a16:creationId xmlns:a16="http://schemas.microsoft.com/office/drawing/2014/main" id="{660C4BBA-D728-4B9A-9B19-B3DF60A5B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21" name="Sisällön paikkamerkki 2">
            <a:extLst>
              <a:ext uri="{FF2B5EF4-FFF2-40B4-BE49-F238E27FC236}">
                <a16:creationId xmlns:a16="http://schemas.microsoft.com/office/drawing/2014/main" id="{403B93D0-AEB3-42E5-B352-9DD044D6A5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26143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teksti kuvalla valko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6784D06-670D-490B-BAA5-EFEC2CE90D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13541" y="4387980"/>
            <a:ext cx="1078459" cy="247002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E6B4BE9E-097E-4FD9-9E92-F564B6C5CC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52951" y="382992"/>
            <a:ext cx="3761307" cy="3761307"/>
          </a:xfrm>
          <a:prstGeom prst="rect">
            <a:avLst/>
          </a:prstGeom>
        </p:spPr>
      </p:pic>
      <p:sp>
        <p:nvSpPr>
          <p:cNvPr id="28" name="Ellipsi 27">
            <a:extLst>
              <a:ext uri="{FF2B5EF4-FFF2-40B4-BE49-F238E27FC236}">
                <a16:creationId xmlns:a16="http://schemas.microsoft.com/office/drawing/2014/main" id="{9ED2D882-D299-42CD-B2B7-E36862595D62}"/>
              </a:ext>
            </a:extLst>
          </p:cNvPr>
          <p:cNvSpPr/>
          <p:nvPr userDrawn="1"/>
        </p:nvSpPr>
        <p:spPr>
          <a:xfrm>
            <a:off x="-552655" y="1643979"/>
            <a:ext cx="3656833" cy="3656833"/>
          </a:xfrm>
          <a:prstGeom prst="ellipse">
            <a:avLst/>
          </a:prstGeom>
          <a:blipFill>
            <a:blip r:embed="rId6"/>
            <a:stretch>
              <a:fillRect t="-25000" b="-25000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C52D14F5-1ABA-4EC3-9215-88DC65B9042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10126" y="1557188"/>
            <a:ext cx="1432663" cy="1302422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94EFDD80-0915-47C0-A00C-A0E9CB2C9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7791" y="365251"/>
            <a:ext cx="8209306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C884C321-DDE7-4ACB-8672-204BFB2DD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7791" y="1825625"/>
            <a:ext cx="8209305" cy="39862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3" name="Päivämäärän paikkamerkki 2">
            <a:extLst>
              <a:ext uri="{FF2B5EF4-FFF2-40B4-BE49-F238E27FC236}">
                <a16:creationId xmlns:a16="http://schemas.microsoft.com/office/drawing/2014/main" id="{4E0F2629-EBAD-41E9-B007-0ED8EA179B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BC94CD7C-C9AD-4C54-B5CA-F38B98EB8CA8}" type="datetime1">
              <a:rPr lang="fi-FI" smtClean="0"/>
              <a:t>16.6.2025</a:t>
            </a:fld>
            <a:endParaRPr lang="fi-FI"/>
          </a:p>
        </p:txBody>
      </p:sp>
      <p:sp>
        <p:nvSpPr>
          <p:cNvPr id="14" name="Alatunnisteen paikkamerkki 3">
            <a:extLst>
              <a:ext uri="{FF2B5EF4-FFF2-40B4-BE49-F238E27FC236}">
                <a16:creationId xmlns:a16="http://schemas.microsoft.com/office/drawing/2014/main" id="{3693DB33-6718-49C9-8A97-0FAAFEB11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D5B2C172-79D8-4597-A0F0-10B3296F6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79799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CC738554-EACB-4859-9AF0-1161C60469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60681525-44B3-407E-9179-862CB4BCB35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5E80CEDA-92BD-4162-80F3-B777FA7CDBF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26D519C1-DBA2-4853-BB94-BAA5D8D6F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AF95B21-D280-4C07-A42D-4582F99C4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2C84588-F671-4ED1-A1BD-0CF6A43104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FD6AE44-14B0-449E-9641-29982AF2C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45072-DBF7-4385-B064-1E5BA6081DC4}" type="datetime1">
              <a:rPr lang="fi-FI" smtClean="0"/>
              <a:t>16.6.2025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36561D0-A4BD-4B87-9245-0D3AE1797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71E1C21-E92C-4225-9F43-D8C574973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50849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CA7EFFDB-A4A4-4A0B-BA9F-296CB1A0A1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BA301CA-F3BE-489F-A1FE-BC10079BA9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E4E6D1C5-2DDC-41A6-8246-84126183D5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9DA1A47-518C-4015-B7F7-7DA7EA40D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C86E39C6-FDF9-4704-BFED-6416920FF6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C82EC43-E3A7-4FD2-A7E6-A6A3BC9A88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5B3C74C-28EA-4FE5-912B-886D4AC94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E8C19-1203-4872-8C47-C963B5EFD86D}" type="datetime1">
              <a:rPr lang="fi-FI" smtClean="0"/>
              <a:t>16.6.2025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1F300E9-3ABC-4DFC-B507-6A5514D70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DBC89C4-BF92-48E0-8CA8-71526C3C0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29984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AD32259C-5089-4DFC-AAEC-ACD866E8EC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" y="1298713"/>
            <a:ext cx="3056893" cy="5565113"/>
          </a:xfrm>
          <a:prstGeom prst="rect">
            <a:avLst/>
          </a:prstGeom>
        </p:spPr>
      </p:pic>
      <p:pic>
        <p:nvPicPr>
          <p:cNvPr id="21" name="Kuva 20">
            <a:extLst>
              <a:ext uri="{FF2B5EF4-FFF2-40B4-BE49-F238E27FC236}">
                <a16:creationId xmlns:a16="http://schemas.microsoft.com/office/drawing/2014/main" id="{0373A784-1E92-4F2F-99D8-BC219553F0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71962" y="157045"/>
            <a:ext cx="1556595" cy="1495661"/>
          </a:xfrm>
          <a:prstGeom prst="rect">
            <a:avLst/>
          </a:prstGeom>
        </p:spPr>
      </p:pic>
      <p:sp>
        <p:nvSpPr>
          <p:cNvPr id="11" name="Päivämäärän paikkamerkki 2">
            <a:extLst>
              <a:ext uri="{FF2B5EF4-FFF2-40B4-BE49-F238E27FC236}">
                <a16:creationId xmlns:a16="http://schemas.microsoft.com/office/drawing/2014/main" id="{7378932E-2B8E-48A5-8B3B-0783120B2F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3CAC8FB-1B88-4CF1-9473-D88FB34184B1}" type="datetime1">
              <a:rPr lang="fi-FI" smtClean="0"/>
              <a:t>16.6.2025</a:t>
            </a:fld>
            <a:endParaRPr lang="fi-FI"/>
          </a:p>
        </p:txBody>
      </p:sp>
      <p:sp>
        <p:nvSpPr>
          <p:cNvPr id="12" name="Alatunnisteen paikkamerkki 3">
            <a:extLst>
              <a:ext uri="{FF2B5EF4-FFF2-40B4-BE49-F238E27FC236}">
                <a16:creationId xmlns:a16="http://schemas.microsoft.com/office/drawing/2014/main" id="{0539E262-07A6-48E6-86FE-942DFCA12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4" name="Dian numeron paikkamerkki 4">
            <a:extLst>
              <a:ext uri="{FF2B5EF4-FFF2-40B4-BE49-F238E27FC236}">
                <a16:creationId xmlns:a16="http://schemas.microsoft.com/office/drawing/2014/main" id="{8F88A8F5-53C4-40B4-A8EF-BFCB0D1D3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23" name="Otsikko 1">
            <a:extLst>
              <a:ext uri="{FF2B5EF4-FFF2-40B4-BE49-F238E27FC236}">
                <a16:creationId xmlns:a16="http://schemas.microsoft.com/office/drawing/2014/main" id="{11396BA1-0447-4882-B00F-5D1591B1DD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4726" y="4321004"/>
            <a:ext cx="4543425" cy="120373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0CEBB99B-427F-48D3-9060-C67FF53FB83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55692" y="2725312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655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>
            <a:extLst>
              <a:ext uri="{FF2B5EF4-FFF2-40B4-BE49-F238E27FC236}">
                <a16:creationId xmlns:a16="http://schemas.microsoft.com/office/drawing/2014/main" id="{02B87ECA-4C1C-43B8-95DC-31D54347D3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31791" y="0"/>
            <a:ext cx="6860209" cy="6860209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34E3AEA7-AD9C-45DB-AA69-6B27570416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96000" y="4770119"/>
            <a:ext cx="5393693" cy="2087881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3383DC0D-EA75-4640-9145-D945491E56E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732100" y="6477552"/>
            <a:ext cx="1601052" cy="380448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9C2DC9C2-3B15-4D8D-A81A-EEF51E52AC0A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2007" y="-8834"/>
            <a:ext cx="8878711" cy="3352800"/>
          </a:xfrm>
          <a:prstGeom prst="rect">
            <a:avLst/>
          </a:prstGeom>
        </p:spPr>
      </p:pic>
      <p:sp>
        <p:nvSpPr>
          <p:cNvPr id="15" name="Päivämäärän paikkamerkki 2">
            <a:extLst>
              <a:ext uri="{FF2B5EF4-FFF2-40B4-BE49-F238E27FC236}">
                <a16:creationId xmlns:a16="http://schemas.microsoft.com/office/drawing/2014/main" id="{CABFEE31-1B3D-46EE-88B4-9306A06B46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F8B9D0D5-C6C8-492F-BC31-672FE6BA9AB8}" type="datetime1">
              <a:rPr lang="fi-FI" smtClean="0"/>
              <a:t>16.6.2025</a:t>
            </a:fld>
            <a:endParaRPr lang="fi-FI"/>
          </a:p>
        </p:txBody>
      </p:sp>
      <p:sp>
        <p:nvSpPr>
          <p:cNvPr id="19" name="Alatunnisteen paikkamerkki 3">
            <a:extLst>
              <a:ext uri="{FF2B5EF4-FFF2-40B4-BE49-F238E27FC236}">
                <a16:creationId xmlns:a16="http://schemas.microsoft.com/office/drawing/2014/main" id="{270ADD0D-885C-452E-BE47-16145F0CA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20" name="Dian numeron paikkamerkki 4">
            <a:extLst>
              <a:ext uri="{FF2B5EF4-FFF2-40B4-BE49-F238E27FC236}">
                <a16:creationId xmlns:a16="http://schemas.microsoft.com/office/drawing/2014/main" id="{58FB19F6-3ACF-4F7F-B39F-B54E2432C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22" name="Otsikko 1">
            <a:extLst>
              <a:ext uri="{FF2B5EF4-FFF2-40B4-BE49-F238E27FC236}">
                <a16:creationId xmlns:a16="http://schemas.microsoft.com/office/drawing/2014/main" id="{0F085BB7-9BE3-4CB4-9D6C-C8D37D99F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58025" y="3171825"/>
            <a:ext cx="4543425" cy="120373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EA005019-E151-4930-8E74-5C21B1E4A85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9873" y="4045789"/>
            <a:ext cx="2258995" cy="55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812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atio ratas_esityksen alkuun tai loppu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uva, joka sisältää kohteen peili&#10;&#10;Kuvaus luotu automaattisesti">
            <a:extLst>
              <a:ext uri="{FF2B5EF4-FFF2-40B4-BE49-F238E27FC236}">
                <a16:creationId xmlns:a16="http://schemas.microsoft.com/office/drawing/2014/main" id="{9721A0EE-F1BE-4508-9173-1027A57158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450" y="1281112"/>
            <a:ext cx="3857625" cy="3857625"/>
          </a:xfrm>
          <a:prstGeom prst="rect">
            <a:avLst/>
          </a:prstGeom>
        </p:spPr>
      </p:pic>
      <p:sp>
        <p:nvSpPr>
          <p:cNvPr id="5" name="Otsikko 1">
            <a:extLst>
              <a:ext uri="{FF2B5EF4-FFF2-40B4-BE49-F238E27FC236}">
                <a16:creationId xmlns:a16="http://schemas.microsoft.com/office/drawing/2014/main" id="{994A2891-E156-4FC8-9438-3255557622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3375" y="3162300"/>
            <a:ext cx="2943225" cy="2327688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13FA966F-8AC6-4AD1-866D-D04B2EAF21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2425" y="5713576"/>
            <a:ext cx="2258995" cy="55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404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BE2F5594-8E92-41BC-8867-CBBC14BD0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240A7-CF2A-416C-8D17-0C2448A71565}" type="datetime1">
              <a:rPr lang="fi-FI" smtClean="0"/>
              <a:t>16.6.2025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9B835E5-8A7B-412C-8B37-523754DC5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AE894E2-455F-417B-AE61-AFE4517F1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56338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B7E3618-2530-4EE0-B6C3-C11F412FE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1E253EB-4EB0-4935-A939-99BF0B7A0A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873FFCD-7566-4AC7-91A9-7D34999A0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AE0FC-3734-48BF-8F55-51517EEB7F78}" type="datetime1">
              <a:rPr lang="fi-FI" smtClean="0"/>
              <a:t>16.6.2025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BC3D4B1-CDC4-47B7-8A96-D3F50DB7D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CFB3FA6-778B-4C7B-B37A-D18E1C7ED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452812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EBF66D2-1CFA-450D-A129-5488E7C660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DC1C2B0A-09E0-4DBB-9919-A728948EB07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5692" y="6005585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0433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BF1C66BC-6772-40F5-934A-AABDBD4346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3FBF5AA-B588-4DFE-BF76-C3354DF2A0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F0DE08C1-5FDE-4B8C-92AA-5CCC06B9B4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207FBF-9498-4E36-9B25-A85A7631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177FA-78B1-46AD-ABEC-8E79D60C1022}" type="datetime1">
              <a:rPr lang="fi-FI" smtClean="0"/>
              <a:t>16.6.2025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83FBAE-03B7-49A2-9059-DB106BDC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4D07E865-FB74-4290-8A5B-881FF9082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686925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4A7576CE-FE1F-4D91-9D8E-EA37988EC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825625"/>
            <a:ext cx="9686925" cy="435133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E84F0BE7-67CF-4588-93A6-080714969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640616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8C57B-64C9-4392-8C06-8632641B6CE4}" type="datetime1">
              <a:rPr lang="fi-FI" smtClean="0"/>
              <a:t>16.6.2025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431802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D1577AF8-DD86-4024-93E2-7E1A51C738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38B27854-73B8-4FFC-8F83-62F8B7C924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410CD2C3-62B1-408D-97B3-9188FE536FC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30908ED-3482-4FBF-B121-C4420B8C6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027FFB0-6391-4A75-8B78-C7629EDD47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CB2CD6C-89CB-4290-8245-E9CDBB2F9F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10A0DB2-00AB-4AB4-AE88-21856CF0C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04445-413C-4C93-BA1D-97A553219225}" type="datetime1">
              <a:rPr lang="fi-FI" smtClean="0"/>
              <a:t>16.6.2025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F0851F6-DB17-418D-8ACA-61B6C8DD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75FFE64-F4AD-4C4F-A49D-18AF7B0BD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0926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uva 12">
            <a:extLst>
              <a:ext uri="{FF2B5EF4-FFF2-40B4-BE49-F238E27FC236}">
                <a16:creationId xmlns:a16="http://schemas.microsoft.com/office/drawing/2014/main" id="{C3B0F693-8620-4238-9BCB-CBC0B37C74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B9796154-1B81-4CDE-8768-921EBEF853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A6CC50A6-FA20-42EB-A63B-816674AA37D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3E29281-DB2F-46E3-9F61-9B264F9D3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57B119-54A3-48B7-91E1-DFD79B37D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3CAB312-19D1-4983-A280-148507C786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B9583713-393A-4BD7-A8DB-EC5705D445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41172-8CDD-4EEE-960C-CC575B6CDC4D}" type="datetime1">
              <a:rPr lang="fi-FI" smtClean="0"/>
              <a:t>16.6.2025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771282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 bei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202F8-76F6-48C2-BB16-14F030E3FE35}" type="datetime1">
              <a:rPr lang="fi-FI" smtClean="0"/>
              <a:t>16.6.2025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13" name="Otsikko 1">
            <a:extLst>
              <a:ext uri="{FF2B5EF4-FFF2-40B4-BE49-F238E27FC236}">
                <a16:creationId xmlns:a16="http://schemas.microsoft.com/office/drawing/2014/main" id="{B9E95B92-8726-4930-A255-2F27AE795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DBC2D19B-A6C1-479D-A508-DD2AF8951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557799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2130EC-EE98-4A32-9F05-6EE8D205D9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5B9C96C-C317-49B9-8FE0-E96EE53523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10B69CC-1DF7-4B85-B176-A24171472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037B4-3A17-49CB-9389-10A3F23900BD}" type="datetime1">
              <a:rPr lang="fi-FI" smtClean="0"/>
              <a:t>16.6.2025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7C40EA8-0D3E-4614-9FA5-64E9B1F3E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1C417BAF-CDF8-435F-96DF-586296DB8B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C0DF97D-8C69-4125-A070-47DDE9479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08067-95A7-4DE9-A0BE-FD7614CDD73A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F788FB0F-A4B2-4211-A060-A67440C46C4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5692" y="6005585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9177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BF1C66BC-6772-40F5-934A-AABDBD4346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3FBF5AA-B588-4DFE-BF76-C3354DF2A03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F0DE08C1-5FDE-4B8C-92AA-5CCC06B9B4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207FBF-9498-4E36-9B25-A85A7631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4C07D-C3A4-4596-9EE1-B6192DDBDF27}" type="datetime1">
              <a:rPr lang="fi-FI" smtClean="0"/>
              <a:t>16.6.2025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83FBAE-03B7-49A2-9059-DB106BDC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1" name="Otsikko 1">
            <a:extLst>
              <a:ext uri="{FF2B5EF4-FFF2-40B4-BE49-F238E27FC236}">
                <a16:creationId xmlns:a16="http://schemas.microsoft.com/office/drawing/2014/main" id="{F5EFCF63-35BB-48D0-A02A-E2564CFA5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686925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F0514842-8076-4A26-811E-87A3DF769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825625"/>
            <a:ext cx="9686925" cy="435133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4" name="Dian numeron paikkamerkki 5">
            <a:extLst>
              <a:ext uri="{FF2B5EF4-FFF2-40B4-BE49-F238E27FC236}">
                <a16:creationId xmlns:a16="http://schemas.microsoft.com/office/drawing/2014/main" id="{A190E134-26FB-4D2C-9093-3643639B7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953426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D9599-F8C3-4E16-92FE-1639A2F090E8}" type="datetime1">
              <a:rPr lang="fi-FI" smtClean="0"/>
              <a:t>16.6.2025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000077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4EB7-8951-4CB4-B3D9-9DA3201A82D3}" type="datetime1">
              <a:rPr lang="fi-FI" smtClean="0"/>
              <a:t>16.6.2025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E7C4A680-09D1-4245-AAC6-6F66114EE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EF64E38F-0504-4ECC-85C8-AB59D634F6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2" name="Sisällön paikkamerkki 3">
            <a:extLst>
              <a:ext uri="{FF2B5EF4-FFF2-40B4-BE49-F238E27FC236}">
                <a16:creationId xmlns:a16="http://schemas.microsoft.com/office/drawing/2014/main" id="{6A299EFF-99D7-423D-9AEC-773F2B6984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4470112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7408E-977B-4384-8EB3-E117B9F63EA5}" type="datetime1">
              <a:rPr lang="fi-FI" smtClean="0"/>
              <a:t>16.6.2025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9F323CED-9B21-4914-BBE0-96C93FA21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608E496D-D33A-4FFC-9050-1225B563C8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5" name="Sisällön paikkamerkki 3">
            <a:extLst>
              <a:ext uri="{FF2B5EF4-FFF2-40B4-BE49-F238E27FC236}">
                <a16:creationId xmlns:a16="http://schemas.microsoft.com/office/drawing/2014/main" id="{06B83487-E6E0-4A5E-BDA7-16228C7E64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6" name="Sisällön paikkamerkki 5">
            <a:extLst>
              <a:ext uri="{FF2B5EF4-FFF2-40B4-BE49-F238E27FC236}">
                <a16:creationId xmlns:a16="http://schemas.microsoft.com/office/drawing/2014/main" id="{0585BE96-F63C-47EA-A810-5F53322456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6849065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 sininen"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7537A9-5EC6-4237-AA18-4B14814BE86E}" type="datetime1">
              <a:rPr lang="fi-FI" smtClean="0"/>
              <a:t>16.6.2025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13" name="Otsikko 1">
            <a:extLst>
              <a:ext uri="{FF2B5EF4-FFF2-40B4-BE49-F238E27FC236}">
                <a16:creationId xmlns:a16="http://schemas.microsoft.com/office/drawing/2014/main" id="{2FF11E3C-4A01-461B-8A49-E5305079C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5EA0F42D-DF5D-47B7-A5B5-05E323BF0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2394960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bullet sininen">
    <p:bg>
      <p:bgPr>
        <a:solidFill>
          <a:schemeClr val="bg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37C43CD6-6840-4B2C-9FC9-8C60C4A941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740400" cy="6858000"/>
          </a:xfrm>
          <a:prstGeom prst="rect">
            <a:avLst/>
          </a:prstGeom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4C81F1E6-C66F-49A7-A986-B43AA3B57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3100" y="987424"/>
            <a:ext cx="5649912" cy="4108337"/>
          </a:xfrm>
          <a:noFill/>
          <a:effectLst>
            <a:softEdge rad="0"/>
          </a:effectLst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25496D99-066B-448D-BB23-34485EA6501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72725" y="5204287"/>
            <a:ext cx="1724025" cy="1567295"/>
          </a:xfrm>
          <a:prstGeom prst="rect">
            <a:avLst/>
          </a:prstGeom>
        </p:spPr>
      </p:pic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D4BA423-B0BB-4B3B-AA90-40A0B946C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C00C3-FA13-4D0D-89A4-FFEE62EF1437}" type="datetime1">
              <a:rPr lang="fi-FI" smtClean="0"/>
              <a:t>16.6.2025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4AA6169-8B46-4A45-89A9-451B8BEE9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66515AD-FFF3-40E6-BE0B-6AD566B06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C86966AF-C9DA-4719-9EBD-D4115365F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81" y="987424"/>
            <a:ext cx="3902494" cy="1926669"/>
          </a:xfrm>
        </p:spPr>
        <p:txBody>
          <a:bodyPr anchor="t"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0165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+ teksti kuvalla sininen">
    <p:bg>
      <p:bgPr>
        <a:solidFill>
          <a:schemeClr val="accent1"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56784D06-670D-490B-BAA5-EFEC2CE90D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13541" y="4387980"/>
            <a:ext cx="1078459" cy="247002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E6B4BE9E-097E-4FD9-9E92-F564B6C5CC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52951" y="382992"/>
            <a:ext cx="3761307" cy="3761307"/>
          </a:xfrm>
          <a:prstGeom prst="rect">
            <a:avLst/>
          </a:prstGeom>
        </p:spPr>
      </p:pic>
      <p:sp>
        <p:nvSpPr>
          <p:cNvPr id="28" name="Ellipsi 27">
            <a:extLst>
              <a:ext uri="{FF2B5EF4-FFF2-40B4-BE49-F238E27FC236}">
                <a16:creationId xmlns:a16="http://schemas.microsoft.com/office/drawing/2014/main" id="{9ED2D882-D299-42CD-B2B7-E36862595D62}"/>
              </a:ext>
            </a:extLst>
          </p:cNvPr>
          <p:cNvSpPr/>
          <p:nvPr userDrawn="1"/>
        </p:nvSpPr>
        <p:spPr>
          <a:xfrm>
            <a:off x="-552655" y="1643979"/>
            <a:ext cx="3656833" cy="3656833"/>
          </a:xfrm>
          <a:prstGeom prst="ellipse">
            <a:avLst/>
          </a:prstGeom>
          <a:blipFill>
            <a:blip r:embed="rId6"/>
            <a:stretch>
              <a:fillRect t="-25000" b="-25000"/>
            </a:stretch>
          </a:blip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C52D14F5-1ABA-4EC3-9215-88DC65B9042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10126" y="1557188"/>
            <a:ext cx="1432663" cy="1302422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801AD68D-BEE8-4989-AAB9-A724FF123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7791" y="365251"/>
            <a:ext cx="8209306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2" name="Sisällön paikkamerkki 2">
            <a:extLst>
              <a:ext uri="{FF2B5EF4-FFF2-40B4-BE49-F238E27FC236}">
                <a16:creationId xmlns:a16="http://schemas.microsoft.com/office/drawing/2014/main" id="{97FDB190-2D4D-440E-8221-51BDAC3D37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7791" y="1825625"/>
            <a:ext cx="8209305" cy="398621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3" name="Päivämäärän paikkamerkki 2">
            <a:extLst>
              <a:ext uri="{FF2B5EF4-FFF2-40B4-BE49-F238E27FC236}">
                <a16:creationId xmlns:a16="http://schemas.microsoft.com/office/drawing/2014/main" id="{6F1C7F00-6301-4C80-8C24-0AFBF7694C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AE876792-4FBB-4073-B4DA-C52E75BC536E}" type="datetime1">
              <a:rPr lang="fi-FI" smtClean="0"/>
              <a:t>16.6.2025</a:t>
            </a:fld>
            <a:endParaRPr lang="fi-FI"/>
          </a:p>
        </p:txBody>
      </p:sp>
      <p:sp>
        <p:nvSpPr>
          <p:cNvPr id="14" name="Alatunnisteen paikkamerkki 3">
            <a:extLst>
              <a:ext uri="{FF2B5EF4-FFF2-40B4-BE49-F238E27FC236}">
                <a16:creationId xmlns:a16="http://schemas.microsoft.com/office/drawing/2014/main" id="{F84A19D4-4FD1-4D1A-A191-685F923C2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0CB25A1B-A6D5-4E48-91EE-B04968AE3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768776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pink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4BB2642-49FE-407A-A3F4-0600B55015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A542BF88-A9F2-4E2A-B0F1-8276E9D81B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8FCF8F6-5F32-43A2-AC8B-954415E80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05EDE-1D7F-410F-88EC-30185458F402}" type="datetime1">
              <a:rPr lang="fi-FI" smtClean="0"/>
              <a:t>16.6.2025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648B0DC-D89C-405B-8306-443D022CC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3AFC798E-1C05-4E68-8FDA-47B426270D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305A476-C345-48E9-A7C5-E07948859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C55B7-B27F-4F33-B573-7AD37FBCDED2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306A76AF-D851-4685-80F4-02A0FCC547B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5692" y="6005585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32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pinkki"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B64B5535-12A2-444F-B881-BF3E072D1E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83E3DA57-A0C2-4269-AA6A-C2041B36578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7D25BCE7-3C58-4625-B134-D4925C434C3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3FBF5AA-B588-4DFE-BF76-C3354DF2A03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207FBF-9498-4E36-9B25-A85A7631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115F5-8437-440C-87EB-C17E6B62E928}" type="datetime1">
              <a:rPr lang="fi-FI" smtClean="0"/>
              <a:t>16.6.2025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83FBAE-03B7-49A2-9059-DB106BDC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D827BA8A-BFEE-4F2C-9BB9-113EFD0DC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686925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5" name="Sisällön paikkamerkki 2">
            <a:extLst>
              <a:ext uri="{FF2B5EF4-FFF2-40B4-BE49-F238E27FC236}">
                <a16:creationId xmlns:a16="http://schemas.microsoft.com/office/drawing/2014/main" id="{D3069FD1-4B67-4CD3-8634-B32C320EA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825625"/>
            <a:ext cx="9686925" cy="435133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6" name="Dian numeron paikkamerkki 5">
            <a:extLst>
              <a:ext uri="{FF2B5EF4-FFF2-40B4-BE49-F238E27FC236}">
                <a16:creationId xmlns:a16="http://schemas.microsoft.com/office/drawing/2014/main" id="{F0056C40-F7BB-4ACC-9A82-D6903014B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16952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pinkki"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BE045-E739-4683-921C-9E3571297131}" type="datetime1">
              <a:rPr lang="fi-FI" smtClean="0"/>
              <a:t>16.6.2025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88726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 pinkki"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F1DDC-7A29-411D-AB2A-DB3160F426AD}" type="datetime1">
              <a:rPr lang="fi-FI" smtClean="0"/>
              <a:t>16.6.2025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C8452E8F-A576-4F74-B1B1-2525B5F77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443F6A56-28AA-470C-A288-7B5AFE3105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2" name="Sisällön paikkamerkki 3">
            <a:extLst>
              <a:ext uri="{FF2B5EF4-FFF2-40B4-BE49-F238E27FC236}">
                <a16:creationId xmlns:a16="http://schemas.microsoft.com/office/drawing/2014/main" id="{76F1C969-5C79-4E79-8C1B-32C1472C7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0574134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pinkki"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AA2A7-D247-49BF-808E-099534BFAE3A}" type="datetime1">
              <a:rPr lang="fi-FI" smtClean="0"/>
              <a:t>16.6.2025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171CE3AD-73BA-4432-B14F-66834C34A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0F7529ED-6E94-4F0E-9A1D-B554AD75A3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5" name="Sisällön paikkamerkki 3">
            <a:extLst>
              <a:ext uri="{FF2B5EF4-FFF2-40B4-BE49-F238E27FC236}">
                <a16:creationId xmlns:a16="http://schemas.microsoft.com/office/drawing/2014/main" id="{C194B069-2676-448D-8BAE-F65320298A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6" name="Sisällön paikkamerkki 5">
            <a:extLst>
              <a:ext uri="{FF2B5EF4-FFF2-40B4-BE49-F238E27FC236}">
                <a16:creationId xmlns:a16="http://schemas.microsoft.com/office/drawing/2014/main" id="{A27EC461-AC56-4FB4-B3FF-DD8B3FD0CA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6717568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 pinkki"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89032-1880-4839-9253-F354AC05199C}" type="datetime1">
              <a:rPr lang="fi-FI" smtClean="0"/>
              <a:t>16.6.2025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13" name="Otsikko 1">
            <a:extLst>
              <a:ext uri="{FF2B5EF4-FFF2-40B4-BE49-F238E27FC236}">
                <a16:creationId xmlns:a16="http://schemas.microsoft.com/office/drawing/2014/main" id="{9AA739BF-E2F3-4B10-9B8D-06F98AC5C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9A081EBC-78E5-4BBD-BDA9-49ADAA582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6905338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bullet pinkk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>
            <a:extLst>
              <a:ext uri="{FF2B5EF4-FFF2-40B4-BE49-F238E27FC236}">
                <a16:creationId xmlns:a16="http://schemas.microsoft.com/office/drawing/2014/main" id="{17FA9958-0408-4766-A8D7-E37777BAB2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77200" y="0"/>
            <a:ext cx="8714800" cy="6858000"/>
          </a:xfrm>
          <a:prstGeom prst="rect">
            <a:avLst/>
          </a:prstGeom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4C81F1E6-C66F-49A7-A986-B43AA3B57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3100" y="987424"/>
            <a:ext cx="5649912" cy="4108337"/>
          </a:xfrm>
          <a:noFill/>
          <a:effectLst>
            <a:softEdge rad="0"/>
          </a:effectLst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D4BA423-B0BB-4B3B-AA90-40A0B946C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D47F-5CA1-4777-94C0-15B3FC210915}" type="datetime1">
              <a:rPr lang="fi-FI" smtClean="0"/>
              <a:t>16.6.2025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4AA6169-8B46-4A45-89A9-451B8BEE9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48E22005-FACB-4E51-BC17-DBFD979423D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72725" y="5204287"/>
            <a:ext cx="1724025" cy="1567295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66515AD-FFF3-40E6-BE0B-6AD566B06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6" name="Otsikko 1">
            <a:extLst>
              <a:ext uri="{FF2B5EF4-FFF2-40B4-BE49-F238E27FC236}">
                <a16:creationId xmlns:a16="http://schemas.microsoft.com/office/drawing/2014/main" id="{975802D1-55CF-4772-96DA-72A0FD456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81" y="987424"/>
            <a:ext cx="3902494" cy="1926669"/>
          </a:xfrm>
        </p:spPr>
        <p:txBody>
          <a:bodyPr anchor="t">
            <a:normAutofit/>
          </a:bodyPr>
          <a:lstStyle>
            <a:lvl1pPr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13895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li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E16D7E4C-1C6A-4E85-A20C-A25F6BDF17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77487" y="5095762"/>
            <a:ext cx="1685925" cy="162571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6425C37-0F88-4610-A8AF-BF4E41B46E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8646B017-43E4-4833-BA31-594945C3E0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52481BC-8F22-44EF-8464-17BFAF4B1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2E40E-A040-4634-A42E-A22540534437}" type="datetime1">
              <a:rPr lang="fi-FI" smtClean="0"/>
              <a:t>16.6.2025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B5A0D6D-07D7-4ED0-AF0F-FA6EEF089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737FEBF-0ECB-4AE9-AB43-304286ED1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5EC5B8-5E2E-4484-BCC3-4F68CC0857D7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07500EDC-0A48-41E1-B38C-C90A73585E2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55692" y="6005585"/>
            <a:ext cx="2680615" cy="26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8382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 lim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>
            <a:extLst>
              <a:ext uri="{FF2B5EF4-FFF2-40B4-BE49-F238E27FC236}">
                <a16:creationId xmlns:a16="http://schemas.microsoft.com/office/drawing/2014/main" id="{B326F0DF-1493-4EE5-94E2-9A35434462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27821" y="0"/>
            <a:ext cx="6109772" cy="2255285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55B6FA2A-CE5B-444E-AB1D-A3971E5AFB4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950165"/>
            <a:ext cx="1484450" cy="3121151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83E3DA57-A0C2-4269-AA6A-C2041B36578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799" y="5533693"/>
            <a:ext cx="2835469" cy="1332329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207FBF-9498-4E36-9B25-A85A7631F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FDE5C-ED04-4C55-A468-0DAAA35B5A83}" type="datetime1">
              <a:rPr lang="fi-FI" smtClean="0"/>
              <a:t>16.6.2025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83FBAE-03B7-49A2-9059-DB106BDC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Otsikko 1">
            <a:extLst>
              <a:ext uri="{FF2B5EF4-FFF2-40B4-BE49-F238E27FC236}">
                <a16:creationId xmlns:a16="http://schemas.microsoft.com/office/drawing/2014/main" id="{7A62D804-0625-4D73-8C50-90A55877E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65125"/>
            <a:ext cx="9686925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7" name="Sisällön paikkamerkki 2">
            <a:extLst>
              <a:ext uri="{FF2B5EF4-FFF2-40B4-BE49-F238E27FC236}">
                <a16:creationId xmlns:a16="http://schemas.microsoft.com/office/drawing/2014/main" id="{92E865E3-39AF-405E-B818-2775B8F02E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1825625"/>
            <a:ext cx="9686925" cy="435133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8" name="Dian numeron paikkamerkki 5">
            <a:extLst>
              <a:ext uri="{FF2B5EF4-FFF2-40B4-BE49-F238E27FC236}">
                <a16:creationId xmlns:a16="http://schemas.microsoft.com/office/drawing/2014/main" id="{D5F760AC-B6C7-446B-9C00-19B3DF3C0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852114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 lim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F0149BDF-F46F-4871-BA21-8AD5A902B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214754"/>
          </a:xfrm>
        </p:spPr>
        <p:txBody>
          <a:bodyPr anchor="t"/>
          <a:lstStyle>
            <a:lvl1pPr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E650C37-7A28-454A-9000-90D9876CC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24493"/>
            <a:ext cx="10515600" cy="161710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F0523-03C6-4748-AAC6-6DF6610DF367}" type="datetime1">
              <a:rPr lang="fi-FI" smtClean="0"/>
              <a:t>16.6.2025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763036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 lim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7F89-92B9-4A0E-953B-E031DA5F7BFB}" type="datetime1">
              <a:rPr lang="fi-FI" smtClean="0"/>
              <a:t>16.6.2025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0" name="Otsikko 1">
            <a:extLst>
              <a:ext uri="{FF2B5EF4-FFF2-40B4-BE49-F238E27FC236}">
                <a16:creationId xmlns:a16="http://schemas.microsoft.com/office/drawing/2014/main" id="{F5F398E1-4FEA-4C47-8DBB-67002E466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C53C25F3-3EC4-4DE1-A238-4D351EE959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2" name="Sisällön paikkamerkki 3">
            <a:extLst>
              <a:ext uri="{FF2B5EF4-FFF2-40B4-BE49-F238E27FC236}">
                <a16:creationId xmlns:a16="http://schemas.microsoft.com/office/drawing/2014/main" id="{419D7574-E807-47CA-AE37-D5658E3269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30789623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 lim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BD722C2-C396-4906-A41B-5C8AA851F0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35165" y="-8835"/>
            <a:ext cx="3053954" cy="175153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0D7ECACE-AB10-4E69-8024-3934B71AC3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8835"/>
            <a:ext cx="5136488" cy="1834460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C00C56C4-D933-4857-96E4-EC6D13A0255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8508" y="5691377"/>
            <a:ext cx="3048009" cy="1179875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A50770-AA2C-4740-B821-8532723F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C4E1C-9627-4A94-922F-09B49EB1A00E}" type="datetime1">
              <a:rPr lang="fi-FI" smtClean="0"/>
              <a:t>16.6.2025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906029-AA9F-46C1-8C9E-AD0C5F7D5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EF8FF3F-0866-4459-AB3C-CEA6B4E4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3" name="Otsikko 1">
            <a:extLst>
              <a:ext uri="{FF2B5EF4-FFF2-40B4-BE49-F238E27FC236}">
                <a16:creationId xmlns:a16="http://schemas.microsoft.com/office/drawing/2014/main" id="{D7D77BBA-8B6E-4F47-9695-F42CC253C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44575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5E3742E4-B808-4663-91DE-005687581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601821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5" name="Sisällön paikkamerkki 3">
            <a:extLst>
              <a:ext uri="{FF2B5EF4-FFF2-40B4-BE49-F238E27FC236}">
                <a16:creationId xmlns:a16="http://schemas.microsoft.com/office/drawing/2014/main" id="{5D7AE2B7-5BC9-42F8-BFD1-2BF17D56F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6018210" cy="3684588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6" name="Sisällön paikkamerkki 5">
            <a:extLst>
              <a:ext uri="{FF2B5EF4-FFF2-40B4-BE49-F238E27FC236}">
                <a16:creationId xmlns:a16="http://schemas.microsoft.com/office/drawing/2014/main" id="{4B00869B-713A-4CB8-B785-5B128E4E81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028609" y="1681163"/>
            <a:ext cx="4326779" cy="4508500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3098474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teksti lim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DE7BE7A-F042-41F8-A75E-32D988BFE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F0862-5907-47C8-B64A-B1A99D9BFFBC}" type="datetime1">
              <a:rPr lang="fi-FI" smtClean="0"/>
              <a:t>16.6.2025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CD997EA5-A02D-448E-BE72-FB37B3CE6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71E9736-9F4A-4CE7-8B63-23B9A363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86F4D845-2D4B-4484-B4A0-400661A88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25" y="590550"/>
            <a:ext cx="1812312" cy="1747586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C4E35FBA-36EC-4F89-9A69-18B47E348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328" y="2657257"/>
            <a:ext cx="771743" cy="771743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07018F7B-DEEE-44D1-9AE5-6BAA560E2B0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0012" y="3616559"/>
            <a:ext cx="556373" cy="55039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B9DBAE0D-B3C5-48CA-AAA1-0EDC70DF56A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0385" y="4310447"/>
            <a:ext cx="424758" cy="424758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910F9D1A-F7FE-489A-AF13-CF2595505BA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90385" y="4973174"/>
            <a:ext cx="430740" cy="460653"/>
          </a:xfrm>
          <a:prstGeom prst="rect">
            <a:avLst/>
          </a:prstGeom>
        </p:spPr>
      </p:pic>
      <p:sp>
        <p:nvSpPr>
          <p:cNvPr id="13" name="Otsikko 1">
            <a:extLst>
              <a:ext uri="{FF2B5EF4-FFF2-40B4-BE49-F238E27FC236}">
                <a16:creationId xmlns:a16="http://schemas.microsoft.com/office/drawing/2014/main" id="{3A76CEC0-F009-47A4-B0A2-E9BD45A99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448" y="365251"/>
            <a:ext cx="9378351" cy="1325563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ADF49E5B-594D-402D-905D-C898BED78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449" y="1825625"/>
            <a:ext cx="9378351" cy="398621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76761645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+bullet li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37C43CD6-6840-4B2C-9FC9-8C60C4A941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740400" cy="6858000"/>
          </a:xfrm>
          <a:prstGeom prst="rect">
            <a:avLst/>
          </a:prstGeom>
        </p:spPr>
      </p:pic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4C81F1E6-C66F-49A7-A986-B43AA3B57F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3100" y="987424"/>
            <a:ext cx="5649912" cy="4108337"/>
          </a:xfrm>
          <a:noFill/>
          <a:effectLst>
            <a:softEdge rad="0"/>
          </a:effectLst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D4BA423-B0BB-4B3B-AA90-40A0B946C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6390B-854D-4E9D-BAEB-914E4E49D18D}" type="datetime1">
              <a:rPr lang="fi-FI" smtClean="0"/>
              <a:t>16.6.2025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4AA6169-8B46-4A45-89A9-451B8BEE9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D34BFFF6-FB31-4AC1-B11B-286B9666676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30533" y="5220255"/>
            <a:ext cx="1794792" cy="1533525"/>
          </a:xfrm>
          <a:prstGeom prst="rect">
            <a:avLst/>
          </a:prstGeom>
        </p:spPr>
      </p:pic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66515AD-FFF3-40E6-BE0B-6AD566B06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E258B078-2E19-46E8-9BF3-E48356A5D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981" y="987424"/>
            <a:ext cx="3902494" cy="1926669"/>
          </a:xfrm>
        </p:spPr>
        <p:txBody>
          <a:bodyPr anchor="t"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3029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395D96BA-098E-411B-A6B8-A4391236B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762C610-5792-46F9-B22B-1887F16B1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32445B-485D-4A4A-9AA9-76BF4944D5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6B1C28-BC0F-4F5A-8899-A61229EA9FE1}" type="datetime1">
              <a:rPr lang="fi-FI" smtClean="0"/>
              <a:t>16.6.2025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DFCF603-EE67-412B-BFF8-8F3A9437D7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9FEC9C8-A594-43E9-AB8F-27C8913C96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804D1-D1DA-404B-A345-162A4B99A0F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98852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41" r:id="rId6"/>
    <p:sldLayoutId id="2147483755" r:id="rId7"/>
    <p:sldLayoutId id="2147483716" r:id="rId8"/>
    <p:sldLayoutId id="2147483717" r:id="rId9"/>
    <p:sldLayoutId id="2147483751" r:id="rId10"/>
    <p:sldLayoutId id="2147483752" r:id="rId11"/>
    <p:sldLayoutId id="2147483753" r:id="rId12"/>
    <p:sldLayoutId id="214748383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7FEECF1B-24CD-4663-A81C-D18681E15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EB3DC5C-9508-4984-BF6A-15355A8F65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EBCAFE9-83AD-4069-A1BB-7629C73C23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E8F5E-E736-4F58-B779-6BE086011B52}" type="datetime1">
              <a:rPr lang="fi-FI" smtClean="0"/>
              <a:t>16.6.2025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E02E98D-816C-4A84-8030-C368D32324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E4AC2E0-A08C-45EF-8A11-560F98A6D1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E0309-FE3D-45C8-9A15-89B2C10FD86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096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70" r:id="rId2"/>
    <p:sldLayoutId id="2147483771" r:id="rId3"/>
    <p:sldLayoutId id="2147483772" r:id="rId4"/>
    <p:sldLayoutId id="2147483773" r:id="rId5"/>
    <p:sldLayoutId id="2147483774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8384CAFD-B017-4670-BA09-232718105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BCF2EEC-C2DC-47D4-816E-90B9C407C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7BB54C6-25DC-4427-AC8A-A249B80FCB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EC36F-4EFC-4B0E-9A41-B7C3DC263A85}" type="datetime1">
              <a:rPr lang="fi-FI" smtClean="0"/>
              <a:t>16.6.2025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6DA8616-D585-4DFA-8103-6A08A2EBA0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43BF19D-9554-42B0-9576-841D392838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708067-95A7-4DE9-A0BE-FD7614CDD73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65464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>
            <a:alpha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62B5B5D-D6F9-4F0B-9324-5D4DB3B73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FD98A96-47F6-41DF-BA9C-CCA7AF285E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FD4E139-8374-4F55-AECD-591AE2B020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59F16-31B6-447B-865D-2588CF026E77}" type="datetime1">
              <a:rPr lang="fi-FI" smtClean="0"/>
              <a:t>16.6.2025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A6F78C1-A459-4221-90EC-AF548E8933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D3F6112-0C56-405D-8BDB-26E573E0ED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C55B7-B27F-4F33-B573-7AD37FBCDED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38418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56943762-9B90-46FA-97F5-D19A0F80F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2DFC3E5-E0B6-46F1-A638-2E178C2F2A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3260F8-DC2D-4B26-832C-8C15B102B5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91EBB-C93E-4EC5-9395-677EC1AD4D4A}" type="datetime1">
              <a:rPr lang="fi-FI" smtClean="0"/>
              <a:t>16.6.2025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C044051-3718-46B3-BAFB-53A195157A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72CBF57-BFAB-4BE3-A1F7-E85659992F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5EC5B8-5E2E-4484-BCC3-4F68CC0857D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23316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0E37A1-3886-455C-B76C-16A6ACD21D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Vientijohtajakysely kesäkuu 2025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86E1352-30A5-4675-9118-1774630AC7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5.-10.6.2025</a:t>
            </a:r>
          </a:p>
          <a:p>
            <a:r>
              <a:rPr lang="fi-FI" dirty="0"/>
              <a:t>N=138</a:t>
            </a:r>
          </a:p>
        </p:txBody>
      </p:sp>
    </p:spTree>
    <p:extLst>
      <p:ext uri="{BB962C8B-B14F-4D97-AF65-F5344CB8AC3E}">
        <p14:creationId xmlns:p14="http://schemas.microsoft.com/office/powerpoint/2010/main" val="1598432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085B4BE-5B3D-EE8A-FE04-6A7CBC6F0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Mitkä markkina-alueet tai maat yritystänne erityisesti kiinnostavat tällä hetkellä?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3C1CC4E-0EE1-5062-CDF0-194BA0AD4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2</a:t>
            </a:fld>
            <a:endParaRPr lang="fi-FI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00000000-0008-0000-07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9400267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0537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E4E640-7BFD-4150-33EF-FB71FBFC0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Vientimme tulee kuluvan vuoden aikana verrattuna edelliseen vuoteen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252F2E4-AE91-E5C9-FFF9-4F3EECDBB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3</a:t>
            </a:fld>
            <a:endParaRPr lang="fi-FI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00000000-0008-0000-08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3918054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57785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B73B8A8-741F-10BB-A192-3252AC776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Vientinäkymiämme heikentävät seuraavat: (Valitse kolme tärkeintä)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2967911-2F6A-396E-F589-3FF656E0B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4</a:t>
            </a:fld>
            <a:endParaRPr lang="fi-FI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00000000-0008-0000-09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9604207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50958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A99698A-EACB-067E-5190-93024B1BC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Mitkä ovat arvionne mukaan uusia potentiaalisia kasvualoja? 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9AF3FD0-4FBE-A444-132B-C4A148945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5</a:t>
            </a:fld>
            <a:endParaRPr lang="fi-FI"/>
          </a:p>
        </p:txBody>
      </p:sp>
      <p:graphicFrame>
        <p:nvGraphicFramePr>
          <p:cNvPr id="8" name="Chart 1">
            <a:extLst>
              <a:ext uri="{FF2B5EF4-FFF2-40B4-BE49-F238E27FC236}">
                <a16:creationId xmlns:a16="http://schemas.microsoft.com/office/drawing/2014/main" id="{00000000-0008-0000-0B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4905148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9978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43D9178-80BD-E348-3EB0-F7434BA7A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Vaikuttaako kansainvälisen toimintaympäristön epävakaus yrityksenne näkymiin?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FFCB7DA-E82F-B0C8-5ED2-C25818FAA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6</a:t>
            </a:fld>
            <a:endParaRPr lang="fi-FI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00000000-0008-0000-0C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8521685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13966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AD10133-53C9-4C10-C8EF-2D3043E8B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Kuinka yrityksenne on varautunut geopoliittisiin riskeihin? (valitse 3 tärkeintä) 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A7F885E-CE06-7810-8DAE-12A5D4D0C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7</a:t>
            </a:fld>
            <a:endParaRPr lang="fi-FI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00000000-0008-0000-0D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2514639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09898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E99675-60DD-222B-0DAE-163D8EA10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199" y="320675"/>
            <a:ext cx="9686925" cy="1325563"/>
          </a:xfrm>
        </p:spPr>
        <p:txBody>
          <a:bodyPr>
            <a:noAutofit/>
          </a:bodyPr>
          <a:lstStyle/>
          <a:p>
            <a:r>
              <a:rPr lang="fi-FI" sz="3600" dirty="0"/>
              <a:t>Oletteko ryhtyneet toimenpiteisiin edellä mainitun lisäksi tänä vuonna syntyneiden epävarmuustekijöiden vuoksi?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7578B19-2E78-EE86-9F1A-C01FC1C0A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8</a:t>
            </a:fld>
            <a:endParaRPr lang="fi-FI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00000000-0008-0000-0E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0755982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56084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1F7F077-6A6F-14F0-91CD-BA33B9857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Millainen USA:n merkitys on toimialallenne?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A7C52FE-AACB-3169-2569-8FFE97B6C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9</a:t>
            </a:fld>
            <a:endParaRPr lang="fi-FI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00000000-0008-0000-10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5880633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24807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9976F0-EB80-0947-F440-319476C89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2800" dirty="0"/>
              <a:t>Presidentti Trumpin hallinto on asettanut korkeita tuontitulleja. Harkitsetteko liiketoimintanne käynnistämistä tai laajentamista Yhdysvaltoihin?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A4153BF-D3DB-6785-9D28-BCD441A2E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10</a:t>
            </a:fld>
            <a:endParaRPr lang="fi-FI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00000000-0008-0000-11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1454531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19224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F3B6E38-5AF6-77D9-75FC-97C425ADB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Kasvaako yrityksenne liiketoiminta EU- ja ETA-maiden sisällä johtuen tullisodan uhasta?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02FBBE4-173F-18E2-34F0-373E027EA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11</a:t>
            </a:fld>
            <a:endParaRPr lang="fi-FI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00000000-0008-0000-12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24035046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58525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AA87291-72D1-5C87-4640-7B0D6272C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Pitäisikö EU:n vastata tullisotaan asettamalla </a:t>
            </a:r>
            <a:r>
              <a:rPr lang="fi-FI" dirty="0" err="1"/>
              <a:t>vastaavantasoisia</a:t>
            </a:r>
            <a:r>
              <a:rPr lang="fi-FI" dirty="0"/>
              <a:t> tuontitulleja?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B7FC0C5-BC56-C65B-F5DA-217B592D9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12</a:t>
            </a:fld>
            <a:endParaRPr lang="fi-FI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00000000-0008-0000-13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4208290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90148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5DCCFE-59EF-FC87-C215-D10941BE5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Onko Kiinan merkitys säilynyt liiketoiminnassanne ennallaan?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2554353-075E-F816-7513-754D92258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13</a:t>
            </a:fld>
            <a:endParaRPr lang="fi-FI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00000000-0008-0000-14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5860180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739981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97C2816-6FC5-0419-639E-FE25C34C2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Suunnitteleeko yrityksenne osallistumista Ukrainan jälleenrakennukseen?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B686110-2F70-D0EE-CE45-58ECED064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14</a:t>
            </a:fld>
            <a:endParaRPr lang="fi-FI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00000000-0008-0000-15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7698290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80523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1784DA-4D49-5724-502B-589F30FE7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Onko yrityksenne kohdannut Venäjän vastaisten pakotteiden kiertämisyrityksiä?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91D5DFD-829D-9DBD-3A8A-C9BDF3DCF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15</a:t>
            </a:fld>
            <a:endParaRPr lang="fi-FI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00000000-0008-0000-17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131239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56550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23736BA1-CBBE-0E15-453B-906097792D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Taustat</a:t>
            </a:r>
          </a:p>
        </p:txBody>
      </p:sp>
      <p:sp>
        <p:nvSpPr>
          <p:cNvPr id="6" name="Alaotsikko 5">
            <a:extLst>
              <a:ext uri="{FF2B5EF4-FFF2-40B4-BE49-F238E27FC236}">
                <a16:creationId xmlns:a16="http://schemas.microsoft.com/office/drawing/2014/main" id="{BBF62731-EBAC-B9FE-951E-669B533F0D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9BD99EF-3057-A89B-B647-94B2134AD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50536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87FA2A-C6C9-DB82-064F-8B8E2C5E2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Minkä kauppakamarin jäsen yrityksenne on?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0E9822A-222E-3136-7412-19CBE2EE6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17</a:t>
            </a:fld>
            <a:endParaRPr lang="fi-FI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5886568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673783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032445-DD68-1783-90B8-62F0957F7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Toimiala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0A5F9A8-964E-A2D9-CC3F-8505CA0DA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18</a:t>
            </a:fld>
            <a:endParaRPr lang="fi-FI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00000000-0008-0000-03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6321557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019118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4F6FD5-27FB-0C91-DBE1-DBE93330A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Vuosiliikevaihto 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88C5D17-76E8-AB9F-A9DF-13565DE59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19</a:t>
            </a:fld>
            <a:endParaRPr lang="fi-FI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7162882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686415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778040-D9CD-BBD6-9FC8-986B3A6D0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Henkilöstömäärä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73E8330-DC9F-A1BC-C04F-4BE95A8F9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804D1-D1DA-404B-A345-162A4B99A0F1}" type="slidenum">
              <a:rPr lang="fi-FI" smtClean="0"/>
              <a:t>20</a:t>
            </a:fld>
            <a:endParaRPr lang="fi-FI"/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00000000-0008-0000-05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9317222"/>
              </p:ext>
            </p:extLst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38889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294FB0-794B-8FF6-F8BB-18FB8F096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Päämarkkina-alueet (valitse tärkeimmät kohdemarkkinat)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23B9660-EB3B-6004-BF02-00948F7F9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0804D1-D1DA-404B-A345-162A4B99A0F1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srgbClr val="002663">
                    <a:tint val="75000"/>
                  </a:srgbClr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srgbClr val="002663">
                  <a:tint val="75000"/>
                </a:srgbClr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graphicFrame>
        <p:nvGraphicFramePr>
          <p:cNvPr id="5" name="Chart 1">
            <a:extLst>
              <a:ext uri="{FF2B5EF4-FFF2-40B4-BE49-F238E27FC236}">
                <a16:creationId xmlns:a16="http://schemas.microsoft.com/office/drawing/2014/main" id="{00000000-0008-0000-0600-00000200000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600200" y="1825625"/>
          <a:ext cx="9686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16995159"/>
      </p:ext>
    </p:extLst>
  </p:cSld>
  <p:clrMapOvr>
    <a:masterClrMapping/>
  </p:clrMapOvr>
</p:sld>
</file>

<file path=ppt/theme/theme1.xml><?xml version="1.0" encoding="utf-8"?>
<a:theme xmlns:a="http://schemas.openxmlformats.org/drawingml/2006/main" name="Keskuskauppakamarin pohja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8313ECB8-2323-4A04-A83A-A4F46EEB5692}" vid="{E40488AD-CEA8-4954-8A47-F69A6E8205EB}"/>
    </a:ext>
  </a:extLst>
</a:theme>
</file>

<file path=ppt/theme/theme2.xml><?xml version="1.0" encoding="utf-8"?>
<a:theme xmlns:a="http://schemas.openxmlformats.org/drawingml/2006/main" name="Beige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8313ECB8-2323-4A04-A83A-A4F46EEB5692}" vid="{21D8D071-10BB-46CF-B293-27CB3D646576}"/>
    </a:ext>
  </a:extLst>
</a:theme>
</file>

<file path=ppt/theme/theme3.xml><?xml version="1.0" encoding="utf-8"?>
<a:theme xmlns:a="http://schemas.openxmlformats.org/drawingml/2006/main" name="Sininen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8313ECB8-2323-4A04-A83A-A4F46EEB5692}" vid="{8297671E-D270-42DE-94A1-E438C3E3B503}"/>
    </a:ext>
  </a:extLst>
</a:theme>
</file>

<file path=ppt/theme/theme4.xml><?xml version="1.0" encoding="utf-8"?>
<a:theme xmlns:a="http://schemas.openxmlformats.org/drawingml/2006/main" name="Pinkki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8313ECB8-2323-4A04-A83A-A4F46EEB5692}" vid="{BF64538C-4AB0-4700-B8C9-8AE869706E0B}"/>
    </a:ext>
  </a:extLst>
</a:theme>
</file>

<file path=ppt/theme/theme5.xml><?xml version="1.0" encoding="utf-8"?>
<a:theme xmlns:a="http://schemas.openxmlformats.org/drawingml/2006/main" name="Lime">
  <a:themeElements>
    <a:clrScheme name="Kauppakamari värit">
      <a:dk1>
        <a:srgbClr val="002663"/>
      </a:dk1>
      <a:lt1>
        <a:sysClr val="window" lastClr="FFFFFF"/>
      </a:lt1>
      <a:dk2>
        <a:srgbClr val="44546A"/>
      </a:dk2>
      <a:lt2>
        <a:srgbClr val="E7E6E6"/>
      </a:lt2>
      <a:accent1>
        <a:srgbClr val="A5C9E7"/>
      </a:accent1>
      <a:accent2>
        <a:srgbClr val="E8E2D5"/>
      </a:accent2>
      <a:accent3>
        <a:srgbClr val="F2B7BF"/>
      </a:accent3>
      <a:accent4>
        <a:srgbClr val="BB95EF"/>
      </a:accent4>
      <a:accent5>
        <a:srgbClr val="E66342"/>
      </a:accent5>
      <a:accent6>
        <a:srgbClr val="D1E57C"/>
      </a:accent6>
      <a:hlink>
        <a:srgbClr val="002663"/>
      </a:hlink>
      <a:folHlink>
        <a:srgbClr val="FB973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ys1" id="{8313ECB8-2323-4A04-A83A-A4F46EEB5692}" vid="{B8CFB994-0B71-4933-A94B-B795C9DBAEBE}"/>
    </a:ext>
  </a:extLst>
</a:theme>
</file>

<file path=ppt/theme/theme6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9c900ee-4407-47ec-8d07-5c6835b0d808">
      <Terms xmlns="http://schemas.microsoft.com/office/infopath/2007/PartnerControls"/>
    </lcf76f155ced4ddcb4097134ff3c332f>
    <TaxCatchAll xmlns="17e892d1-d202-4cf4-9210-22d4ce3b54e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251F6173DF1CA740AB4BE5C12B4B66D3" ma:contentTypeVersion="19" ma:contentTypeDescription="Luo uusi asiakirja." ma:contentTypeScope="" ma:versionID="1a8d9373b27f6ecdecaab914104dd2ff">
  <xsd:schema xmlns:xsd="http://www.w3.org/2001/XMLSchema" xmlns:xs="http://www.w3.org/2001/XMLSchema" xmlns:p="http://schemas.microsoft.com/office/2006/metadata/properties" xmlns:ns2="29c900ee-4407-47ec-8d07-5c6835b0d808" xmlns:ns3="17e892d1-d202-4cf4-9210-22d4ce3b54e5" targetNamespace="http://schemas.microsoft.com/office/2006/metadata/properties" ma:root="true" ma:fieldsID="4ac31391b54606c7fc24e3243254f877" ns2:_="" ns3:_="">
    <xsd:import namespace="29c900ee-4407-47ec-8d07-5c6835b0d808"/>
    <xsd:import namespace="17e892d1-d202-4cf4-9210-22d4ce3b54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c900ee-4407-47ec-8d07-5c6835b0d8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Kuvien tunnisteet" ma:readOnly="false" ma:fieldId="{5cf76f15-5ced-4ddc-b409-7134ff3c332f}" ma:taxonomyMulti="true" ma:sspId="3f25e0bd-434f-4748-8a06-ef2431e9f3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e892d1-d202-4cf4-9210-22d4ce3b54e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1758e50-72ff-4119-a75f-f905375b9d84}" ma:internalName="TaxCatchAll" ma:showField="CatchAllData" ma:web="17e892d1-d202-4cf4-9210-22d4ce3b54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5BB2E9F-B553-4F87-A43C-3E2E2618B2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8C4863D-7277-4CF5-987F-3F15F8DB6B92}">
  <ds:schemaRefs>
    <ds:schemaRef ds:uri="http://schemas.microsoft.com/office/2006/metadata/properties"/>
    <ds:schemaRef ds:uri="http://schemas.microsoft.com/office/infopath/2007/PartnerControls"/>
    <ds:schemaRef ds:uri="29c900ee-4407-47ec-8d07-5c6835b0d808"/>
    <ds:schemaRef ds:uri="17e892d1-d202-4cf4-9210-22d4ce3b54e5"/>
  </ds:schemaRefs>
</ds:datastoreItem>
</file>

<file path=customXml/itemProps3.xml><?xml version="1.0" encoding="utf-8"?>
<ds:datastoreItem xmlns:ds="http://schemas.openxmlformats.org/officeDocument/2006/customXml" ds:itemID="{928AA4C6-DF5E-4CAF-BB93-E759322930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c900ee-4407-47ec-8d07-5c6835b0d808"/>
    <ds:schemaRef ds:uri="17e892d1-d202-4cf4-9210-22d4ce3b54e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Keskuskauppakamarin pohja</Template>
  <TotalTime>22</TotalTime>
  <Words>195</Words>
  <Application>Microsoft Office PowerPoint</Application>
  <PresentationFormat>Laajakuva</PresentationFormat>
  <Paragraphs>62</Paragraphs>
  <Slides>21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5</vt:i4>
      </vt:variant>
      <vt:variant>
        <vt:lpstr>Dian otsikot</vt:lpstr>
      </vt:variant>
      <vt:variant>
        <vt:i4>21</vt:i4>
      </vt:variant>
    </vt:vector>
  </HeadingPairs>
  <TitlesOfParts>
    <vt:vector size="29" baseType="lpstr">
      <vt:lpstr>Arial</vt:lpstr>
      <vt:lpstr>Calibri</vt:lpstr>
      <vt:lpstr>Century Gothic</vt:lpstr>
      <vt:lpstr>Keskuskauppakamarin pohja</vt:lpstr>
      <vt:lpstr>Beige</vt:lpstr>
      <vt:lpstr>Sininen</vt:lpstr>
      <vt:lpstr>Pinkki</vt:lpstr>
      <vt:lpstr>Lime</vt:lpstr>
      <vt:lpstr>Vientijohtajakysely kesäkuu 2025</vt:lpstr>
      <vt:lpstr>Mitkä markkina-alueet tai maat yritystänne erityisesti kiinnostavat tällä hetkellä?</vt:lpstr>
      <vt:lpstr>Vientimme tulee kuluvan vuoden aikana verrattuna edelliseen vuoteen</vt:lpstr>
      <vt:lpstr>Vientinäkymiämme heikentävät seuraavat: (Valitse kolme tärkeintä)</vt:lpstr>
      <vt:lpstr>Mitkä ovat arvionne mukaan uusia potentiaalisia kasvualoja? </vt:lpstr>
      <vt:lpstr>Vaikuttaako kansainvälisen toimintaympäristön epävakaus yrityksenne näkymiin?</vt:lpstr>
      <vt:lpstr>Kuinka yrityksenne on varautunut geopoliittisiin riskeihin? (valitse 3 tärkeintä) </vt:lpstr>
      <vt:lpstr>Oletteko ryhtyneet toimenpiteisiin edellä mainitun lisäksi tänä vuonna syntyneiden epävarmuustekijöiden vuoksi?</vt:lpstr>
      <vt:lpstr>Millainen USA:n merkitys on toimialallenne?</vt:lpstr>
      <vt:lpstr>Presidentti Trumpin hallinto on asettanut korkeita tuontitulleja. Harkitsetteko liiketoimintanne käynnistämistä tai laajentamista Yhdysvaltoihin?</vt:lpstr>
      <vt:lpstr>Kasvaako yrityksenne liiketoiminta EU- ja ETA-maiden sisällä johtuen tullisodan uhasta?</vt:lpstr>
      <vt:lpstr>Pitäisikö EU:n vastata tullisotaan asettamalla vastaavantasoisia tuontitulleja?</vt:lpstr>
      <vt:lpstr>Onko Kiinan merkitys säilynyt liiketoiminnassanne ennallaan?</vt:lpstr>
      <vt:lpstr>Suunnitteleeko yrityksenne osallistumista Ukrainan jälleenrakennukseen?</vt:lpstr>
      <vt:lpstr>Onko yrityksenne kohdannut Venäjän vastaisten pakotteiden kiertämisyrityksiä?</vt:lpstr>
      <vt:lpstr>Taustat</vt:lpstr>
      <vt:lpstr>Minkä kauppakamarin jäsen yrityksenne on?</vt:lpstr>
      <vt:lpstr>Toimiala</vt:lpstr>
      <vt:lpstr>Vuosiliikevaihto </vt:lpstr>
      <vt:lpstr>Henkilöstömäärä</vt:lpstr>
      <vt:lpstr>Päämarkkina-alueet (valitse tärkeimmät kohdemarkkinat)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Elina Jutila</dc:creator>
  <cp:keywords>Keskuskauppakamari</cp:keywords>
  <cp:lastModifiedBy>Pauliina Pulkkinen</cp:lastModifiedBy>
  <cp:revision>1</cp:revision>
  <dcterms:created xsi:type="dcterms:W3CDTF">2025-06-13T07:08:06Z</dcterms:created>
  <dcterms:modified xsi:type="dcterms:W3CDTF">2025-06-16T11:30:27Z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0x010100251F6173DF1CA740AB4BE5C12B4B66D3</vt:lpwstr>
  </property>
  <property fmtid="{D5CDD505-2E9C-101B-9397-08002B2CF9AE}" pid="3" name="Order">
    <vt:r8>13737600</vt:r8>
  </property>
  <property fmtid="{D5CDD505-2E9C-101B-9397-08002B2CF9AE}" pid="4" name="MediaServiceImageTags">
    <vt:lpwstr/>
  </property>
</Properties>
</file>