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Ex1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charts/chart1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25"/>
  </p:notesMasterIdLst>
  <p:handoutMasterIdLst>
    <p:handoutMasterId r:id="rId26"/>
  </p:handoutMasterIdLst>
  <p:sldIdLst>
    <p:sldId id="473" r:id="rId9"/>
    <p:sldId id="498" r:id="rId10"/>
    <p:sldId id="480" r:id="rId11"/>
    <p:sldId id="461" r:id="rId12"/>
    <p:sldId id="479" r:id="rId13"/>
    <p:sldId id="500" r:id="rId14"/>
    <p:sldId id="497" r:id="rId15"/>
    <p:sldId id="499" r:id="rId16"/>
    <p:sldId id="476" r:id="rId17"/>
    <p:sldId id="395" r:id="rId18"/>
    <p:sldId id="493" r:id="rId19"/>
    <p:sldId id="474" r:id="rId20"/>
    <p:sldId id="481" r:id="rId21"/>
    <p:sldId id="270" r:id="rId22"/>
    <p:sldId id="482" r:id="rId23"/>
    <p:sldId id="472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57C"/>
    <a:srgbClr val="E66342"/>
    <a:srgbClr val="BB95EF"/>
    <a:srgbClr val="FFFFFF"/>
    <a:srgbClr val="E8E2D5"/>
    <a:srgbClr val="A5C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33A67-6DA0-DD46-F2CC-CA1405977D9B}" v="20" dt="2025-09-03T10:44:02.868"/>
    <p1510:client id="{8A16DEBD-90C2-49A9-9781-685EEF7DB696}" v="62" dt="2025-09-04T09:10:52.744"/>
    <p1510:client id="{CE1E7FCB-E2E8-CC92-619C-C70C4C4FA779}" v="329" dt="2025-09-03T12:10:01.5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868" y="1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vi.pulkkinen\AppData\Local\Microsoft\Windows\INetCache\Content.Outlook\TUC3EZRE\Kauppakamareidenosaajakyselyntulokset-202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package" Target="../embeddings/Microsoft_Excel_Worksheet1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Erittäin myönteinen</c:v>
                </c:pt>
              </c:strCache>
            </c:strRef>
          </c:tx>
          <c:spPr>
            <a:solidFill>
              <a:schemeClr val="dk1"/>
            </a:solidFill>
            <a:ln w="12700" cap="flat" cmpd="sng" algn="ctr">
              <a:solidFill>
                <a:schemeClr val="dk1">
                  <a:shade val="15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075-4D0D-BEEA-B95965504F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Luokka 1</c:v>
                </c:pt>
              </c:strCache>
            </c:strRef>
          </c:cat>
          <c:val>
            <c:numRef>
              <c:f>Taul1!$B$2</c:f>
              <c:numCache>
                <c:formatCode>0.0%</c:formatCode>
                <c:ptCount val="1"/>
                <c:pt idx="0">
                  <c:v>0.1875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D0D-BEEA-B95965504F0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Sarja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Luokka 1</c:v>
                </c:pt>
              </c:strCache>
            </c:strRef>
          </c:cat>
          <c:val>
            <c:numRef>
              <c:f>Taul1!$C$2</c:f>
              <c:numCache>
                <c:formatCode>0.0%</c:formatCode>
                <c:ptCount val="1"/>
                <c:pt idx="0">
                  <c:v>0.54513888888888895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75-4D0D-BEEA-B95965504F05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Sarja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8DC-4AF9-8804-4E9A2A5CC4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Luokka 1</c:v>
                </c:pt>
              </c:strCache>
            </c:strRef>
          </c:cat>
          <c:val>
            <c:numRef>
              <c:f>Taul1!$D$2</c:f>
              <c:numCache>
                <c:formatCode>0.0%</c:formatCode>
                <c:ptCount val="1"/>
                <c:pt idx="0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75-4D0D-BEEA-B95965504F05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Sarja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Taul1!$A$2</c:f>
              <c:strCache>
                <c:ptCount val="1"/>
                <c:pt idx="0">
                  <c:v>Luokka 1</c:v>
                </c:pt>
              </c:strCache>
            </c:strRef>
          </c:cat>
          <c:val>
            <c:numRef>
              <c:f>Taul1!$E$2</c:f>
              <c:numCache>
                <c:formatCode>0.0%</c:formatCode>
                <c:ptCount val="1"/>
                <c:pt idx="0">
                  <c:v>3.8194444444444448E-2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75-4D0D-BEEA-B95965504F05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Erittäin kielteinen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Taul1!$A$2</c:f>
              <c:strCache>
                <c:ptCount val="1"/>
                <c:pt idx="0">
                  <c:v>Luokka 1</c:v>
                </c:pt>
              </c:strCache>
            </c:strRef>
          </c:cat>
          <c:val>
            <c:numRef>
              <c:f>Taul1!$F$2</c:f>
              <c:numCache>
                <c:formatCode>0.0%</c:formatCode>
                <c:ptCount val="1"/>
                <c:pt idx="0">
                  <c:v>6.9444444444444397E-3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75-4D0D-BEEA-B95965504F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2739280"/>
        <c:axId val="22750800"/>
      </c:barChart>
      <c:catAx>
        <c:axId val="22739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750800"/>
        <c:crosses val="autoZero"/>
        <c:auto val="1"/>
        <c:lblAlgn val="ctr"/>
        <c:lblOffset val="100"/>
        <c:noMultiLvlLbl val="0"/>
      </c:catAx>
      <c:valAx>
        <c:axId val="227508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7392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7-4F30-BF4B-4744C082901E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7-4F30-BF4B-4744C082901E}"/>
              </c:ext>
            </c:extLst>
          </c:dPt>
          <c:cat>
            <c:strRef>
              <c:f>Taul1!$A$2:$A$3</c:f>
              <c:strCache>
                <c:ptCount val="2"/>
                <c:pt idx="0">
                  <c:v>1. neljännes</c:v>
                </c:pt>
                <c:pt idx="1">
                  <c:v>2. neljännes</c:v>
                </c:pt>
              </c:strCache>
            </c:strRef>
          </c:cat>
          <c:val>
            <c:numRef>
              <c:f>Taul1!$B$2:$B$3</c:f>
              <c:numCache>
                <c:formatCode>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17-4F30-BF4B-4744C0829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A4-4CDA-AF49-CB24470A5BA7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A4-4CDA-AF49-CB24470A5BA7}"/>
              </c:ext>
            </c:extLst>
          </c:dPt>
          <c:cat>
            <c:strRef>
              <c:f>Taul1!$A$2:$A$3</c:f>
              <c:strCache>
                <c:ptCount val="2"/>
                <c:pt idx="0">
                  <c:v>1. neljännes</c:v>
                </c:pt>
                <c:pt idx="1">
                  <c:v>2. neljännes</c:v>
                </c:pt>
              </c:strCache>
            </c:strRef>
          </c:cat>
          <c:val>
            <c:numRef>
              <c:f>Taul1!$B$2:$B$3</c:f>
              <c:numCache>
                <c:formatCode>0%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A4-4CDA-AF49-CB24470A5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4F-4192-ACFD-6B59C1070267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4F-4192-ACFD-6B59C1070267}"/>
              </c:ext>
            </c:extLst>
          </c:dPt>
          <c:cat>
            <c:strRef>
              <c:f>Taul1!$A$2:$A$3</c:f>
              <c:strCache>
                <c:ptCount val="2"/>
                <c:pt idx="0">
                  <c:v>1. neljännes</c:v>
                </c:pt>
                <c:pt idx="1">
                  <c:v>2. neljännes</c:v>
                </c:pt>
              </c:strCache>
            </c:strRef>
          </c:cat>
          <c:val>
            <c:numRef>
              <c:f>Taul1!$B$2:$B$3</c:f>
              <c:numCache>
                <c:formatCode>0%</c:formatCode>
                <c:ptCount val="2"/>
                <c:pt idx="0">
                  <c:v>0.13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4F-4192-ACFD-6B59C1070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68456498937647E-3"/>
          <c:y val="0.12506932809360263"/>
          <c:w val="0.97308469785116858"/>
          <c:h val="0.7823666735317529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84-49EE-8BA5-3D492422635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84-49EE-8BA5-3D492422635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84-49EE-8BA5-3D492422635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984-49EE-8BA5-3D492422635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984-49EE-8BA5-3D492422635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984-49EE-8BA5-3D492422635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984-49EE-8BA5-3D492422635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9.0263691683569985E-2</c:v>
                </c:pt>
                <c:pt idx="1">
                  <c:v>0.12981744421906694</c:v>
                </c:pt>
                <c:pt idx="2">
                  <c:v>0.17849898580121704</c:v>
                </c:pt>
                <c:pt idx="3">
                  <c:v>0.31237322515212984</c:v>
                </c:pt>
                <c:pt idx="4">
                  <c:v>0.19979716024340771</c:v>
                </c:pt>
                <c:pt idx="5">
                  <c:v>6.1866125760649086E-2</c:v>
                </c:pt>
                <c:pt idx="6">
                  <c:v>2.7383367139959432E-2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984-49EE-8BA5-3D49242263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0.10428849902534114</c:v>
                </c:pt>
                <c:pt idx="1">
                  <c:v>0.13060428849902533</c:v>
                </c:pt>
                <c:pt idx="2">
                  <c:v>0.22514619883040934</c:v>
                </c:pt>
                <c:pt idx="3">
                  <c:v>0.28849902534113064</c:v>
                </c:pt>
                <c:pt idx="4">
                  <c:v>0.18615984405458089</c:v>
                </c:pt>
                <c:pt idx="5">
                  <c:v>4.6783625730994156E-2</c:v>
                </c:pt>
                <c:pt idx="6">
                  <c:v>1.8518518518518521E-2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3C4-4266-A97E-EE26C843B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0.60000000000000009"/>
          <c:min val="0"/>
        </c:scaling>
        <c:delete val="1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207627376619254"/>
          <c:y val="0.16117738083972993"/>
          <c:w val="0.17382574528606515"/>
          <c:h val="7.6998881176490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Erittäin huonosti</c:v>
                </c:pt>
              </c:strCache>
            </c:strRef>
          </c:tx>
          <c:spPr>
            <a:solidFill>
              <a:schemeClr val="accent5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cat>
            <c:strRef>
              <c:f>Taul1!$B$1:$E$1</c:f>
              <c:strCache>
                <c:ptCount val="4"/>
                <c:pt idx="0">
                  <c:v>Työkyvyn ja työssä pysymisen vahvistaminen</c:v>
                </c:pt>
                <c:pt idx="1">
                  <c:v>Koulutus- ja osaamistason nostaminen</c:v>
                </c:pt>
                <c:pt idx="2">
                  <c:v>Työmarkkinoiden toimivuus ja kannustimet</c:v>
                </c:pt>
                <c:pt idx="3">
                  <c:v>Ulkomaalaisten työllistyminen ja houkuttelu</c:v>
                </c:pt>
              </c:strCache>
            </c:strRef>
          </c:cat>
          <c:val>
            <c:numRef>
              <c:f>Taul1!$B$2:$E$2</c:f>
              <c:numCache>
                <c:formatCode>0.0%</c:formatCode>
                <c:ptCount val="4"/>
                <c:pt idx="0">
                  <c:v>0.125</c:v>
                </c:pt>
                <c:pt idx="1">
                  <c:v>0.17123287671232879</c:v>
                </c:pt>
                <c:pt idx="2">
                  <c:v>0.18590998043052837</c:v>
                </c:pt>
                <c:pt idx="3">
                  <c:v>0.24583741429970618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F-4501-8D8B-98D30B8036EC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Melko huonosti</c:v>
                </c:pt>
              </c:strCache>
            </c:strRef>
          </c:tx>
          <c:spPr>
            <a:solidFill>
              <a:schemeClr val="accent3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cat>
            <c:strRef>
              <c:f>Taul1!$B$1:$E$1</c:f>
              <c:strCache>
                <c:ptCount val="4"/>
                <c:pt idx="0">
                  <c:v>Työkyvyn ja työssä pysymisen vahvistaminen</c:v>
                </c:pt>
                <c:pt idx="1">
                  <c:v>Koulutus- ja osaamistason nostaminen</c:v>
                </c:pt>
                <c:pt idx="2">
                  <c:v>Työmarkkinoiden toimivuus ja kannustimet</c:v>
                </c:pt>
                <c:pt idx="3">
                  <c:v>Ulkomaalaisten työllistyminen ja houkuttelu</c:v>
                </c:pt>
              </c:strCache>
            </c:strRef>
          </c:cat>
          <c:val>
            <c:numRef>
              <c:f>Taul1!$B$3:$E$3</c:f>
              <c:numCache>
                <c:formatCode>0.0%</c:formatCode>
                <c:ptCount val="4"/>
                <c:pt idx="0">
                  <c:v>0.3740234375</c:v>
                </c:pt>
                <c:pt idx="1">
                  <c:v>0.40508806262230923</c:v>
                </c:pt>
                <c:pt idx="2">
                  <c:v>0.34735812133072408</c:v>
                </c:pt>
                <c:pt idx="3">
                  <c:v>0.35847208619000975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1F-4501-8D8B-98D30B8036EC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Melko hyvin</c:v>
                </c:pt>
              </c:strCache>
            </c:strRef>
          </c:tx>
          <c:spPr>
            <a:solidFill>
              <a:schemeClr val="accent1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cat>
            <c:strRef>
              <c:f>Taul1!$B$1:$E$1</c:f>
              <c:strCache>
                <c:ptCount val="4"/>
                <c:pt idx="0">
                  <c:v>Työkyvyn ja työssä pysymisen vahvistaminen</c:v>
                </c:pt>
                <c:pt idx="1">
                  <c:v>Koulutus- ja osaamistason nostaminen</c:v>
                </c:pt>
                <c:pt idx="2">
                  <c:v>Työmarkkinoiden toimivuus ja kannustimet</c:v>
                </c:pt>
                <c:pt idx="3">
                  <c:v>Ulkomaalaisten työllistyminen ja houkuttelu</c:v>
                </c:pt>
              </c:strCache>
            </c:strRef>
          </c:cat>
          <c:val>
            <c:numRef>
              <c:f>Taul1!$B$4:$E$4</c:f>
              <c:numCache>
                <c:formatCode>0.0%</c:formatCode>
                <c:ptCount val="4"/>
                <c:pt idx="0">
                  <c:v>0.3212890625</c:v>
                </c:pt>
                <c:pt idx="1">
                  <c:v>0.30039138943248533</c:v>
                </c:pt>
                <c:pt idx="2">
                  <c:v>0.27886497064579258</c:v>
                </c:pt>
                <c:pt idx="3">
                  <c:v>0.19980411361410383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1F-4501-8D8B-98D30B8036EC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hyvin</c:v>
                </c:pt>
              </c:strCache>
            </c:strRef>
          </c:tx>
          <c:spPr>
            <a:solidFill>
              <a:schemeClr val="dk1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cat>
            <c:strRef>
              <c:f>Taul1!$B$1:$E$1</c:f>
              <c:strCache>
                <c:ptCount val="4"/>
                <c:pt idx="0">
                  <c:v>Työkyvyn ja työssä pysymisen vahvistaminen</c:v>
                </c:pt>
                <c:pt idx="1">
                  <c:v>Koulutus- ja osaamistason nostaminen</c:v>
                </c:pt>
                <c:pt idx="2">
                  <c:v>Työmarkkinoiden toimivuus ja kannustimet</c:v>
                </c:pt>
                <c:pt idx="3">
                  <c:v>Ulkomaalaisten työllistyminen ja houkuttelu</c:v>
                </c:pt>
              </c:strCache>
            </c:strRef>
          </c:cat>
          <c:val>
            <c:numRef>
              <c:f>Taul1!$B$5:$E$5</c:f>
              <c:numCache>
                <c:formatCode>0.0%</c:formatCode>
                <c:ptCount val="4"/>
                <c:pt idx="0">
                  <c:v>5.078125E-2</c:v>
                </c:pt>
                <c:pt idx="1">
                  <c:v>3.9138943248532287E-2</c:v>
                </c:pt>
                <c:pt idx="2">
                  <c:v>0.12524461839530332</c:v>
                </c:pt>
                <c:pt idx="3">
                  <c:v>3.7218413320274243E-2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1F-4501-8D8B-98D30B8036EC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Taul1!$B$1:$E$1</c:f>
              <c:strCache>
                <c:ptCount val="4"/>
                <c:pt idx="0">
                  <c:v>Työkyvyn ja työssä pysymisen vahvistaminen</c:v>
                </c:pt>
                <c:pt idx="1">
                  <c:v>Koulutus- ja osaamistason nostaminen</c:v>
                </c:pt>
                <c:pt idx="2">
                  <c:v>Työmarkkinoiden toimivuus ja kannustimet</c:v>
                </c:pt>
                <c:pt idx="3">
                  <c:v>Ulkomaalaisten työllistyminen ja houkuttelu</c:v>
                </c:pt>
              </c:strCache>
            </c:strRef>
          </c:cat>
          <c:val>
            <c:numRef>
              <c:f>Taul1!$B$6:$E$6</c:f>
              <c:numCache>
                <c:formatCode>0.0%</c:formatCode>
                <c:ptCount val="4"/>
                <c:pt idx="0">
                  <c:v>0.12890625</c:v>
                </c:pt>
                <c:pt idx="1">
                  <c:v>8.4148727984344363E-2</c:v>
                </c:pt>
                <c:pt idx="2">
                  <c:v>6.262230919765166E-2</c:v>
                </c:pt>
                <c:pt idx="3">
                  <c:v>0.15866797257590615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1F-4501-8D8B-98D30B803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44417551"/>
        <c:axId val="1144418031"/>
      </c:barChart>
      <c:catAx>
        <c:axId val="11444175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4418031"/>
        <c:crosses val="autoZero"/>
        <c:auto val="1"/>
        <c:lblAlgn val="ctr"/>
        <c:lblOffset val="100"/>
        <c:noMultiLvlLbl val="0"/>
      </c:catAx>
      <c:valAx>
        <c:axId val="1144418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4417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toimiala?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BC-433D-B2C4-185C217BC7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BC-433D-B2C4-185C217BC7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BC-433D-B2C4-185C217BC7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BC-433D-B2C4-185C217BC7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3BC-433D-B2C4-185C217BC7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  <c:pt idx="4">
                  <c:v>Muu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0.255</c:v>
                </c:pt>
                <c:pt idx="1">
                  <c:v>0.111</c:v>
                </c:pt>
                <c:pt idx="2">
                  <c:v>0.112</c:v>
                </c:pt>
                <c:pt idx="3">
                  <c:v>0.378</c:v>
                </c:pt>
                <c:pt idx="4">
                  <c:v>0.14399999999999999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BC-433D-B2C4-185C217BC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200" smtId="4294967295"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99215094520361E-2"/>
          <c:y val="3.0607036408788778E-2"/>
          <c:w val="0.96699703103212242"/>
          <c:h val="0.9526888051445325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henkilöstömäärä?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A4-43C8-BE8F-D58AB88455F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A4-43C8-BE8F-D58AB88455F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A4-43C8-BE8F-D58AB88455F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A4-43C8-BE8F-D58AB88455F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4A4-43C8-BE8F-D58AB88455F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4A4-43C8-BE8F-D58AB88455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0 (Yksinyrittäjä)</c:v>
                </c:pt>
                <c:pt idx="1">
                  <c:v>1-5</c:v>
                </c:pt>
                <c:pt idx="2">
                  <c:v>6-9</c:v>
                </c:pt>
                <c:pt idx="3">
                  <c:v>10-49</c:v>
                </c:pt>
                <c:pt idx="4">
                  <c:v>50-249</c:v>
                </c:pt>
                <c:pt idx="5">
                  <c:v>Yli 250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6.6000000000000003E-2</c:v>
                </c:pt>
                <c:pt idx="1">
                  <c:v>0.21</c:v>
                </c:pt>
                <c:pt idx="2">
                  <c:v>0.14599999999999999</c:v>
                </c:pt>
                <c:pt idx="3">
                  <c:v>0.33500000000000002</c:v>
                </c:pt>
                <c:pt idx="4">
                  <c:v>0.16400000000000001</c:v>
                </c:pt>
                <c:pt idx="5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4A4-43C8-BE8F-D58AB88455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tickMarkSkip val="2"/>
        <c:noMultiLvlLbl val="0"/>
      </c:catAx>
      <c:valAx>
        <c:axId val="66437120"/>
        <c:scaling>
          <c:orientation val="minMax"/>
          <c:max val="0.5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67451136"/>
        <c:crosses val="autoZero"/>
        <c:crossBetween val="between"/>
      </c:valAx>
      <c:spPr>
        <a:noFill/>
        <a:ln w="9525">
          <a:solidFill>
            <a:schemeClr val="bg1">
              <a:alpha val="98000"/>
            </a:schemeClr>
          </a:solidFill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Mistä olette kansainväliset osaajat pääosin rekrytoineet?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FAA-4336-929E-D10C73788A1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FAA-4336-929E-D10C73788A1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FAA-4336-929E-D10C73788A14}"/>
              </c:ext>
            </c:extLst>
          </c:dPt>
          <c:dLbls>
            <c:dLbl>
              <c:idx val="0"/>
              <c:layout>
                <c:manualLayout>
                  <c:x val="-0.24246118703490802"/>
                  <c:y val="8.826331843667820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AA-4336-929E-D10C73788A14}"/>
                </c:ext>
              </c:extLst>
            </c:dLbl>
            <c:dLbl>
              <c:idx val="1"/>
              <c:layout>
                <c:manualLayout>
                  <c:x val="0.10740605215142854"/>
                  <c:y val="-0.1029738715094579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2336113034675"/>
                      <c:h val="0.239723172874018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FAA-4336-929E-D10C73788A14}"/>
                </c:ext>
              </c:extLst>
            </c:dLbl>
            <c:dLbl>
              <c:idx val="2"/>
              <c:layout>
                <c:manualLayout>
                  <c:x val="0.21748456985245171"/>
                  <c:y val="0.158843393768609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503ACC6-7A3E-4E00-9239-674071E69CEF}" type="CATEGORYNAME">
                      <a:rPr lang="en-US" sz="1600" smtClean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600" baseline="0">
                        <a:solidFill>
                          <a:schemeClr val="bg1"/>
                        </a:solidFill>
                      </a:rPr>
                      <a:t> </a:t>
                    </a:r>
                    <a:fld id="{437E12A4-B982-4C48-B81C-5016175E7115}" type="VALUE">
                      <a:rPr lang="en-US" sz="1600" baseline="0" smtClean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600" baseline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52833612308279"/>
                      <c:h val="0.225205594458082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FAA-4336-929E-D10C73788A1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Suomesta</c:v>
                </c:pt>
                <c:pt idx="1">
                  <c:v>EU/ETA-alueiden ulkopuolelta</c:v>
                </c:pt>
                <c:pt idx="2">
                  <c:v>Euroopan talousalueelta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0.41868512110726647</c:v>
                </c:pt>
                <c:pt idx="1">
                  <c:v>0.2179930795847751</c:v>
                </c:pt>
                <c:pt idx="2">
                  <c:v>0.36332179930795849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AA-4336-929E-D10C73788A1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Kv-rekry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0C-4193-BD5B-290D116A2A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0C-4193-BD5B-290D116A2A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0C-4193-BD5B-290D116A2A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0C-4193-BD5B-290D116A2A19}"/>
              </c:ext>
            </c:extLst>
          </c:dPt>
          <c:cat>
            <c:strRef>
              <c:f>Taul1!$A$2:$A$5</c:f>
              <c:strCache>
                <c:ptCount val="4"/>
                <c:pt idx="0">
                  <c:v>On rekrytoinut</c:v>
                </c:pt>
                <c:pt idx="1">
                  <c:v>On harkinnut / harkitsee</c:v>
                </c:pt>
                <c:pt idx="2">
                  <c:v>Ei palkkaisi</c:v>
                </c:pt>
                <c:pt idx="3">
                  <c:v>EOS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28</c:v>
                </c:pt>
                <c:pt idx="1">
                  <c:v>29.4</c:v>
                </c:pt>
                <c:pt idx="2">
                  <c:v>30.2</c:v>
                </c:pt>
                <c:pt idx="3">
                  <c:v>12.400000000000006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00-4AD9-BE56-C4139C5D1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25850877393119E-2"/>
          <c:y val="3.245979756062408E-2"/>
          <c:w val="0.81359547386950581"/>
          <c:h val="0.89865829527348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0 (Yksinyrittäjä)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2565155500465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E9-4D35-B7A2-2B9081AF90C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4.4117647058823532E-2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A-4D89-98A2-BF1F75D1E96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1-5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0.17511520737327188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4A-4D89-98A2-BF1F75D1E96A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6-9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0.2119205298013245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4A-4D89-98A2-BF1F75D1E96A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10-49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0.27665706051873201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4A-4D89-98A2-BF1F75D1E96A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50-249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0.41176470588235298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4A-4D89-98A2-BF1F75D1E96A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Yli 250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cat>
          <c:val>
            <c:numRef>
              <c:f>Sheet1!$H$2</c:f>
              <c:numCache>
                <c:formatCode>0.0%</c:formatCode>
                <c:ptCount val="1"/>
                <c:pt idx="0">
                  <c:v>0.6097560975609756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4A-4D89-98A2-BF1F75D1E9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0.8"/>
          <c:min val="0"/>
        </c:scaling>
        <c:delete val="1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3771554992123141"/>
          <c:w val="0.82435922692756414"/>
          <c:h val="6.2284434806632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solidFill>
      <a:schemeClr val="bg1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400" smtId="4294967295"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20252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Muu</c:v>
                </c:pt>
                <c:pt idx="1">
                  <c:v>Palvelut</c:v>
                </c:pt>
                <c:pt idx="2">
                  <c:v>Teollisuus</c:v>
                </c:pt>
                <c:pt idx="3">
                  <c:v>Kauppa</c:v>
                </c:pt>
                <c:pt idx="4">
                  <c:v>Rakentaminen</c:v>
                </c:pt>
              </c:strCache>
            </c:strRef>
          </c:cat>
          <c:val>
            <c:numRef>
              <c:f>Taul1!$B$2:$B$6</c:f>
              <c:numCache>
                <c:formatCode>0.00%</c:formatCode>
                <c:ptCount val="5"/>
                <c:pt idx="0">
                  <c:v>0.26200000000000001</c:v>
                </c:pt>
                <c:pt idx="1">
                  <c:v>0.253</c:v>
                </c:pt>
                <c:pt idx="2">
                  <c:v>0.40200000000000002</c:v>
                </c:pt>
                <c:pt idx="3">
                  <c:v>0.155</c:v>
                </c:pt>
                <c:pt idx="4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C-40A1-96EB-C5D5BCEC8BA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Muu</c:v>
                </c:pt>
                <c:pt idx="1">
                  <c:v>Palvelut</c:v>
                </c:pt>
                <c:pt idx="2">
                  <c:v>Teollisuus</c:v>
                </c:pt>
                <c:pt idx="3">
                  <c:v>Kauppa</c:v>
                </c:pt>
                <c:pt idx="4">
                  <c:v>Rakentaminen</c:v>
                </c:pt>
              </c:strCache>
            </c:strRef>
          </c:cat>
          <c:val>
            <c:numRef>
              <c:f>Taul1!$C$2:$C$6</c:f>
              <c:numCache>
                <c:formatCode>0.00%</c:formatCode>
                <c:ptCount val="5"/>
                <c:pt idx="0">
                  <c:v>0.36499999999999999</c:v>
                </c:pt>
                <c:pt idx="1">
                  <c:v>0.35399999999999998</c:v>
                </c:pt>
                <c:pt idx="2">
                  <c:v>0.48399999999999999</c:v>
                </c:pt>
                <c:pt idx="3">
                  <c:v>0.26800000000000002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C-40A1-96EB-C5D5BCEC8BA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Muu</c:v>
                </c:pt>
                <c:pt idx="1">
                  <c:v>Palvelut</c:v>
                </c:pt>
                <c:pt idx="2">
                  <c:v>Teollisuus</c:v>
                </c:pt>
                <c:pt idx="3">
                  <c:v>Kauppa</c:v>
                </c:pt>
                <c:pt idx="4">
                  <c:v>Rakentaminen</c:v>
                </c:pt>
              </c:strCache>
            </c:strRef>
          </c:cat>
          <c:val>
            <c:numRef>
              <c:f>Taul1!$D$2:$D$6</c:f>
              <c:numCache>
                <c:formatCode>0.00%</c:formatCode>
                <c:ptCount val="5"/>
                <c:pt idx="0">
                  <c:v>0.374</c:v>
                </c:pt>
                <c:pt idx="1">
                  <c:v>0.36299999999999999</c:v>
                </c:pt>
                <c:pt idx="2">
                  <c:v>0.51700000000000002</c:v>
                </c:pt>
                <c:pt idx="3">
                  <c:v>0.23100000000000001</c:v>
                </c:pt>
                <c:pt idx="4">
                  <c:v>0.35799999999999998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FC-40A1-96EB-C5D5BCEC8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858992"/>
        <c:axId val="438860432"/>
      </c:barChart>
      <c:catAx>
        <c:axId val="43885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8860432"/>
        <c:crosses val="autoZero"/>
        <c:auto val="1"/>
        <c:lblAlgn val="ctr"/>
        <c:lblOffset val="100"/>
        <c:noMultiLvlLbl val="0"/>
      </c:catAx>
      <c:valAx>
        <c:axId val="43886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885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Hyvät valmiudet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Taul1!$A$2:$A$7</c:f>
              <c:strCache>
                <c:ptCount val="6"/>
                <c:pt idx="0">
                  <c:v>1 (Yksinyrittäjä)</c:v>
                </c:pt>
                <c:pt idx="1">
                  <c:v>2-5</c:v>
                </c:pt>
                <c:pt idx="2">
                  <c:v>6-9</c:v>
                </c:pt>
                <c:pt idx="3">
                  <c:v>10-49</c:v>
                </c:pt>
                <c:pt idx="4">
                  <c:v>50-249</c:v>
                </c:pt>
                <c:pt idx="5">
                  <c:v>Yli 250</c:v>
                </c:pt>
              </c:strCache>
            </c:strRef>
          </c:cat>
          <c:val>
            <c:numRef>
              <c:f>Taul1!$B$2:$B$7</c:f>
              <c:numCache>
                <c:formatCode>0%</c:formatCode>
                <c:ptCount val="6"/>
                <c:pt idx="0">
                  <c:v>0.48765899443231109</c:v>
                </c:pt>
                <c:pt idx="1">
                  <c:v>0.5205445599688403</c:v>
                </c:pt>
                <c:pt idx="2">
                  <c:v>0.49522226505046957</c:v>
                </c:pt>
                <c:pt idx="3">
                  <c:v>0.53502829751203984</c:v>
                </c:pt>
                <c:pt idx="4">
                  <c:v>0.6308700717915926</c:v>
                </c:pt>
                <c:pt idx="5">
                  <c:v>0.72596153846153855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B-4118-8509-9897643E6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1429108592"/>
        <c:axId val="1429109072"/>
      </c:barChart>
      <c:catAx>
        <c:axId val="142910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29109072"/>
        <c:crosses val="autoZero"/>
        <c:auto val="1"/>
        <c:lblAlgn val="ctr"/>
        <c:lblOffset val="100"/>
        <c:noMultiLvlLbl val="0"/>
      </c:catAx>
      <c:valAx>
        <c:axId val="1429109072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2910859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Hyvät valmiudet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Kauppa</c:v>
                </c:pt>
                <c:pt idx="1">
                  <c:v>Muu</c:v>
                </c:pt>
                <c:pt idx="2">
                  <c:v>Palvelut</c:v>
                </c:pt>
                <c:pt idx="3">
                  <c:v>Rakentaminen</c:v>
                </c:pt>
                <c:pt idx="4">
                  <c:v>Teollisuus</c:v>
                </c:pt>
              </c:strCache>
            </c:strRef>
          </c:cat>
          <c:val>
            <c:numRef>
              <c:f>Taul1!$B$2:$B$6</c:f>
              <c:numCache>
                <c:formatCode>0%</c:formatCode>
                <c:ptCount val="5"/>
                <c:pt idx="0">
                  <c:v>0.48740311995220087</c:v>
                </c:pt>
                <c:pt idx="1">
                  <c:v>0.5555123311802701</c:v>
                </c:pt>
                <c:pt idx="2">
                  <c:v>0.55422910559796446</c:v>
                </c:pt>
                <c:pt idx="3">
                  <c:v>0.49400269541778974</c:v>
                </c:pt>
                <c:pt idx="4">
                  <c:v>0.6113715388426233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E7-4715-A018-FC4051A11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1429108592"/>
        <c:axId val="1429109072"/>
      </c:barChart>
      <c:catAx>
        <c:axId val="142910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29109072"/>
        <c:crosses val="autoZero"/>
        <c:auto val="1"/>
        <c:lblAlgn val="ctr"/>
        <c:lblOffset val="100"/>
        <c:noMultiLvlLbl val="0"/>
      </c:catAx>
      <c:valAx>
        <c:axId val="1429109072"/>
        <c:scaling>
          <c:orientation val="minMax"/>
          <c:max val="0.8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2910859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61-45B7-9EA2-98B55C9095D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161-45B7-9EA2-98B55C9095D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161-45B7-9EA2-98B55C9095D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161-45B7-9EA2-98B55C9095D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161-45B7-9EA2-98B55C9095D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161-45B7-9EA2-98B55C9095D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'47 Kysymys'!$B$34:$B$39</c:f>
              <c:strCache>
                <c:ptCount val="6"/>
                <c:pt idx="0">
                  <c:v>0%</c:v>
                </c:pt>
                <c:pt idx="1">
                  <c:v>1-5%</c:v>
                </c:pt>
                <c:pt idx="2">
                  <c:v>6-10%</c:v>
                </c:pt>
                <c:pt idx="3">
                  <c:v>11-20%</c:v>
                </c:pt>
                <c:pt idx="4">
                  <c:v>21-40%</c:v>
                </c:pt>
                <c:pt idx="5">
                  <c:v>yli 40%</c:v>
                </c:pt>
              </c:strCache>
            </c:strRef>
          </c:cat>
          <c:val>
            <c:numRef>
              <c:f>'47 Kysymys'!$C$34:$C$39</c:f>
              <c:numCache>
                <c:formatCode>0.0%</c:formatCode>
                <c:ptCount val="6"/>
                <c:pt idx="0">
                  <c:v>0.5106382978723405</c:v>
                </c:pt>
                <c:pt idx="1">
                  <c:v>0.24661508704061896</c:v>
                </c:pt>
                <c:pt idx="2">
                  <c:v>8.6073500967117994E-2</c:v>
                </c:pt>
                <c:pt idx="3">
                  <c:v>5.8994197292069638E-2</c:v>
                </c:pt>
                <c:pt idx="4">
                  <c:v>6.1895551257253385E-2</c:v>
                </c:pt>
                <c:pt idx="5">
                  <c:v>3.5783365570599614E-2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161-45B7-9EA2-98B55C90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9290144"/>
        <c:axId val="1855201"/>
      </c:barChart>
      <c:catAx>
        <c:axId val="19290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855201"/>
        <c:crosses val="autoZero"/>
        <c:auto val="0"/>
        <c:lblAlgn val="ctr"/>
        <c:lblOffset val="100"/>
        <c:noMultiLvlLbl val="0"/>
      </c:catAx>
      <c:valAx>
        <c:axId val="1855201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0" u="none" baseline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9290144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97-480C-A0B4-6CD1A3C4D7B1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20-4CB5-9F78-37196C849EA8}"/>
              </c:ext>
            </c:extLst>
          </c:dPt>
          <c:cat>
            <c:strRef>
              <c:f>Taul1!$A$2:$A$3</c:f>
              <c:strCache>
                <c:ptCount val="2"/>
                <c:pt idx="0">
                  <c:v>1. neljännes</c:v>
                </c:pt>
                <c:pt idx="1">
                  <c:v>2. neljännes</c:v>
                </c:pt>
              </c:strCache>
            </c:strRef>
          </c:cat>
          <c:val>
            <c:numRef>
              <c:f>Taul1!$B$2:$B$3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0-4CB5-9F78-37196C849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Sheet1!$A$2:$A$6</cx:f>
        <cx:lvl ptCount="5">
          <cx:pt idx="0">mikroyritys (alle 2 M€)</cx:pt>
          <cx:pt idx="1">pienyritys (alle 10 M€)</cx:pt>
          <cx:pt idx="2">keskisuuri yritys (alle 50 M€)</cx:pt>
          <cx:pt idx="3">suuryritys (yli 50 M€)</cx:pt>
          <cx:pt idx="4">EOS</cx:pt>
        </cx:lvl>
      </cx:strDim>
      <cx:numDim type="size">
        <cx:f>Sheet1!$B$2:$B$6</cx:f>
        <cx:lvl ptCount="5" formatCode="0,0%">
          <cx:pt idx="0">0.45700000000000002</cx:pt>
          <cx:pt idx="1">0.27500000000000002</cx:pt>
          <cx:pt idx="2">0.16</cx:pt>
          <cx:pt idx="3">0.10000000000000001</cx:pt>
          <cx:pt idx="4">0.01</cx:pt>
        </cx:lvl>
      </cx:numDim>
    </cx:data>
  </cx:chartData>
  <cx:chart>
    <cx:plotArea>
      <cx:plotAreaRegion>
        <cx:series layoutId="treemap" uniqueId="{F2065799-4E0C-434C-A9D5-1079C9D87B60}">
          <cx:tx>
            <cx:txData>
              <cx:f>Sheet1!$B$1</cx:f>
              <cx:v>Yrityksen vuosiliikevaihto?</cx:v>
            </cx:txData>
          </cx:tx>
          <cx:dataLabels pos="inEnd">
            <cx:txPr>
              <a:bodyPr vertOverflow="overflow" horzOverflow="overflow" wrap="square" lIns="0" tIns="0" rIns="0" bIns="0"/>
              <a:lstStyle/>
              <a:p>
                <a:pPr algn="ctr" rtl="0">
                  <a:defRPr sz="1800" b="0" i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defRPr>
                </a:pPr>
                <a:endParaRPr lang="fi-FI" sz="18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cx:txPr>
            <cx:visibility seriesName="0" categoryName="1" value="0"/>
            <cx:separator>, </cx:separator>
          </cx:dataLabels>
          <cx:dataId val="0"/>
          <cx:layoutPr>
            <cx:parentLabelLayout val="overlapping"/>
          </cx:layoutPr>
        </cx:series>
      </cx:plotAreaRegion>
    </cx:plotArea>
  </cx:chart>
  <cx:spPr>
    <a:solidFill>
      <a:schemeClr val="bg1"/>
    </a:solidFill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65F0-5CD8-41DF-89E1-22096C1AB318}" type="datetime1">
              <a:rPr lang="fi-FI" smtClean="0"/>
              <a:t>4.9.2025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4280-BA24-4EAD-9108-43EFDD969BC5}" type="datetime1">
              <a:rPr lang="fi-FI" smtClean="0"/>
              <a:t>4.9.2025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991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4.9.2025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4.9.2025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4.9.2025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E0FC-3734-48BF-8F55-51517EEB7F78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C1C2B0A-09E0-4DBB-9919-A728948EB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7FA-78B1-46AD-ABEC-8E79D60C1022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C57B-64C9-4392-8C06-8632641B6CE4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445-413C-4C93-BA1D-97A553219225}" type="datetime1">
              <a:rPr lang="fi-FI" smtClean="0"/>
              <a:t>4.9.2025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172-8CDD-4EEE-960C-CC575B6CDC4D}" type="datetime1">
              <a:rPr lang="fi-FI" smtClean="0"/>
              <a:t>4.9.2025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2F8-76F6-48C2-BB16-14F030E3FE35}" type="datetime1">
              <a:rPr lang="fi-FI" smtClean="0"/>
              <a:t>4.9.2025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37B4-3A17-49CB-9389-10A3F23900BD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88FB0F-A4B2-4211-A060-A67440C46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C07D-C3A4-4596-9EE1-B6192DDBDF27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599-F8C3-4E16-92FE-1639A2F090E8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4EB7-8951-4CB4-B3D9-9DA3201A82D3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08E-977B-4384-8EB3-E117B9F63EA5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7A9-5EC6-4237-AA18-4B14814BE86E}" type="datetime1">
              <a:rPr lang="fi-FI" smtClean="0"/>
              <a:t>4.9.2025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00C3-FA13-4D0D-89A4-FFEE62EF1437}" type="datetime1">
              <a:rPr lang="fi-FI" smtClean="0"/>
              <a:t>4.9.2025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876792-4FBB-4073-B4DA-C52E75BC536E}" type="datetime1">
              <a:rPr lang="fi-FI" smtClean="0"/>
              <a:t>4.9.2025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EDE-1D7F-410F-88EC-30185458F402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6A76AF-D851-4685-80F4-02A0FCC54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5F5-8437-440C-87EB-C17E6B62E928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045-E739-4683-921C-9E3571297131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DC-7A29-411D-AB2A-DB3160F426AD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2A7-D247-49BF-808E-099534BFAE3A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9032-1880-4839-9253-F354AC05199C}" type="datetime1">
              <a:rPr lang="fi-FI" smtClean="0"/>
              <a:t>4.9.2025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47F-5CA1-4777-94C0-15B3FC210915}" type="datetime1">
              <a:rPr lang="fi-FI" smtClean="0"/>
              <a:t>4.9.2025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40E-A040-4634-A42E-A22540534437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00EDC-0A48-41E1-B38C-C90A73585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DE5C-ED04-4C55-A468-0DAAA35B5A83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523-03C6-4748-AAC6-6DF6610DF367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F89-92B9-4A0E-953B-E031DA5F7BFB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E1C-9627-4A94-922F-09B49EB1A00E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4.9.2025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0862-5907-47C8-B64A-B1A99D9BFFBC}" type="datetime1">
              <a:rPr lang="fi-FI" smtClean="0"/>
              <a:t>4.9.2025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90B-854D-4E9D-BAEB-914E4E49D18D}" type="datetime1">
              <a:rPr lang="fi-FI" smtClean="0"/>
              <a:t>4.9.2025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4.9.2025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4.9.2025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4.9.2025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4.9.2025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4.9.2025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F5E-E736-4F58-B779-6BE086011B52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C36F-4EFC-4B0E-9A41-B7C3DC263A85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9F16-31B6-447B-865D-2588CF026E77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EBB-C93E-4EC5-9395-677EC1AD4D4A}" type="datetime1">
              <a:rPr lang="fi-FI" smtClean="0"/>
              <a:t>4.9.2025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b="1"/>
              <a:t>Yritysten tyytyväisyys ja aktiivisuus kansainvälisten rekrytointien saralla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Kauppakamareiden osaajakysely 2025</a:t>
            </a:r>
          </a:p>
          <a:p>
            <a:r>
              <a:rPr lang="fi-FI"/>
              <a:t>Kysely toteutettu 18.8.-22.8. (N=1035)</a:t>
            </a:r>
          </a:p>
        </p:txBody>
      </p:sp>
    </p:spTree>
    <p:extLst>
      <p:ext uri="{BB962C8B-B14F-4D97-AF65-F5344CB8AC3E}">
        <p14:creationId xmlns:p14="http://schemas.microsoft.com/office/powerpoint/2010/main" val="1643078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F898566-9738-06E4-3CEE-6598D56D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47531" y="5532437"/>
            <a:ext cx="9706269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err="1"/>
              <a:t>Kouluarvosana</a:t>
            </a:r>
            <a:r>
              <a:rPr lang="en-US" b="1"/>
              <a:t> </a:t>
            </a:r>
            <a:r>
              <a:rPr lang="en-US" b="1" err="1"/>
              <a:t>maan</a:t>
            </a:r>
            <a:r>
              <a:rPr lang="en-US" b="1"/>
              <a:t> </a:t>
            </a:r>
            <a:r>
              <a:rPr lang="en-US" b="1" err="1"/>
              <a:t>hallitukselle</a:t>
            </a:r>
            <a:r>
              <a:rPr lang="en-US" b="1"/>
              <a:t> </a:t>
            </a:r>
            <a:r>
              <a:rPr lang="en-US" b="1" err="1"/>
              <a:t>osaavan</a:t>
            </a:r>
            <a:r>
              <a:rPr lang="en-US" b="1"/>
              <a:t> työvoiman </a:t>
            </a:r>
            <a:r>
              <a:rPr lang="en-US" b="1" err="1"/>
              <a:t>turvaamiseen</a:t>
            </a:r>
            <a:r>
              <a:rPr lang="en-US" b="1"/>
              <a:t> </a:t>
            </a:r>
            <a:r>
              <a:rPr lang="en-US" b="1" err="1"/>
              <a:t>liittyvistä</a:t>
            </a:r>
            <a:r>
              <a:rPr lang="en-US" b="1"/>
              <a:t> </a:t>
            </a:r>
            <a:r>
              <a:rPr lang="en-US" b="1" err="1"/>
              <a:t>toimenpiteistä</a:t>
            </a:r>
            <a:endParaRPr lang="en-US" b="1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3288188371"/>
              </p:ext>
            </p:extLst>
          </p:nvPr>
        </p:nvGraphicFramePr>
        <p:xfrm>
          <a:off x="1444852" y="1306004"/>
          <a:ext cx="10380712" cy="449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2DA220A8-82B9-7648-556B-4696643603CB}"/>
              </a:ext>
            </a:extLst>
          </p:cNvPr>
          <p:cNvSpPr txBox="1">
            <a:spLocks/>
          </p:cNvSpPr>
          <p:nvPr/>
        </p:nvSpPr>
        <p:spPr>
          <a:xfrm>
            <a:off x="1942171" y="120873"/>
            <a:ext cx="97062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err="1"/>
              <a:t>Tyytyväisyys</a:t>
            </a:r>
            <a:r>
              <a:rPr lang="en-US" sz="3200" b="1"/>
              <a:t> </a:t>
            </a:r>
            <a:r>
              <a:rPr lang="en-US" sz="3200" b="1" err="1"/>
              <a:t>maan</a:t>
            </a:r>
            <a:r>
              <a:rPr lang="en-US" sz="3200" b="1"/>
              <a:t> </a:t>
            </a:r>
            <a:r>
              <a:rPr lang="en-US" sz="3200" b="1" err="1"/>
              <a:t>hallituksen</a:t>
            </a:r>
            <a:r>
              <a:rPr lang="en-US" sz="3200" b="1"/>
              <a:t> </a:t>
            </a:r>
            <a:r>
              <a:rPr lang="en-US" sz="3200" b="1" err="1"/>
              <a:t>toimiin</a:t>
            </a:r>
            <a:r>
              <a:rPr lang="en-US" sz="3200" b="1"/>
              <a:t> </a:t>
            </a:r>
            <a:r>
              <a:rPr lang="en-US" sz="3200" b="1" err="1"/>
              <a:t>laskenut</a:t>
            </a:r>
            <a:r>
              <a:rPr lang="en-US" sz="3200" b="1"/>
              <a:t> </a:t>
            </a:r>
            <a:r>
              <a:rPr lang="en-US" sz="3200" b="1" err="1"/>
              <a:t>hiukan</a:t>
            </a:r>
            <a:r>
              <a:rPr lang="en-US" sz="3200" b="1"/>
              <a:t> – </a:t>
            </a:r>
            <a:r>
              <a:rPr lang="en-US" sz="3200" b="1" err="1"/>
              <a:t>nyt</a:t>
            </a:r>
            <a:r>
              <a:rPr lang="en-US" sz="3200" b="1"/>
              <a:t> </a:t>
            </a:r>
            <a:r>
              <a:rPr lang="en-US" sz="3200" b="1" err="1"/>
              <a:t>kouluarvosanaksi</a:t>
            </a:r>
            <a:r>
              <a:rPr lang="en-US" sz="3200" b="1"/>
              <a:t> 6,5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1751E86D-90CA-EF64-B5A6-6337507F64C1}"/>
              </a:ext>
            </a:extLst>
          </p:cNvPr>
          <p:cNvSpPr txBox="1">
            <a:spLocks/>
          </p:cNvSpPr>
          <p:nvPr/>
        </p:nvSpPr>
        <p:spPr>
          <a:xfrm>
            <a:off x="5737225" y="1443069"/>
            <a:ext cx="4811486" cy="814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6,7      6,5</a:t>
            </a:r>
          </a:p>
        </p:txBody>
      </p:sp>
    </p:spTree>
    <p:extLst>
      <p:ext uri="{BB962C8B-B14F-4D97-AF65-F5344CB8AC3E}">
        <p14:creationId xmlns:p14="http://schemas.microsoft.com/office/powerpoint/2010/main" val="49816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A8E8F70-F19D-893F-1037-CD1A083E6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11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4F394DC-20A0-4F09-01C8-C4EDFA12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608" y="383380"/>
            <a:ext cx="9972712" cy="1325563"/>
          </a:xfrm>
        </p:spPr>
        <p:txBody>
          <a:bodyPr>
            <a:noAutofit/>
          </a:bodyPr>
          <a:lstStyle/>
          <a:p>
            <a:r>
              <a:rPr lang="fi-FI" sz="3200" b="1"/>
              <a:t>Tyytyväisimpiä yritykset ovat hallituksen työmarkkinatoimiin – tyytymättömimpiä maahanmuuttopolitiikkaan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7766909-F562-E59C-44CC-21D9915575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718584"/>
              </p:ext>
            </p:extLst>
          </p:nvPr>
        </p:nvGraphicFramePr>
        <p:xfrm>
          <a:off x="1974850" y="1825625"/>
          <a:ext cx="937895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3525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634C570-BE3F-B6A1-A96B-9F15E34D7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6071"/>
            <a:ext cx="9144000" cy="2387600"/>
          </a:xfrm>
        </p:spPr>
        <p:txBody>
          <a:bodyPr/>
          <a:lstStyle/>
          <a:p>
            <a:r>
              <a:rPr lang="fi-FI"/>
              <a:t>Perustiedot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103162-37AF-A95C-1C3C-23380B7D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639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err="1"/>
              <a:t>Yritykset</a:t>
            </a:r>
            <a:r>
              <a:rPr lang="en-US" sz="5400" b="1"/>
              <a:t> </a:t>
            </a:r>
            <a:r>
              <a:rPr lang="en-US" sz="5400" b="1" err="1"/>
              <a:t>toimialoittain</a:t>
            </a:r>
            <a:endParaRPr lang="en-US" sz="5400" b="1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E35F984-0F5F-5499-518C-304B816C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13</a:t>
            </a:fld>
            <a:endParaRPr lang="fi-FI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16698162"/>
              </p:ext>
            </p:extLst>
          </p:nvPr>
        </p:nvGraphicFramePr>
        <p:xfrm>
          <a:off x="1037968" y="1825624"/>
          <a:ext cx="10249157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766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err="1"/>
              <a:t>Vastanneista</a:t>
            </a:r>
            <a:r>
              <a:rPr lang="en-US" sz="4400" b="1"/>
              <a:t> </a:t>
            </a:r>
            <a:r>
              <a:rPr lang="en-US" sz="4400" b="1" err="1"/>
              <a:t>yrityksistä</a:t>
            </a:r>
            <a:r>
              <a:rPr lang="en-US" sz="4400" b="1"/>
              <a:t> </a:t>
            </a:r>
            <a:r>
              <a:rPr lang="en-US" sz="4400" b="1" err="1"/>
              <a:t>enemmistö</a:t>
            </a:r>
            <a:r>
              <a:rPr lang="en-US" sz="4400" b="1"/>
              <a:t> on </a:t>
            </a:r>
            <a:r>
              <a:rPr lang="en-US" sz="4400" b="1" err="1"/>
              <a:t>mikro</a:t>
            </a:r>
            <a:r>
              <a:rPr lang="en-US" sz="4400" b="1"/>
              <a:t>- tai </a:t>
            </a:r>
            <a:r>
              <a:rPr lang="en-US" sz="4400" b="1" err="1"/>
              <a:t>pienyrityksiä</a:t>
            </a:r>
            <a:endParaRPr lang="en-US" sz="4400" b="1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2A55FE4-7D8E-BE88-BF14-A56E00FD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14</a:t>
            </a:fld>
            <a:endParaRPr lang="fi-FI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ont1"/>
              <p:cNvGraphicFramePr/>
              <p:nvPr>
                <p:extLst>
                  <p:ext uri="{D42A27DB-BD31-4B8C-83A1-F6EECF244321}">
                    <p14:modId xmlns:p14="http://schemas.microsoft.com/office/powerpoint/2010/main" val="3204171492"/>
                  </p:ext>
                </p:extLst>
              </p:nvPr>
            </p:nvGraphicFramePr>
            <p:xfrm>
              <a:off x="1600200" y="1825625"/>
              <a:ext cx="9686925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ont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0200" y="1825625"/>
                <a:ext cx="9686925" cy="435133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kstiruutu 1">
            <a:extLst>
              <a:ext uri="{FF2B5EF4-FFF2-40B4-BE49-F238E27FC236}">
                <a16:creationId xmlns:a16="http://schemas.microsoft.com/office/drawing/2014/main" id="{FA6DCBB3-0DEE-9D11-816D-9D06EA18185B}"/>
              </a:ext>
            </a:extLst>
          </p:cNvPr>
          <p:cNvSpPr txBox="1"/>
          <p:nvPr/>
        </p:nvSpPr>
        <p:spPr>
          <a:xfrm>
            <a:off x="3287730" y="381662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44 %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22D97AC-3CBC-1945-2B28-BC2C23EA7F7C}"/>
              </a:ext>
            </a:extLst>
          </p:cNvPr>
          <p:cNvSpPr txBox="1"/>
          <p:nvPr/>
        </p:nvSpPr>
        <p:spPr>
          <a:xfrm>
            <a:off x="6945025" y="381662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28 %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A3F1FC5-FA51-A095-6E5E-D51A6DD94DC8}"/>
              </a:ext>
            </a:extLst>
          </p:cNvPr>
          <p:cNvSpPr txBox="1"/>
          <p:nvPr/>
        </p:nvSpPr>
        <p:spPr>
          <a:xfrm>
            <a:off x="9563223" y="30596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16 %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A0B7C21-6E35-DB64-E054-49E4C563A7A4}"/>
              </a:ext>
            </a:extLst>
          </p:cNvPr>
          <p:cNvSpPr txBox="1"/>
          <p:nvPr/>
        </p:nvSpPr>
        <p:spPr>
          <a:xfrm>
            <a:off x="9563222" y="490730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11 %</a:t>
            </a:r>
          </a:p>
        </p:txBody>
      </p:sp>
    </p:spTree>
    <p:extLst>
      <p:ext uri="{BB962C8B-B14F-4D97-AF65-F5344CB8AC3E}">
        <p14:creationId xmlns:p14="http://schemas.microsoft.com/office/powerpoint/2010/main" val="3150917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391F7433-7F52-A101-5D10-EADA26A7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15</a:t>
            </a:fld>
            <a:endParaRPr lang="fi-FI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2085970" y="406378"/>
            <a:ext cx="9378351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err="1"/>
              <a:t>Kolmannes</a:t>
            </a:r>
            <a:r>
              <a:rPr lang="en-US" sz="4400" b="1"/>
              <a:t> </a:t>
            </a:r>
            <a:r>
              <a:rPr lang="en-US" sz="4400" b="1" err="1"/>
              <a:t>vastanneista</a:t>
            </a:r>
            <a:r>
              <a:rPr lang="en-US" sz="4400" b="1"/>
              <a:t> </a:t>
            </a:r>
            <a:r>
              <a:rPr lang="en-US" sz="4400" b="1" err="1"/>
              <a:t>yrityksistä</a:t>
            </a:r>
            <a:r>
              <a:rPr lang="en-US" sz="4400" b="1"/>
              <a:t> </a:t>
            </a:r>
            <a:r>
              <a:rPr lang="en-US" sz="4400" b="1" err="1"/>
              <a:t>työllistää</a:t>
            </a:r>
            <a:r>
              <a:rPr lang="en-US" sz="4400" b="1"/>
              <a:t> 10-49 </a:t>
            </a:r>
            <a:r>
              <a:rPr lang="en-US" sz="4400" b="1" err="1"/>
              <a:t>henkeä</a:t>
            </a:r>
            <a:endParaRPr lang="en-US" sz="4400" b="1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1514512135"/>
              </p:ext>
            </p:extLst>
          </p:nvPr>
        </p:nvGraphicFramePr>
        <p:xfrm>
          <a:off x="1600200" y="1907177"/>
          <a:ext cx="9520382" cy="4691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203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E476F33-19AD-6E76-DE65-5E4E0F25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16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14F97D8A-0412-8752-6EDF-256D0F934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025" y="2934586"/>
            <a:ext cx="4543425" cy="1440977"/>
          </a:xfrm>
        </p:spPr>
        <p:txBody>
          <a:bodyPr>
            <a:normAutofit fontScale="90000"/>
          </a:bodyPr>
          <a:lstStyle/>
          <a:p>
            <a:r>
              <a:rPr lang="fi-FI"/>
              <a:t>Kiitos!</a:t>
            </a:r>
            <a:br>
              <a:rPr lang="fi-FI"/>
            </a:br>
            <a:r>
              <a:rPr lang="fi-FI"/>
              <a:t>Lisätietoja: Suvi Pulkkinen, puh. 050 404 810</a:t>
            </a:r>
            <a:br>
              <a:rPr lang="fi-FI"/>
            </a:br>
            <a:r>
              <a:rPr lang="fi-FI"/>
              <a:t>suvi.pulkkinen@chamber.fi</a:t>
            </a:r>
          </a:p>
        </p:txBody>
      </p:sp>
    </p:spTree>
    <p:extLst>
      <p:ext uri="{BB962C8B-B14F-4D97-AF65-F5344CB8AC3E}">
        <p14:creationId xmlns:p14="http://schemas.microsoft.com/office/powerpoint/2010/main" val="241655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CA8C0-E826-A4CB-5BB1-E0028769B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241A486-06B3-1394-026F-D92D52ED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573403"/>
            <a:ext cx="9686925" cy="1325563"/>
          </a:xfrm>
        </p:spPr>
        <p:txBody>
          <a:bodyPr>
            <a:normAutofit fontScale="90000"/>
          </a:bodyPr>
          <a:lstStyle/>
          <a:p>
            <a:r>
              <a:rPr lang="fi-FI"/>
              <a:t>Yritysten kokemus kansainvälisistä rekrytoinnista myönteinen</a:t>
            </a:r>
            <a:br>
              <a:rPr lang="fi-FI"/>
            </a:br>
            <a:r>
              <a:rPr lang="fi-FI"/>
              <a:t>73 % 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DBB1981-E27F-3B7B-625E-D66CEF1CC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841" y="2574131"/>
            <a:ext cx="2697480" cy="619759"/>
          </a:xfrm>
        </p:spPr>
        <p:txBody>
          <a:bodyPr/>
          <a:lstStyle/>
          <a:p>
            <a:pPr marL="0" indent="0">
              <a:buNone/>
            </a:pPr>
            <a:r>
              <a:rPr lang="fi-FI"/>
              <a:t>Myönteinen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2CA011-0926-D72F-0ED5-91C19845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377180FB-C3D1-3D72-CA89-4A565C85D4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902423"/>
              </p:ext>
            </p:extLst>
          </p:nvPr>
        </p:nvGraphicFramePr>
        <p:xfrm>
          <a:off x="1600199" y="2506662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ikea aaltosulje 11">
            <a:extLst>
              <a:ext uri="{FF2B5EF4-FFF2-40B4-BE49-F238E27FC236}">
                <a16:creationId xmlns:a16="http://schemas.microsoft.com/office/drawing/2014/main" id="{C1A9D7B6-44CC-2C8C-CC4D-3E2AD2182368}"/>
              </a:ext>
            </a:extLst>
          </p:cNvPr>
          <p:cNvSpPr/>
          <p:nvPr/>
        </p:nvSpPr>
        <p:spPr>
          <a:xfrm rot="16200000">
            <a:off x="4979671" y="49528"/>
            <a:ext cx="419099" cy="6842761"/>
          </a:xfrm>
          <a:prstGeom prst="rightBrace">
            <a:avLst>
              <a:gd name="adj1" fmla="val 8333"/>
              <a:gd name="adj2" fmla="val 49625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ikea aaltosulje 9">
            <a:extLst>
              <a:ext uri="{FF2B5EF4-FFF2-40B4-BE49-F238E27FC236}">
                <a16:creationId xmlns:a16="http://schemas.microsoft.com/office/drawing/2014/main" id="{F8D606D6-76CE-3865-4B8E-DC3CF0537E3F}"/>
              </a:ext>
            </a:extLst>
          </p:cNvPr>
          <p:cNvSpPr/>
          <p:nvPr/>
        </p:nvSpPr>
        <p:spPr>
          <a:xfrm rot="16200000">
            <a:off x="10813878" y="3367633"/>
            <a:ext cx="240723" cy="384926"/>
          </a:xfrm>
          <a:prstGeom prst="rightBrace">
            <a:avLst>
              <a:gd name="adj1" fmla="val 8333"/>
              <a:gd name="adj2" fmla="val 49625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86DBD465-26EA-24F9-92B5-EE9DCB1331D3}"/>
              </a:ext>
            </a:extLst>
          </p:cNvPr>
          <p:cNvSpPr txBox="1"/>
          <p:nvPr/>
        </p:nvSpPr>
        <p:spPr>
          <a:xfrm>
            <a:off x="10261601" y="2574131"/>
            <a:ext cx="131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/>
              <a:t>Kielteinen4,5 %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A6B774-171C-71C6-B86A-E4CE4602CF30}"/>
              </a:ext>
            </a:extLst>
          </p:cNvPr>
          <p:cNvSpPr txBox="1"/>
          <p:nvPr/>
        </p:nvSpPr>
        <p:spPr>
          <a:xfrm>
            <a:off x="1720491" y="5814540"/>
            <a:ext cx="171621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err="1">
                <a:solidFill>
                  <a:schemeClr val="tx1">
                    <a:lumMod val="49000"/>
                    <a:lumOff val="51000"/>
                  </a:schemeClr>
                </a:solidFill>
              </a:rPr>
              <a:t>Erittäin</a:t>
            </a:r>
            <a:r>
              <a:rPr lang="en-US" sz="1200">
                <a:solidFill>
                  <a:schemeClr val="tx1">
                    <a:lumMod val="49000"/>
                    <a:lumOff val="51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49000"/>
                    <a:lumOff val="51000"/>
                  </a:schemeClr>
                </a:solidFill>
              </a:rPr>
              <a:t>myönteinen</a:t>
            </a:r>
            <a:endParaRPr lang="en-US" sz="1200">
              <a:solidFill>
                <a:schemeClr val="tx1">
                  <a:lumMod val="49000"/>
                  <a:lumOff val="51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03978-C5C5-E713-8050-C5C0C4312AE7}"/>
              </a:ext>
            </a:extLst>
          </p:cNvPr>
          <p:cNvSpPr txBox="1"/>
          <p:nvPr/>
        </p:nvSpPr>
        <p:spPr>
          <a:xfrm>
            <a:off x="5472023" y="5817079"/>
            <a:ext cx="120482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err="1">
                <a:solidFill>
                  <a:srgbClr val="3683FF"/>
                </a:solidFill>
              </a:rPr>
              <a:t>Myönteinen</a:t>
            </a:r>
            <a:endParaRPr lang="en-US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9F9718-0AD7-CA8D-93FA-47FA7172F237}"/>
              </a:ext>
            </a:extLst>
          </p:cNvPr>
          <p:cNvSpPr txBox="1"/>
          <p:nvPr/>
        </p:nvSpPr>
        <p:spPr>
          <a:xfrm>
            <a:off x="8612005" y="5817079"/>
            <a:ext cx="20962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3683FF"/>
                </a:solidFill>
              </a:rPr>
              <a:t>Ei </a:t>
            </a:r>
            <a:r>
              <a:rPr lang="en-US" sz="1200" err="1">
                <a:solidFill>
                  <a:srgbClr val="3683FF"/>
                </a:solidFill>
              </a:rPr>
              <a:t>kielteinen</a:t>
            </a:r>
            <a:r>
              <a:rPr lang="en-US" sz="1200">
                <a:solidFill>
                  <a:srgbClr val="3683FF"/>
                </a:solidFill>
              </a:rPr>
              <a:t> </a:t>
            </a:r>
            <a:r>
              <a:rPr lang="en-US" sz="1200" err="1">
                <a:solidFill>
                  <a:srgbClr val="3683FF"/>
                </a:solidFill>
              </a:rPr>
              <a:t>eikä</a:t>
            </a:r>
            <a:endParaRPr lang="en-US" err="1"/>
          </a:p>
          <a:p>
            <a:pPr algn="ctr"/>
            <a:r>
              <a:rPr lang="en-US" sz="1200">
                <a:solidFill>
                  <a:srgbClr val="3683FF"/>
                </a:solidFill>
              </a:rPr>
              <a:t> </a:t>
            </a:r>
            <a:r>
              <a:rPr lang="en-US" sz="1200" err="1">
                <a:solidFill>
                  <a:srgbClr val="3683FF"/>
                </a:solidFill>
              </a:rPr>
              <a:t>myönteinen</a:t>
            </a:r>
            <a:endParaRPr lang="en-US" sz="1200">
              <a:solidFill>
                <a:srgbClr val="3683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550F20-17BE-E69B-336D-6DBD630AF034}"/>
              </a:ext>
            </a:extLst>
          </p:cNvPr>
          <p:cNvSpPr txBox="1"/>
          <p:nvPr/>
        </p:nvSpPr>
        <p:spPr>
          <a:xfrm>
            <a:off x="10619444" y="5774274"/>
            <a:ext cx="94603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err="1">
                <a:solidFill>
                  <a:srgbClr val="3683FF"/>
                </a:solidFill>
              </a:rPr>
              <a:t>Kielteinen</a:t>
            </a:r>
            <a:r>
              <a:rPr lang="en-US" sz="1200">
                <a:solidFill>
                  <a:srgbClr val="3683FF"/>
                </a:solidFill>
              </a:rPr>
              <a:t> / </a:t>
            </a:r>
            <a:r>
              <a:rPr lang="en-US" sz="1200" err="1">
                <a:solidFill>
                  <a:srgbClr val="3683FF"/>
                </a:solidFill>
              </a:rPr>
              <a:t>erittäin</a:t>
            </a:r>
            <a:r>
              <a:rPr lang="en-US" sz="1200">
                <a:solidFill>
                  <a:srgbClr val="3683FF"/>
                </a:solidFill>
              </a:rPr>
              <a:t> </a:t>
            </a:r>
            <a:r>
              <a:rPr lang="en-US" sz="1200" err="1">
                <a:solidFill>
                  <a:srgbClr val="3683FF"/>
                </a:solidFill>
              </a:rPr>
              <a:t>kielteinen</a:t>
            </a:r>
          </a:p>
        </p:txBody>
      </p:sp>
    </p:spTree>
    <p:extLst>
      <p:ext uri="{BB962C8B-B14F-4D97-AF65-F5344CB8AC3E}">
        <p14:creationId xmlns:p14="http://schemas.microsoft.com/office/powerpoint/2010/main" val="143082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F9CEE55-5F72-4956-57C4-46FFF781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7" name="Cont1">
            <a:extLst>
              <a:ext uri="{FF2B5EF4-FFF2-40B4-BE49-F238E27FC236}">
                <a16:creationId xmlns:a16="http://schemas.microsoft.com/office/drawing/2014/main" id="{62BAC6B3-6F81-83A2-179D-2FB745824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853224"/>
              </p:ext>
            </p:extLst>
          </p:nvPr>
        </p:nvGraphicFramePr>
        <p:xfrm>
          <a:off x="4734562" y="1087120"/>
          <a:ext cx="6797458" cy="4992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D1DB1C11-5B0C-F3DA-6C4F-1B4485E6AB8E}"/>
              </a:ext>
            </a:extLst>
          </p:cNvPr>
          <p:cNvSpPr txBox="1"/>
          <p:nvPr/>
        </p:nvSpPr>
        <p:spPr>
          <a:xfrm>
            <a:off x="337888" y="2362432"/>
            <a:ext cx="439667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3000" b="1"/>
              <a:t>Kansainväliset osaajat rekrytoidaan yrityksiin useimmiten suoraan Suomesta</a:t>
            </a:r>
          </a:p>
        </p:txBody>
      </p:sp>
    </p:spTree>
    <p:extLst>
      <p:ext uri="{BB962C8B-B14F-4D97-AF65-F5344CB8AC3E}">
        <p14:creationId xmlns:p14="http://schemas.microsoft.com/office/powerpoint/2010/main" val="333637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A22F3-C411-A21D-1F79-00DE7A53C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Into kansainväliseen rekrytointiin laskenut viime vuodesta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9953721C-6F2F-D5B8-5FA0-0FCABA439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54385"/>
              </p:ext>
            </p:extLst>
          </p:nvPr>
        </p:nvGraphicFramePr>
        <p:xfrm>
          <a:off x="-594297" y="2120811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D932B9F-A14F-AE9D-4165-6D5EED89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96174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1BA052C-9F86-6F60-AA70-91FF17861E05}"/>
              </a:ext>
            </a:extLst>
          </p:cNvPr>
          <p:cNvSpPr txBox="1"/>
          <p:nvPr/>
        </p:nvSpPr>
        <p:spPr>
          <a:xfrm>
            <a:off x="4398597" y="3437617"/>
            <a:ext cx="160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err="1"/>
              <a:t>Kv</a:t>
            </a:r>
            <a:r>
              <a:rPr lang="fi-FI"/>
              <a:t>-rekrytoijat</a:t>
            </a:r>
          </a:p>
          <a:p>
            <a:pPr algn="ctr"/>
            <a:r>
              <a:rPr lang="fi-FI"/>
              <a:t>28 %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201D5B8-04BD-D094-796C-67EC13963C48}"/>
              </a:ext>
            </a:extLst>
          </p:cNvPr>
          <p:cNvSpPr txBox="1"/>
          <p:nvPr/>
        </p:nvSpPr>
        <p:spPr>
          <a:xfrm>
            <a:off x="4049734" y="5051632"/>
            <a:ext cx="1417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/>
              <a:t>Harkitsijat</a:t>
            </a:r>
          </a:p>
          <a:p>
            <a:pPr algn="ctr"/>
            <a:r>
              <a:rPr lang="fi-FI"/>
              <a:t>29 %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8ECEA48-6B60-E7EA-01FD-C7DCC37ACD6A}"/>
              </a:ext>
            </a:extLst>
          </p:cNvPr>
          <p:cNvSpPr txBox="1"/>
          <p:nvPr/>
        </p:nvSpPr>
        <p:spPr>
          <a:xfrm>
            <a:off x="3429857" y="2824079"/>
            <a:ext cx="141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EOS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FBBA5A2-9E4E-AC75-22EE-1D75943EE4DF}"/>
              </a:ext>
            </a:extLst>
          </p:cNvPr>
          <p:cNvSpPr txBox="1"/>
          <p:nvPr/>
        </p:nvSpPr>
        <p:spPr>
          <a:xfrm>
            <a:off x="2523907" y="3996005"/>
            <a:ext cx="1417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Ei, eikä harkitse</a:t>
            </a:r>
          </a:p>
          <a:p>
            <a:r>
              <a:rPr lang="fi-FI"/>
              <a:t>30 %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8E2B759-AA36-E9DD-0048-06F283C8B913}"/>
              </a:ext>
            </a:extLst>
          </p:cNvPr>
          <p:cNvSpPr txBox="1"/>
          <p:nvPr/>
        </p:nvSpPr>
        <p:spPr>
          <a:xfrm>
            <a:off x="7048071" y="2945964"/>
            <a:ext cx="4089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/>
              <a:t>Merkittävimmät syyt, miksi yritys ei rekrytoi kansainvälisesti:</a:t>
            </a:r>
          </a:p>
          <a:p>
            <a:endParaRPr lang="fi-FI"/>
          </a:p>
          <a:p>
            <a:r>
              <a:rPr lang="fi-FI"/>
              <a:t>1. Työtehtävissä vaaditaan äidinkielentasoista suomenkielen taitoa </a:t>
            </a:r>
          </a:p>
          <a:p>
            <a:endParaRPr lang="fi-FI"/>
          </a:p>
          <a:p>
            <a:r>
              <a:rPr lang="fi-FI"/>
              <a:t>2. Ei tarvetta lisätyövoimalle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04DEFF6-A6F4-E7C1-EF7E-7E3869CD5218}"/>
              </a:ext>
            </a:extLst>
          </p:cNvPr>
          <p:cNvSpPr txBox="1"/>
          <p:nvPr/>
        </p:nvSpPr>
        <p:spPr>
          <a:xfrm>
            <a:off x="1600201" y="1590279"/>
            <a:ext cx="953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/>
              <a:t>”Onko yritys rekrytoinut viimeisen 5 v aikana henkilön, jonka kansalaisuus on muu kuin Suomi – jos ei, voisiko harkita?”</a:t>
            </a:r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DCBA118-9CFC-81E7-BDA1-7BE1581F2B74}"/>
              </a:ext>
            </a:extLst>
          </p:cNvPr>
          <p:cNvSpPr txBox="1"/>
          <p:nvPr/>
        </p:nvSpPr>
        <p:spPr>
          <a:xfrm>
            <a:off x="891283" y="4521173"/>
            <a:ext cx="1417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+4,7 %-yksikköä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C2740D25-243B-4F73-2AC9-FED28C55BC94}"/>
              </a:ext>
            </a:extLst>
          </p:cNvPr>
          <p:cNvCxnSpPr>
            <a:cxnSpLocks/>
            <a:endCxn id="3" idx="3"/>
          </p:cNvCxnSpPr>
          <p:nvPr/>
        </p:nvCxnSpPr>
        <p:spPr>
          <a:xfrm>
            <a:off x="1978296" y="4777743"/>
            <a:ext cx="330821" cy="66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ruutu 9">
            <a:extLst>
              <a:ext uri="{FF2B5EF4-FFF2-40B4-BE49-F238E27FC236}">
                <a16:creationId xmlns:a16="http://schemas.microsoft.com/office/drawing/2014/main" id="{9C16DDDE-D172-0BBA-9A56-9B26DEC357FC}"/>
              </a:ext>
            </a:extLst>
          </p:cNvPr>
          <p:cNvSpPr txBox="1"/>
          <p:nvPr/>
        </p:nvSpPr>
        <p:spPr>
          <a:xfrm>
            <a:off x="5894021" y="5701163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+3,4 %-yksikköä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72E0F46C-FE0B-5147-9E02-8F26814F36EA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638800" y="5701163"/>
            <a:ext cx="255221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ruutu 17">
            <a:extLst>
              <a:ext uri="{FF2B5EF4-FFF2-40B4-BE49-F238E27FC236}">
                <a16:creationId xmlns:a16="http://schemas.microsoft.com/office/drawing/2014/main" id="{C2527483-D88E-A5E8-49D7-7C9F165E070A}"/>
              </a:ext>
            </a:extLst>
          </p:cNvPr>
          <p:cNvSpPr txBox="1"/>
          <p:nvPr/>
        </p:nvSpPr>
        <p:spPr>
          <a:xfrm>
            <a:off x="6003077" y="2616552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accent5"/>
                </a:solidFill>
              </a:rPr>
              <a:t>-9 %-yksikköä</a:t>
            </a: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860679CB-1156-1E5A-BC51-0ABB62B33580}"/>
              </a:ext>
            </a:extLst>
          </p:cNvPr>
          <p:cNvCxnSpPr>
            <a:cxnSpLocks/>
          </p:cNvCxnSpPr>
          <p:nvPr/>
        </p:nvCxnSpPr>
        <p:spPr>
          <a:xfrm>
            <a:off x="5638800" y="2824079"/>
            <a:ext cx="28562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92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182FD1-D443-B101-3A24-52B7416C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504" y="0"/>
            <a:ext cx="10089296" cy="2203398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fi-FI" sz="3600" b="1" i="0" u="none" strike="noStrike">
                <a:effectLst/>
              </a:rPr>
              <a:t>Mitä suurempi yritys, sitä todennäköisemmin yrityksessä on </a:t>
            </a:r>
            <a:r>
              <a:rPr lang="fi-FI" sz="3600" b="1"/>
              <a:t>töissä kansainvälinen osaajia</a:t>
            </a:r>
            <a:br>
              <a:rPr lang="fi-FI" sz="2800"/>
            </a:br>
            <a:br>
              <a:rPr lang="fi-FI" sz="600"/>
            </a:br>
            <a:r>
              <a:rPr lang="fi-FI" sz="2000" b="0" i="0" u="none" strike="noStrike">
                <a:effectLst/>
              </a:rPr>
              <a:t>Niiden yritysten osuus, jotka ovat </a:t>
            </a:r>
            <a:r>
              <a:rPr lang="fi-FI" sz="2000" b="1" i="0" u="none" strike="noStrike">
                <a:effectLst/>
              </a:rPr>
              <a:t>rekrytoineet tai vuokranneet </a:t>
            </a:r>
            <a:r>
              <a:rPr lang="fi-FI" sz="2000" b="0" i="0" u="none" strike="noStrike">
                <a:effectLst/>
              </a:rPr>
              <a:t>kansainvälisiä osaajia viimeisen 5 vuoden aikana</a:t>
            </a:r>
            <a:r>
              <a:rPr lang="fi-FI" sz="2000"/>
              <a:t> </a:t>
            </a:r>
            <a:endParaRPr lang="fi-FI" sz="28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C7B55B3-C53F-A8A8-B299-C4E286D1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81F912E5-7728-63BA-779E-4B2D396DD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413299"/>
              </p:ext>
            </p:extLst>
          </p:nvPr>
        </p:nvGraphicFramePr>
        <p:xfrm>
          <a:off x="1248032" y="2075935"/>
          <a:ext cx="10943968" cy="4462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000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2C5C61-323E-E162-B6E0-F322808B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Kansainvälisiä työntekijöitä viimeisen viiden vuoden aikana rekrytoineet yritykset toimialoittain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AF5BD963-358B-B09C-EF16-D3FB96A4F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599281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5622BA5-F69B-9AE3-75E3-D2CEA664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6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01A2F7D1-46A0-FDCA-7BAE-75B016319B02}"/>
              </a:ext>
            </a:extLst>
          </p:cNvPr>
          <p:cNvSpPr/>
          <p:nvPr/>
        </p:nvSpPr>
        <p:spPr>
          <a:xfrm>
            <a:off x="6086573" y="5901179"/>
            <a:ext cx="116264" cy="275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04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5B1A106-261C-F793-ED4B-D0A5C50C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b="1"/>
              <a:t>Yrityskoon ja toimialan mukaan niiden yritysten osuus, joilla on hyvät valmiudet kansainväliseen rekrytointiin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0808210D-E1F6-4D70-3E01-4660C53EC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95836"/>
              </p:ext>
            </p:extLst>
          </p:nvPr>
        </p:nvGraphicFramePr>
        <p:xfrm>
          <a:off x="1579882" y="2319336"/>
          <a:ext cx="473625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9EE1023-33E5-386E-5D9D-3E37065D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82A431E3-0FE0-6118-2077-663D70BC1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68234"/>
              </p:ext>
            </p:extLst>
          </p:nvPr>
        </p:nvGraphicFramePr>
        <p:xfrm>
          <a:off x="6316134" y="2319336"/>
          <a:ext cx="484970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087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6C8815-B1C0-0639-EB08-BC44797F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269874"/>
            <a:ext cx="9686925" cy="1325563"/>
          </a:xfrm>
        </p:spPr>
        <p:txBody>
          <a:bodyPr>
            <a:normAutofit/>
          </a:bodyPr>
          <a:lstStyle/>
          <a:p>
            <a:r>
              <a:rPr lang="fi-FI" sz="3600" b="1" dirty="0"/>
              <a:t>Joka toisessa yrityksessä on vähintään yksi ulkomaalaistaustainen työntekijä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863D373-5DB6-AA9E-052A-81DFA45D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3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108383"/>
              </p:ext>
            </p:extLst>
          </p:nvPr>
        </p:nvGraphicFramePr>
        <p:xfrm>
          <a:off x="1668991" y="1491059"/>
          <a:ext cx="9144000" cy="412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tsikko 1">
            <a:extLst>
              <a:ext uri="{FF2B5EF4-FFF2-40B4-BE49-F238E27FC236}">
                <a16:creationId xmlns:a16="http://schemas.microsoft.com/office/drawing/2014/main" id="{94C9573A-1FF2-886E-C3E3-C28885462DD8}"/>
              </a:ext>
            </a:extLst>
          </p:cNvPr>
          <p:cNvSpPr txBox="1">
            <a:spLocks/>
          </p:cNvSpPr>
          <p:nvPr/>
        </p:nvSpPr>
        <p:spPr>
          <a:xfrm>
            <a:off x="1524000" y="5514181"/>
            <a:ext cx="9686925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Ulkomaalaistaustaisten työntekijöiden osuus yrityksissä</a:t>
            </a:r>
          </a:p>
        </p:txBody>
      </p:sp>
    </p:spTree>
    <p:extLst>
      <p:ext uri="{BB962C8B-B14F-4D97-AF65-F5344CB8AC3E}">
        <p14:creationId xmlns:p14="http://schemas.microsoft.com/office/powerpoint/2010/main" val="54749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8FA1703-4416-C3E0-7EEC-C2287708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6110" y="66290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5F8DA1-37B9-7FA9-71AD-43D5ED898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557" y="649242"/>
            <a:ext cx="9793216" cy="1325563"/>
          </a:xfrm>
        </p:spPr>
        <p:txBody>
          <a:bodyPr anchor="ctr">
            <a:normAutofit fontScale="90000"/>
          </a:bodyPr>
          <a:lstStyle/>
          <a:p>
            <a:r>
              <a:rPr lang="fi-FI" sz="4200" b="1"/>
              <a:t>Vain pieni osa yrityksistä on hyödyntänyt kansainvälisten opiskelijoiden osaamista</a:t>
            </a:r>
            <a:endParaRPr lang="fi-FI" sz="280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53940828-B5E6-3744-D240-C8A5B5EA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00" y="2452581"/>
            <a:ext cx="3614599" cy="2155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/>
              <a:t>14 % tarjonnut kesätöitä</a:t>
            </a: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3BEA8B05-E665-F8CA-E7FE-9CE2B5D4AB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362376"/>
              </p:ext>
            </p:extLst>
          </p:nvPr>
        </p:nvGraphicFramePr>
        <p:xfrm>
          <a:off x="1788969" y="2253668"/>
          <a:ext cx="1838152" cy="168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8980163A-7D9E-0801-1A8D-A21C9F880266}"/>
              </a:ext>
            </a:extLst>
          </p:cNvPr>
          <p:cNvSpPr txBox="1"/>
          <p:nvPr/>
        </p:nvSpPr>
        <p:spPr>
          <a:xfrm>
            <a:off x="3708399" y="4405419"/>
            <a:ext cx="35923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/>
              <a:t>21 % ottanut harjoitteluun</a:t>
            </a:r>
          </a:p>
        </p:txBody>
      </p:sp>
      <p:graphicFrame>
        <p:nvGraphicFramePr>
          <p:cNvPr id="14" name="Kaavio 13">
            <a:extLst>
              <a:ext uri="{FF2B5EF4-FFF2-40B4-BE49-F238E27FC236}">
                <a16:creationId xmlns:a16="http://schemas.microsoft.com/office/drawing/2014/main" id="{98512617-EA40-6DF7-135C-852F925E9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43100"/>
              </p:ext>
            </p:extLst>
          </p:nvPr>
        </p:nvGraphicFramePr>
        <p:xfrm>
          <a:off x="1788968" y="4281726"/>
          <a:ext cx="1838152" cy="168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kstiruutu 15">
            <a:extLst>
              <a:ext uri="{FF2B5EF4-FFF2-40B4-BE49-F238E27FC236}">
                <a16:creationId xmlns:a16="http://schemas.microsoft.com/office/drawing/2014/main" id="{E57523A7-E180-32CE-0E13-9E685B24898F}"/>
              </a:ext>
            </a:extLst>
          </p:cNvPr>
          <p:cNvSpPr txBox="1"/>
          <p:nvPr/>
        </p:nvSpPr>
        <p:spPr>
          <a:xfrm>
            <a:off x="8310880" y="2377626"/>
            <a:ext cx="3211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/>
              <a:t>5 % ottanut oppisopimukseen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4C793D22-FE1A-D007-82CE-6F0D1666899E}"/>
              </a:ext>
            </a:extLst>
          </p:cNvPr>
          <p:cNvSpPr txBox="1"/>
          <p:nvPr/>
        </p:nvSpPr>
        <p:spPr>
          <a:xfrm>
            <a:off x="8310880" y="4405419"/>
            <a:ext cx="3211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/>
              <a:t>13 % palkannut työsuhteeseen</a:t>
            </a:r>
          </a:p>
        </p:txBody>
      </p:sp>
      <p:graphicFrame>
        <p:nvGraphicFramePr>
          <p:cNvPr id="20" name="Kaavio 19">
            <a:extLst>
              <a:ext uri="{FF2B5EF4-FFF2-40B4-BE49-F238E27FC236}">
                <a16:creationId xmlns:a16="http://schemas.microsoft.com/office/drawing/2014/main" id="{31AB6272-DFD2-A3E8-4ABB-9AB13BA86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914605"/>
              </p:ext>
            </p:extLst>
          </p:nvPr>
        </p:nvGraphicFramePr>
        <p:xfrm>
          <a:off x="6382790" y="2274215"/>
          <a:ext cx="1838152" cy="168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Kaavio 22">
            <a:extLst>
              <a:ext uri="{FF2B5EF4-FFF2-40B4-BE49-F238E27FC236}">
                <a16:creationId xmlns:a16="http://schemas.microsoft.com/office/drawing/2014/main" id="{DB431ACA-8B0D-9A49-8E00-48FE293EFA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384126"/>
              </p:ext>
            </p:extLst>
          </p:nvPr>
        </p:nvGraphicFramePr>
        <p:xfrm>
          <a:off x="6382789" y="4192287"/>
          <a:ext cx="1838152" cy="168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35560870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21D8D071-10BB-46CF-B293-27CB3D646576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8297671E-D270-42DE-94A1-E438C3E3B503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F64538C-4AB0-4700-B8C9-8AE869706E0B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8CFB994-0B71-4933-A94B-B795C9DBAEBE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43FE7E92710FC408437C1063940697A" ma:contentTypeVersion="6" ma:contentTypeDescription="Luo uusi asiakirja." ma:contentTypeScope="" ma:versionID="688438e4944593a5ff9173ed7568bf21">
  <xsd:schema xmlns:xsd="http://www.w3.org/2001/XMLSchema" xmlns:xs="http://www.w3.org/2001/XMLSchema" xmlns:p="http://schemas.microsoft.com/office/2006/metadata/properties" xmlns:ns2="8c16c046-c1df-4d3c-8be1-1798b3f62354" xmlns:ns3="fab163d4-7ac6-4f2d-88ad-88ed442d7931" targetNamespace="http://schemas.microsoft.com/office/2006/metadata/properties" ma:root="true" ma:fieldsID="dc9389f1730589c32f168714de1a331a" ns2:_="" ns3:_="">
    <xsd:import namespace="8c16c046-c1df-4d3c-8be1-1798b3f62354"/>
    <xsd:import namespace="fab163d4-7ac6-4f2d-88ad-88ed442d79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6c046-c1df-4d3c-8be1-1798b3f623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163d4-7ac6-4f2d-88ad-88ed442d7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C4863D-7277-4CF5-987F-3F15F8DB6B92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B5BB2E9F-B553-4F87-A43C-3E2E2618B2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9FBEFC-B6B1-4712-B61F-F4A658B5EEE3}">
  <ds:schemaRefs>
    <ds:schemaRef ds:uri="8c16c046-c1df-4d3c-8be1-1798b3f62354"/>
    <ds:schemaRef ds:uri="fab163d4-7ac6-4f2d-88ad-88ed442d79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Kauppakamarin PowerPoint pohja_2020</Template>
  <TotalTime>0</TotalTime>
  <Words>314</Words>
  <Application>Microsoft Office PowerPoint</Application>
  <PresentationFormat>Widescreen</PresentationFormat>
  <Paragraphs>73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Keskuskauppakamarin pohja</vt:lpstr>
      <vt:lpstr>Beige</vt:lpstr>
      <vt:lpstr>Sininen</vt:lpstr>
      <vt:lpstr>Pinkki</vt:lpstr>
      <vt:lpstr>Lime</vt:lpstr>
      <vt:lpstr>Yritysten tyytyväisyys ja aktiivisuus kansainvälisten rekrytointien saralla</vt:lpstr>
      <vt:lpstr>Yritysten kokemus kansainvälisistä rekrytoinnista myönteinen 73 % </vt:lpstr>
      <vt:lpstr>PowerPoint Presentation</vt:lpstr>
      <vt:lpstr>Into kansainväliseen rekrytointiin laskenut viime vuodesta</vt:lpstr>
      <vt:lpstr>Mitä suurempi yritys, sitä todennäköisemmin yrityksessä on töissä kansainvälinen osaajia  Niiden yritysten osuus, jotka ovat rekrytoineet tai vuokranneet kansainvälisiä osaajia viimeisen 5 vuoden aikana </vt:lpstr>
      <vt:lpstr>Kansainvälisiä työntekijöitä viimeisen viiden vuoden aikana rekrytoineet yritykset toimialoittain</vt:lpstr>
      <vt:lpstr>Yrityskoon ja toimialan mukaan niiden yritysten osuus, joilla on hyvät valmiudet kansainväliseen rekrytointiin</vt:lpstr>
      <vt:lpstr>Joka toisessa yrityksessä on vähintään yksi ulkomaalaistaustainen työntekijä</vt:lpstr>
      <vt:lpstr>Vain pieni osa yrityksistä on hyödyntänyt kansainvälisten opiskelijoiden osaamista</vt:lpstr>
      <vt:lpstr>Kouluarvosana maan hallitukselle osaavan työvoiman turvaamiseen liittyvistä toimenpiteistä</vt:lpstr>
      <vt:lpstr>Tyytyväisimpiä yritykset ovat hallituksen työmarkkinatoimiin – tyytymättömimpiä maahanmuuttopolitiikkaan</vt:lpstr>
      <vt:lpstr>Perustiedot</vt:lpstr>
      <vt:lpstr>Yritykset toimialoittain</vt:lpstr>
      <vt:lpstr>Vastanneista yrityksistä enemmistö on mikro- tai pienyrityksiä</vt:lpstr>
      <vt:lpstr>Kolmannes vastanneista yrityksistä työllistää 10-49 henkeä</vt:lpstr>
      <vt:lpstr>Kiitos! Lisätietoja: Suvi Pulkkinen, puh. 050 404 810 suvi.pulkkinen@chamber.fi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Miltä yrityksissä näyttää osaavan työvoiman saatavuuden saralla?</dc:title>
  <dc:creator>Elina Jutila</dc:creator>
  <cp:keywords>Keskuskauppakamari</cp:keywords>
  <cp:lastModifiedBy>Suvi Pulkkinen</cp:lastModifiedBy>
  <cp:revision>2</cp:revision>
  <dcterms:created xsi:type="dcterms:W3CDTF">2024-09-16T06:59:52Z</dcterms:created>
  <dcterms:modified xsi:type="dcterms:W3CDTF">2025-09-04T12:25:47Z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0x010100943FE7E92710FC408437C1063940697A</vt:lpwstr>
  </property>
  <property fmtid="{D5CDD505-2E9C-101B-9397-08002B2CF9AE}" pid="3" name="Order">
    <vt:r8>13737600</vt:r8>
  </property>
</Properties>
</file>