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708" r:id="rId5"/>
  </p:sldMasterIdLst>
  <p:notesMasterIdLst>
    <p:notesMasterId r:id="rId18"/>
  </p:notesMasterIdLst>
  <p:handoutMasterIdLst>
    <p:handoutMasterId r:id="rId19"/>
  </p:handoutMasterIdLst>
  <p:sldIdLst>
    <p:sldId id="287" r:id="rId6"/>
    <p:sldId id="329" r:id="rId7"/>
    <p:sldId id="330" r:id="rId8"/>
    <p:sldId id="331" r:id="rId9"/>
    <p:sldId id="332" r:id="rId10"/>
    <p:sldId id="333" r:id="rId11"/>
    <p:sldId id="335" r:id="rId12"/>
    <p:sldId id="338" r:id="rId13"/>
    <p:sldId id="339" r:id="rId14"/>
    <p:sldId id="340" r:id="rId15"/>
    <p:sldId id="341" r:id="rId16"/>
    <p:sldId id="342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14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Onko yrityksenne rekrytoinut tai vuokrannut kansainvälisiä osaajia viimeisen 5 vuoden aikana?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F45-43A3-92E7-6447F2C414C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F45-43A3-92E7-6447F2C414C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F45-43A3-92E7-6447F2C414C3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0.2792270531400966</c:v>
                </c:pt>
                <c:pt idx="1">
                  <c:v>0.7082125603864734</c:v>
                </c:pt>
                <c:pt idx="2">
                  <c:v>1.2560386473429951E-2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F45-43A3-92E7-6447F2C414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Yrityksen henkilöstömäärä?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01-4576-BE13-0A0394FA068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F01-4576-BE13-0A0394FA068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F01-4576-BE13-0A0394FA068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F01-4576-BE13-0A0394FA068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F01-4576-BE13-0A0394FA068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F01-4576-BE13-0A0394FA0680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1 (Yksinyrittäjä)</c:v>
                </c:pt>
                <c:pt idx="1">
                  <c:v>2-5</c:v>
                </c:pt>
                <c:pt idx="2">
                  <c:v>6-9</c:v>
                </c:pt>
                <c:pt idx="3">
                  <c:v>10-49</c:v>
                </c:pt>
                <c:pt idx="4">
                  <c:v>50-249</c:v>
                </c:pt>
                <c:pt idx="5">
                  <c:v>Yli 250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6.5700483091787443E-2</c:v>
                </c:pt>
                <c:pt idx="1">
                  <c:v>0.20966183574879227</c:v>
                </c:pt>
                <c:pt idx="2">
                  <c:v>0.14589371980676327</c:v>
                </c:pt>
                <c:pt idx="3">
                  <c:v>0.33526570048309179</c:v>
                </c:pt>
                <c:pt idx="4">
                  <c:v>0.16425120772946861</c:v>
                </c:pt>
                <c:pt idx="5">
                  <c:v>7.922705314009662E-2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F01-4576-BE13-0A0394FA0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40085742082467"/>
          <c:y val="2.0000753266432827E-2"/>
          <c:w val="0.78855365802433453"/>
          <c:h val="0.4388904958997643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Miksi ette ole rekrytoineet tai vuokranneet kansainvälisiä osaajia?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BC-4360-ACCD-F859FB19DFB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BC-4360-ACCD-F859FB19DFB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CBC-4360-ACCD-F859FB19DFB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CBC-4360-ACCD-F859FB19DFB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CBC-4360-ACCD-F859FB19DFB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CBC-4360-ACCD-F859FB19DFB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CBC-4360-ACCD-F859FB19DFB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CBC-4360-ACCD-F859FB19DFB0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CBC-4360-ACCD-F859FB19DFB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CBC-4360-ACCD-F859FB19DFB0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5CBC-4360-ACCD-F859FB19DFB0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Emme tarvitse lisää työvoimaa (ei rekrytarvetta)</c:v>
                </c:pt>
                <c:pt idx="1">
                  <c:v>Työtehtävissä vaaditaan äidinkielen tasoista suomen tai ruotsin kielen taitoa</c:v>
                </c:pt>
                <c:pt idx="2">
                  <c:v>Kansainvälisten osaajien rekrytointi/vuokraaminen on vaikeampaa</c:v>
                </c:pt>
                <c:pt idx="3">
                  <c:v>Kansainvälisten osaajien rekrytointi/vuokraaminen on kalliimpaa</c:v>
                </c:pt>
                <c:pt idx="4">
                  <c:v>Työyhteisössämme ei ole riittävää kielitaitoa</c:v>
                </c:pt>
                <c:pt idx="5">
                  <c:v>Työyhteisössämme ei ole valmiuksia monikulttuurisuuteen</c:v>
                </c:pt>
                <c:pt idx="6">
                  <c:v>Emme pysty houkuttelemaan palkkatasollamme kansainvälisiä osaajia</c:v>
                </c:pt>
                <c:pt idx="7">
                  <c:v>Suomen ulkopuolelta tulevien kansainvälisten osaajien lupaprosessi on liian hidas</c:v>
                </c:pt>
                <c:pt idx="8">
                  <c:v>Suomen ulkopuolelta tulevien kansainvälisten osaajien lupaprosessi on liian monimutkainen</c:v>
                </c:pt>
                <c:pt idx="9">
                  <c:v>Emme halua rekrytoida/vuokrata kansainvälisiä osaajia</c:v>
                </c:pt>
                <c:pt idx="10">
                  <c:v>Muu syy, mikä?</c:v>
                </c:pt>
              </c:strCache>
            </c:strRef>
          </c:cat>
          <c:val>
            <c:numRef>
              <c:f>Sheet1!$B$2:$B$12</c:f>
              <c:numCache>
                <c:formatCode>0.0%</c:formatCode>
                <c:ptCount val="11"/>
                <c:pt idx="0">
                  <c:v>0.42799461641991926</c:v>
                </c:pt>
                <c:pt idx="1">
                  <c:v>0.54643337819650062</c:v>
                </c:pt>
                <c:pt idx="2">
                  <c:v>7.8061911170928672E-2</c:v>
                </c:pt>
                <c:pt idx="3">
                  <c:v>1.6150740242261104E-2</c:v>
                </c:pt>
                <c:pt idx="4">
                  <c:v>0.10632570659488561</c:v>
                </c:pt>
                <c:pt idx="5">
                  <c:v>3.9030955585464336E-2</c:v>
                </c:pt>
                <c:pt idx="6">
                  <c:v>6.7294751009421269E-2</c:v>
                </c:pt>
                <c:pt idx="7">
                  <c:v>3.2301480484522208E-2</c:v>
                </c:pt>
                <c:pt idx="8">
                  <c:v>3.6339165545087482E-2</c:v>
                </c:pt>
                <c:pt idx="9">
                  <c:v>7.5370121130551818E-2</c:v>
                </c:pt>
                <c:pt idx="10">
                  <c:v>9.0174966352624494E-2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5CBC-4360-ACCD-F859FB19DF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Onko yrityksenne harkinnut tai voisitteko harkita kansainvälisen osaajan rekrytoimista tai vuokraamista?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BFC-4345-84EE-CC43AE3A26D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BFC-4345-84EE-CC43AE3A26D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BFC-4345-84EE-CC43AE3A26D7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0.41476510067114092</c:v>
                </c:pt>
                <c:pt idx="1">
                  <c:v>0.4268456375838926</c:v>
                </c:pt>
                <c:pt idx="2">
                  <c:v>0.15838926174496645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BFC-4345-84EE-CC43AE3A26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338763333049433E-2"/>
          <c:y val="3.0743187497730584E-2"/>
          <c:w val="0.90472568878600035"/>
          <c:h val="0.9005712902444928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Mistä olette kansainväliset osaajat pääosin rekrytoineet?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06A-44AE-A752-426B2DC2C62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06A-44AE-A752-426B2DC2C62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06A-44AE-A752-426B2DC2C627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Suomesta</c:v>
                </c:pt>
                <c:pt idx="1">
                  <c:v>Euroopan talousalueelta</c:v>
                </c:pt>
                <c:pt idx="2">
                  <c:v>EU/ETA-alueiden ulkopuolelta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0.41868512110726641</c:v>
                </c:pt>
                <c:pt idx="1">
                  <c:v>0.36332179930795849</c:v>
                </c:pt>
                <c:pt idx="2">
                  <c:v>0.2179930795847751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06A-44AE-A752-426B2DC2C6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Arvioikaa kokemuksenne kansainvälisten osaajien rekrytoinnista tai vuokraamisesta?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BA-4849-8C06-10E9BBC8EC9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2BA-4849-8C06-10E9BBC8EC9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2BA-4849-8C06-10E9BBC8EC9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2BA-4849-8C06-10E9BBC8EC9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2BA-4849-8C06-10E9BBC8EC9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Erittäin kielteinen</c:v>
                </c:pt>
                <c:pt idx="1">
                  <c:v>Kielteinen</c:v>
                </c:pt>
                <c:pt idx="2">
                  <c:v>Ei kielteinen eikä myönteinen</c:v>
                </c:pt>
                <c:pt idx="3">
                  <c:v>Myönteinen</c:v>
                </c:pt>
                <c:pt idx="4">
                  <c:v>Erittäin myönteinen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6.9444444444444441E-3</c:v>
                </c:pt>
                <c:pt idx="1">
                  <c:v>3.8194444444444448E-2</c:v>
                </c:pt>
                <c:pt idx="2">
                  <c:v>0.22222222222222221</c:v>
                </c:pt>
                <c:pt idx="3">
                  <c:v>0.54513888888888884</c:v>
                </c:pt>
                <c:pt idx="4">
                  <c:v>0.1875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2BA-4849-8C06-10E9BBC8EC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337931196357183E-2"/>
          <c:y val="0.10364214876319938"/>
          <c:w val="0.92407764589537933"/>
          <c:h val="0.44969314292458396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Minkä kauppakamarin jäsen yrityksesi on? (valitse alasvetovalikoista)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B13-4441-B925-7E2A5EC946E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B13-4441-B925-7E2A5EC946E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B13-4441-B925-7E2A5EC946E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B13-4441-B925-7E2A5EC946E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B13-4441-B925-7E2A5EC946E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B13-4441-B925-7E2A5EC946E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B13-4441-B925-7E2A5EC946E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B13-4441-B925-7E2A5EC946E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B13-4441-B925-7E2A5EC946E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B13-4441-B925-7E2A5EC946E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8B13-4441-B925-7E2A5EC946EC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8B13-4441-B925-7E2A5EC946EC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8B13-4441-B925-7E2A5EC946EC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8B13-4441-B925-7E2A5EC946EC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8B13-4441-B925-7E2A5EC946EC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8B13-4441-B925-7E2A5EC946EC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8B13-4441-B925-7E2A5EC946EC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8B13-4441-B925-7E2A5EC946EC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8B13-4441-B925-7E2A5EC946EC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Etelä-Karjalan kauppakamari</c:v>
                </c:pt>
                <c:pt idx="1">
                  <c:v>Etelä-Pohjanmaan kauppakamari</c:v>
                </c:pt>
                <c:pt idx="2">
                  <c:v>Etelä-Savon kauppakamari</c:v>
                </c:pt>
                <c:pt idx="3">
                  <c:v>Helsingin seudun kauppakamari</c:v>
                </c:pt>
                <c:pt idx="4">
                  <c:v>Hämeen kauppakamari</c:v>
                </c:pt>
                <c:pt idx="5">
                  <c:v>Keski-Suomen kauppakamari</c:v>
                </c:pt>
                <c:pt idx="6">
                  <c:v>Kuopion alueen kauppakamari</c:v>
                </c:pt>
                <c:pt idx="7">
                  <c:v>Kymenlaakson kauppakamari</c:v>
                </c:pt>
                <c:pt idx="8">
                  <c:v>Lapin kauppakamari</c:v>
                </c:pt>
                <c:pt idx="9">
                  <c:v>Länsi-Uudenmaan kauppakamari</c:v>
                </c:pt>
                <c:pt idx="10">
                  <c:v>Oulun kauppakamari</c:v>
                </c:pt>
                <c:pt idx="11">
                  <c:v>Pohjanmaan kauppakamari</c:v>
                </c:pt>
                <c:pt idx="12">
                  <c:v>Rauman kauppakamari</c:v>
                </c:pt>
                <c:pt idx="13">
                  <c:v>Riihimäen-Hyvinkään kauppakamari</c:v>
                </c:pt>
                <c:pt idx="14">
                  <c:v>Satakunnan kauppakamari</c:v>
                </c:pt>
                <c:pt idx="15">
                  <c:v>Pohjois-Karjalan kauppakamari</c:v>
                </c:pt>
                <c:pt idx="16">
                  <c:v>Tampereen kauppakamari</c:v>
                </c:pt>
                <c:pt idx="17">
                  <c:v>Turun kauppakamari</c:v>
                </c:pt>
                <c:pt idx="18">
                  <c:v>Ålands handelskammare</c:v>
                </c:pt>
              </c:strCache>
            </c:strRef>
          </c:cat>
          <c:val>
            <c:numRef>
              <c:f>Sheet1!$B$2:$B$20</c:f>
              <c:numCache>
                <c:formatCode>0</c:formatCode>
                <c:ptCount val="19"/>
                <c:pt idx="0">
                  <c:v>24</c:v>
                </c:pt>
                <c:pt idx="1">
                  <c:v>37</c:v>
                </c:pt>
                <c:pt idx="2">
                  <c:v>28</c:v>
                </c:pt>
                <c:pt idx="3">
                  <c:v>287</c:v>
                </c:pt>
                <c:pt idx="4">
                  <c:v>66</c:v>
                </c:pt>
                <c:pt idx="5">
                  <c:v>43</c:v>
                </c:pt>
                <c:pt idx="6">
                  <c:v>33</c:v>
                </c:pt>
                <c:pt idx="7">
                  <c:v>17</c:v>
                </c:pt>
                <c:pt idx="8">
                  <c:v>37</c:v>
                </c:pt>
                <c:pt idx="9">
                  <c:v>12</c:v>
                </c:pt>
                <c:pt idx="10">
                  <c:v>58</c:v>
                </c:pt>
                <c:pt idx="11">
                  <c:v>65</c:v>
                </c:pt>
                <c:pt idx="12">
                  <c:v>17</c:v>
                </c:pt>
                <c:pt idx="13">
                  <c:v>16</c:v>
                </c:pt>
                <c:pt idx="14">
                  <c:v>48</c:v>
                </c:pt>
                <c:pt idx="15">
                  <c:v>40</c:v>
                </c:pt>
                <c:pt idx="16">
                  <c:v>114</c:v>
                </c:pt>
                <c:pt idx="17">
                  <c:v>93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8B13-4441-B925-7E2A5EC946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169935247769554E-2"/>
          <c:y val="1.3907216584875733E-2"/>
          <c:w val="0.91718765242840217"/>
          <c:h val="0.90599052521316437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Yrityksen toimiala?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EFF-42AC-8780-F287709F588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EFF-42AC-8780-F287709F588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EFF-42AC-8780-F287709F588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EFF-42AC-8780-F287709F588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EFF-42AC-8780-F287709F588D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Teollisuus</c:v>
                </c:pt>
                <c:pt idx="1">
                  <c:v>Rakentaminen</c:v>
                </c:pt>
                <c:pt idx="2">
                  <c:v>Kauppa</c:v>
                </c:pt>
                <c:pt idx="3">
                  <c:v>Palvelut</c:v>
                </c:pt>
                <c:pt idx="4">
                  <c:v>Muu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0.25507246376811593</c:v>
                </c:pt>
                <c:pt idx="1">
                  <c:v>0.1111111111111111</c:v>
                </c:pt>
                <c:pt idx="2">
                  <c:v>0.11207729468599034</c:v>
                </c:pt>
                <c:pt idx="3">
                  <c:v>0.37777777777777777</c:v>
                </c:pt>
                <c:pt idx="4">
                  <c:v>0.14396135265700483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EFF-42AC-8780-F287709F58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Yrityksen vuosiliikevaihto?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52D-45CE-B12D-5514E351225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52D-45CE-B12D-5514E351225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52D-45CE-B12D-5514E351225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52D-45CE-B12D-5514E351225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52D-45CE-B12D-5514E351225F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Alle 2 milj. euroa (mikroyritys)</c:v>
                </c:pt>
                <c:pt idx="1">
                  <c:v>Alle 10 milj. euroa (pienyritys)</c:v>
                </c:pt>
                <c:pt idx="2">
                  <c:v>Alle 50 milj. euroa (keskisuuri yritys)</c:v>
                </c:pt>
                <c:pt idx="3">
                  <c:v>yli 50 milj. euroa (suuryritys)</c:v>
                </c:pt>
                <c:pt idx="4">
                  <c:v>En osaa sanoa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0.45700483091787442</c:v>
                </c:pt>
                <c:pt idx="1">
                  <c:v>0.27536231884057971</c:v>
                </c:pt>
                <c:pt idx="2">
                  <c:v>0.16038647342995169</c:v>
                </c:pt>
                <c:pt idx="3">
                  <c:v>0.10048309178743961</c:v>
                </c:pt>
                <c:pt idx="4">
                  <c:v>6.7632850241545897E-3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52D-45CE-B12D-5514E35122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0D13AD00-C0F7-46C4-97A0-1A15665499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D1D9ED9-B1D8-4F59-A4EE-7828DF5F9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65B33-1624-4EA1-90F0-5548CCE4D91F}" type="datetimeFigureOut">
              <a:rPr lang="fi-FI" smtClean="0"/>
              <a:t>8.9.2025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DD7E1E-C080-4A9B-A6B9-3C41B12105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0637475-3517-4217-AF00-9C56D3AD83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3EBE3-D7EB-4F27-B056-652D08283A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3057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A4EDE-2E67-4E29-A719-B79571B32F10}" type="datetimeFigureOut">
              <a:rPr lang="fi-FI" smtClean="0"/>
              <a:t>8.9.2025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9D44A-A2CE-4F46-8183-3B78CFA07A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060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7" Type="http://schemas.openxmlformats.org/officeDocument/2006/relationships/image" Target="../media/image38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0.png"/><Relationship Id="rId11" Type="http://schemas.openxmlformats.org/officeDocument/2006/relationships/image" Target="../media/image55.svg"/><Relationship Id="rId5" Type="http://schemas.openxmlformats.org/officeDocument/2006/relationships/image" Target="../media/image49.sv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0.png"/><Relationship Id="rId11" Type="http://schemas.openxmlformats.org/officeDocument/2006/relationships/image" Target="../media/image55.svg"/><Relationship Id="rId5" Type="http://schemas.openxmlformats.org/officeDocument/2006/relationships/image" Target="../media/image49.sv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0.png"/><Relationship Id="rId11" Type="http://schemas.openxmlformats.org/officeDocument/2006/relationships/image" Target="../media/image55.svg"/><Relationship Id="rId5" Type="http://schemas.openxmlformats.org/officeDocument/2006/relationships/image" Target="../media/image49.sv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sv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0.png"/><Relationship Id="rId11" Type="http://schemas.openxmlformats.org/officeDocument/2006/relationships/image" Target="../media/image55.svg"/><Relationship Id="rId5" Type="http://schemas.openxmlformats.org/officeDocument/2006/relationships/image" Target="../media/image49.sv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0.png"/><Relationship Id="rId11" Type="http://schemas.openxmlformats.org/officeDocument/2006/relationships/image" Target="../media/image55.svg"/><Relationship Id="rId5" Type="http://schemas.openxmlformats.org/officeDocument/2006/relationships/image" Target="../media/image49.sv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7" Type="http://schemas.openxmlformats.org/officeDocument/2006/relationships/image" Target="../media/image71.svg"/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0.png"/><Relationship Id="rId5" Type="http://schemas.openxmlformats.org/officeDocument/2006/relationships/image" Target="../media/image69.svg"/><Relationship Id="rId4" Type="http://schemas.openxmlformats.org/officeDocument/2006/relationships/image" Target="../media/image68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svg"/><Relationship Id="rId7" Type="http://schemas.openxmlformats.org/officeDocument/2006/relationships/image" Target="../media/image77.sv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6.png"/><Relationship Id="rId11" Type="http://schemas.openxmlformats.org/officeDocument/2006/relationships/image" Target="../media/image81.svg"/><Relationship Id="rId5" Type="http://schemas.openxmlformats.org/officeDocument/2006/relationships/image" Target="../media/image75.sv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1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4.svg"/><Relationship Id="rId4" Type="http://schemas.openxmlformats.org/officeDocument/2006/relationships/image" Target="../media/image8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0.png"/><Relationship Id="rId11" Type="http://schemas.openxmlformats.org/officeDocument/2006/relationships/image" Target="../media/image55.svg"/><Relationship Id="rId5" Type="http://schemas.openxmlformats.org/officeDocument/2006/relationships/image" Target="../media/image49.sv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sv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svg"/><Relationship Id="rId3" Type="http://schemas.openxmlformats.org/officeDocument/2006/relationships/image" Target="../media/image86.sv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7" Type="http://schemas.openxmlformats.org/officeDocument/2006/relationships/image" Target="../media/image84.svg"/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3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svg"/><Relationship Id="rId7" Type="http://schemas.openxmlformats.org/officeDocument/2006/relationships/image" Target="../media/image77.sv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6.png"/><Relationship Id="rId11" Type="http://schemas.openxmlformats.org/officeDocument/2006/relationships/image" Target="../media/image93.svg"/><Relationship Id="rId5" Type="http://schemas.openxmlformats.org/officeDocument/2006/relationships/image" Target="../media/image75.svg"/><Relationship Id="rId10" Type="http://schemas.openxmlformats.org/officeDocument/2006/relationships/image" Target="../media/image92.png"/><Relationship Id="rId4" Type="http://schemas.openxmlformats.org/officeDocument/2006/relationships/image" Target="../media/image74.png"/><Relationship Id="rId9" Type="http://schemas.openxmlformats.org/officeDocument/2006/relationships/image" Target="../media/image79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82.gi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3.sv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16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8E6F49A0-FC37-483B-A6BC-0606E841E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8593BCF-7A5B-4B52-9A30-865508682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949650F-ACEB-47BF-A79C-DAD586C0C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3C61893-DAA3-44E3-A94E-869276D66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A5D2-D68A-4A66-AE72-43EBAABD802B}" type="datetimeFigureOut">
              <a:rPr lang="fi-FI" smtClean="0"/>
              <a:t>8.9.2025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B5EE5E-E323-42F2-925B-E079EA7CA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B584C-1F89-43BB-81D0-EB40F49D4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D21E-2718-48C9-A31C-AA8C583EB0FF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00DA0BB-BEFB-49C3-9121-FD752AC0F3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479256"/>
            <a:ext cx="2622548" cy="6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98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Otsikko ja sisältö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E11235C6-7DC7-43C2-9170-FAB721B08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CA07D25-B9CC-4AB8-8824-16F4AB6BA1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53318F2-E612-444A-86E4-D6D2B6ADF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018" y="365251"/>
            <a:ext cx="1000808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7DF76D-D0D3-454C-B0CB-8F420C3AC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018" y="1825625"/>
            <a:ext cx="10008079" cy="39862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3FED4F-AB72-419D-90FF-40103AD15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A5D2-D68A-4A66-AE72-43EBAABD802B}" type="datetimeFigureOut">
              <a:rPr lang="fi-FI" smtClean="0"/>
              <a:t>8.9.2025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03728C7-9320-4B29-BB4B-6F1875054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345A986-D8D0-49AB-A681-FD223541F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D21E-2718-48C9-A31C-AA8C583EB0FF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B150248-102D-4BFE-8A3B-E9DBCB3ADEC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95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tsikko kaksi sisältökohdet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48A524C1-4A79-4CD8-ABEF-0EE183ABD1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639E43D5-A78E-4017-8A74-8392E456B6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6535D1B7-DF9B-44B4-AD10-FEB4E661A3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4E9E69E-0265-48FE-BB5B-DFE619ED9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D61112-AD1F-4382-AA91-03C755B0A2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8B797E1-C105-4E24-B295-4499B0364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2421CE4-6B1B-4831-936B-B42C99290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D21E-2718-48C9-A31C-AA8C583EB0FF}" type="slidenum">
              <a:rPr lang="fi-FI" smtClean="0"/>
              <a:t>‹#›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196F941-CC68-48EF-BFBE-047638801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9EBD0B0-DEA6-40EC-A729-065C348C7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A5D2-D68A-4A66-AE72-43EBAABD802B}" type="datetimeFigureOut">
              <a:rPr lang="fi-FI" smtClean="0"/>
              <a:t>8.9.2025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2698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Otsikko kaksi sisältökohdett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48A524C1-4A79-4CD8-ABEF-0EE183ABD1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639E43D5-A78E-4017-8A74-8392E456B6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6535D1B7-DF9B-44B4-AD10-FEB4E661A3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4E9E69E-0265-48FE-BB5B-DFE619ED9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D61112-AD1F-4382-AA91-03C755B0A2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8B797E1-C105-4E24-B295-4499B0364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2421CE4-6B1B-4831-936B-B42C99290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D21E-2718-48C9-A31C-AA8C583EB0FF}" type="slidenum">
              <a:rPr lang="fi-FI" smtClean="0"/>
              <a:t>‹#›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196F941-CC68-48EF-BFBE-047638801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9EBD0B0-DEA6-40EC-A729-065C348C7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A5D2-D68A-4A66-AE72-43EBAABD802B}" type="datetimeFigureOut">
              <a:rPr lang="fi-FI" smtClean="0"/>
              <a:t>8.9.2025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047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Otsikko kaksi sisältökohdett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48A524C1-4A79-4CD8-ABEF-0EE183ABD1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639E43D5-A78E-4017-8A74-8392E456B6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6535D1B7-DF9B-44B4-AD10-FEB4E661A3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4E9E69E-0265-48FE-BB5B-DFE619ED9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D61112-AD1F-4382-AA91-03C755B0A2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8B797E1-C105-4E24-B295-4499B0364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2421CE4-6B1B-4831-936B-B42C99290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D21E-2718-48C9-A31C-AA8C583EB0FF}" type="slidenum">
              <a:rPr lang="fi-FI" smtClean="0"/>
              <a:t>‹#›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196F941-CC68-48EF-BFBE-047638801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9EBD0B0-DEA6-40EC-A729-065C348C7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A5D2-D68A-4A66-AE72-43EBAABD802B}" type="datetimeFigureOut">
              <a:rPr lang="fi-FI" smtClean="0"/>
              <a:t>8.9.2025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39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Otsikko kaksi sisältökohdetta">
    <p:bg>
      <p:bgPr>
        <a:solidFill>
          <a:schemeClr val="accent3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48A524C1-4A79-4CD8-ABEF-0EE183ABD1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639E43D5-A78E-4017-8A74-8392E456B6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6535D1B7-DF9B-44B4-AD10-FEB4E661A3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4E9E69E-0265-48FE-BB5B-DFE619ED9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D61112-AD1F-4382-AA91-03C755B0A2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8B797E1-C105-4E24-B295-4499B0364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2421CE4-6B1B-4831-936B-B42C99290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D21E-2718-48C9-A31C-AA8C583EB0FF}" type="slidenum">
              <a:rPr lang="fi-FI" smtClean="0"/>
              <a:t>‹#›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196F941-CC68-48EF-BFBE-047638801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9EBD0B0-DEA6-40EC-A729-065C348C7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A5D2-D68A-4A66-AE72-43EBAABD802B}" type="datetimeFigureOut">
              <a:rPr lang="fi-FI" smtClean="0"/>
              <a:t>8.9.2025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1908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Otsikko kaksi sisältökohdetta">
    <p:bg>
      <p:bgPr>
        <a:solidFill>
          <a:schemeClr val="accent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48A524C1-4A79-4CD8-ABEF-0EE183ABD1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639E43D5-A78E-4017-8A74-8392E456B6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6535D1B7-DF9B-44B4-AD10-FEB4E661A3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4E9E69E-0265-48FE-BB5B-DFE619ED9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D61112-AD1F-4382-AA91-03C755B0A2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8B797E1-C105-4E24-B295-4499B0364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2421CE4-6B1B-4831-936B-B42C99290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D21E-2718-48C9-A31C-AA8C583EB0FF}" type="slidenum">
              <a:rPr lang="fi-FI" smtClean="0"/>
              <a:t>‹#›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196F941-CC68-48EF-BFBE-047638801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9EBD0B0-DEA6-40EC-A729-065C348C7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A5D2-D68A-4A66-AE72-43EBAABD802B}" type="datetimeFigureOut">
              <a:rPr lang="fi-FI" smtClean="0"/>
              <a:t>8.9.2025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674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Otsikko kaksi bullet laat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976C6E2E-5B4B-49E3-843E-B07694F90B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89006" y="5227846"/>
            <a:ext cx="1779169" cy="152017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4CDE024-7E5C-4BD8-B2EB-6DCB8B5B1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13081BD-C46C-450D-8618-2AF01473B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A6FE569-744F-416C-ADFB-36FD23C88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7A8968B-4885-4954-A8AE-E2ACB1AB5C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3B1ACDB-129E-441F-867B-CB6C50E8A6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DB73D72-9ACC-4A37-B341-2AF2557D8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A5D2-D68A-4A66-AE72-43EBAABD802B}" type="datetimeFigureOut">
              <a:rPr lang="fi-FI" smtClean="0"/>
              <a:t>8.9.2025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7543C53-3B89-43A6-A0D7-009362306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4BDA9E4-AED8-49E0-9A30-7FB1AF68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D21E-2718-48C9-A31C-AA8C583EB0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8505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ko + bulle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BE77E6-615D-4D4C-BE1C-0D771B5DC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50B41C-A785-442E-8605-9A5C01790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060825"/>
          </a:xfrm>
          <a:noFill/>
          <a:effectLst>
            <a:softEdge rad="0"/>
          </a:effectLst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645685C-3B8E-403A-8CD1-EA81B7092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F1DF58A-BE8F-44E8-8A44-3228E06D3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A5D2-D68A-4A66-AE72-43EBAABD802B}" type="datetimeFigureOut">
              <a:rPr lang="fi-FI" smtClean="0"/>
              <a:t>8.9.2025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2476FCF-A79E-4BA9-BB4D-FA18AE632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BC46340-5BE4-4359-84C1-370B1A763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D21E-2718-48C9-A31C-AA8C583EB0FF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3403A59-05C6-4640-B46D-FE97A44E5B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89006" y="5227846"/>
            <a:ext cx="1779169" cy="152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05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E2E3A8-528D-42E0-BB9D-1C408C4A5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500" y="437282"/>
            <a:ext cx="9489994" cy="16201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88C710D-98BC-4926-B17D-FFCC10C021B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05500" y="2009955"/>
            <a:ext cx="9489994" cy="38590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</a:t>
            </a:r>
            <a:r>
              <a:rPr lang="fi-FI" dirty="0" err="1"/>
              <a:t>perustyylgffejä</a:t>
            </a:r>
            <a:r>
              <a:rPr lang="fi-FI" dirty="0"/>
              <a:t>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A05BB3A-FF28-4748-8F63-ADD40B77C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A5D2-D68A-4A66-AE72-43EBAABD802B}" type="datetimeFigureOut">
              <a:rPr lang="fi-FI" smtClean="0"/>
              <a:t>8.9.2025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14B1489-F623-4B88-92AB-D42C2C848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6CBC04-41A0-47C9-BCFA-2C03718D3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D21E-2718-48C9-A31C-AA8C583EB0FF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11720144-1B8D-4515-BCEA-C2E98AF930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BC000E00-0682-47B5-B5BF-84A5B8D64B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E551190D-4CA9-4536-9548-F0CE3679B8A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58CE5A82-A549-4EDE-BFE0-68D16A721F6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A5F09078-09A6-4457-9377-6377E124CAF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80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+ teksti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E2E3A8-528D-42E0-BB9D-1C408C4A5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500" y="437282"/>
            <a:ext cx="9489994" cy="16201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88C710D-98BC-4926-B17D-FFCC10C021B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05500" y="2009955"/>
            <a:ext cx="9489994" cy="38590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</a:t>
            </a:r>
            <a:r>
              <a:rPr lang="fi-FI" dirty="0" err="1"/>
              <a:t>perustyylgffejä</a:t>
            </a:r>
            <a:r>
              <a:rPr lang="fi-FI" dirty="0"/>
              <a:t>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A05BB3A-FF28-4748-8F63-ADD40B77C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A5D2-D68A-4A66-AE72-43EBAABD802B}" type="datetimeFigureOut">
              <a:rPr lang="fi-FI" smtClean="0"/>
              <a:t>8.9.2025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14B1489-F623-4B88-92AB-D42C2C848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6CBC04-41A0-47C9-BCFA-2C03718D3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D21E-2718-48C9-A31C-AA8C583EB0FF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11720144-1B8D-4515-BCEA-C2E98AF930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BC000E00-0682-47B5-B5BF-84A5B8D64B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E551190D-4CA9-4536-9548-F0CE3679B8A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58CE5A82-A549-4EDE-BFE0-68D16A721F6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A5F09078-09A6-4457-9377-6377E124CAF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9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8E6F49A0-FC37-483B-A6BC-0606E841E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8593BCF-7A5B-4B52-9A30-865508682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949650F-ACEB-47BF-A79C-DAD586C0C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3C61893-DAA3-44E3-A94E-869276D66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A5D2-D68A-4A66-AE72-43EBAABD802B}" type="datetimeFigureOut">
              <a:rPr lang="fi-FI" smtClean="0"/>
              <a:t>8.9.2025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B5EE5E-E323-42F2-925B-E079EA7CA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B584C-1F89-43BB-81D0-EB40F49D4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D21E-2718-48C9-A31C-AA8C583EB0FF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512DB9A-F133-4F68-959B-C9744C7D9A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479256"/>
            <a:ext cx="2622548" cy="6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833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+ tekst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E2E3A8-528D-42E0-BB9D-1C408C4A5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500" y="437282"/>
            <a:ext cx="9489994" cy="16201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88C710D-98BC-4926-B17D-FFCC10C021B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05500" y="2009955"/>
            <a:ext cx="9489994" cy="38590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</a:t>
            </a:r>
            <a:r>
              <a:rPr lang="fi-FI" dirty="0" err="1"/>
              <a:t>perustyylgffejä</a:t>
            </a:r>
            <a:r>
              <a:rPr lang="fi-FI" dirty="0"/>
              <a:t>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A05BB3A-FF28-4748-8F63-ADD40B77C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A5D2-D68A-4A66-AE72-43EBAABD802B}" type="datetimeFigureOut">
              <a:rPr lang="fi-FI" smtClean="0"/>
              <a:t>8.9.2025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14B1489-F623-4B88-92AB-D42C2C848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6CBC04-41A0-47C9-BCFA-2C03718D3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D21E-2718-48C9-A31C-AA8C583EB0FF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11720144-1B8D-4515-BCEA-C2E98AF930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BC000E00-0682-47B5-B5BF-84A5B8D64B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E551190D-4CA9-4536-9548-F0CE3679B8A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58CE5A82-A549-4EDE-BFE0-68D16A721F6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A5F09078-09A6-4457-9377-6377E124CAF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38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+ teksti">
    <p:bg>
      <p:bgPr>
        <a:solidFill>
          <a:schemeClr val="accent3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E2E3A8-528D-42E0-BB9D-1C408C4A5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500" y="437282"/>
            <a:ext cx="9489994" cy="16201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88C710D-98BC-4926-B17D-FFCC10C021B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05500" y="2009955"/>
            <a:ext cx="9489994" cy="38590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</a:t>
            </a:r>
            <a:r>
              <a:rPr lang="fi-FI" dirty="0" err="1"/>
              <a:t>perustyylgffejä</a:t>
            </a:r>
            <a:r>
              <a:rPr lang="fi-FI" dirty="0"/>
              <a:t>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A05BB3A-FF28-4748-8F63-ADD40B77C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A5D2-D68A-4A66-AE72-43EBAABD802B}" type="datetimeFigureOut">
              <a:rPr lang="fi-FI" smtClean="0"/>
              <a:t>8.9.2025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14B1489-F623-4B88-92AB-D42C2C848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6CBC04-41A0-47C9-BCFA-2C03718D3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D21E-2718-48C9-A31C-AA8C583EB0FF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11720144-1B8D-4515-BCEA-C2E98AF930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BC000E00-0682-47B5-B5BF-84A5B8D64B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E551190D-4CA9-4536-9548-F0CE3679B8A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58CE5A82-A549-4EDE-BFE0-68D16A721F6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A5F09078-09A6-4457-9377-6377E124CAF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84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+ teksti">
    <p:bg>
      <p:bgPr>
        <a:solidFill>
          <a:schemeClr val="accent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E2E3A8-528D-42E0-BB9D-1C408C4A5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500" y="437282"/>
            <a:ext cx="9489994" cy="16201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88C710D-98BC-4926-B17D-FFCC10C021B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05500" y="2009955"/>
            <a:ext cx="9489994" cy="38590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</a:t>
            </a:r>
            <a:r>
              <a:rPr lang="fi-FI" dirty="0" err="1"/>
              <a:t>perustyylgffejä</a:t>
            </a:r>
            <a:r>
              <a:rPr lang="fi-FI" dirty="0"/>
              <a:t>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A05BB3A-FF28-4748-8F63-ADD40B77C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A5D2-D68A-4A66-AE72-43EBAABD802B}" type="datetimeFigureOut">
              <a:rPr lang="fi-FI" smtClean="0"/>
              <a:t>8.9.2025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14B1489-F623-4B88-92AB-D42C2C848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6CBC04-41A0-47C9-BCFA-2C03718D3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D21E-2718-48C9-A31C-AA8C583EB0FF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11720144-1B8D-4515-BCEA-C2E98AF930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BC000E00-0682-47B5-B5BF-84A5B8D64B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E551190D-4CA9-4536-9548-F0CE3679B8A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58CE5A82-A549-4EDE-BFE0-68D16A721F6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A5F09078-09A6-4457-9377-6377E124CAF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66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otsikko +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744BF0AD-73B7-4FC9-A1E5-CF240B8D56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BB835ED-F1BE-4428-8496-D2CCCE307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987424"/>
            <a:ext cx="3819524" cy="1421928"/>
          </a:xfrm>
        </p:spPr>
        <p:txBody>
          <a:bodyPr wrap="square" anchor="t" anchorCtr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D4EFCC1C-3227-4CEB-A635-14A9CD3AA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A562617-38D9-47FA-B49A-D90F6775B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D21E-2718-48C9-A31C-AA8C583EB0FF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7C4BA12-804C-43D5-9F18-56A37DC836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19" name="Tekstiruutu 18">
            <a:extLst>
              <a:ext uri="{FF2B5EF4-FFF2-40B4-BE49-F238E27FC236}">
                <a16:creationId xmlns:a16="http://schemas.microsoft.com/office/drawing/2014/main" id="{B754219F-58F4-4CD3-A3B6-8850AEC290CF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/>
              <a:t>kauppakamari.fi</a:t>
            </a: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94EBB1DF-6FFB-4870-ABD5-A1537D19ABB0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@K3FIN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5B4B2F60-917B-4BA3-80D6-F6C156BEAAFD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#Keskuskauppakamari</a:t>
            </a:r>
          </a:p>
        </p:txBody>
      </p:sp>
    </p:spTree>
    <p:extLst>
      <p:ext uri="{BB962C8B-B14F-4D97-AF65-F5344CB8AC3E}">
        <p14:creationId xmlns:p14="http://schemas.microsoft.com/office/powerpoint/2010/main" val="1450904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me otsikko +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F3CB7812-0C1C-4E8B-A124-FBD73E9104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BB835ED-F1BE-4428-8496-D2CCCE307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987424"/>
            <a:ext cx="3819524" cy="1421928"/>
          </a:xfrm>
        </p:spPr>
        <p:txBody>
          <a:bodyPr wrap="square" anchor="t" anchorCtr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D4EFCC1C-3227-4CEB-A635-14A9CD3AA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A562617-38D9-47FA-B49A-D90F6775B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D21E-2718-48C9-A31C-AA8C583EB0FF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5E98C015-B47F-406B-B133-D92C89B958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0533" y="5220255"/>
            <a:ext cx="1794792" cy="1533525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4D6ADFF9-933D-477A-92DA-AE31E5D870E0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>
                <a:solidFill>
                  <a:schemeClr val="bg1"/>
                </a:solidFill>
              </a:rPr>
              <a:t>kauppakamari.fi</a:t>
            </a: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5028139F-43FA-4255-8EA6-5280B22CE8B5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>
                <a:solidFill>
                  <a:schemeClr val="bg1"/>
                </a:solidFill>
              </a:rPr>
              <a:t>@K3FIN</a:t>
            </a: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C32D1DF7-A978-4054-9954-6A17BC91B4A1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>
                <a:solidFill>
                  <a:schemeClr val="bg1"/>
                </a:solidFill>
              </a:rPr>
              <a:t>#Keskuskauppakamari</a:t>
            </a:r>
          </a:p>
        </p:txBody>
      </p:sp>
    </p:spTree>
    <p:extLst>
      <p:ext uri="{BB962C8B-B14F-4D97-AF65-F5344CB8AC3E}">
        <p14:creationId xmlns:p14="http://schemas.microsoft.com/office/powerpoint/2010/main" val="3047857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ki otsikko +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71F6A14C-E73B-494A-BA0A-00F7B3CFA0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7200" y="0"/>
            <a:ext cx="87148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BB835ED-F1BE-4428-8496-D2CCCE307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987424"/>
            <a:ext cx="4200524" cy="978729"/>
          </a:xfrm>
        </p:spPr>
        <p:txBody>
          <a:bodyPr wrap="square" anchor="t" anchorCtr="0">
            <a:sp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D4EFCC1C-3227-4CEB-A635-14A9CD3AA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0" y="987424"/>
            <a:ext cx="51165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A562617-38D9-47FA-B49A-D90F6775B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D21E-2718-48C9-A31C-AA8C583EB0FF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24" name="Kuva 23">
            <a:extLst>
              <a:ext uri="{FF2B5EF4-FFF2-40B4-BE49-F238E27FC236}">
                <a16:creationId xmlns:a16="http://schemas.microsoft.com/office/drawing/2014/main" id="{E711D32D-97CF-4BB1-8487-595DEEE710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25" name="Tekstiruutu 24">
            <a:extLst>
              <a:ext uri="{FF2B5EF4-FFF2-40B4-BE49-F238E27FC236}">
                <a16:creationId xmlns:a16="http://schemas.microsoft.com/office/drawing/2014/main" id="{AB0685E3-FE53-4D25-A4E3-F1D9DB486A65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/>
              <a:t>kauppakamari.fi</a:t>
            </a:r>
          </a:p>
        </p:txBody>
      </p:sp>
      <p:sp>
        <p:nvSpPr>
          <p:cNvPr id="26" name="Suorakulmio 25">
            <a:extLst>
              <a:ext uri="{FF2B5EF4-FFF2-40B4-BE49-F238E27FC236}">
                <a16:creationId xmlns:a16="http://schemas.microsoft.com/office/drawing/2014/main" id="{F3AAD448-7E1B-4AE5-A44F-DCC6C3FB0F1A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@K3FIN</a:t>
            </a:r>
          </a:p>
        </p:txBody>
      </p:sp>
      <p:sp>
        <p:nvSpPr>
          <p:cNvPr id="27" name="Suorakulmio 26">
            <a:extLst>
              <a:ext uri="{FF2B5EF4-FFF2-40B4-BE49-F238E27FC236}">
                <a16:creationId xmlns:a16="http://schemas.microsoft.com/office/drawing/2014/main" id="{7D110901-4664-47F6-8E0C-D2E345BE44CD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#Keskuskauppakamari</a:t>
            </a:r>
          </a:p>
        </p:txBody>
      </p:sp>
    </p:spTree>
    <p:extLst>
      <p:ext uri="{BB962C8B-B14F-4D97-AF65-F5344CB8AC3E}">
        <p14:creationId xmlns:p14="http://schemas.microsoft.com/office/powerpoint/2010/main" val="7784754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D32259C-5089-4DFC-AAEC-ACD866E8E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298713"/>
            <a:ext cx="3056893" cy="5565113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E5AB0A2-A25E-4043-A46E-A9CA4FBD7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A5D2-D68A-4A66-AE72-43EBAABD802B}" type="datetimeFigureOut">
              <a:rPr lang="fi-FI" smtClean="0"/>
              <a:t>8.9.2025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2EB94C0-3792-4862-BBB6-2763C9378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2D5BFA4-030D-40A2-93EE-3FC7AB087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D21E-2718-48C9-A31C-AA8C583EB0FF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1B303F84-82A0-4615-B07A-3C78721E1B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24383" y="2826600"/>
            <a:ext cx="2943225" cy="1076325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F60FA21E-F841-4CEC-B1A5-C4131AF1EC68}"/>
              </a:ext>
            </a:extLst>
          </p:cNvPr>
          <p:cNvSpPr txBox="1"/>
          <p:nvPr userDrawn="1"/>
        </p:nvSpPr>
        <p:spPr>
          <a:xfrm>
            <a:off x="4882231" y="3808008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1" dirty="0"/>
              <a:t>kauppakamari.fi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0A6FEDA2-CEE8-45DB-BCDD-8D9A8210A504}"/>
              </a:ext>
            </a:extLst>
          </p:cNvPr>
          <p:cNvSpPr/>
          <p:nvPr userDrawn="1"/>
        </p:nvSpPr>
        <p:spPr>
          <a:xfrm>
            <a:off x="5482971" y="4546672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@K3FIN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C0379771-1F8D-4B6A-ADD8-52B18F9E110B}"/>
              </a:ext>
            </a:extLst>
          </p:cNvPr>
          <p:cNvSpPr/>
          <p:nvPr userDrawn="1"/>
        </p:nvSpPr>
        <p:spPr>
          <a:xfrm>
            <a:off x="4469110" y="4177340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#Keskuskauppakamari</a:t>
            </a: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0373A784-1E92-4F2F-99D8-BC219553F0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71962" y="157045"/>
            <a:ext cx="1556595" cy="149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9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pe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02B87ECA-4C1C-43B8-95DC-31D54347D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791" y="0"/>
            <a:ext cx="6860209" cy="6860209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34E3AEA7-AD9C-45DB-AA69-6B27570416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4770119"/>
            <a:ext cx="5393693" cy="208788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3383DC0D-EA75-4640-9145-D945491E56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2100" y="6477552"/>
            <a:ext cx="1601052" cy="38044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9C2DC9C2-3B15-4D8D-A81A-EEF51E52AC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07" y="-8834"/>
            <a:ext cx="8878711" cy="33528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E5AB0A2-A25E-4043-A46E-A9CA4FBD7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A5D2-D68A-4A66-AE72-43EBAABD802B}" type="datetimeFigureOut">
              <a:rPr lang="fi-FI" smtClean="0"/>
              <a:t>8.9.2025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2EB94C0-3792-4862-BBB6-2763C9378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2D5BFA4-030D-40A2-93EE-3FC7AB087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D21E-2718-48C9-A31C-AA8C583EB0FF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B97ADFAD-DB62-460B-B9ED-5BBF13607061}"/>
              </a:ext>
            </a:extLst>
          </p:cNvPr>
          <p:cNvSpPr txBox="1"/>
          <p:nvPr userDrawn="1"/>
        </p:nvSpPr>
        <p:spPr>
          <a:xfrm>
            <a:off x="961530" y="4761550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BC66F7D2-1182-49B4-903B-669E144920FF}"/>
              </a:ext>
            </a:extLst>
          </p:cNvPr>
          <p:cNvSpPr/>
          <p:nvPr userDrawn="1"/>
        </p:nvSpPr>
        <p:spPr>
          <a:xfrm>
            <a:off x="1562269" y="5427532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B3608A50-A537-479B-BA63-D7AC141691AC}"/>
              </a:ext>
            </a:extLst>
          </p:cNvPr>
          <p:cNvSpPr/>
          <p:nvPr userDrawn="1"/>
        </p:nvSpPr>
        <p:spPr>
          <a:xfrm>
            <a:off x="548407" y="5094541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#Keskuskauppakamari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50B3E8B-5257-48E8-9DA2-E88712DC9E3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9874" y="3811117"/>
            <a:ext cx="2250840" cy="83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243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atio ra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peili&#10;&#10;Kuvaus luotu automaattisesti">
            <a:extLst>
              <a:ext uri="{FF2B5EF4-FFF2-40B4-BE49-F238E27FC236}">
                <a16:creationId xmlns:a16="http://schemas.microsoft.com/office/drawing/2014/main" id="{9721A0EE-F1BE-4508-9173-1027A5715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1281112"/>
            <a:ext cx="3857625" cy="3857625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6BF11A40-E7AB-4C72-87F5-F77751B117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70580" y="5576888"/>
            <a:ext cx="2250840" cy="83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63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01F0-230F-4494-9F6F-C2A09E9653F6}" type="datetime1">
              <a:rPr lang="fi-FI" smtClean="0"/>
              <a:t>8.9.2025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1B8BF41-220B-4CE0-B02C-E768D6696D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6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Otsikkodia">
    <p:bg>
      <p:bgPr>
        <a:solidFill>
          <a:schemeClr val="accent6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8E6F49A0-FC37-483B-A6BC-0606E841E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8593BCF-7A5B-4B52-9A30-865508682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949650F-ACEB-47BF-A79C-DAD586C0C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3C61893-DAA3-44E3-A94E-869276D66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A5D2-D68A-4A66-AE72-43EBAABD802B}" type="datetimeFigureOut">
              <a:rPr lang="fi-FI" smtClean="0"/>
              <a:t>8.9.2025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B5EE5E-E323-42F2-925B-E079EA7CA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B584C-1F89-43BB-81D0-EB40F49D4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D21E-2718-48C9-A31C-AA8C583EB0FF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70AB551-9926-4968-9EDE-0368260AB8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479256"/>
            <a:ext cx="2622548" cy="6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9240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AB1D4E-9FD0-406C-BD3D-F36510C6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ED7F0D-4E7C-4918-8926-FB4764BC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3756-5B8D-4FDF-AF61-EA340FFE003D}" type="datetime1">
              <a:rPr lang="fi-FI" smtClean="0"/>
              <a:t>8.9.2025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4046189-E7D0-4EB2-9A7F-9A70486A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7602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0A4B-D4F1-4D68-829B-C9450B17FC88}" type="datetime1">
              <a:rPr lang="fi-FI" smtClean="0"/>
              <a:t>8.9.2025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35461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D6A4-63AE-47D2-A595-BF5F22D4C2F2}" type="datetime1">
              <a:rPr lang="fi-FI" smtClean="0"/>
              <a:t>8.9.2025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4482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3989-FCBF-4175-BD55-10F610F47128}" type="datetime1">
              <a:rPr lang="fi-FI" smtClean="0"/>
              <a:t>8.9.2025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5043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8681-006F-47CE-A9BE-1C373364E9D4}" type="datetime1">
              <a:rPr lang="fi-FI" smtClean="0"/>
              <a:t>8.9.2025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20" name="Otsikko 1">
            <a:extLst>
              <a:ext uri="{FF2B5EF4-FFF2-40B4-BE49-F238E27FC236}">
                <a16:creationId xmlns:a16="http://schemas.microsoft.com/office/drawing/2014/main" id="{660C4BBA-D728-4B9A-9B19-B3DF60A5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403B93D0-AEB3-42E5-B352-9DD044D6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61430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94EFDD80-0915-47C0-A00C-A0E9CB2C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C884C321-DDE7-4ACB-8672-204BFB2DD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4E0F2629-EBAD-41E9-B007-0ED8EA17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C94CD7C-C9AD-4C54-B5CA-F38B98EB8CA8}" type="datetime1">
              <a:rPr lang="fi-FI" smtClean="0"/>
              <a:t>8.9.2025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3693DB33-6718-49C9-8A97-0FAAFEB1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D5B2C172-79D8-4597-A0F0-10B3296F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799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C738554-EACB-4859-9AF0-1161C6046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0681525-44B3-407E-9179-862CB4BCB3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E80CEDA-92BD-4162-80F3-B777FA7CDB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6D519C1-DBA2-4853-BB94-BAA5D8D6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F95B21-D280-4C07-A42D-4582F99C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2C84588-F671-4ED1-A1BD-0CF6A4310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D6AE44-14B0-449E-9641-29982AF2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5072-DBF7-4385-B064-1E5BA6081DC4}" type="datetime1">
              <a:rPr lang="fi-FI" smtClean="0"/>
              <a:t>8.9.2025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36561D0-A4BD-4B87-9245-0D3AE179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1E1C21-E92C-4225-9F43-D8C57497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8490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A7EFFDB-A4A4-4A0B-BA9F-296CB1A0A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BA301CA-F3BE-489F-A1FE-BC10079BA9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4E6D1C5-2DDC-41A6-8246-84126183D5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DA1A47-518C-4015-B7F7-7DA7EA40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86E39C6-FDF9-4704-BFED-6416920FF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82EC43-E3A7-4FD2-A7E6-A6A3BC9A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B3C74C-28EA-4FE5-912B-886D4AC9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E8C19-1203-4872-8C47-C963B5EFD86D}" type="datetime1">
              <a:rPr lang="fi-FI" smtClean="0"/>
              <a:t>8.9.2025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F300E9-3ABC-4DFC-B507-6A5514D7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BC89C4-BF92-48E0-8CA8-71526C3C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99840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D32259C-5089-4DFC-AAEC-ACD866E8E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298713"/>
            <a:ext cx="3056893" cy="5565113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0373A784-1E92-4F2F-99D8-BC219553F0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962" y="157045"/>
            <a:ext cx="1556595" cy="1495661"/>
          </a:xfrm>
          <a:prstGeom prst="rect">
            <a:avLst/>
          </a:prstGeom>
        </p:spPr>
      </p:pic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id="{7378932E-2B8E-48A5-8B3B-0783120B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3CAC8FB-1B88-4CF1-9473-D88FB34184B1}" type="datetime1">
              <a:rPr lang="fi-FI" smtClean="0"/>
              <a:t>8.9.2025</a:t>
            </a:fld>
            <a:endParaRPr lang="fi-FI"/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0539E262-07A6-48E6-86FE-942DFCA1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4" name="Dian numeron paikkamerkki 4">
            <a:extLst>
              <a:ext uri="{FF2B5EF4-FFF2-40B4-BE49-F238E27FC236}">
                <a16:creationId xmlns:a16="http://schemas.microsoft.com/office/drawing/2014/main" id="{8F88A8F5-53C4-40B4-A8EF-BFCB0D1D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1396BA1-0447-4882-B00F-5D1591B1D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4726" y="4321004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0CEBB99B-427F-48D3-9060-C67FF53FB8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5692" y="2725312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559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02B87ECA-4C1C-43B8-95DC-31D54347D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791" y="0"/>
            <a:ext cx="6860209" cy="6860209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34E3AEA7-AD9C-45DB-AA69-6B27570416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4770119"/>
            <a:ext cx="5393693" cy="208788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3383DC0D-EA75-4640-9145-D945491E56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2100" y="6477552"/>
            <a:ext cx="1601052" cy="38044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9C2DC9C2-3B15-4D8D-A81A-EEF51E52AC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07" y="-8834"/>
            <a:ext cx="8878711" cy="3352800"/>
          </a:xfrm>
          <a:prstGeom prst="rect">
            <a:avLst/>
          </a:prstGeom>
        </p:spPr>
      </p:pic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id="{CABFEE31-1B3D-46EE-88B4-9306A06B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8B9D0D5-C6C8-492F-BC31-672FE6BA9AB8}" type="datetime1">
              <a:rPr lang="fi-FI" smtClean="0"/>
              <a:t>8.9.2025</a:t>
            </a:fld>
            <a:endParaRPr lang="fi-FI"/>
          </a:p>
        </p:txBody>
      </p:sp>
      <p:sp>
        <p:nvSpPr>
          <p:cNvPr id="19" name="Alatunnisteen paikkamerkki 3">
            <a:extLst>
              <a:ext uri="{FF2B5EF4-FFF2-40B4-BE49-F238E27FC236}">
                <a16:creationId xmlns:a16="http://schemas.microsoft.com/office/drawing/2014/main" id="{270ADD0D-885C-452E-BE47-16145F0C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20" name="Dian numeron paikkamerkki 4">
            <a:extLst>
              <a:ext uri="{FF2B5EF4-FFF2-40B4-BE49-F238E27FC236}">
                <a16:creationId xmlns:a16="http://schemas.microsoft.com/office/drawing/2014/main" id="{58FB19F6-3ACF-4F7F-B39F-B54E2432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0F085BB7-9BE3-4CB4-9D6C-C8D37D99F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8025" y="3171825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A005019-E151-4930-8E74-5C21B1E4A85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9873" y="4045789"/>
            <a:ext cx="2258995" cy="5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12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bg>
      <p:bgPr>
        <a:solidFill>
          <a:schemeClr val="accent3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8E6F49A0-FC37-483B-A6BC-0606E841E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8593BCF-7A5B-4B52-9A30-865508682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949650F-ACEB-47BF-A79C-DAD586C0C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3C61893-DAA3-44E3-A94E-869276D66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A5D2-D68A-4A66-AE72-43EBAABD802B}" type="datetimeFigureOut">
              <a:rPr lang="fi-FI" smtClean="0"/>
              <a:t>8.9.2025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B5EE5E-E323-42F2-925B-E079EA7CA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B584C-1F89-43BB-81D0-EB40F49D4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D21E-2718-48C9-A31C-AA8C583EB0FF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52B80D3-1732-4F70-A981-1C4DE852A4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479256"/>
            <a:ext cx="2622548" cy="6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0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atio ratas_esityksen alkuun tai loppu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peili&#10;&#10;Kuvaus luotu automaattisesti">
            <a:extLst>
              <a:ext uri="{FF2B5EF4-FFF2-40B4-BE49-F238E27FC236}">
                <a16:creationId xmlns:a16="http://schemas.microsoft.com/office/drawing/2014/main" id="{9721A0EE-F1BE-4508-9173-1027A5715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1281112"/>
            <a:ext cx="3857625" cy="3857625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994A2891-E156-4FC8-9438-325555762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3162300"/>
            <a:ext cx="2943225" cy="232768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3FA966F-8AC6-4AD1-866D-D04B2EAF21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2425" y="5713576"/>
            <a:ext cx="2258995" cy="5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04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E2F5594-8E92-41BC-8867-CBBC14BD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40A7-CF2A-416C-8D17-0C2448A71565}" type="datetime1">
              <a:rPr lang="fi-FI" smtClean="0"/>
              <a:t>8.9.2025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B835E5-8A7B-412C-8B37-523754DC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E894E2-455F-417B-AE61-AFE4517F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338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8E6F49A0-FC37-483B-A6BC-0606E841E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8593BCF-7A5B-4B52-9A30-865508682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949650F-ACEB-47BF-A79C-DAD586C0C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3C61893-DAA3-44E3-A94E-869276D66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A5D2-D68A-4A66-AE72-43EBAABD802B}" type="datetimeFigureOut">
              <a:rPr lang="fi-FI" smtClean="0"/>
              <a:t>8.9.2025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B5EE5E-E323-42F2-925B-E079EA7CA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B584C-1F89-43BB-81D0-EB40F49D4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D21E-2718-48C9-A31C-AA8C583EB0FF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0086E1B-623F-4FC9-80D7-D3E3C6E91D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479256"/>
            <a:ext cx="2622548" cy="6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43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E11235C6-7DC7-43C2-9170-FAB721B08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CA07D25-B9CC-4AB8-8824-16F4AB6BA1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53318F2-E612-444A-86E4-D6D2B6ADF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018" y="365251"/>
            <a:ext cx="1000808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7DF76D-D0D3-454C-B0CB-8F420C3AC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018" y="1825625"/>
            <a:ext cx="10008079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3FED4F-AB72-419D-90FF-40103AD15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A5D2-D68A-4A66-AE72-43EBAABD802B}" type="datetimeFigureOut">
              <a:rPr lang="fi-FI" smtClean="0"/>
              <a:t>8.9.2025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03728C7-9320-4B29-BB4B-6F1875054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345A986-D8D0-49AB-A681-FD223541F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D21E-2718-48C9-A31C-AA8C583EB0FF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B150248-102D-4BFE-8A3B-E9DBCB3ADEC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94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Otsikko ja sisältö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E11235C6-7DC7-43C2-9170-FAB721B08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CA07D25-B9CC-4AB8-8824-16F4AB6BA1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53318F2-E612-444A-86E4-D6D2B6ADF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018" y="365251"/>
            <a:ext cx="1000808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7DF76D-D0D3-454C-B0CB-8F420C3AC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018" y="1825625"/>
            <a:ext cx="10008079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3FED4F-AB72-419D-90FF-40103AD15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A5D2-D68A-4A66-AE72-43EBAABD802B}" type="datetimeFigureOut">
              <a:rPr lang="fi-FI" smtClean="0"/>
              <a:t>8.9.2025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03728C7-9320-4B29-BB4B-6F1875054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345A986-D8D0-49AB-A681-FD223541F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D21E-2718-48C9-A31C-AA8C583EB0FF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B150248-102D-4BFE-8A3B-E9DBCB3ADEC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53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E11235C6-7DC7-43C2-9170-FAB721B08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CA07D25-B9CC-4AB8-8824-16F4AB6BA1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53318F2-E612-444A-86E4-D6D2B6ADF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018" y="365251"/>
            <a:ext cx="1000808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7DF76D-D0D3-454C-B0CB-8F420C3AC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018" y="1825625"/>
            <a:ext cx="10008079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3FED4F-AB72-419D-90FF-40103AD15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A5D2-D68A-4A66-AE72-43EBAABD802B}" type="datetimeFigureOut">
              <a:rPr lang="fi-FI" smtClean="0"/>
              <a:t>8.9.2025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03728C7-9320-4B29-BB4B-6F1875054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345A986-D8D0-49AB-A681-FD223541F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D21E-2718-48C9-A31C-AA8C583EB0FF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B150248-102D-4BFE-8A3B-E9DBCB3ADEC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18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Otsikko ja sisältö">
    <p:bg>
      <p:bgPr>
        <a:solidFill>
          <a:schemeClr val="accent3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E11235C6-7DC7-43C2-9170-FAB721B08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CA07D25-B9CC-4AB8-8824-16F4AB6BA1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53318F2-E612-444A-86E4-D6D2B6ADF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018" y="365251"/>
            <a:ext cx="1000808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7DF76D-D0D3-454C-B0CB-8F420C3AC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018" y="1825625"/>
            <a:ext cx="10008079" cy="39862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3FED4F-AB72-419D-90FF-40103AD15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A5D2-D68A-4A66-AE72-43EBAABD802B}" type="datetimeFigureOut">
              <a:rPr lang="fi-FI" smtClean="0"/>
              <a:t>8.9.2025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03728C7-9320-4B29-BB4B-6F1875054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345A986-D8D0-49AB-A681-FD223541F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D21E-2718-48C9-A31C-AA8C583EB0FF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B150248-102D-4BFE-8A3B-E9DBCB3ADEC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9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3A9A917-2756-4B1C-B5A2-6E76E0EBF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E947D9-D7F5-4E2E-BC0F-C46013278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5D6F238-1512-49AC-800B-A41D62D8E0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A5D2-D68A-4A66-AE72-43EBAABD802B}" type="datetimeFigureOut">
              <a:rPr lang="fi-FI" smtClean="0"/>
              <a:t>8.9.2025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33B8269-62FA-4826-90E8-DA20573F0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647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CD21E-2718-48C9-A31C-AA8C583EB0FF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4236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4" r:id="rId2"/>
    <p:sldLayoutId id="2147483697" r:id="rId3"/>
    <p:sldLayoutId id="2147483691" r:id="rId4"/>
    <p:sldLayoutId id="2147483692" r:id="rId5"/>
    <p:sldLayoutId id="2147483675" r:id="rId6"/>
    <p:sldLayoutId id="2147483696" r:id="rId7"/>
    <p:sldLayoutId id="2147483690" r:id="rId8"/>
    <p:sldLayoutId id="2147483695" r:id="rId9"/>
    <p:sldLayoutId id="2147483693" r:id="rId10"/>
    <p:sldLayoutId id="2147483689" r:id="rId11"/>
    <p:sldLayoutId id="2147483698" r:id="rId12"/>
    <p:sldLayoutId id="2147483699" r:id="rId13"/>
    <p:sldLayoutId id="2147483700" r:id="rId14"/>
    <p:sldLayoutId id="2147483701" r:id="rId15"/>
    <p:sldLayoutId id="2147483678" r:id="rId16"/>
    <p:sldLayoutId id="2147483681" r:id="rId17"/>
    <p:sldLayoutId id="2147483682" r:id="rId18"/>
    <p:sldLayoutId id="2147483702" r:id="rId19"/>
    <p:sldLayoutId id="2147483705" r:id="rId20"/>
    <p:sldLayoutId id="2147483703" r:id="rId21"/>
    <p:sldLayoutId id="2147483704" r:id="rId22"/>
    <p:sldLayoutId id="2147483686" r:id="rId23"/>
    <p:sldLayoutId id="2147483688" r:id="rId24"/>
    <p:sldLayoutId id="2147483679" r:id="rId25"/>
    <p:sldLayoutId id="2147483680" r:id="rId26"/>
    <p:sldLayoutId id="2147483685" r:id="rId27"/>
    <p:sldLayoutId id="2147483687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95D96BA-098E-411B-A6B8-A4391236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62C610-5792-46F9-B22B-1887F16B1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32445B-485D-4A4A-9AA9-76BF4944D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B1C28-BC0F-4F5A-8899-A61229EA9FE1}" type="datetime1">
              <a:rPr lang="fi-FI" smtClean="0"/>
              <a:t>8.9.2025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FCF603-EE67-412B-BFF8-8F3A9437D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EC9C8-A594-43E9-AB8F-27C8913C9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885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41" r:id="rId6"/>
    <p:sldLayoutId id="2147483755" r:id="rId7"/>
    <p:sldLayoutId id="2147483716" r:id="rId8"/>
    <p:sldLayoutId id="2147483717" r:id="rId9"/>
    <p:sldLayoutId id="2147483751" r:id="rId10"/>
    <p:sldLayoutId id="2147483752" r:id="rId11"/>
    <p:sldLayoutId id="2147483753" r:id="rId12"/>
    <p:sldLayoutId id="214748383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0E37A1-3886-455C-B76C-16A6ACD21D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Osaajakysely 2025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86E1352-30A5-4675-9118-1774630AC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</p:spPr>
        <p:txBody>
          <a:bodyPr/>
          <a:lstStyle/>
          <a:p>
            <a:r>
              <a:rPr lang="fi-FI" dirty="0"/>
              <a:t>Kysely toteutettu 18.8.-22.8.</a:t>
            </a:r>
          </a:p>
        </p:txBody>
      </p:sp>
    </p:spTree>
    <p:extLst>
      <p:ext uri="{BB962C8B-B14F-4D97-AF65-F5344CB8AC3E}">
        <p14:creationId xmlns:p14="http://schemas.microsoft.com/office/powerpoint/2010/main" val="1598432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0B928C-8130-993A-EB80-EDD0B3A89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Yrityksen</a:t>
            </a:r>
            <a:r>
              <a:rPr lang="en-US" dirty="0"/>
              <a:t> </a:t>
            </a:r>
            <a:r>
              <a:rPr lang="en-US" dirty="0" err="1"/>
              <a:t>vuosiliikevaihto</a:t>
            </a:r>
            <a:r>
              <a:rPr lang="en-US" dirty="0"/>
              <a:t>?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190D70C-4E2F-22E7-2EFE-EA2C7703A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10</a:t>
            </a:fld>
            <a:endParaRPr lang="fi-FI"/>
          </a:p>
        </p:txBody>
      </p:sp>
      <p:graphicFrame>
        <p:nvGraphicFramePr>
          <p:cNvPr id="5" name="Cont1">
            <a:extLst>
              <a:ext uri="{FF2B5EF4-FFF2-40B4-BE49-F238E27FC236}">
                <a16:creationId xmlns:a16="http://schemas.microsoft.com/office/drawing/2014/main" id="{5C9E91C0-B730-BC26-55FD-BC6985C73CA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2305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55D279-5808-0533-AA1C-D3242D8DE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Yrityksen</a:t>
            </a:r>
            <a:r>
              <a:rPr lang="en-US" dirty="0"/>
              <a:t> </a:t>
            </a:r>
            <a:r>
              <a:rPr lang="en-US" dirty="0" err="1"/>
              <a:t>henkilöstömäärä</a:t>
            </a:r>
            <a:r>
              <a:rPr lang="en-US" dirty="0"/>
              <a:t>?</a:t>
            </a:r>
            <a:endParaRPr lang="fi-FI" b="1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ED8DCBF-F185-ADA7-5CEE-ABB5EE2C2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11</a:t>
            </a:fld>
            <a:endParaRPr lang="fi-FI"/>
          </a:p>
        </p:txBody>
      </p:sp>
      <p:graphicFrame>
        <p:nvGraphicFramePr>
          <p:cNvPr id="5" name="Cont1">
            <a:extLst>
              <a:ext uri="{FF2B5EF4-FFF2-40B4-BE49-F238E27FC236}">
                <a16:creationId xmlns:a16="http://schemas.microsoft.com/office/drawing/2014/main" id="{17B64EEB-4E1C-E2FB-3691-49970C55460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3281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4446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85D7FD-56C4-E278-CA14-C4C99C638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Onko </a:t>
            </a:r>
            <a:r>
              <a:rPr lang="en-US" dirty="0" err="1"/>
              <a:t>yrityksenne</a:t>
            </a:r>
            <a:r>
              <a:rPr lang="en-US" dirty="0"/>
              <a:t> </a:t>
            </a:r>
            <a:r>
              <a:rPr lang="en-US" dirty="0" err="1"/>
              <a:t>rekrytoinut</a:t>
            </a:r>
            <a:r>
              <a:rPr lang="en-US" dirty="0"/>
              <a:t> tai </a:t>
            </a:r>
            <a:r>
              <a:rPr lang="en-US" dirty="0" err="1"/>
              <a:t>vuokrannut</a:t>
            </a:r>
            <a:r>
              <a:rPr lang="en-US" dirty="0"/>
              <a:t> </a:t>
            </a:r>
            <a:r>
              <a:rPr lang="en-US" dirty="0" err="1"/>
              <a:t>kansainvälisiä</a:t>
            </a:r>
            <a:r>
              <a:rPr lang="en-US" dirty="0"/>
              <a:t> </a:t>
            </a:r>
            <a:r>
              <a:rPr lang="en-US" dirty="0" err="1"/>
              <a:t>osaajia</a:t>
            </a:r>
            <a:r>
              <a:rPr lang="en-US" dirty="0"/>
              <a:t> </a:t>
            </a:r>
            <a:r>
              <a:rPr lang="en-US" dirty="0" err="1"/>
              <a:t>viimeisen</a:t>
            </a:r>
            <a:r>
              <a:rPr lang="en-US" dirty="0"/>
              <a:t> 5 </a:t>
            </a:r>
            <a:r>
              <a:rPr lang="en-US" dirty="0" err="1"/>
              <a:t>vuoden</a:t>
            </a:r>
            <a:r>
              <a:rPr lang="en-US" dirty="0"/>
              <a:t> </a:t>
            </a:r>
            <a:r>
              <a:rPr lang="en-US" dirty="0" err="1"/>
              <a:t>aikana</a:t>
            </a:r>
            <a:r>
              <a:rPr lang="en-US" dirty="0"/>
              <a:t>?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F0A26DD-E494-E74A-929B-AB1360494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</a:t>
            </a:fld>
            <a:endParaRPr lang="fi-FI"/>
          </a:p>
        </p:txBody>
      </p:sp>
      <p:graphicFrame>
        <p:nvGraphicFramePr>
          <p:cNvPr id="5" name="Cont1">
            <a:extLst>
              <a:ext uri="{FF2B5EF4-FFF2-40B4-BE49-F238E27FC236}">
                <a16:creationId xmlns:a16="http://schemas.microsoft.com/office/drawing/2014/main" id="{83A32998-E896-CFEF-B17D-4F63D8893A0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re">
            <a:extLst>
              <a:ext uri="{FF2B5EF4-FFF2-40B4-BE49-F238E27FC236}">
                <a16:creationId xmlns:a16="http://schemas.microsoft.com/office/drawing/2014/main" id="{07048915-E16A-3E71-D9E3-21436CDC0677}"/>
              </a:ext>
            </a:extLst>
          </p:cNvPr>
          <p:cNvSpPr txBox="1">
            <a:spLocks/>
          </p:cNvSpPr>
          <p:nvPr/>
        </p:nvSpPr>
        <p:spPr>
          <a:xfrm>
            <a:off x="2210206" y="6295885"/>
            <a:ext cx="8207375" cy="48605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8572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Kansainvälisellä osaajalla tarkoitetaan työntekijä-, asiantuntija- tai johtotason työntekijää, joka ei ole kansalaisuudeltaan suomalainen. Hän voi kuitenkin jo asua Suomessa.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656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27603E-CEB4-55B2-9EF0-8C46459EA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Miksi</a:t>
            </a:r>
            <a:r>
              <a:rPr lang="en-US" dirty="0"/>
              <a:t> </a:t>
            </a:r>
            <a:r>
              <a:rPr lang="en-US" dirty="0" err="1"/>
              <a:t>ette</a:t>
            </a:r>
            <a:r>
              <a:rPr lang="en-US" dirty="0"/>
              <a:t> ole </a:t>
            </a:r>
            <a:r>
              <a:rPr lang="en-US" dirty="0" err="1"/>
              <a:t>rekrytoineet</a:t>
            </a:r>
            <a:r>
              <a:rPr lang="en-US" dirty="0"/>
              <a:t> tai </a:t>
            </a:r>
            <a:r>
              <a:rPr lang="en-US" dirty="0" err="1"/>
              <a:t>vuokranneet</a:t>
            </a:r>
            <a:r>
              <a:rPr lang="en-US" dirty="0"/>
              <a:t> </a:t>
            </a:r>
            <a:r>
              <a:rPr lang="en-US" dirty="0" err="1"/>
              <a:t>kansainvälisiä</a:t>
            </a:r>
            <a:r>
              <a:rPr lang="en-US" dirty="0"/>
              <a:t> </a:t>
            </a:r>
            <a:r>
              <a:rPr lang="en-US" dirty="0" err="1"/>
              <a:t>osaajia</a:t>
            </a:r>
            <a:r>
              <a:rPr lang="en-US" dirty="0"/>
              <a:t>?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8D1E0D0-77B4-7C0A-3157-2B6A1889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3</a:t>
            </a:fld>
            <a:endParaRPr lang="fi-FI"/>
          </a:p>
        </p:txBody>
      </p:sp>
      <p:graphicFrame>
        <p:nvGraphicFramePr>
          <p:cNvPr id="5" name="Cont1">
            <a:extLst>
              <a:ext uri="{FF2B5EF4-FFF2-40B4-BE49-F238E27FC236}">
                <a16:creationId xmlns:a16="http://schemas.microsoft.com/office/drawing/2014/main" id="{1078F8EE-133B-B609-EA85-AB4CF1441F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8052" y="1627447"/>
          <a:ext cx="10617890" cy="523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re">
            <a:extLst>
              <a:ext uri="{FF2B5EF4-FFF2-40B4-BE49-F238E27FC236}">
                <a16:creationId xmlns:a16="http://schemas.microsoft.com/office/drawing/2014/main" id="{641DCAF2-4F97-08C4-2DB8-008BE244B655}"/>
              </a:ext>
            </a:extLst>
          </p:cNvPr>
          <p:cNvSpPr txBox="1">
            <a:spLocks/>
          </p:cNvSpPr>
          <p:nvPr/>
        </p:nvSpPr>
        <p:spPr>
          <a:xfrm>
            <a:off x="0" y="-57289"/>
            <a:ext cx="8207375" cy="48605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8572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(</a:t>
            </a:r>
            <a:r>
              <a:rPr lang="en-US" dirty="0" err="1"/>
              <a:t>Vastaaja</a:t>
            </a:r>
            <a:r>
              <a:rPr lang="en-US" dirty="0"/>
              <a:t> on </a:t>
            </a:r>
            <a:r>
              <a:rPr lang="en-US" dirty="0" err="1"/>
              <a:t>voinut</a:t>
            </a:r>
            <a:r>
              <a:rPr lang="en-US" dirty="0"/>
              <a:t> </a:t>
            </a:r>
            <a:r>
              <a:rPr lang="en-US" dirty="0" err="1"/>
              <a:t>valita</a:t>
            </a:r>
            <a:r>
              <a:rPr lang="en-US" dirty="0"/>
              <a:t> </a:t>
            </a:r>
            <a:r>
              <a:rPr lang="en-US" dirty="0" err="1"/>
              <a:t>useamman</a:t>
            </a:r>
            <a:r>
              <a:rPr lang="en-US" dirty="0"/>
              <a:t> </a:t>
            </a:r>
            <a:r>
              <a:rPr lang="en-US" dirty="0" err="1"/>
              <a:t>kohdan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74277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1F46AC-A119-C1BC-F76B-425D2717B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Onko </a:t>
            </a:r>
            <a:r>
              <a:rPr lang="en-US" sz="2800" dirty="0" err="1"/>
              <a:t>yrityksenne</a:t>
            </a:r>
            <a:r>
              <a:rPr lang="en-US" sz="2800" dirty="0"/>
              <a:t> </a:t>
            </a:r>
            <a:r>
              <a:rPr lang="en-US" sz="2800" dirty="0" err="1"/>
              <a:t>harkinnut</a:t>
            </a:r>
            <a:r>
              <a:rPr lang="en-US" sz="2800" dirty="0"/>
              <a:t> tai </a:t>
            </a:r>
            <a:r>
              <a:rPr lang="en-US" sz="2800" dirty="0" err="1"/>
              <a:t>voisitteko</a:t>
            </a:r>
            <a:r>
              <a:rPr lang="en-US" sz="2800" dirty="0"/>
              <a:t> </a:t>
            </a:r>
            <a:r>
              <a:rPr lang="en-US" sz="2800" dirty="0" err="1"/>
              <a:t>harkita</a:t>
            </a:r>
            <a:r>
              <a:rPr lang="en-US" sz="2800" dirty="0"/>
              <a:t> </a:t>
            </a:r>
            <a:r>
              <a:rPr lang="en-US" sz="2800" dirty="0" err="1"/>
              <a:t>kansainvälisen</a:t>
            </a:r>
            <a:r>
              <a:rPr lang="en-US" sz="2800" dirty="0"/>
              <a:t> </a:t>
            </a:r>
            <a:r>
              <a:rPr lang="en-US" sz="2800" dirty="0" err="1"/>
              <a:t>osaajan</a:t>
            </a:r>
            <a:r>
              <a:rPr lang="en-US" sz="2800" dirty="0"/>
              <a:t> </a:t>
            </a:r>
            <a:r>
              <a:rPr lang="en-US" sz="2800" dirty="0" err="1"/>
              <a:t>rekrytoimista</a:t>
            </a:r>
            <a:r>
              <a:rPr lang="en-US" sz="2800" dirty="0"/>
              <a:t> tai </a:t>
            </a:r>
            <a:r>
              <a:rPr lang="en-US" sz="2800" dirty="0" err="1"/>
              <a:t>vuokraamista</a:t>
            </a:r>
            <a:r>
              <a:rPr lang="en-US" sz="2800" dirty="0"/>
              <a:t>?</a:t>
            </a:r>
            <a:endParaRPr lang="fi-FI" sz="28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D3B68F8-28AB-B67E-1346-A0E68EBB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4</a:t>
            </a:fld>
            <a:endParaRPr lang="fi-FI"/>
          </a:p>
        </p:txBody>
      </p:sp>
      <p:graphicFrame>
        <p:nvGraphicFramePr>
          <p:cNvPr id="5" name="Cont1">
            <a:extLst>
              <a:ext uri="{FF2B5EF4-FFF2-40B4-BE49-F238E27FC236}">
                <a16:creationId xmlns:a16="http://schemas.microsoft.com/office/drawing/2014/main" id="{7090FC9F-706A-6CEC-5473-2D03BD3421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04988"/>
          <a:ext cx="9686925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2011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89F8EE-3683-81A6-0B77-F6A49744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Mistä</a:t>
            </a:r>
            <a:r>
              <a:rPr lang="en-US" dirty="0"/>
              <a:t> </a:t>
            </a:r>
            <a:r>
              <a:rPr lang="en-US" dirty="0" err="1"/>
              <a:t>olette</a:t>
            </a:r>
            <a:r>
              <a:rPr lang="en-US" dirty="0"/>
              <a:t> </a:t>
            </a:r>
            <a:r>
              <a:rPr lang="en-US" dirty="0" err="1"/>
              <a:t>kansainväliset</a:t>
            </a:r>
            <a:r>
              <a:rPr lang="en-US" dirty="0"/>
              <a:t> </a:t>
            </a:r>
            <a:r>
              <a:rPr lang="en-US" dirty="0" err="1"/>
              <a:t>osaajat</a:t>
            </a:r>
            <a:r>
              <a:rPr lang="en-US" dirty="0"/>
              <a:t> </a:t>
            </a:r>
            <a:r>
              <a:rPr lang="en-US" dirty="0" err="1"/>
              <a:t>pääosin</a:t>
            </a:r>
            <a:r>
              <a:rPr lang="en-US" dirty="0"/>
              <a:t> </a:t>
            </a:r>
            <a:r>
              <a:rPr lang="en-US" dirty="0" err="1"/>
              <a:t>rekrytoineet</a:t>
            </a:r>
            <a:r>
              <a:rPr lang="en-US" dirty="0"/>
              <a:t>?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933CA8-470C-C659-D537-0EB58F377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5</a:t>
            </a:fld>
            <a:endParaRPr lang="fi-FI"/>
          </a:p>
        </p:txBody>
      </p:sp>
      <p:graphicFrame>
        <p:nvGraphicFramePr>
          <p:cNvPr id="5" name="Cont1">
            <a:extLst>
              <a:ext uri="{FF2B5EF4-FFF2-40B4-BE49-F238E27FC236}">
                <a16:creationId xmlns:a16="http://schemas.microsoft.com/office/drawing/2014/main" id="{A87E9B9F-6468-251D-AB64-52ED001B6F7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3023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4E06CB-B746-EC5A-21C3-ABBA91265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Arvioikaa</a:t>
            </a:r>
            <a:r>
              <a:rPr lang="en-US" dirty="0"/>
              <a:t> </a:t>
            </a:r>
            <a:r>
              <a:rPr lang="en-US" dirty="0" err="1"/>
              <a:t>kokemuksenne</a:t>
            </a:r>
            <a:r>
              <a:rPr lang="en-US" dirty="0"/>
              <a:t> </a:t>
            </a:r>
            <a:r>
              <a:rPr lang="en-US" dirty="0" err="1"/>
              <a:t>kansainvälisten</a:t>
            </a:r>
            <a:r>
              <a:rPr lang="en-US" dirty="0"/>
              <a:t> </a:t>
            </a:r>
            <a:r>
              <a:rPr lang="en-US" dirty="0" err="1"/>
              <a:t>osaajien</a:t>
            </a:r>
            <a:r>
              <a:rPr lang="en-US" dirty="0"/>
              <a:t> </a:t>
            </a:r>
            <a:r>
              <a:rPr lang="en-US" dirty="0" err="1"/>
              <a:t>rekrytoinnista</a:t>
            </a:r>
            <a:r>
              <a:rPr lang="en-US" dirty="0"/>
              <a:t> tai </a:t>
            </a:r>
            <a:r>
              <a:rPr lang="en-US" dirty="0" err="1"/>
              <a:t>vuokraamisesta</a:t>
            </a:r>
            <a:r>
              <a:rPr lang="en-US" dirty="0"/>
              <a:t>?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F063718-555F-C0E2-D3D8-70CA18FB2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6</a:t>
            </a:fld>
            <a:endParaRPr lang="fi-FI"/>
          </a:p>
        </p:txBody>
      </p:sp>
      <p:graphicFrame>
        <p:nvGraphicFramePr>
          <p:cNvPr id="5" name="Cont1">
            <a:extLst>
              <a:ext uri="{FF2B5EF4-FFF2-40B4-BE49-F238E27FC236}">
                <a16:creationId xmlns:a16="http://schemas.microsoft.com/office/drawing/2014/main" id="{5DF5535E-ED38-A1FA-7420-24E52A38193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66875" y="1847850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7545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3AF5C6A-592F-A1B9-BFFB-401F4F907C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Taustatietoja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25C97BAF-0723-42E0-6DBA-A803001C4A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7324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D35446-8010-8BF1-C4A2-409B087B5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Minkä</a:t>
            </a:r>
            <a:r>
              <a:rPr lang="en-US" dirty="0"/>
              <a:t> </a:t>
            </a:r>
            <a:r>
              <a:rPr lang="en-US" dirty="0" err="1"/>
              <a:t>kauppakamarin</a:t>
            </a:r>
            <a:r>
              <a:rPr lang="en-US" dirty="0"/>
              <a:t> </a:t>
            </a:r>
            <a:r>
              <a:rPr lang="en-US" dirty="0" err="1"/>
              <a:t>jäsen</a:t>
            </a:r>
            <a:r>
              <a:rPr lang="en-US" dirty="0"/>
              <a:t> </a:t>
            </a:r>
            <a:r>
              <a:rPr lang="en-US" dirty="0" err="1"/>
              <a:t>yrityksesi</a:t>
            </a:r>
            <a:r>
              <a:rPr lang="en-US" dirty="0"/>
              <a:t> on?</a:t>
            </a:r>
            <a:endParaRPr lang="fi-FI" dirty="0"/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81D66A09-F8A3-ADC9-6EA1-B555272F84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FC57C6E-BB65-5B4D-9D34-C1C892B5F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8</a:t>
            </a:fld>
            <a:endParaRPr lang="fi-FI"/>
          </a:p>
        </p:txBody>
      </p:sp>
      <p:graphicFrame>
        <p:nvGraphicFramePr>
          <p:cNvPr id="8" name="Cont1">
            <a:extLst>
              <a:ext uri="{FF2B5EF4-FFF2-40B4-BE49-F238E27FC236}">
                <a16:creationId xmlns:a16="http://schemas.microsoft.com/office/drawing/2014/main" id="{FB180C3C-129E-2A8F-5BD7-AB63C03ED9B3}"/>
              </a:ext>
            </a:extLst>
          </p:cNvPr>
          <p:cNvGraphicFramePr/>
          <p:nvPr/>
        </p:nvGraphicFramePr>
        <p:xfrm>
          <a:off x="1341521" y="1690688"/>
          <a:ext cx="10225040" cy="4609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55176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670E01-28C6-1E95-A0CC-53506B9D0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Yrityksen</a:t>
            </a:r>
            <a:r>
              <a:rPr lang="en-US" dirty="0"/>
              <a:t> </a:t>
            </a:r>
            <a:r>
              <a:rPr lang="en-US" dirty="0" err="1"/>
              <a:t>toimiala</a:t>
            </a:r>
            <a:r>
              <a:rPr lang="en-US" dirty="0"/>
              <a:t>?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157CEF-5228-F746-1444-D6DBA0240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9</a:t>
            </a:fld>
            <a:endParaRPr lang="fi-FI"/>
          </a:p>
        </p:txBody>
      </p:sp>
      <p:graphicFrame>
        <p:nvGraphicFramePr>
          <p:cNvPr id="5" name="Cont1">
            <a:extLst>
              <a:ext uri="{FF2B5EF4-FFF2-40B4-BE49-F238E27FC236}">
                <a16:creationId xmlns:a16="http://schemas.microsoft.com/office/drawing/2014/main" id="{2382B115-096E-DE95-D9C7-69B5E6F00C9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64364" y="1825625"/>
          <a:ext cx="9822761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6787516"/>
      </p:ext>
    </p:extLst>
  </p:cSld>
  <p:clrMapOvr>
    <a:masterClrMapping/>
  </p:clrMapOvr>
</p:sld>
</file>

<file path=ppt/theme/theme1.xml><?xml version="1.0" encoding="utf-8"?>
<a:theme xmlns:a="http://schemas.openxmlformats.org/drawingml/2006/main" name="Valkoinen pohja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7E5AF0F-C11C-4A1B-9549-5010EFB857FE}" vid="{0DD8FDD6-907E-4D4E-ABFE-AA4628F266BD}"/>
    </a:ext>
  </a:extLst>
</a:theme>
</file>

<file path=ppt/theme/theme2.xml><?xml version="1.0" encoding="utf-8"?>
<a:theme xmlns:a="http://schemas.openxmlformats.org/drawingml/2006/main" name="Keskuskauppakamarin pohja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E40488AD-CEA8-4954-8A47-F69A6E8205EB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43FE7E92710FC408437C1063940697A" ma:contentTypeVersion="6" ma:contentTypeDescription="Luo uusi asiakirja." ma:contentTypeScope="" ma:versionID="688438e4944593a5ff9173ed7568bf21">
  <xsd:schema xmlns:xsd="http://www.w3.org/2001/XMLSchema" xmlns:xs="http://www.w3.org/2001/XMLSchema" xmlns:p="http://schemas.microsoft.com/office/2006/metadata/properties" xmlns:ns2="8c16c046-c1df-4d3c-8be1-1798b3f62354" xmlns:ns3="fab163d4-7ac6-4f2d-88ad-88ed442d7931" targetNamespace="http://schemas.microsoft.com/office/2006/metadata/properties" ma:root="true" ma:fieldsID="dc9389f1730589c32f168714de1a331a" ns2:_="" ns3:_="">
    <xsd:import namespace="8c16c046-c1df-4d3c-8be1-1798b3f62354"/>
    <xsd:import namespace="fab163d4-7ac6-4f2d-88ad-88ed442d793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16c046-c1df-4d3c-8be1-1798b3f6235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b163d4-7ac6-4f2d-88ad-88ed442d79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590707-8F11-4F17-B1FE-29391FC699C4}">
  <ds:schemaRefs>
    <ds:schemaRef ds:uri="http://schemas.microsoft.com/office/infopath/2007/PartnerControls"/>
    <ds:schemaRef ds:uri="http://schemas.openxmlformats.org/package/2006/metadata/core-properties"/>
    <ds:schemaRef ds:uri="8c16c046-c1df-4d3c-8be1-1798b3f62354"/>
    <ds:schemaRef ds:uri="http://www.w3.org/XML/1998/namespace"/>
    <ds:schemaRef ds:uri="http://purl.org/dc/terms/"/>
    <ds:schemaRef ds:uri="http://purl.org/dc/dcmitype/"/>
    <ds:schemaRef ds:uri="http://purl.org/dc/elements/1.1/"/>
    <ds:schemaRef ds:uri="fab163d4-7ac6-4f2d-88ad-88ed442d7931"/>
    <ds:schemaRef ds:uri="http://schemas.microsoft.com/office/2006/documentManagement/typ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B689904-B2D5-4D74-9C5E-91E3C4DE8B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16c046-c1df-4d3c-8be1-1798b3f62354"/>
    <ds:schemaRef ds:uri="fab163d4-7ac6-4f2d-88ad-88ed442d79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0C85F8-88D4-4B6F-BBE5-DAC24B2075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KK-logo Keskuskauppakaamrin PowerPoint pohja_2020</Template>
  <TotalTime>11</TotalTime>
  <Words>112</Words>
  <Application>Microsoft Office PowerPoint</Application>
  <PresentationFormat>Laajakuva</PresentationFormat>
  <Paragraphs>23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Valkoinen pohja</vt:lpstr>
      <vt:lpstr>Keskuskauppakamarin pohja</vt:lpstr>
      <vt:lpstr>Osaajakysely 2025</vt:lpstr>
      <vt:lpstr>Onko yrityksenne rekrytoinut tai vuokrannut kansainvälisiä osaajia viimeisen 5 vuoden aikana?</vt:lpstr>
      <vt:lpstr>Miksi ette ole rekrytoineet tai vuokranneet kansainvälisiä osaajia?</vt:lpstr>
      <vt:lpstr>Onko yrityksenne harkinnut tai voisitteko harkita kansainvälisen osaajan rekrytoimista tai vuokraamista?</vt:lpstr>
      <vt:lpstr>Mistä olette kansainväliset osaajat pääosin rekrytoineet?</vt:lpstr>
      <vt:lpstr>Arvioikaa kokemuksenne kansainvälisten osaajien rekrytoinnista tai vuokraamisesta?</vt:lpstr>
      <vt:lpstr>Taustatietoja</vt:lpstr>
      <vt:lpstr>Minkä kauppakamarin jäsen yrityksesi on?</vt:lpstr>
      <vt:lpstr>Yrityksen toimiala?</vt:lpstr>
      <vt:lpstr>Yrityksen vuosiliikevaihto?</vt:lpstr>
      <vt:lpstr>Yrityksen henkilöstömäärä?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Lotta Kallio</dc:creator>
  <cp:lastModifiedBy>Lotta Kallio</cp:lastModifiedBy>
  <cp:revision>2</cp:revision>
  <dcterms:created xsi:type="dcterms:W3CDTF">2025-09-08T11:46:07Z</dcterms:created>
  <dcterms:modified xsi:type="dcterms:W3CDTF">2025-09-08T12:02:12Z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0x010100943FE7E92710FC408437C1063940697A</vt:lpwstr>
  </property>
</Properties>
</file>