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Ex1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22"/>
  </p:notesMasterIdLst>
  <p:handoutMasterIdLst>
    <p:handoutMasterId r:id="rId23"/>
  </p:handoutMasterIdLst>
  <p:sldIdLst>
    <p:sldId id="473" r:id="rId9"/>
    <p:sldId id="483" r:id="rId10"/>
    <p:sldId id="477" r:id="rId11"/>
    <p:sldId id="456" r:id="rId12"/>
    <p:sldId id="489" r:id="rId13"/>
    <p:sldId id="490" r:id="rId14"/>
    <p:sldId id="491" r:id="rId15"/>
    <p:sldId id="494" r:id="rId16"/>
    <p:sldId id="474" r:id="rId17"/>
    <p:sldId id="481" r:id="rId18"/>
    <p:sldId id="270" r:id="rId19"/>
    <p:sldId id="482" r:id="rId20"/>
    <p:sldId id="472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57C"/>
    <a:srgbClr val="E66342"/>
    <a:srgbClr val="BB95EF"/>
    <a:srgbClr val="FFFFFF"/>
    <a:srgbClr val="E8E2D5"/>
    <a:srgbClr val="A5C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36D10-EE88-4677-8811-69043761476C}" v="1" dt="2025-09-12T07:33:10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Haastaa paljon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Taul1!$A$2:$A$9</c:f>
              <c:strCache>
                <c:ptCount val="8"/>
                <c:pt idx="0">
                  <c:v>Kv-rekrytointien onnistuminen</c:v>
                </c:pt>
                <c:pt idx="1">
                  <c:v>Korkeasti koulutetujen saatavuus</c:v>
                </c:pt>
                <c:pt idx="2">
                  <c:v>Yrityksemme johdon kyky kehittää ja uudistaa</c:v>
                </c:pt>
                <c:pt idx="3">
                  <c:v>Ammattiosaajien saatavuus</c:v>
                </c:pt>
                <c:pt idx="4">
                  <c:v>Työntekijöiden digivalmiudet</c:v>
                </c:pt>
                <c:pt idx="5">
                  <c:v>Kykymme uudistua ja kehittää uutta liiketoimintaa</c:v>
                </c:pt>
                <c:pt idx="6">
                  <c:v>Työvoiman työkyky ja työssäjaksaminen</c:v>
                </c:pt>
                <c:pt idx="7">
                  <c:v>Nuorten osaamistaso ja valmiudet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11.6</c:v>
                </c:pt>
                <c:pt idx="1">
                  <c:v>13.1</c:v>
                </c:pt>
                <c:pt idx="2">
                  <c:v>14.4</c:v>
                </c:pt>
                <c:pt idx="3">
                  <c:v>16.8</c:v>
                </c:pt>
                <c:pt idx="4">
                  <c:v>20.2</c:v>
                </c:pt>
                <c:pt idx="5">
                  <c:v>29.1</c:v>
                </c:pt>
                <c:pt idx="6">
                  <c:v>33</c:v>
                </c:pt>
                <c:pt idx="7">
                  <c:v>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A-46D0-981B-2C4BDF5999E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Haastaa vähän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Taul1!$A$2:$A$9</c:f>
              <c:strCache>
                <c:ptCount val="8"/>
                <c:pt idx="0">
                  <c:v>Kv-rekrytointien onnistuminen</c:v>
                </c:pt>
                <c:pt idx="1">
                  <c:v>Korkeasti koulutetujen saatavuus</c:v>
                </c:pt>
                <c:pt idx="2">
                  <c:v>Yrityksemme johdon kyky kehittää ja uudistaa</c:v>
                </c:pt>
                <c:pt idx="3">
                  <c:v>Ammattiosaajien saatavuus</c:v>
                </c:pt>
                <c:pt idx="4">
                  <c:v>Työntekijöiden digivalmiudet</c:v>
                </c:pt>
                <c:pt idx="5">
                  <c:v>Kykymme uudistua ja kehittää uutta liiketoimintaa</c:v>
                </c:pt>
                <c:pt idx="6">
                  <c:v>Työvoiman työkyky ja työssäjaksaminen</c:v>
                </c:pt>
                <c:pt idx="7">
                  <c:v>Nuorten osaamistaso ja valmiudet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19.600000000000001</c:v>
                </c:pt>
                <c:pt idx="1">
                  <c:v>36.6</c:v>
                </c:pt>
                <c:pt idx="2">
                  <c:v>49.9</c:v>
                </c:pt>
                <c:pt idx="3">
                  <c:v>38.9</c:v>
                </c:pt>
                <c:pt idx="4">
                  <c:v>47.4</c:v>
                </c:pt>
                <c:pt idx="5">
                  <c:v>46.2</c:v>
                </c:pt>
                <c:pt idx="6">
                  <c:v>47.3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1A-46D0-981B-2C4BDF5999E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Ei haasta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Taul1!$A$2:$A$9</c:f>
              <c:strCache>
                <c:ptCount val="8"/>
                <c:pt idx="0">
                  <c:v>Kv-rekrytointien onnistuminen</c:v>
                </c:pt>
                <c:pt idx="1">
                  <c:v>Korkeasti koulutetujen saatavuus</c:v>
                </c:pt>
                <c:pt idx="2">
                  <c:v>Yrityksemme johdon kyky kehittää ja uudistaa</c:v>
                </c:pt>
                <c:pt idx="3">
                  <c:v>Ammattiosaajien saatavuus</c:v>
                </c:pt>
                <c:pt idx="4">
                  <c:v>Työntekijöiden digivalmiudet</c:v>
                </c:pt>
                <c:pt idx="5">
                  <c:v>Kykymme uudistua ja kehittää uutta liiketoimintaa</c:v>
                </c:pt>
                <c:pt idx="6">
                  <c:v>Työvoiman työkyky ja työssäjaksaminen</c:v>
                </c:pt>
                <c:pt idx="7">
                  <c:v>Nuorten osaamistaso ja valmiudet</c:v>
                </c:pt>
              </c:strCache>
            </c:strRef>
          </c:cat>
          <c:val>
            <c:numRef>
              <c:f>Taul1!$D$2:$D$9</c:f>
              <c:numCache>
                <c:formatCode>General</c:formatCode>
                <c:ptCount val="8"/>
                <c:pt idx="0">
                  <c:v>50.1</c:v>
                </c:pt>
                <c:pt idx="1">
                  <c:v>40.5</c:v>
                </c:pt>
                <c:pt idx="2">
                  <c:v>32.200000000000003</c:v>
                </c:pt>
                <c:pt idx="3">
                  <c:v>42.6</c:v>
                </c:pt>
                <c:pt idx="4">
                  <c:v>28.3</c:v>
                </c:pt>
                <c:pt idx="5">
                  <c:v>22.1</c:v>
                </c:pt>
                <c:pt idx="6">
                  <c:v>16.8</c:v>
                </c:pt>
                <c:pt idx="7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1A-46D0-981B-2C4BDF5999E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EOS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Taul1!$A$2:$A$9</c:f>
              <c:strCache>
                <c:ptCount val="8"/>
                <c:pt idx="0">
                  <c:v>Kv-rekrytointien onnistuminen</c:v>
                </c:pt>
                <c:pt idx="1">
                  <c:v>Korkeasti koulutetujen saatavuus</c:v>
                </c:pt>
                <c:pt idx="2">
                  <c:v>Yrityksemme johdon kyky kehittää ja uudistaa</c:v>
                </c:pt>
                <c:pt idx="3">
                  <c:v>Ammattiosaajien saatavuus</c:v>
                </c:pt>
                <c:pt idx="4">
                  <c:v>Työntekijöiden digivalmiudet</c:v>
                </c:pt>
                <c:pt idx="5">
                  <c:v>Kykymme uudistua ja kehittää uutta liiketoimintaa</c:v>
                </c:pt>
                <c:pt idx="6">
                  <c:v>Työvoiman työkyky ja työssäjaksaminen</c:v>
                </c:pt>
                <c:pt idx="7">
                  <c:v>Nuorten osaamistaso ja valmiudet</c:v>
                </c:pt>
              </c:strCache>
            </c:strRef>
          </c:cat>
          <c:val>
            <c:numRef>
              <c:f>Taul1!$E$2:$E$9</c:f>
              <c:numCache>
                <c:formatCode>General</c:formatCode>
                <c:ptCount val="8"/>
                <c:pt idx="0">
                  <c:v>18.600000000000001</c:v>
                </c:pt>
                <c:pt idx="1">
                  <c:v>9.6999999999999993</c:v>
                </c:pt>
                <c:pt idx="2">
                  <c:v>3.5</c:v>
                </c:pt>
                <c:pt idx="3">
                  <c:v>1.7</c:v>
                </c:pt>
                <c:pt idx="4">
                  <c:v>4.2</c:v>
                </c:pt>
                <c:pt idx="5">
                  <c:v>2.6</c:v>
                </c:pt>
                <c:pt idx="6">
                  <c:v>2.9</c:v>
                </c:pt>
                <c:pt idx="7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1A-46D0-981B-2C4BDF599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4356943"/>
        <c:axId val="1754358383"/>
      </c:barChart>
      <c:catAx>
        <c:axId val="1754356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54358383"/>
        <c:crosses val="autoZero"/>
        <c:auto val="1"/>
        <c:lblAlgn val="ctr"/>
        <c:lblOffset val="100"/>
        <c:noMultiLvlLbl val="0"/>
      </c:catAx>
      <c:valAx>
        <c:axId val="1754358383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5435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Miltä koulutusasteelta valmistuneista osaajista on yrityksessänne suurin pula?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C1-4B24-8CA8-6ABD504CB4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C1-4B24-8CA8-6ABD504CB4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C1-4B24-8CA8-6ABD504CB4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C1-4B24-8CA8-6ABD504CB4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AC1-4B24-8CA8-6ABD504CB455}"/>
              </c:ext>
            </c:extLst>
          </c:dPt>
          <c:dLbls>
            <c:dLbl>
              <c:idx val="0"/>
              <c:layout>
                <c:manualLayout>
                  <c:x val="2.843783518019314E-2"/>
                  <c:y val="-0.127540294323756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70168881501656E-2"/>
                      <c:h val="6.1864050455501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C1-4B24-8CA8-6ABD504CB455}"/>
                </c:ext>
              </c:extLst>
            </c:dLbl>
            <c:dLbl>
              <c:idx val="1"/>
              <c:layout>
                <c:manualLayout>
                  <c:x val="-3.5208748318334426E-2"/>
                  <c:y val="-0.13576392299245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315986253873419E-2"/>
                      <c:h val="0.120728801681850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AC1-4B24-8CA8-6ABD504CB455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AC1-4B24-8CA8-6ABD504CB455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AC1-4B24-8CA8-6ABD504CB455}"/>
                </c:ext>
              </c:extLst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AC1-4B24-8CA8-6ABD504CB45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Peruskoulu</c:v>
                </c:pt>
                <c:pt idx="1">
                  <c:v>Lukiokoulutus</c:v>
                </c:pt>
                <c:pt idx="2">
                  <c:v>Ammatillinen koulutus</c:v>
                </c:pt>
                <c:pt idx="3">
                  <c:v>Ammattikorkeakoulutus</c:v>
                </c:pt>
                <c:pt idx="4">
                  <c:v>Yliopistokoulutus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8.9999999999999993E-3</c:v>
                </c:pt>
                <c:pt idx="1">
                  <c:v>6.0000000000000001E-3</c:v>
                </c:pt>
                <c:pt idx="2">
                  <c:v>0.42299999999999999</c:v>
                </c:pt>
                <c:pt idx="3">
                  <c:v>0.312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C1-4B24-8CA8-6ABD504CB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Erittäin huonosti</c:v>
                </c:pt>
              </c:strCache>
            </c:strRef>
          </c:tx>
          <c:spPr>
            <a:solidFill>
              <a:schemeClr val="accent5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Taul1!$B$1:$C$1</c:f>
              <c:strCache>
                <c:ptCount val="2"/>
                <c:pt idx="0">
                  <c:v>Korkeakoulu</c:v>
                </c:pt>
                <c:pt idx="1">
                  <c:v>Ammatillinen</c:v>
                </c:pt>
              </c:strCache>
            </c:strRef>
          </c:cat>
          <c:val>
            <c:numRef>
              <c:f>Taul1!$B$2:$C$2</c:f>
              <c:numCache>
                <c:formatCode>0.0%</c:formatCode>
                <c:ptCount val="2"/>
                <c:pt idx="0">
                  <c:v>3.5335689045936395E-3</c:v>
                </c:pt>
                <c:pt idx="1">
                  <c:v>6.0606060606060608E-2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8-448D-860F-DB08ACFB16C6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Huonosti</c:v>
                </c:pt>
              </c:strCache>
            </c:strRef>
          </c:tx>
          <c:spPr>
            <a:solidFill>
              <a:schemeClr val="accent3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Taul1!$B$1:$C$1</c:f>
              <c:strCache>
                <c:ptCount val="2"/>
                <c:pt idx="0">
                  <c:v>Korkeakoulu</c:v>
                </c:pt>
                <c:pt idx="1">
                  <c:v>Ammatillinen</c:v>
                </c:pt>
              </c:strCache>
            </c:strRef>
          </c:cat>
          <c:val>
            <c:numRef>
              <c:f>Taul1!$B$3:$C$3</c:f>
              <c:numCache>
                <c:formatCode>0.0%</c:formatCode>
                <c:ptCount val="2"/>
                <c:pt idx="0">
                  <c:v>9.8939929328621903E-2</c:v>
                </c:pt>
                <c:pt idx="1">
                  <c:v>0.25068870523415976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58-448D-860F-DB08ACFB16C6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Ei hyvin eikä huonosti</c:v>
                </c:pt>
              </c:strCache>
            </c:strRef>
          </c:tx>
          <c:spPr>
            <a:solidFill>
              <a:schemeClr val="accent2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Taul1!$B$1:$C$1</c:f>
              <c:strCache>
                <c:ptCount val="2"/>
                <c:pt idx="0">
                  <c:v>Korkeakoulu</c:v>
                </c:pt>
                <c:pt idx="1">
                  <c:v>Ammatillinen</c:v>
                </c:pt>
              </c:strCache>
            </c:strRef>
          </c:cat>
          <c:val>
            <c:numRef>
              <c:f>Taul1!$B$4:$C$4</c:f>
              <c:numCache>
                <c:formatCode>0.0%</c:formatCode>
                <c:ptCount val="2"/>
                <c:pt idx="0">
                  <c:v>0.24734982332155478</c:v>
                </c:pt>
                <c:pt idx="1">
                  <c:v>0.36639118457300279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58-448D-860F-DB08ACFB16C6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Hyvin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Taul1!$B$1:$C$1</c:f>
              <c:strCache>
                <c:ptCount val="2"/>
                <c:pt idx="0">
                  <c:v>Korkeakoulu</c:v>
                </c:pt>
                <c:pt idx="1">
                  <c:v>Ammatillinen</c:v>
                </c:pt>
              </c:strCache>
            </c:strRef>
          </c:cat>
          <c:val>
            <c:numRef>
              <c:f>Taul1!$B$5:$C$5</c:f>
              <c:numCache>
                <c:formatCode>0.0%</c:formatCode>
                <c:ptCount val="2"/>
                <c:pt idx="0">
                  <c:v>0.53356890459363959</c:v>
                </c:pt>
                <c:pt idx="1">
                  <c:v>0.26170798898071623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58-448D-860F-DB08ACFB16C6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Erittäin hyvin</c:v>
                </c:pt>
              </c:strCache>
            </c:strRef>
          </c:tx>
          <c:spPr>
            <a:solidFill>
              <a:schemeClr val="dk1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Taul1!$B$1:$C$1</c:f>
              <c:strCache>
                <c:ptCount val="2"/>
                <c:pt idx="0">
                  <c:v>Korkeakoulu</c:v>
                </c:pt>
                <c:pt idx="1">
                  <c:v>Ammatillinen</c:v>
                </c:pt>
              </c:strCache>
            </c:strRef>
          </c:cat>
          <c:val>
            <c:numRef>
              <c:f>Taul1!$B$6:$C$6</c:f>
              <c:numCache>
                <c:formatCode>0.0%</c:formatCode>
                <c:ptCount val="2"/>
                <c:pt idx="0">
                  <c:v>9.8939929328621903E-2</c:v>
                </c:pt>
                <c:pt idx="1">
                  <c:v>2.7548209366391185E-2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58-448D-860F-DB08ACFB16C6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Taul1!$B$1:$C$1</c:f>
              <c:strCache>
                <c:ptCount val="2"/>
                <c:pt idx="0">
                  <c:v>Korkeakoulu</c:v>
                </c:pt>
                <c:pt idx="1">
                  <c:v>Ammatillinen</c:v>
                </c:pt>
              </c:strCache>
            </c:strRef>
          </c:cat>
          <c:val>
            <c:numRef>
              <c:f>Taul1!$B$7:$C$7</c:f>
              <c:numCache>
                <c:formatCode>0.0%</c:formatCode>
                <c:ptCount val="2"/>
                <c:pt idx="0">
                  <c:v>1.7667844522968199E-2</c:v>
                </c:pt>
                <c:pt idx="1">
                  <c:v>3.3057851239669422E-2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58-448D-860F-DB08ACFB1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120735"/>
        <c:axId val="358121215"/>
      </c:barChart>
      <c:catAx>
        <c:axId val="358120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58121215"/>
        <c:crosses val="autoZero"/>
        <c:auto val="1"/>
        <c:lblAlgn val="ctr"/>
        <c:lblOffset val="100"/>
        <c:noMultiLvlLbl val="0"/>
      </c:catAx>
      <c:valAx>
        <c:axId val="3581212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58120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Erittäin tyytymätön</c:v>
                </c:pt>
              </c:strCache>
            </c:strRef>
          </c:tx>
          <c:spPr>
            <a:solidFill>
              <a:schemeClr val="accent5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Taul1!$B$1:$F$1</c:f>
              <c:strCache>
                <c:ptCount val="5"/>
                <c:pt idx="0">
                  <c:v>Alan ammattiosaaminen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Perustaidot</c:v>
                </c:pt>
              </c:strCache>
            </c:strRef>
          </c:cat>
          <c:val>
            <c:numRef>
              <c:f>Taul1!$B$2:$F$2</c:f>
              <c:numCache>
                <c:formatCode>0.0%</c:formatCode>
                <c:ptCount val="5"/>
                <c:pt idx="0">
                  <c:v>8.3333333333333343E-2</c:v>
                </c:pt>
                <c:pt idx="1">
                  <c:v>5.5555555555555552E-2</c:v>
                </c:pt>
                <c:pt idx="2">
                  <c:v>5.8333333333333334E-2</c:v>
                </c:pt>
                <c:pt idx="3">
                  <c:v>1.9444444444444445E-2</c:v>
                </c:pt>
                <c:pt idx="4">
                  <c:v>2.2222222222222223E-2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F-4187-99DA-F5CCA9ACDBB7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Jokseenkin tyytymätön</c:v>
                </c:pt>
              </c:strCache>
            </c:strRef>
          </c:tx>
          <c:spPr>
            <a:solidFill>
              <a:schemeClr val="accent3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Taul1!$B$1:$F$1</c:f>
              <c:strCache>
                <c:ptCount val="5"/>
                <c:pt idx="0">
                  <c:v>Alan ammattiosaaminen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Perustaidot</c:v>
                </c:pt>
              </c:strCache>
            </c:strRef>
          </c:cat>
          <c:val>
            <c:numRef>
              <c:f>Taul1!$B$3:$F$3</c:f>
              <c:numCache>
                <c:formatCode>0.0%</c:formatCode>
                <c:ptCount val="5"/>
                <c:pt idx="0">
                  <c:v>0.35833333333333334</c:v>
                </c:pt>
                <c:pt idx="1">
                  <c:v>0.32222222222222224</c:v>
                </c:pt>
                <c:pt idx="2">
                  <c:v>0.30833333333333335</c:v>
                </c:pt>
                <c:pt idx="3">
                  <c:v>0.27500000000000002</c:v>
                </c:pt>
                <c:pt idx="4">
                  <c:v>0.20277777777777781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CF-4187-99DA-F5CCA9ACDBB7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Jokseenkin tyytyväinen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Taul1!$B$1:$F$1</c:f>
              <c:strCache>
                <c:ptCount val="5"/>
                <c:pt idx="0">
                  <c:v>Alan ammattiosaaminen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Perustaidot</c:v>
                </c:pt>
              </c:strCache>
            </c:strRef>
          </c:cat>
          <c:val>
            <c:numRef>
              <c:f>Taul1!$B$4:$F$4</c:f>
              <c:numCache>
                <c:formatCode>0.0%</c:formatCode>
                <c:ptCount val="5"/>
                <c:pt idx="0">
                  <c:v>0.52777777777777779</c:v>
                </c:pt>
                <c:pt idx="1">
                  <c:v>0.55000000000000004</c:v>
                </c:pt>
                <c:pt idx="2">
                  <c:v>0.57777777777777783</c:v>
                </c:pt>
                <c:pt idx="3">
                  <c:v>0.59722222222222232</c:v>
                </c:pt>
                <c:pt idx="4">
                  <c:v>0.64166666666666672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CF-4187-99DA-F5CCA9ACDBB7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tyytyväinen</c:v>
                </c:pt>
              </c:strCache>
            </c:strRef>
          </c:tx>
          <c:spPr>
            <a:solidFill>
              <a:schemeClr val="dk1"/>
            </a:solidFill>
            <a:ln w="12700" cap="flat" cmpd="sng" algn="ctr">
              <a:solidFill>
                <a:schemeClr val="dk1">
                  <a:shade val="15000"/>
                </a:schemeClr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Taul1!$B$1:$F$1</c:f>
              <c:strCache>
                <c:ptCount val="5"/>
                <c:pt idx="0">
                  <c:v>Alan ammattiosaaminen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Perustaidot</c:v>
                </c:pt>
              </c:strCache>
            </c:strRef>
          </c:cat>
          <c:val>
            <c:numRef>
              <c:f>Taul1!$B$5:$F$5</c:f>
              <c:numCache>
                <c:formatCode>0.0%</c:formatCode>
                <c:ptCount val="5"/>
                <c:pt idx="0">
                  <c:v>3.0555555555555558E-2</c:v>
                </c:pt>
                <c:pt idx="1">
                  <c:v>7.2222222222222229E-2</c:v>
                </c:pt>
                <c:pt idx="2">
                  <c:v>5.5555555555555552E-2</c:v>
                </c:pt>
                <c:pt idx="3">
                  <c:v>0.10833333333333334</c:v>
                </c:pt>
                <c:pt idx="4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CF-4187-99DA-F5CCA9ACD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1770767"/>
        <c:axId val="1141765007"/>
      </c:barChart>
      <c:catAx>
        <c:axId val="1141770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1765007"/>
        <c:crosses val="autoZero"/>
        <c:auto val="1"/>
        <c:lblAlgn val="ctr"/>
        <c:lblOffset val="100"/>
        <c:noMultiLvlLbl val="0"/>
      </c:catAx>
      <c:valAx>
        <c:axId val="1141765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1770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Erittäin tyytymätön</c:v>
                </c:pt>
              </c:strCache>
            </c:strRef>
          </c:tx>
          <c:spPr>
            <a:solidFill>
              <a:schemeClr val="accent5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Taul1!$B$1:$F$1</c:f>
              <c:strCache>
                <c:ptCount val="5"/>
                <c:pt idx="0">
                  <c:v>Alan asiantuntemus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Yleistaidot</c:v>
                </c:pt>
              </c:strCache>
            </c:strRef>
          </c:cat>
          <c:val>
            <c:numRef>
              <c:f>Taul1!$B$2:$F$2</c:f>
              <c:numCache>
                <c:formatCode>0.0%</c:formatCode>
                <c:ptCount val="5"/>
                <c:pt idx="0">
                  <c:v>1.748251748251748E-2</c:v>
                </c:pt>
                <c:pt idx="1">
                  <c:v>2.464788732394366E-2</c:v>
                </c:pt>
                <c:pt idx="2">
                  <c:v>1.7543859649122806E-2</c:v>
                </c:pt>
                <c:pt idx="3">
                  <c:v>7.0175438596491229E-3</c:v>
                </c:pt>
                <c:pt idx="4">
                  <c:v>6.993006993006993E-3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F-4187-99DA-F5CCA9ACDBB7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Jokseenkin tyytymätön</c:v>
                </c:pt>
              </c:strCache>
            </c:strRef>
          </c:tx>
          <c:spPr>
            <a:solidFill>
              <a:schemeClr val="accent3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Taul1!$B$1:$F$1</c:f>
              <c:strCache>
                <c:ptCount val="5"/>
                <c:pt idx="0">
                  <c:v>Alan asiantuntemus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Yleistaidot</c:v>
                </c:pt>
              </c:strCache>
            </c:strRef>
          </c:cat>
          <c:val>
            <c:numRef>
              <c:f>Taul1!$B$3:$F$3</c:f>
              <c:numCache>
                <c:formatCode>0.0%</c:formatCode>
                <c:ptCount val="5"/>
                <c:pt idx="0">
                  <c:v>0.21328671328671328</c:v>
                </c:pt>
                <c:pt idx="1">
                  <c:v>0.17605633802816903</c:v>
                </c:pt>
                <c:pt idx="2">
                  <c:v>0.11228070175438597</c:v>
                </c:pt>
                <c:pt idx="3">
                  <c:v>0.1368421052631579</c:v>
                </c:pt>
                <c:pt idx="4">
                  <c:v>5.9440559440559447E-2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CF-4187-99DA-F5CCA9ACDBB7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Jokseenkin tyytyväinen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Taul1!$B$1:$F$1</c:f>
              <c:strCache>
                <c:ptCount val="5"/>
                <c:pt idx="0">
                  <c:v>Alan asiantuntemus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Yleistaidot</c:v>
                </c:pt>
              </c:strCache>
            </c:strRef>
          </c:cat>
          <c:val>
            <c:numRef>
              <c:f>Taul1!$B$4:$F$4</c:f>
              <c:numCache>
                <c:formatCode>0.0%</c:formatCode>
                <c:ptCount val="5"/>
                <c:pt idx="0">
                  <c:v>0.66433566433566438</c:v>
                </c:pt>
                <c:pt idx="1">
                  <c:v>0.60915492957746475</c:v>
                </c:pt>
                <c:pt idx="2">
                  <c:v>0.64561403508771931</c:v>
                </c:pt>
                <c:pt idx="3">
                  <c:v>0.52982456140350875</c:v>
                </c:pt>
                <c:pt idx="4">
                  <c:v>0.534965034965035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CF-4187-99DA-F5CCA9ACDBB7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tyytyväinen</c:v>
                </c:pt>
              </c:strCache>
            </c:strRef>
          </c:tx>
          <c:spPr>
            <a:solidFill>
              <a:schemeClr val="dk1"/>
            </a:solidFill>
            <a:ln w="12700" cap="flat" cmpd="sng" algn="ctr">
              <a:solidFill>
                <a:schemeClr val="dk1">
                  <a:shade val="15000"/>
                </a:schemeClr>
              </a:solidFill>
              <a:prstDash val="solid"/>
              <a:miter lim="800000"/>
            </a:ln>
            <a:effectLst/>
          </c:spPr>
          <c:invertIfNegative val="0"/>
          <c:cat>
            <c:strRef>
              <c:f>Taul1!$B$1:$F$1</c:f>
              <c:strCache>
                <c:ptCount val="5"/>
                <c:pt idx="0">
                  <c:v>Alan asiantuntemus</c:v>
                </c:pt>
                <c:pt idx="1">
                  <c:v>Työkyky ja sen ylläpito</c:v>
                </c:pt>
                <c:pt idx="2">
                  <c:v>Taidot toimia työyhteisössä ja työpaikalla </c:v>
                </c:pt>
                <c:pt idx="3">
                  <c:v>Kyky oppia uutta ja sietää muutosta</c:v>
                </c:pt>
                <c:pt idx="4">
                  <c:v>Yleistaidot</c:v>
                </c:pt>
              </c:strCache>
            </c:strRef>
          </c:cat>
          <c:val>
            <c:numRef>
              <c:f>Taul1!$B$5:$F$5</c:f>
              <c:numCache>
                <c:formatCode>0.0%</c:formatCode>
                <c:ptCount val="5"/>
                <c:pt idx="0">
                  <c:v>0.1048951048951049</c:v>
                </c:pt>
                <c:pt idx="1">
                  <c:v>0.19014084507042256</c:v>
                </c:pt>
                <c:pt idx="2">
                  <c:v>0.22456140350877193</c:v>
                </c:pt>
                <c:pt idx="3">
                  <c:v>0.32631578947368423</c:v>
                </c:pt>
                <c:pt idx="4">
                  <c:v>0.39860139860139859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CF-4187-99DA-F5CCA9ACD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1770767"/>
        <c:axId val="1141765007"/>
      </c:barChart>
      <c:catAx>
        <c:axId val="1141770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1765007"/>
        <c:crosses val="autoZero"/>
        <c:auto val="1"/>
        <c:lblAlgn val="ctr"/>
        <c:lblOffset val="100"/>
        <c:noMultiLvlLbl val="0"/>
      </c:catAx>
      <c:valAx>
        <c:axId val="1141765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1770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Prosentti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87-420E-BB94-2AE870D8396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587-420E-BB94-2AE870D839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87-420E-BB94-2AE870D8396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587-420E-BB94-2AE870D8396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87-420E-BB94-2AE870D8396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5DC7844-C85A-4037-BCA7-ECCBF1D2D4BE}" type="VALUE">
                      <a:rPr lang="en-US">
                        <a:solidFill>
                          <a:schemeClr val="tx1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87-420E-BB94-2AE870D839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7526C5B-3223-4BD5-A202-D2A08CC01E36}" type="VALUE">
                      <a:rPr lang="en-US">
                        <a:solidFill>
                          <a:schemeClr val="tx1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587-420E-BB94-2AE870D839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Suomen vetovoiman vahvistaminen kansainvälisille osaajille</c:v>
                </c:pt>
                <c:pt idx="1">
                  <c:v>Yli 55-vuotiaiden työssä pysymisen tukeminen</c:v>
                </c:pt>
                <c:pt idx="2">
                  <c:v>Nuorten pääsyn parantaminen työmarkkinoille</c:v>
                </c:pt>
                <c:pt idx="3">
                  <c:v>Perustaitojen ja ammattiosaamisen vahvistaminen</c:v>
                </c:pt>
                <c:pt idx="4">
                  <c:v>Työn vastaanottamisen kannattavuuden varmistaminen</c:v>
                </c:pt>
              </c:strCache>
            </c:strRef>
          </c:cat>
          <c:val>
            <c:numRef>
              <c:f>Taul1!$B$2:$B$6</c:f>
              <c:numCache>
                <c:formatCode>0.0%</c:formatCode>
                <c:ptCount val="5"/>
                <c:pt idx="0">
                  <c:v>0.408203125</c:v>
                </c:pt>
                <c:pt idx="1">
                  <c:v>0.4111328125</c:v>
                </c:pt>
                <c:pt idx="2">
                  <c:v>0.4560546875</c:v>
                </c:pt>
                <c:pt idx="3">
                  <c:v>0.4970703125</c:v>
                </c:pt>
                <c:pt idx="4">
                  <c:v>0.5341796875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7-420E-BB94-2AE870D83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overlap val="-73"/>
        <c:axId val="1165293776"/>
        <c:axId val="1165290896"/>
      </c:barChart>
      <c:catAx>
        <c:axId val="116529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65290896"/>
        <c:crosses val="autoZero"/>
        <c:auto val="1"/>
        <c:lblAlgn val="ctr"/>
        <c:lblOffset val="100"/>
        <c:noMultiLvlLbl val="0"/>
      </c:catAx>
      <c:valAx>
        <c:axId val="116529089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16529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toimiala?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BC-433D-B2C4-185C217BC7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BC-433D-B2C4-185C217BC7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BC-433D-B2C4-185C217BC7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BC-433D-B2C4-185C217BC7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3BC-433D-B2C4-185C217BC7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0.255</c:v>
                </c:pt>
                <c:pt idx="1">
                  <c:v>0.111</c:v>
                </c:pt>
                <c:pt idx="2">
                  <c:v>0.112</c:v>
                </c:pt>
                <c:pt idx="3">
                  <c:v>0.378</c:v>
                </c:pt>
                <c:pt idx="4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BC-433D-B2C4-185C217BC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200" smtId="4294967295"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99215094520361E-2"/>
          <c:y val="3.0607036408788778E-2"/>
          <c:w val="0.96699703103212242"/>
          <c:h val="0.9526888051445325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henkilöstömäärä?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A4-43C8-BE8F-D58AB88455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A4-43C8-BE8F-D58AB88455F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A4-43C8-BE8F-D58AB88455F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A4-43C8-BE8F-D58AB88455F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A4-43C8-BE8F-D58AB88455F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4A4-43C8-BE8F-D58AB88455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0 (Yksinyrittäjä)</c:v>
                </c:pt>
                <c:pt idx="1">
                  <c:v>1-5</c:v>
                </c:pt>
                <c:pt idx="2">
                  <c:v>6-9</c:v>
                </c:pt>
                <c:pt idx="3">
                  <c:v>10-49</c:v>
                </c:pt>
                <c:pt idx="4">
                  <c:v>50-249</c:v>
                </c:pt>
                <c:pt idx="5">
                  <c:v>Yli 250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6.6000000000000003E-2</c:v>
                </c:pt>
                <c:pt idx="1">
                  <c:v>0.21</c:v>
                </c:pt>
                <c:pt idx="2">
                  <c:v>0.14599999999999999</c:v>
                </c:pt>
                <c:pt idx="3">
                  <c:v>0.33500000000000002</c:v>
                </c:pt>
                <c:pt idx="4">
                  <c:v>0.16400000000000001</c:v>
                </c:pt>
                <c:pt idx="5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4A4-43C8-BE8F-D58AB88455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tickMarkSkip val="2"/>
        <c:noMultiLvlLbl val="0"/>
      </c:catAx>
      <c:valAx>
        <c:axId val="66437120"/>
        <c:scaling>
          <c:orientation val="minMax"/>
          <c:max val="0.5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67451136"/>
        <c:crosses val="autoZero"/>
        <c:crossBetween val="between"/>
      </c:valAx>
      <c:spPr>
        <a:noFill/>
        <a:ln w="9525">
          <a:solidFill>
            <a:schemeClr val="bg1">
              <a:alpha val="98000"/>
            </a:schemeClr>
          </a:solidFill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Sheet1!$A$2:$A$6</cx:f>
        <cx:lvl ptCount="5">
          <cx:pt idx="0">mikroyritys (alle 2 M€)</cx:pt>
          <cx:pt idx="1">pienyritys (alle 10 M€)</cx:pt>
          <cx:pt idx="2">keskisuuri yritys (alle 50 M€)</cx:pt>
          <cx:pt idx="3">suuryritys (yli 50 M€)</cx:pt>
          <cx:pt idx="4">EOS</cx:pt>
        </cx:lvl>
      </cx:strDim>
      <cx:numDim type="size">
        <cx:f>Sheet1!$B$2:$B$6</cx:f>
        <cx:lvl ptCount="5" formatCode="0,0%">
          <cx:pt idx="0">0.45700000000000002</cx:pt>
          <cx:pt idx="1">0.27500000000000002</cx:pt>
          <cx:pt idx="2">0.16</cx:pt>
          <cx:pt idx="3">0.10000000000000001</cx:pt>
          <cx:pt idx="4">0.01</cx:pt>
        </cx:lvl>
      </cx:numDim>
    </cx:data>
  </cx:chartData>
  <cx:chart>
    <cx:plotArea>
      <cx:plotAreaRegion>
        <cx:series layoutId="treemap" uniqueId="{F2065799-4E0C-434C-A9D5-1079C9D87B60}">
          <cx:tx>
            <cx:txData>
              <cx:f>Sheet1!$B$1</cx:f>
              <cx:v>Yrityksen vuosiliikevaihto?</cx:v>
            </cx:txData>
          </cx:tx>
          <cx:dataLabels pos="inEnd">
            <cx:txPr>
              <a:bodyPr vertOverflow="overflow" horzOverflow="overflow" wrap="square" lIns="0" tIns="0" rIns="0" bIns="0"/>
              <a:lstStyle/>
              <a:p>
                <a:pPr algn="ctr" rtl="0">
                  <a:defRPr sz="1800" b="0" i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entury Gothic" panose="020B0502020202020204" pitchFamily="34" charset="0"/>
                    <a:ea typeface="Century Gothic" panose="020B0502020202020204" pitchFamily="34" charset="0"/>
                    <a:cs typeface="Century Gothic" panose="020B0502020202020204" pitchFamily="34" charset="0"/>
                  </a:defRPr>
                </a:pPr>
                <a:endParaRPr lang="fi-FI" sz="18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cx:txPr>
            <cx:visibility seriesName="0" categoryName="1" value="0"/>
            <cx:separator>, </cx:separator>
          </cx:dataLabels>
          <cx:dataId val="0"/>
          <cx:layoutPr>
            <cx:parentLabelLayout val="overlapping"/>
          </cx:layoutPr>
        </cx:series>
      </cx:plotAreaRegion>
    </cx:plotArea>
  </cx:chart>
  <cx:spPr>
    <a:solidFill>
      <a:schemeClr val="bg1"/>
    </a:solid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12.9.2025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46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12.9.2025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12.9.2025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12.9.2025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12.9.2025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/>
              <a:t>Ammattiosaaminen</a:t>
            </a:r>
            <a:endParaRPr lang="fi-FI" b="1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Kauppakamareiden osaajakysely 2025</a:t>
            </a:r>
          </a:p>
          <a:p>
            <a:r>
              <a:rPr lang="fi-FI"/>
              <a:t>Kysely toteutettu 18.8.-22.8. (N=1035)</a:t>
            </a:r>
          </a:p>
        </p:txBody>
      </p:sp>
    </p:spTree>
    <p:extLst>
      <p:ext uri="{BB962C8B-B14F-4D97-AF65-F5344CB8AC3E}">
        <p14:creationId xmlns:p14="http://schemas.microsoft.com/office/powerpoint/2010/main" val="1643078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err="1"/>
              <a:t>Yritykset</a:t>
            </a:r>
            <a:r>
              <a:rPr lang="en-US" sz="5400" b="1"/>
              <a:t> </a:t>
            </a:r>
            <a:r>
              <a:rPr lang="en-US" sz="5400" b="1" err="1"/>
              <a:t>toimialoittain</a:t>
            </a:r>
            <a:endParaRPr lang="en-US" sz="5400" b="1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E35F984-0F5F-5499-518C-304B816C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16698162"/>
              </p:ext>
            </p:extLst>
          </p:nvPr>
        </p:nvGraphicFramePr>
        <p:xfrm>
          <a:off x="1037968" y="1825624"/>
          <a:ext cx="10249157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66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err="1"/>
              <a:t>Vastanneista</a:t>
            </a:r>
            <a:r>
              <a:rPr lang="en-US" sz="4400" b="1"/>
              <a:t> </a:t>
            </a:r>
            <a:r>
              <a:rPr lang="en-US" sz="4400" b="1" err="1"/>
              <a:t>yrityksistä</a:t>
            </a:r>
            <a:r>
              <a:rPr lang="en-US" sz="4400" b="1"/>
              <a:t> </a:t>
            </a:r>
            <a:r>
              <a:rPr lang="en-US" sz="4400" b="1" err="1"/>
              <a:t>enemmistö</a:t>
            </a:r>
            <a:r>
              <a:rPr lang="en-US" sz="4400" b="1"/>
              <a:t> on </a:t>
            </a:r>
            <a:r>
              <a:rPr lang="en-US" sz="4400" b="1" err="1"/>
              <a:t>mikro</a:t>
            </a:r>
            <a:r>
              <a:rPr lang="en-US" sz="4400" b="1"/>
              <a:t>- tai </a:t>
            </a:r>
            <a:r>
              <a:rPr lang="en-US" sz="4400" b="1" err="1"/>
              <a:t>pienyrityksiä</a:t>
            </a:r>
            <a:endParaRPr lang="en-US" sz="4400" b="1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2A55FE4-7D8E-BE88-BF14-A56E00FD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ont1"/>
              <p:cNvGraphicFramePr/>
              <p:nvPr>
                <p:extLst>
                  <p:ext uri="{D42A27DB-BD31-4B8C-83A1-F6EECF244321}">
                    <p14:modId xmlns:p14="http://schemas.microsoft.com/office/powerpoint/2010/main" val="3204171492"/>
                  </p:ext>
                </p:extLst>
              </p:nvPr>
            </p:nvGraphicFramePr>
            <p:xfrm>
              <a:off x="1600200" y="1825625"/>
              <a:ext cx="9686925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ont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0200" y="1825625"/>
                <a:ext cx="9686925" cy="435133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kstiruutu 1">
            <a:extLst>
              <a:ext uri="{FF2B5EF4-FFF2-40B4-BE49-F238E27FC236}">
                <a16:creationId xmlns:a16="http://schemas.microsoft.com/office/drawing/2014/main" id="{FA6DCBB3-0DEE-9D11-816D-9D06EA18185B}"/>
              </a:ext>
            </a:extLst>
          </p:cNvPr>
          <p:cNvSpPr txBox="1"/>
          <p:nvPr/>
        </p:nvSpPr>
        <p:spPr>
          <a:xfrm>
            <a:off x="3287730" y="38166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44 %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22D97AC-3CBC-1945-2B28-BC2C23EA7F7C}"/>
              </a:ext>
            </a:extLst>
          </p:cNvPr>
          <p:cNvSpPr txBox="1"/>
          <p:nvPr/>
        </p:nvSpPr>
        <p:spPr>
          <a:xfrm>
            <a:off x="6945025" y="38166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28 %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A3F1FC5-FA51-A095-6E5E-D51A6DD94DC8}"/>
              </a:ext>
            </a:extLst>
          </p:cNvPr>
          <p:cNvSpPr txBox="1"/>
          <p:nvPr/>
        </p:nvSpPr>
        <p:spPr>
          <a:xfrm>
            <a:off x="9563223" y="30596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16 %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A0B7C21-6E35-DB64-E054-49E4C563A7A4}"/>
              </a:ext>
            </a:extLst>
          </p:cNvPr>
          <p:cNvSpPr txBox="1"/>
          <p:nvPr/>
        </p:nvSpPr>
        <p:spPr>
          <a:xfrm>
            <a:off x="9563222" y="490730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11 %</a:t>
            </a:r>
          </a:p>
        </p:txBody>
      </p:sp>
    </p:spTree>
    <p:extLst>
      <p:ext uri="{BB962C8B-B14F-4D97-AF65-F5344CB8AC3E}">
        <p14:creationId xmlns:p14="http://schemas.microsoft.com/office/powerpoint/2010/main" val="315091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91F7433-7F52-A101-5D10-EADA26A7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085970" y="406378"/>
            <a:ext cx="9378351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err="1"/>
              <a:t>Kolmannes</a:t>
            </a:r>
            <a:r>
              <a:rPr lang="en-US" sz="4400" b="1"/>
              <a:t> </a:t>
            </a:r>
            <a:r>
              <a:rPr lang="en-US" sz="4400" b="1" err="1"/>
              <a:t>vastanneista</a:t>
            </a:r>
            <a:r>
              <a:rPr lang="en-US" sz="4400" b="1"/>
              <a:t> </a:t>
            </a:r>
            <a:r>
              <a:rPr lang="en-US" sz="4400" b="1" err="1"/>
              <a:t>yrityksistä</a:t>
            </a:r>
            <a:r>
              <a:rPr lang="en-US" sz="4400" b="1"/>
              <a:t> </a:t>
            </a:r>
            <a:r>
              <a:rPr lang="en-US" sz="4400" b="1" err="1"/>
              <a:t>työllistää</a:t>
            </a:r>
            <a:r>
              <a:rPr lang="en-US" sz="4400" b="1"/>
              <a:t> 10-49 </a:t>
            </a:r>
            <a:r>
              <a:rPr lang="en-US" sz="4400" b="1" err="1"/>
              <a:t>henkeä</a:t>
            </a:r>
            <a:endParaRPr lang="en-US" sz="4400" b="1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1514512135"/>
              </p:ext>
            </p:extLst>
          </p:nvPr>
        </p:nvGraphicFramePr>
        <p:xfrm>
          <a:off x="1600200" y="1907177"/>
          <a:ext cx="9520382" cy="469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20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476F33-19AD-6E76-DE65-5E4E0F25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13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14F97D8A-0412-8752-6EDF-256D0F93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025" y="2934586"/>
            <a:ext cx="4543425" cy="1440977"/>
          </a:xfrm>
        </p:spPr>
        <p:txBody>
          <a:bodyPr>
            <a:normAutofit fontScale="90000"/>
          </a:bodyPr>
          <a:lstStyle/>
          <a:p>
            <a:r>
              <a:rPr lang="fi-FI"/>
              <a:t>Kiitos!</a:t>
            </a:r>
            <a:br>
              <a:rPr lang="fi-FI"/>
            </a:br>
            <a:r>
              <a:rPr lang="fi-FI"/>
              <a:t>Lisätietoja: Suvi Pulkkinen, puh. 050 404 810</a:t>
            </a:r>
            <a:br>
              <a:rPr lang="fi-FI"/>
            </a:br>
            <a:r>
              <a:rPr lang="fi-FI"/>
              <a:t>suvi.pulkkinen@chamber.fi</a:t>
            </a:r>
          </a:p>
        </p:txBody>
      </p:sp>
    </p:spTree>
    <p:extLst>
      <p:ext uri="{BB962C8B-B14F-4D97-AF65-F5344CB8AC3E}">
        <p14:creationId xmlns:p14="http://schemas.microsoft.com/office/powerpoint/2010/main" val="241655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AC1AC1-2FF6-2084-D219-5C9B4D4C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Nuorten osaamistaso ja työvoiman työkyky haastavat eniten yritysten kilpailukykyä tulevina vuosina*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27871F-F073-7346-6E7B-9C3036A6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FB10B8B-E9A5-EB7E-5498-247D33CD14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137067"/>
              </p:ext>
            </p:extLst>
          </p:nvPr>
        </p:nvGraphicFramePr>
        <p:xfrm>
          <a:off x="1600200" y="1825625"/>
          <a:ext cx="968692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C9FFCC3F-931F-D151-66C3-3DD8E0C7BDFC}"/>
              </a:ext>
            </a:extLst>
          </p:cNvPr>
          <p:cNvSpPr txBox="1"/>
          <p:nvPr/>
        </p:nvSpPr>
        <p:spPr>
          <a:xfrm>
            <a:off x="123289" y="6356350"/>
            <a:ext cx="407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* Seuraavan viiden vuoden aikana</a:t>
            </a:r>
          </a:p>
        </p:txBody>
      </p:sp>
    </p:spTree>
    <p:extLst>
      <p:ext uri="{BB962C8B-B14F-4D97-AF65-F5344CB8AC3E}">
        <p14:creationId xmlns:p14="http://schemas.microsoft.com/office/powerpoint/2010/main" val="7746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0DA874-BA7F-2A88-6381-507E8925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188029" y="365251"/>
            <a:ext cx="9165770" cy="1325563"/>
          </a:xfrm>
        </p:spPr>
        <p:txBody>
          <a:bodyPr anchor="ctr">
            <a:normAutofit fontScale="90000"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/>
              <a:t>Pula </a:t>
            </a:r>
            <a:r>
              <a:rPr lang="en-US" sz="4400" b="1" err="1"/>
              <a:t>osaajista</a:t>
            </a:r>
            <a:r>
              <a:rPr lang="en-US" sz="4400" b="1"/>
              <a:t> </a:t>
            </a:r>
            <a:r>
              <a:rPr lang="en-US" sz="4400" b="1" err="1"/>
              <a:t>kohdentuu</a:t>
            </a:r>
            <a:r>
              <a:rPr lang="en-US" sz="4400" b="1"/>
              <a:t> </a:t>
            </a:r>
            <a:r>
              <a:rPr lang="en-US" sz="4400" b="1" err="1"/>
              <a:t>yhä</a:t>
            </a:r>
            <a:r>
              <a:rPr lang="en-US" sz="4400" b="1"/>
              <a:t> </a:t>
            </a:r>
            <a:r>
              <a:rPr lang="en-US" sz="4400" b="1" err="1"/>
              <a:t>enemmän</a:t>
            </a:r>
            <a:r>
              <a:rPr lang="en-US" sz="4400" b="1"/>
              <a:t> </a:t>
            </a:r>
            <a:r>
              <a:rPr lang="en-US" sz="4400" b="1" err="1"/>
              <a:t>korkeasti</a:t>
            </a:r>
            <a:r>
              <a:rPr lang="en-US" sz="4400" b="1"/>
              <a:t> </a:t>
            </a:r>
            <a:r>
              <a:rPr lang="en-US" sz="4400" b="1" err="1"/>
              <a:t>koulutettuihin</a:t>
            </a:r>
            <a:endParaRPr lang="en-US" sz="4400" b="1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1353550735"/>
              </p:ext>
            </p:extLst>
          </p:nvPr>
        </p:nvGraphicFramePr>
        <p:xfrm>
          <a:off x="1975449" y="1825625"/>
          <a:ext cx="9378351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15D575BF-C948-6688-ACBB-D9275493612A}"/>
              </a:ext>
            </a:extLst>
          </p:cNvPr>
          <p:cNvSpPr txBox="1"/>
          <p:nvPr/>
        </p:nvSpPr>
        <p:spPr>
          <a:xfrm>
            <a:off x="1129233" y="6306495"/>
            <a:ext cx="367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>
                <a:solidFill>
                  <a:schemeClr val="accent5"/>
                </a:solidFill>
              </a:rPr>
              <a:t>N=208</a:t>
            </a:r>
          </a:p>
        </p:txBody>
      </p:sp>
    </p:spTree>
    <p:extLst>
      <p:ext uri="{BB962C8B-B14F-4D97-AF65-F5344CB8AC3E}">
        <p14:creationId xmlns:p14="http://schemas.microsoft.com/office/powerpoint/2010/main" val="375870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03E953-4678-CCC3-0CFA-CB6533A3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err="1"/>
              <a:t>Enemmistö</a:t>
            </a:r>
            <a:r>
              <a:rPr lang="en-US" sz="4000"/>
              <a:t> </a:t>
            </a:r>
            <a:r>
              <a:rPr lang="en-US" sz="4000" err="1"/>
              <a:t>yrityksistä</a:t>
            </a:r>
            <a:r>
              <a:rPr lang="en-US" sz="4000"/>
              <a:t> </a:t>
            </a:r>
            <a:r>
              <a:rPr lang="en-US" sz="4000" err="1"/>
              <a:t>rekrytoinut</a:t>
            </a:r>
            <a:r>
              <a:rPr lang="en-US" sz="4000"/>
              <a:t> </a:t>
            </a:r>
            <a:r>
              <a:rPr lang="en-US" sz="4000" err="1"/>
              <a:t>alueen</a:t>
            </a:r>
            <a:r>
              <a:rPr lang="en-US" sz="4000"/>
              <a:t> </a:t>
            </a:r>
            <a:r>
              <a:rPr lang="en-US" sz="4000" err="1"/>
              <a:t>oppilaitoksesta</a:t>
            </a:r>
            <a:r>
              <a:rPr lang="en-US" sz="4000"/>
              <a:t> </a:t>
            </a:r>
            <a:endParaRPr lang="fi-FI" sz="40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31593C6-7881-256B-E63F-4D6F1295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509F657F-4ED8-4278-0109-EA69F71A72D4}"/>
              </a:ext>
            </a:extLst>
          </p:cNvPr>
          <p:cNvSpPr txBox="1">
            <a:spLocks/>
          </p:cNvSpPr>
          <p:nvPr/>
        </p:nvSpPr>
        <p:spPr>
          <a:xfrm>
            <a:off x="8391646" y="2887459"/>
            <a:ext cx="3181107" cy="80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/>
              <a:t>Onko </a:t>
            </a:r>
            <a:r>
              <a:rPr lang="en-US" sz="1800" err="1"/>
              <a:t>yrityksenne</a:t>
            </a:r>
            <a:r>
              <a:rPr lang="en-US" sz="1800"/>
              <a:t> </a:t>
            </a:r>
            <a:r>
              <a:rPr lang="en-US" sz="1800" err="1"/>
              <a:t>ottanut</a:t>
            </a:r>
            <a:r>
              <a:rPr lang="en-US" sz="1800"/>
              <a:t> </a:t>
            </a:r>
            <a:r>
              <a:rPr lang="en-US" sz="1800" err="1"/>
              <a:t>töihin</a:t>
            </a:r>
            <a:r>
              <a:rPr lang="en-US" sz="1800"/>
              <a:t> </a:t>
            </a:r>
            <a:r>
              <a:rPr lang="en-US" sz="1800" err="1"/>
              <a:t>alueenne</a:t>
            </a:r>
            <a:r>
              <a:rPr lang="en-US" sz="1800"/>
              <a:t> </a:t>
            </a:r>
            <a:r>
              <a:rPr lang="en-US" sz="1800" err="1"/>
              <a:t>oppilaitoksesta</a:t>
            </a:r>
            <a:r>
              <a:rPr lang="en-US" sz="1800"/>
              <a:t> tai </a:t>
            </a:r>
            <a:r>
              <a:rPr lang="en-US" sz="1800" err="1"/>
              <a:t>korkeakoulusta</a:t>
            </a:r>
            <a:r>
              <a:rPr lang="en-US" sz="1800"/>
              <a:t> </a:t>
            </a:r>
            <a:r>
              <a:rPr lang="en-US" sz="1800" err="1"/>
              <a:t>hiljattain</a:t>
            </a:r>
            <a:r>
              <a:rPr lang="en-US" sz="1800"/>
              <a:t> </a:t>
            </a:r>
            <a:r>
              <a:rPr lang="en-US" sz="1800" err="1"/>
              <a:t>valmistuneita</a:t>
            </a:r>
            <a:r>
              <a:rPr lang="en-US" sz="1800"/>
              <a:t> </a:t>
            </a:r>
            <a:r>
              <a:rPr lang="en-US" sz="1800" err="1"/>
              <a:t>nuoria</a:t>
            </a:r>
            <a:r>
              <a:rPr lang="en-US" sz="1800"/>
              <a:t> </a:t>
            </a:r>
            <a:r>
              <a:rPr lang="en-US" sz="1800" err="1"/>
              <a:t>viimeisen</a:t>
            </a:r>
            <a:r>
              <a:rPr lang="en-US" sz="1800"/>
              <a:t> </a:t>
            </a:r>
            <a:r>
              <a:rPr lang="en-US" sz="1800" err="1"/>
              <a:t>kahden</a:t>
            </a:r>
            <a:r>
              <a:rPr lang="en-US" sz="1800"/>
              <a:t> </a:t>
            </a:r>
            <a:r>
              <a:rPr lang="en-US" sz="1800" err="1"/>
              <a:t>vuoden</a:t>
            </a:r>
            <a:r>
              <a:rPr lang="en-US" sz="1800"/>
              <a:t> </a:t>
            </a:r>
            <a:r>
              <a:rPr lang="en-US" sz="1800" err="1"/>
              <a:t>sisällä</a:t>
            </a:r>
            <a:r>
              <a:rPr lang="en-US" sz="1800"/>
              <a:t>?</a:t>
            </a:r>
            <a:endParaRPr lang="fi-FI" sz="1800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9C98ADB2-D22B-7501-6223-C5FA92D41421}"/>
              </a:ext>
            </a:extLst>
          </p:cNvPr>
          <p:cNvSpPr/>
          <p:nvPr/>
        </p:nvSpPr>
        <p:spPr>
          <a:xfrm>
            <a:off x="2222832" y="2472239"/>
            <a:ext cx="965200" cy="931333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28 %</a:t>
            </a: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881EEE3A-31CF-84E8-54DE-5D281ED2CBCD}"/>
              </a:ext>
            </a:extLst>
          </p:cNvPr>
          <p:cNvSpPr/>
          <p:nvPr/>
        </p:nvSpPr>
        <p:spPr>
          <a:xfrm>
            <a:off x="4481531" y="2371346"/>
            <a:ext cx="1068899" cy="1032226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35 %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4F14F15-BA74-9585-C546-05A979AECD6F}"/>
              </a:ext>
            </a:extLst>
          </p:cNvPr>
          <p:cNvSpPr/>
          <p:nvPr/>
        </p:nvSpPr>
        <p:spPr>
          <a:xfrm>
            <a:off x="6539974" y="2058866"/>
            <a:ext cx="1346867" cy="13516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47 %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CE69214-7D43-6540-EC96-EFE7427A3625}"/>
              </a:ext>
            </a:extLst>
          </p:cNvPr>
          <p:cNvSpPr txBox="1"/>
          <p:nvPr/>
        </p:nvSpPr>
        <p:spPr>
          <a:xfrm>
            <a:off x="1665574" y="3534814"/>
            <a:ext cx="220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/>
              <a:t>Korkeakoulusta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9D6EB55-58EC-EE26-3362-BB066FD5FA87}"/>
              </a:ext>
            </a:extLst>
          </p:cNvPr>
          <p:cNvSpPr txBox="1"/>
          <p:nvPr/>
        </p:nvSpPr>
        <p:spPr>
          <a:xfrm>
            <a:off x="4120581" y="3534814"/>
            <a:ext cx="201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/>
              <a:t>Ammatillisesta koulutuksesta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AE47C4B-88DE-B9A3-1C78-EE64D2FC73A4}"/>
              </a:ext>
            </a:extLst>
          </p:cNvPr>
          <p:cNvSpPr txBox="1"/>
          <p:nvPr/>
        </p:nvSpPr>
        <p:spPr>
          <a:xfrm>
            <a:off x="7040104" y="3543281"/>
            <a:ext cx="414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/>
              <a:t>Ei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8AF9ECCC-920B-E0D3-DCB6-D801B788F09B}"/>
              </a:ext>
            </a:extLst>
          </p:cNvPr>
          <p:cNvSpPr/>
          <p:nvPr/>
        </p:nvSpPr>
        <p:spPr>
          <a:xfrm>
            <a:off x="1665574" y="4766737"/>
            <a:ext cx="9686925" cy="18266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fi-FI" sz="2000">
                <a:solidFill>
                  <a:schemeClr val="tx1"/>
                </a:solidFill>
              </a:rPr>
              <a:t>Suuryrityksistä </a:t>
            </a:r>
            <a:r>
              <a:rPr lang="fi-FI" sz="2000" b="1">
                <a:solidFill>
                  <a:schemeClr val="tx1"/>
                </a:solidFill>
              </a:rPr>
              <a:t>74 %</a:t>
            </a:r>
            <a:r>
              <a:rPr lang="fi-FI" sz="2000">
                <a:solidFill>
                  <a:schemeClr val="tx1"/>
                </a:solidFill>
              </a:rPr>
              <a:t> on rekrytoinut korkeakoulusta, keskisuurista (50-249 työntekijää) vain 47 %. Ammatillisesta koulutuksesta ne ovat rekrytoineet yhtä usein (56-58 %).</a:t>
            </a:r>
          </a:p>
        </p:txBody>
      </p:sp>
      <p:pic>
        <p:nvPicPr>
          <p:cNvPr id="16" name="Kuva 15" descr="Huutomerkki tasaisella täytöllä">
            <a:extLst>
              <a:ext uri="{FF2B5EF4-FFF2-40B4-BE49-F238E27FC236}">
                <a16:creationId xmlns:a16="http://schemas.microsoft.com/office/drawing/2014/main" id="{3B871545-617E-1986-A060-3479136C1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5666" y="5004634"/>
            <a:ext cx="1351716" cy="13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2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31301E-C740-57C3-4EC0-A2390E70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/>
              <a:t>Korkeasti koulutettujen osaamisen koetaan vastaavan selvästi ammatillista koulutusta paremmin työelämän tarpeisiin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185C8FCB-499D-A117-2C79-B051D1F30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11081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5907E7-2E75-D618-438B-59DA8D33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3A08E68-EB62-E2F9-AB93-CC220885537C}"/>
              </a:ext>
            </a:extLst>
          </p:cNvPr>
          <p:cNvSpPr txBox="1"/>
          <p:nvPr/>
        </p:nvSpPr>
        <p:spPr>
          <a:xfrm>
            <a:off x="7849098" y="367773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63 %</a:t>
            </a:r>
          </a:p>
        </p:txBody>
      </p:sp>
      <p:sp>
        <p:nvSpPr>
          <p:cNvPr id="9" name="Vasen aaltosulje 8">
            <a:extLst>
              <a:ext uri="{FF2B5EF4-FFF2-40B4-BE49-F238E27FC236}">
                <a16:creationId xmlns:a16="http://schemas.microsoft.com/office/drawing/2014/main" id="{3D01F504-B544-7958-9FC7-0834C13AF7E8}"/>
              </a:ext>
            </a:extLst>
          </p:cNvPr>
          <p:cNvSpPr/>
          <p:nvPr/>
        </p:nvSpPr>
        <p:spPr>
          <a:xfrm rot="5400000">
            <a:off x="8094133" y="1591734"/>
            <a:ext cx="194734" cy="51054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Vasen aaltosulje 9">
            <a:extLst>
              <a:ext uri="{FF2B5EF4-FFF2-40B4-BE49-F238E27FC236}">
                <a16:creationId xmlns:a16="http://schemas.microsoft.com/office/drawing/2014/main" id="{6559ADF0-9AE3-50DD-6C14-3AF75416949B}"/>
              </a:ext>
            </a:extLst>
          </p:cNvPr>
          <p:cNvSpPr/>
          <p:nvPr/>
        </p:nvSpPr>
        <p:spPr>
          <a:xfrm rot="5400000">
            <a:off x="9350122" y="1247523"/>
            <a:ext cx="273558" cy="227753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08B80E0-2570-D206-F68C-779A232A3CBD}"/>
              </a:ext>
            </a:extLst>
          </p:cNvPr>
          <p:cNvSpPr txBox="1"/>
          <p:nvPr/>
        </p:nvSpPr>
        <p:spPr>
          <a:xfrm>
            <a:off x="9144499" y="182964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29 %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5653BAEE-3E44-5EEF-81D3-C3D2260E517E}"/>
              </a:ext>
            </a:extLst>
          </p:cNvPr>
          <p:cNvSpPr txBox="1">
            <a:spLocks/>
          </p:cNvSpPr>
          <p:nvPr/>
        </p:nvSpPr>
        <p:spPr>
          <a:xfrm>
            <a:off x="1817914" y="6129394"/>
            <a:ext cx="9171821" cy="809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i="1" dirty="0"/>
              <a:t>Kuinka hyvin ammattiin / korkeakoulusta valmistuneiden osaaminen vastaa työelämän tarpeita? * Kysytty vain viimeisen kahden vuoden sisällä rekrytoineilta.</a:t>
            </a:r>
          </a:p>
        </p:txBody>
      </p:sp>
    </p:spTree>
    <p:extLst>
      <p:ext uri="{BB962C8B-B14F-4D97-AF65-F5344CB8AC3E}">
        <p14:creationId xmlns:p14="http://schemas.microsoft.com/office/powerpoint/2010/main" val="186278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F508B-33C0-E987-BF67-F8FDAC34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Yritykset ovat silti jokseenkin tyytyväisiä ammattiosaamisen eri osa-alueisiin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DBEC5D42-6B62-0595-A4B8-EFE25085F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870249"/>
              </p:ext>
            </p:extLst>
          </p:nvPr>
        </p:nvGraphicFramePr>
        <p:xfrm>
          <a:off x="1600200" y="1825625"/>
          <a:ext cx="968692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34D1F9D-581B-62F0-4CBC-DDD97549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06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A36D6-C939-A247-A2A7-6FAFB1CC0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6DA4C4-B8BE-12D6-75B9-80CF6075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Korkeasti koulutettujen osaamiseen on pääasiassa oltu tyytyväisiä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AF7B8891-1928-0D32-65C0-8BB11F47FB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048623"/>
              </p:ext>
            </p:extLst>
          </p:nvPr>
        </p:nvGraphicFramePr>
        <p:xfrm>
          <a:off x="1600200" y="1825625"/>
          <a:ext cx="968692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F361B2-3063-F7FD-FF16-E18235CB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78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8E5F55D-23DC-EAD3-8323-A0E5E4C3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67CA9B6-CA02-0AEB-2042-C841C67D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365251"/>
            <a:ext cx="8864599" cy="1325563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Yritykset toivovat seuraavalta hallitukselta toimia työn vastaanottamisen kannusteisiin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85533EF4-4584-E867-388F-271F2270A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358347"/>
              </p:ext>
            </p:extLst>
          </p:nvPr>
        </p:nvGraphicFramePr>
        <p:xfrm>
          <a:off x="2400298" y="2751667"/>
          <a:ext cx="6865622" cy="360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tsikko 2">
            <a:extLst>
              <a:ext uri="{FF2B5EF4-FFF2-40B4-BE49-F238E27FC236}">
                <a16:creationId xmlns:a16="http://schemas.microsoft.com/office/drawing/2014/main" id="{07F28DC7-8240-CC89-60AE-BE6273A9FFFE}"/>
              </a:ext>
            </a:extLst>
          </p:cNvPr>
          <p:cNvSpPr txBox="1">
            <a:spLocks/>
          </p:cNvSpPr>
          <p:nvPr/>
        </p:nvSpPr>
        <p:spPr>
          <a:xfrm>
            <a:off x="2556933" y="2050118"/>
            <a:ext cx="3767667" cy="853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>
                <a:solidFill>
                  <a:schemeClr val="accent5"/>
                </a:solidFill>
              </a:rPr>
              <a:t>TOP 5 teemat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43F8008-8EBB-897B-F3ED-A52C65E8D789}"/>
              </a:ext>
            </a:extLst>
          </p:cNvPr>
          <p:cNvSpPr txBox="1"/>
          <p:nvPr/>
        </p:nvSpPr>
        <p:spPr>
          <a:xfrm>
            <a:off x="2400298" y="6352143"/>
            <a:ext cx="651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Kukin vastaaja sai valita 13 vaihtoehdosta neljä tärkeintä</a:t>
            </a:r>
          </a:p>
        </p:txBody>
      </p:sp>
    </p:spTree>
    <p:extLst>
      <p:ext uri="{BB962C8B-B14F-4D97-AF65-F5344CB8AC3E}">
        <p14:creationId xmlns:p14="http://schemas.microsoft.com/office/powerpoint/2010/main" val="212978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634C570-BE3F-B6A1-A96B-9F15E34D7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6071"/>
            <a:ext cx="9144000" cy="2387600"/>
          </a:xfrm>
        </p:spPr>
        <p:txBody>
          <a:bodyPr/>
          <a:lstStyle/>
          <a:p>
            <a:r>
              <a:rPr lang="fi-FI"/>
              <a:t>Perustiedot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103162-37AF-A95C-1C3C-23380B7D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639716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98ef5a-c1d4-4f2e-aee8-568332489b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B529E7A79DFF4D9F345102ADB27E85" ma:contentTypeVersion="15" ma:contentTypeDescription="Luo uusi asiakirja." ma:contentTypeScope="" ma:versionID="d3cba0f0930cee7578e1396b5162b5ad">
  <xsd:schema xmlns:xsd="http://www.w3.org/2001/XMLSchema" xmlns:xs="http://www.w3.org/2001/XMLSchema" xmlns:p="http://schemas.microsoft.com/office/2006/metadata/properties" xmlns:ns3="b198ef5a-c1d4-4f2e-aee8-568332489bc7" xmlns:ns4="74a8f285-da06-4935-8aea-ddcda6012c98" targetNamespace="http://schemas.microsoft.com/office/2006/metadata/properties" ma:root="true" ma:fieldsID="df3d0ec4ba6e6b6d4b18fbd4fdbbbc86" ns3:_="" ns4:_="">
    <xsd:import namespace="b198ef5a-c1d4-4f2e-aee8-568332489bc7"/>
    <xsd:import namespace="74a8f285-da06-4935-8aea-ddcda6012c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8ef5a-c1d4-4f2e-aee8-568332489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8f285-da06-4935-8aea-ddcda6012c9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C4863D-7277-4CF5-987F-3F15F8DB6B92}">
  <ds:schemaRefs>
    <ds:schemaRef ds:uri="http://schemas.microsoft.com/office/2006/documentManagement/types"/>
    <ds:schemaRef ds:uri="http://schemas.microsoft.com/office/infopath/2007/PartnerControls"/>
    <ds:schemaRef ds:uri="b198ef5a-c1d4-4f2e-aee8-568332489bc7"/>
    <ds:schemaRef ds:uri="http://purl.org/dc/dcmitype/"/>
    <ds:schemaRef ds:uri="74a8f285-da06-4935-8aea-ddcda6012c98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B287AD-6065-4D95-95B8-D06264A838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98ef5a-c1d4-4f2e-aee8-568332489bc7"/>
    <ds:schemaRef ds:uri="74a8f285-da06-4935-8aea-ddcda6012c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1243</TotalTime>
  <Words>226</Words>
  <Application>Microsoft Office PowerPoint</Application>
  <PresentationFormat>Laajakuva</PresentationFormat>
  <Paragraphs>48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Ammattiosaaminen</vt:lpstr>
      <vt:lpstr>Nuorten osaamistaso ja työvoiman työkyky haastavat eniten yritysten kilpailukykyä tulevina vuosina*</vt:lpstr>
      <vt:lpstr>Pula osaajista kohdentuu yhä enemmän korkeasti koulutettuihin</vt:lpstr>
      <vt:lpstr>Enemmistö yrityksistä rekrytoinut alueen oppilaitoksesta </vt:lpstr>
      <vt:lpstr>Korkeasti koulutettujen osaamisen koetaan vastaavan selvästi ammatillista koulutusta paremmin työelämän tarpeisiin</vt:lpstr>
      <vt:lpstr>Yritykset ovat silti jokseenkin tyytyväisiä ammattiosaamisen eri osa-alueisiin</vt:lpstr>
      <vt:lpstr>Korkeasti koulutettujen osaamiseen on pääasiassa oltu tyytyväisiä</vt:lpstr>
      <vt:lpstr>Yritykset toivovat seuraavalta hallitukselta toimia työn vastaanottamisen kannusteisiin</vt:lpstr>
      <vt:lpstr>Perustiedot</vt:lpstr>
      <vt:lpstr>Yritykset toimialoittain</vt:lpstr>
      <vt:lpstr>Vastanneista yrityksistä enemmistö on mikro- tai pienyrityksiä</vt:lpstr>
      <vt:lpstr>Kolmannes vastanneista yrityksistä työllistää 10-49 henkeä</vt:lpstr>
      <vt:lpstr>Kiitos! Lisätietoja: Suvi Pulkkinen, puh. 050 404 810 suvi.pulkkinen@chamber.fi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Miltä yrityksissä näyttää osaavan työvoiman saatavuuden saralla?</dc:title>
  <dc:creator>Elina Jutila</dc:creator>
  <cp:keywords>Keskuskauppakamari</cp:keywords>
  <cp:lastModifiedBy>Lotta Kallio</cp:lastModifiedBy>
  <cp:revision>8</cp:revision>
  <dcterms:created xsi:type="dcterms:W3CDTF">2024-09-16T06:59:52Z</dcterms:created>
  <dcterms:modified xsi:type="dcterms:W3CDTF">2025-09-12T11:38:43Z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0x01010084B529E7A79DFF4D9F345102ADB27E85</vt:lpwstr>
  </property>
  <property fmtid="{D5CDD505-2E9C-101B-9397-08002B2CF9AE}" pid="3" name="Order">
    <vt:r8>13737600</vt:r8>
  </property>
</Properties>
</file>