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286" r:id="rId5"/>
    <p:sldId id="293" r:id="rId6"/>
    <p:sldId id="294" r:id="rId7"/>
    <p:sldId id="295" r:id="rId8"/>
    <p:sldId id="296" r:id="rId9"/>
    <p:sldId id="297" r:id="rId10"/>
    <p:sldId id="309" r:id="rId11"/>
    <p:sldId id="287" r:id="rId12"/>
    <p:sldId id="288" r:id="rId13"/>
    <p:sldId id="289" r:id="rId14"/>
    <p:sldId id="290" r:id="rId15"/>
    <p:sldId id="291" r:id="rId16"/>
    <p:sldId id="308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C8FA6-6E04-464D-8462-3D4137AB649F}" v="10" dt="2025-09-19T10:03:35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318660611927566E-2"/>
          <c:y val="1.8199695181083459E-2"/>
          <c:w val="0.92669425587674936"/>
          <c:h val="0.8962994650340869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Vientimme tulee kuluvan vuoden aikana verrattuna edelliseen vuoteen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C3-4703-9CE8-054099C6C06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C3-4703-9CE8-054099C6C06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AC3-4703-9CE8-054099C6C06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C3-4703-9CE8-054099C6C06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AC3-4703-9CE8-054099C6C06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Kasvamaan merkittävästi</c:v>
                </c:pt>
                <c:pt idx="1">
                  <c:v>Kasvamaan jonkin verran</c:v>
                </c:pt>
                <c:pt idx="2">
                  <c:v>Pysymään ennallaan</c:v>
                </c:pt>
                <c:pt idx="3">
                  <c:v>Laskemaan jonkin verran</c:v>
                </c:pt>
                <c:pt idx="4">
                  <c:v>Laskemaan merkittävästi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0.15596330275229359</c:v>
                </c:pt>
                <c:pt idx="1">
                  <c:v>0.3577981651376147</c:v>
                </c:pt>
                <c:pt idx="2">
                  <c:v>0.34862385321100919</c:v>
                </c:pt>
                <c:pt idx="3">
                  <c:v>0.11009174311926606</c:v>
                </c:pt>
                <c:pt idx="4">
                  <c:v>2.7522935779816515E-2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C3-4703-9CE8-054099C6C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05744123250624E-2"/>
          <c:y val="1.6140159767610747E-2"/>
          <c:w val="0.92669425587674936"/>
          <c:h val="0.4984050472040668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Päämarkkina-alueet (valitse tärkeimmät kohdemarkkinat)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5D-494C-B50C-C76BD91F41C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5D-494C-B50C-C76BD91F41C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5D-494C-B50C-C76BD91F41C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5D-494C-B50C-C76BD91F41C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F5D-494C-B50C-C76BD91F41C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F5D-494C-B50C-C76BD91F41C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F5D-494C-B50C-C76BD91F41C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F5D-494C-B50C-C76BD91F41C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F5D-494C-B50C-C76BD91F41C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F5D-494C-B50C-C76BD91F41C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F5D-494C-B50C-C76BD91F41C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F5D-494C-B50C-C76BD91F41C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F5D-494C-B50C-C76BD91F41C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F5D-494C-B50C-C76BD91F41C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F5D-494C-B50C-C76BD91F41C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F5D-494C-B50C-C76BD91F41C5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F5D-494C-B50C-C76BD91F41C5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F5D-494C-B50C-C76BD91F41C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Pohjoismaat</c:v>
                </c:pt>
                <c:pt idx="1">
                  <c:v>Saksa</c:v>
                </c:pt>
                <c:pt idx="2">
                  <c:v>Iso-Britannia</c:v>
                </c:pt>
                <c:pt idx="3">
                  <c:v>Ranska</c:v>
                </c:pt>
                <c:pt idx="4">
                  <c:v>Espanja</c:v>
                </c:pt>
                <c:pt idx="5">
                  <c:v>Italia</c:v>
                </c:pt>
                <c:pt idx="6">
                  <c:v>Muu Eurooppa</c:v>
                </c:pt>
                <c:pt idx="7">
                  <c:v>Kiina</c:v>
                </c:pt>
                <c:pt idx="8">
                  <c:v>Intia</c:v>
                </c:pt>
                <c:pt idx="9">
                  <c:v>Keski-Aasia (Kazakstan, Uzbekistan, Kirgisia, Tadzikistan, Turkmenistan)</c:v>
                </c:pt>
                <c:pt idx="10">
                  <c:v>Muu Aasia</c:v>
                </c:pt>
                <c:pt idx="11">
                  <c:v>Yhdysvallat</c:v>
                </c:pt>
                <c:pt idx="12">
                  <c:v>Kanada</c:v>
                </c:pt>
                <c:pt idx="13">
                  <c:v>Latinalainen Amerikka</c:v>
                </c:pt>
                <c:pt idx="14">
                  <c:v>Afrikka</c:v>
                </c:pt>
                <c:pt idx="15">
                  <c:v>Australia</c:v>
                </c:pt>
                <c:pt idx="16">
                  <c:v>Arabimaat ja Lähi-Itä</c:v>
                </c:pt>
                <c:pt idx="17">
                  <c:v>Venäjä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0.7155963302752294</c:v>
                </c:pt>
                <c:pt idx="1">
                  <c:v>0.5321100917431193</c:v>
                </c:pt>
                <c:pt idx="2">
                  <c:v>0.37614678899082571</c:v>
                </c:pt>
                <c:pt idx="3">
                  <c:v>0.37614678899082571</c:v>
                </c:pt>
                <c:pt idx="4">
                  <c:v>0.22018348623853212</c:v>
                </c:pt>
                <c:pt idx="5">
                  <c:v>0.20183486238532111</c:v>
                </c:pt>
                <c:pt idx="6">
                  <c:v>0.43119266055045874</c:v>
                </c:pt>
                <c:pt idx="7">
                  <c:v>0.16513761467889909</c:v>
                </c:pt>
                <c:pt idx="8">
                  <c:v>0.14678899082568808</c:v>
                </c:pt>
                <c:pt idx="9">
                  <c:v>2.7522935779816515E-2</c:v>
                </c:pt>
                <c:pt idx="10">
                  <c:v>0.15596330275229359</c:v>
                </c:pt>
                <c:pt idx="11">
                  <c:v>0.37614678899082571</c:v>
                </c:pt>
                <c:pt idx="12">
                  <c:v>0.22935779816513763</c:v>
                </c:pt>
                <c:pt idx="13">
                  <c:v>0.15596330275229359</c:v>
                </c:pt>
                <c:pt idx="14">
                  <c:v>8.2568807339449546E-2</c:v>
                </c:pt>
                <c:pt idx="15">
                  <c:v>0.13761467889908258</c:v>
                </c:pt>
                <c:pt idx="16">
                  <c:v>0.22935779816513763</c:v>
                </c:pt>
                <c:pt idx="17">
                  <c:v>9.1743119266055051E-3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CF5D-494C-B50C-C76BD91F4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88355771987977E-2"/>
          <c:y val="2.7731179344052243E-2"/>
          <c:w val="0.9285442687660711"/>
          <c:h val="0.6453643790849673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Vientinäkymiämme heikentävät seuraavat: (Valitse kolme tärkeintä)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32-470F-8D10-9A4F5A7341C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32-470F-8D10-9A4F5A7341C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032-470F-8D10-9A4F5A7341C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032-470F-8D10-9A4F5A7341C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032-470F-8D10-9A4F5A7341C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032-470F-8D10-9A4F5A7341C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032-470F-8D10-9A4F5A7341C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032-470F-8D10-9A4F5A7341C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032-470F-8D10-9A4F5A7341C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032-470F-8D10-9A4F5A7341C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032-470F-8D10-9A4F5A7341C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032-470F-8D10-9A4F5A7341C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032-470F-8D10-9A4F5A7341C6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032-470F-8D10-9A4F5A7341C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Logistiset häiriöt</c:v>
                </c:pt>
                <c:pt idx="1">
                  <c:v>Raaka-aineiden saatavuus</c:v>
                </c:pt>
                <c:pt idx="2">
                  <c:v>Komponenttien saatavuus</c:v>
                </c:pt>
                <c:pt idx="3">
                  <c:v>Energian saatavuus</c:v>
                </c:pt>
                <c:pt idx="4">
                  <c:v>Osaajien saatavuus</c:v>
                </c:pt>
                <c:pt idx="5">
                  <c:v>Energian hinta</c:v>
                </c:pt>
                <c:pt idx="6">
                  <c:v>Kohonneet kustannukset</c:v>
                </c:pt>
                <c:pt idx="7">
                  <c:v>Heikentynyt kysyntä</c:v>
                </c:pt>
                <c:pt idx="8">
                  <c:v>Vientirahoituksen puute</c:v>
                </c:pt>
                <c:pt idx="9">
                  <c:v>Venäjän sota ja pakotteet</c:v>
                </c:pt>
                <c:pt idx="10">
                  <c:v>Presidentti Trumpin hallintoon liittyvät epävarmuudet</c:v>
                </c:pt>
                <c:pt idx="11">
                  <c:v>Kiinaan liittyvät epävarmuudet</c:v>
                </c:pt>
                <c:pt idx="12">
                  <c:v>Taantuva maailmantalous</c:v>
                </c:pt>
                <c:pt idx="13">
                  <c:v>Muu, mikä?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6.6666666666666666E-2</c:v>
                </c:pt>
                <c:pt idx="1">
                  <c:v>6.6666666666666666E-2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0.13333333333333333</c:v>
                </c:pt>
                <c:pt idx="7">
                  <c:v>0.8</c:v>
                </c:pt>
                <c:pt idx="8">
                  <c:v>6.6666666666666666E-2</c:v>
                </c:pt>
                <c:pt idx="9">
                  <c:v>0.4</c:v>
                </c:pt>
                <c:pt idx="10">
                  <c:v>0.6</c:v>
                </c:pt>
                <c:pt idx="11">
                  <c:v>6.6666666666666666E-2</c:v>
                </c:pt>
                <c:pt idx="12">
                  <c:v>0.66666666666666663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032-470F-8D10-9A4F5A734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095752815931421E-2"/>
          <c:y val="1.8150454077052087E-2"/>
          <c:w val="0.93010854244931918"/>
          <c:h val="0.8989951729317834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Uskotko, että Suomen vienti tulee vuonna 2026...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29-4F2D-A527-7D2D7F731D5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29-4F2D-A527-7D2D7F731D5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E29-4F2D-A527-7D2D7F731D5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E29-4F2D-A527-7D2D7F731D5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E29-4F2D-A527-7D2D7F731D5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Kasvamaan merkittävästi</c:v>
                </c:pt>
                <c:pt idx="1">
                  <c:v>Kasvamaan jonkin verran</c:v>
                </c:pt>
                <c:pt idx="2">
                  <c:v>Pysymään ennallaan</c:v>
                </c:pt>
                <c:pt idx="3">
                  <c:v>Laskemaan jonkin verran</c:v>
                </c:pt>
                <c:pt idx="4">
                  <c:v>Laskemaan merkittävästi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9.1743119266055051E-3</c:v>
                </c:pt>
                <c:pt idx="1">
                  <c:v>0.64220183486238536</c:v>
                </c:pt>
                <c:pt idx="2">
                  <c:v>0.24770642201834864</c:v>
                </c:pt>
                <c:pt idx="3">
                  <c:v>8.2568807339449546E-2</c:v>
                </c:pt>
                <c:pt idx="4">
                  <c:v>1.834862385321101E-2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29-4F2D-A527-7D2D7F731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33791668179658"/>
          <c:y val="3.7667616396655813E-2"/>
          <c:w val="0.81594834475248346"/>
          <c:h val="0.51172185911401602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Mitkä ovat arvionne mukaan uusia potentiaalisia kasvualoja?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A7-493A-A0EB-DCF96165A8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A7-493A-A0EB-DCF96165A8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A7-493A-A0EB-DCF96165A82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A7-493A-A0EB-DCF96165A82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CA7-493A-A0EB-DCF96165A8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CA7-493A-A0EB-DCF96165A8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CA7-493A-A0EB-DCF96165A8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CA7-493A-A0EB-DCF96165A82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CA7-493A-A0EB-DCF96165A82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CA7-493A-A0EB-DCF96165A8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CA7-493A-A0EB-DCF96165A82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Puhtaat teknologiat ja vähähiiliset ratkaisut</c:v>
                </c:pt>
                <c:pt idx="1">
                  <c:v>Digitalisaatio</c:v>
                </c:pt>
                <c:pt idx="2">
                  <c:v>Biojalostus</c:v>
                </c:pt>
                <c:pt idx="3">
                  <c:v>Muu korkean jalostusarvon teknologia</c:v>
                </c:pt>
                <c:pt idx="4">
                  <c:v>Kaivostoiminta</c:v>
                </c:pt>
                <c:pt idx="5">
                  <c:v>Kemianteollisuus</c:v>
                </c:pt>
                <c:pt idx="6">
                  <c:v>Valmistava teollisuus</c:v>
                </c:pt>
                <c:pt idx="7">
                  <c:v>Puolustusteollisuus</c:v>
                </c:pt>
                <c:pt idx="8">
                  <c:v>Peliala</c:v>
                </c:pt>
                <c:pt idx="9">
                  <c:v>Matkailu</c:v>
                </c:pt>
                <c:pt idx="10">
                  <c:v>Muu, mikä?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0.6132075471698113</c:v>
                </c:pt>
                <c:pt idx="1">
                  <c:v>0.35849056603773582</c:v>
                </c:pt>
                <c:pt idx="2">
                  <c:v>0.19811320754716982</c:v>
                </c:pt>
                <c:pt idx="3">
                  <c:v>0.29245283018867924</c:v>
                </c:pt>
                <c:pt idx="4">
                  <c:v>0.22641509433962265</c:v>
                </c:pt>
                <c:pt idx="5">
                  <c:v>0.12264150943396226</c:v>
                </c:pt>
                <c:pt idx="6">
                  <c:v>0.36792452830188677</c:v>
                </c:pt>
                <c:pt idx="7">
                  <c:v>0.80188679245283023</c:v>
                </c:pt>
                <c:pt idx="8">
                  <c:v>0.12264150943396226</c:v>
                </c:pt>
                <c:pt idx="9">
                  <c:v>0.17924528301886791</c:v>
                </c:pt>
                <c:pt idx="10">
                  <c:v>4.716981132075472E-2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CA7-493A-A0EB-DCF96165A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97358933981342E-2"/>
          <c:y val="3.4586020640098303E-2"/>
          <c:w val="0.94851828542870631"/>
          <c:h val="0.9257322076978939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Vaikuttaako kansainvälisen toimintaympäristön epävakaus yrityksenne näkymiin?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F3-42DD-BE9C-75D4D41886D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F3-42DD-BE9C-75D4D41886D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F3-42DD-BE9C-75D4D41886D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F3-42DD-BE9C-75D4D41886D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F3-42DD-BE9C-75D4D41886D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Vaikuttaa erittäin kielteisesti</c:v>
                </c:pt>
                <c:pt idx="1">
                  <c:v>Vaikuttaa kielteisesti</c:v>
                </c:pt>
                <c:pt idx="2">
                  <c:v>Ei vaikutusta</c:v>
                </c:pt>
                <c:pt idx="3">
                  <c:v>Vaikuttaa myönteisesti</c:v>
                </c:pt>
                <c:pt idx="4">
                  <c:v>Vaikuttaa erittäin myönteisesti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0.12844036697247707</c:v>
                </c:pt>
                <c:pt idx="1">
                  <c:v>0.6330275229357798</c:v>
                </c:pt>
                <c:pt idx="2">
                  <c:v>0.1834862385321101</c:v>
                </c:pt>
                <c:pt idx="3">
                  <c:v>5.5045871559633031E-2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F3-42DD-BE9C-75D4D4188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90422168170898"/>
          <c:y val="1.6876915988739652E-2"/>
          <c:w val="0.90779616175098121"/>
          <c:h val="0.5421510067514373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Minkä kauppakamarin jäsen yrityksenne on?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06-4DB3-AF28-6BD31180B3B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06-4DB3-AF28-6BD31180B3B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06-4DB3-AF28-6BD31180B3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06-4DB3-AF28-6BD31180B3B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906-4DB3-AF28-6BD31180B3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06-4DB3-AF28-6BD31180B3B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906-4DB3-AF28-6BD31180B3B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06-4DB3-AF28-6BD31180B3B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06-4DB3-AF28-6BD31180B3B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906-4DB3-AF28-6BD31180B3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906-4DB3-AF28-6BD31180B3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906-4DB3-AF28-6BD31180B3B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906-4DB3-AF28-6BD31180B3B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906-4DB3-AF28-6BD31180B3B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906-4DB3-AF28-6BD31180B3B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906-4DB3-AF28-6BD31180B3B5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906-4DB3-AF28-6BD31180B3B5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906-4DB3-AF28-6BD31180B3B5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906-4DB3-AF28-6BD31180B3B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Etelä-Karjalan kauppakamari</c:v>
                </c:pt>
                <c:pt idx="1">
                  <c:v>Etelä-Pohjanmaan kauppakamari</c:v>
                </c:pt>
                <c:pt idx="2">
                  <c:v>Etelä-Savon kauppakamari</c:v>
                </c:pt>
                <c:pt idx="3">
                  <c:v>Helsingin seudun kauppakamari</c:v>
                </c:pt>
                <c:pt idx="4">
                  <c:v>Hämeen kauppakamari</c:v>
                </c:pt>
                <c:pt idx="5">
                  <c:v>Keski-Suomen kauppakamari</c:v>
                </c:pt>
                <c:pt idx="6">
                  <c:v>Kuopion alueen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Länsi-Uudenmaan kauppakamari</c:v>
                </c:pt>
                <c:pt idx="10">
                  <c:v>Oulun kauppakamari</c:v>
                </c:pt>
                <c:pt idx="11">
                  <c:v>Pohjanmaan kauppakamari</c:v>
                </c:pt>
                <c:pt idx="12">
                  <c:v>Pohjois-Karjalan kauppakamari</c:v>
                </c:pt>
                <c:pt idx="13">
                  <c:v>Rauman kauppakamari</c:v>
                </c:pt>
                <c:pt idx="14">
                  <c:v>Riihimäen-Hyvinkään kauppakamari</c:v>
                </c:pt>
                <c:pt idx="15">
                  <c:v>Satakunnan kauppakamari</c:v>
                </c:pt>
                <c:pt idx="16">
                  <c:v>Tampereen kauppakamari</c:v>
                </c:pt>
                <c:pt idx="17">
                  <c:v>Turun kauppakamari</c:v>
                </c:pt>
                <c:pt idx="18">
                  <c:v>Ålands handelskammare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9.433962264150943E-3</c:v>
                </c:pt>
                <c:pt idx="1">
                  <c:v>9.433962264150943E-3</c:v>
                </c:pt>
                <c:pt idx="2">
                  <c:v>4.716981132075472E-2</c:v>
                </c:pt>
                <c:pt idx="3">
                  <c:v>9.4339622641509441E-2</c:v>
                </c:pt>
                <c:pt idx="4">
                  <c:v>6.6037735849056603E-2</c:v>
                </c:pt>
                <c:pt idx="5">
                  <c:v>1.8867924528301886E-2</c:v>
                </c:pt>
                <c:pt idx="6">
                  <c:v>9.433962264150943E-3</c:v>
                </c:pt>
                <c:pt idx="7">
                  <c:v>2.8301886792452831E-2</c:v>
                </c:pt>
                <c:pt idx="8">
                  <c:v>4.716981132075472E-2</c:v>
                </c:pt>
                <c:pt idx="9">
                  <c:v>1.8867924528301886E-2</c:v>
                </c:pt>
                <c:pt idx="10">
                  <c:v>8.4905660377358486E-2</c:v>
                </c:pt>
                <c:pt idx="11">
                  <c:v>9.4339622641509441E-2</c:v>
                </c:pt>
                <c:pt idx="12">
                  <c:v>1.8867924528301886E-2</c:v>
                </c:pt>
                <c:pt idx="13">
                  <c:v>7.5471698113207544E-2</c:v>
                </c:pt>
                <c:pt idx="14">
                  <c:v>3.7735849056603772E-2</c:v>
                </c:pt>
                <c:pt idx="15">
                  <c:v>1.8867924528301886E-2</c:v>
                </c:pt>
                <c:pt idx="16">
                  <c:v>0.16037735849056603</c:v>
                </c:pt>
                <c:pt idx="17">
                  <c:v>0.16037735849056603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6906-4DB3-AF28-6BD31180B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85217644540585E-2"/>
          <c:y val="1.6876912843216796E-2"/>
          <c:w val="0.9210578619516635"/>
          <c:h val="0.46113982297982042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Toimiala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D7-4A5A-AF5D-6A939756BA4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D7-4A5A-AF5D-6A939756BA4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D7-4A5A-AF5D-6A939756BA4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D7-4A5A-AF5D-6A939756BA4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D7-4A5A-AF5D-6A939756BA4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2D7-4A5A-AF5D-6A939756BA4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2D7-4A5A-AF5D-6A939756BA4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2D7-4A5A-AF5D-6A939756BA4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2D7-4A5A-AF5D-6A939756BA4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2D7-4A5A-AF5D-6A939756BA4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2D7-4A5A-AF5D-6A939756BA4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2D7-4A5A-AF5D-6A939756BA4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2D7-4A5A-AF5D-6A939756BA4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22D7-4A5A-AF5D-6A939756BA4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2D7-4A5A-AF5D-6A939756BA4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22D7-4A5A-AF5D-6A939756BA4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22D7-4A5A-AF5D-6A939756BA4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22D7-4A5A-AF5D-6A939756BA4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22D7-4A5A-AF5D-6A939756BA4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Metallit ja metallituotteet</c:v>
                </c:pt>
                <c:pt idx="1">
                  <c:v>Puu ja paperituotteet</c:v>
                </c:pt>
                <c:pt idx="2">
                  <c:v>Öljy ja öljytuotteet</c:v>
                </c:pt>
                <c:pt idx="3">
                  <c:v>Kemialliset aineet ja tuotteet</c:v>
                </c:pt>
                <c:pt idx="4">
                  <c:v>Teollisuuden koneet</c:v>
                </c:pt>
                <c:pt idx="5">
                  <c:v>Sähkö- ja elektroniikkateollisuuden koneet ja laitteet</c:v>
                </c:pt>
                <c:pt idx="6">
                  <c:v>Kuljetusvälineet</c:v>
                </c:pt>
                <c:pt idx="7">
                  <c:v>Puolustusteollisuus</c:v>
                </c:pt>
                <c:pt idx="8">
                  <c:v>Elintarvikkeet</c:v>
                </c:pt>
                <c:pt idx="9">
                  <c:v>Rakentaminen</c:v>
                </c:pt>
                <c:pt idx="10">
                  <c:v>Muut tavarat</c:v>
                </c:pt>
                <c:pt idx="11">
                  <c:v>Tieto- ja viestintäteknologia</c:v>
                </c:pt>
                <c:pt idx="12">
                  <c:v>Matkailu</c:v>
                </c:pt>
                <c:pt idx="13">
                  <c:v>Kuljetus</c:v>
                </c:pt>
                <c:pt idx="14">
                  <c:v>Tekniset palvelut</c:v>
                </c:pt>
                <c:pt idx="15">
                  <c:v>Rakentaminen</c:v>
                </c:pt>
                <c:pt idx="16">
                  <c:v>Konsultointi</c:v>
                </c:pt>
                <c:pt idx="17">
                  <c:v>Muut palvelut</c:v>
                </c:pt>
                <c:pt idx="18">
                  <c:v>Joku muu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0.25688073394495414</c:v>
                </c:pt>
                <c:pt idx="1">
                  <c:v>0.15596330275229359</c:v>
                </c:pt>
                <c:pt idx="2">
                  <c:v>0</c:v>
                </c:pt>
                <c:pt idx="3">
                  <c:v>5.5045871559633031E-2</c:v>
                </c:pt>
                <c:pt idx="4">
                  <c:v>8.2568807339449546E-2</c:v>
                </c:pt>
                <c:pt idx="5">
                  <c:v>9.1743119266055051E-2</c:v>
                </c:pt>
                <c:pt idx="6">
                  <c:v>2.7522935779816515E-2</c:v>
                </c:pt>
                <c:pt idx="7">
                  <c:v>9.1743119266055051E-3</c:v>
                </c:pt>
                <c:pt idx="8">
                  <c:v>5.5045871559633031E-2</c:v>
                </c:pt>
                <c:pt idx="9">
                  <c:v>3.669724770642202E-2</c:v>
                </c:pt>
                <c:pt idx="10">
                  <c:v>1.834862385321101E-2</c:v>
                </c:pt>
                <c:pt idx="11">
                  <c:v>4.5871559633027525E-2</c:v>
                </c:pt>
                <c:pt idx="12">
                  <c:v>0</c:v>
                </c:pt>
                <c:pt idx="13">
                  <c:v>4.5871559633027525E-2</c:v>
                </c:pt>
                <c:pt idx="14">
                  <c:v>0</c:v>
                </c:pt>
                <c:pt idx="15">
                  <c:v>9.1743119266055051E-3</c:v>
                </c:pt>
                <c:pt idx="16">
                  <c:v>4.5871559633027525E-2</c:v>
                </c:pt>
                <c:pt idx="17">
                  <c:v>9.1743119266055051E-3</c:v>
                </c:pt>
                <c:pt idx="18">
                  <c:v>5.5045871559633031E-2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22D7-4A5A-AF5D-6A939756B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588466541185246E-2"/>
          <c:y val="5.9301883268496704E-2"/>
          <c:w val="0.91455205649427573"/>
          <c:h val="0.879285404011907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Vuosiliikevaihto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3D-43ED-ADD1-EB49FDAEFF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3D-43ED-ADD1-EB49FDAEFF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3D-43ED-ADD1-EB49FDAEFF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3D-43ED-ADD1-EB49FDAEFF7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2 miljoonaa euroa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0.16513761467889909</c:v>
                </c:pt>
                <c:pt idx="1">
                  <c:v>0.22018348623853212</c:v>
                </c:pt>
                <c:pt idx="2">
                  <c:v>0.29357798165137616</c:v>
                </c:pt>
                <c:pt idx="3">
                  <c:v>0.32110091743119268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3D-43ED-ADD1-EB49FDAEF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78505758764669E-2"/>
          <c:y val="2.2715946784893012E-2"/>
          <c:w val="0.92669425587674936"/>
          <c:h val="0.868633545810737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Henkilöstömäärä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36-4751-B695-551A34B7997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136-4751-B695-551A34B7997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136-4751-B695-551A34B799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136-4751-B695-551A34B799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10</c:v>
                </c:pt>
                <c:pt idx="1">
                  <c:v>11-49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0.19444444444444445</c:v>
                </c:pt>
                <c:pt idx="1">
                  <c:v>0.21296296296296297</c:v>
                </c:pt>
                <c:pt idx="2">
                  <c:v>0.37037037037037035</c:v>
                </c:pt>
                <c:pt idx="3">
                  <c:v>0.22222222222222221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6-4751-B695-551A34B79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D13AD00-C0F7-46C4-97A0-1A15665499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1D9ED9-B1D8-4F59-A4EE-7828DF5F9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65B33-1624-4EA1-90F0-5548CCE4D91F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DD7E1E-C080-4A9B-A6B9-3C41B12105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0637475-3517-4217-AF00-9C56D3AD83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3EBE3-D7EB-4F27-B056-652D08283A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0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A4EDE-2E67-4E29-A719-B79571B32F10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9D44A-A2CE-4F46-8183-3B78CFA07A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06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7" Type="http://schemas.openxmlformats.org/officeDocument/2006/relationships/image" Target="../media/image38.svg"/><Relationship Id="rId2" Type="http://schemas.openxmlformats.org/officeDocument/2006/relationships/image" Target="../media/image4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4.svg"/><Relationship Id="rId4" Type="http://schemas.openxmlformats.org/officeDocument/2006/relationships/image" Target="../media/image4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svg"/><Relationship Id="rId2" Type="http://schemas.openxmlformats.org/officeDocument/2006/relationships/image" Target="../media/image5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svg"/><Relationship Id="rId2" Type="http://schemas.openxmlformats.org/officeDocument/2006/relationships/image" Target="../media/image6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3.svg"/><Relationship Id="rId4" Type="http://schemas.openxmlformats.org/officeDocument/2006/relationships/image" Target="../media/image62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2" Type="http://schemas.openxmlformats.org/officeDocument/2006/relationships/image" Target="../media/image6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svg"/><Relationship Id="rId7" Type="http://schemas.openxmlformats.org/officeDocument/2006/relationships/image" Target="../media/image71.svg"/><Relationship Id="rId2" Type="http://schemas.openxmlformats.org/officeDocument/2006/relationships/image" Target="../media/image6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0.png"/><Relationship Id="rId5" Type="http://schemas.openxmlformats.org/officeDocument/2006/relationships/image" Target="../media/image69.svg"/><Relationship Id="rId4" Type="http://schemas.openxmlformats.org/officeDocument/2006/relationships/image" Target="../media/image68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svg"/><Relationship Id="rId7" Type="http://schemas.openxmlformats.org/officeDocument/2006/relationships/image" Target="../media/image77.svg"/><Relationship Id="rId2" Type="http://schemas.openxmlformats.org/officeDocument/2006/relationships/image" Target="../media/image7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6.png"/><Relationship Id="rId11" Type="http://schemas.openxmlformats.org/officeDocument/2006/relationships/image" Target="../media/image81.svg"/><Relationship Id="rId5" Type="http://schemas.openxmlformats.org/officeDocument/2006/relationships/image" Target="../media/image75.sv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sv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1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6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00DA0BB-BEFB-49C3-9121-FD752AC0F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tsikko 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9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Otsikko kaksi sisältökohdet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04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Otsikko kaksi sisältökohdet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39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Otsikko kaksi sisältökohdett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0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Otsikko kaksi sisältökohdetta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74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tsikko kaksi bullet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976C6E2E-5B4B-49E3-843E-B07694F90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4CDE024-7E5C-4BD8-B2EB-6DCB8B5B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081BD-C46C-450D-8618-2AF01473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6FE569-744F-416C-ADFB-36FD23C88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A8968B-4885-4954-A8AE-E2ACB1AB5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3B1ACDB-129E-441F-867B-CB6C50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B73D72-9ACC-4A37-B341-2AF2557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543C53-3B89-43A6-A0D7-00936230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BDA9E4-AED8-49E0-9A30-7FB1AF6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50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ko + bulle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E77E6-615D-4D4C-BE1C-0D771B5D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50B41C-A785-442E-8605-9A5C0179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060825"/>
          </a:xfrm>
          <a:noFill/>
          <a:effectLst>
            <a:softEdge rad="0"/>
          </a:effectLst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45685C-3B8E-403A-8CD1-EA81B709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F58A-BE8F-44E8-8A44-3228E0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476FCF-A79E-4BA9-BB4D-FA18AE63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C46340-5BE4-4359-84C1-370B1A76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3403A59-05C6-4640-B46D-FE97A44E5B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0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0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+ teksti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512DB9A-F133-4F68-959B-C9744C7D9A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83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+ teks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38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+ teksti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84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+ teksti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6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744BF0AD-73B7-4FC9-A1E5-CF240B8D5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7C4BA12-804C-43D5-9F18-56A37DC836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B754219F-58F4-4CD3-A3B6-8850AEC290CF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4EBB1DF-6FFB-4870-ABD5-A1537D19ABB0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B4B2F60-917B-4BA3-80D6-F6C156BEAAF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1450904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e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F3CB7812-0C1C-4E8B-A124-FBD73E910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E98C015-B47F-406B-B133-D92C89B958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0533" y="5220255"/>
            <a:ext cx="1794792" cy="1533525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4D6ADFF9-933D-477A-92DA-AE31E5D870E0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>
                <a:solidFill>
                  <a:schemeClr val="bg1"/>
                </a:solidFill>
              </a:rPr>
              <a:t>kauppakamari.fi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028139F-43FA-4255-8EA6-5280B22CE8B5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@K3FIN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32D1DF7-A978-4054-9954-6A17BC91B4A1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3047857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ki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1F6A14C-E73B-494A-BA0A-00F7B3CFA0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7200" y="0"/>
            <a:ext cx="87148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4200524" cy="978729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0" y="987424"/>
            <a:ext cx="51165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E711D32D-97CF-4BB1-8487-595DEEE710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AB0685E3-FE53-4D25-A4E3-F1D9DB486A65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F3AAD448-7E1B-4AE5-A44F-DCC6C3FB0F1A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7D110901-4664-47F6-8E0C-D2E345BE44C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77847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AD32259C-5089-4DFC-AAEC-ACD866E8E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298713"/>
            <a:ext cx="3056893" cy="5565113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1B303F84-82A0-4615-B07A-3C78721E1B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4383" y="2826600"/>
            <a:ext cx="2943225" cy="107632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F60FA21E-F841-4CEC-B1A5-C4131AF1EC68}"/>
              </a:ext>
            </a:extLst>
          </p:cNvPr>
          <p:cNvSpPr txBox="1"/>
          <p:nvPr userDrawn="1"/>
        </p:nvSpPr>
        <p:spPr>
          <a:xfrm>
            <a:off x="4882231" y="3808008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A6FEDA2-CEE8-45DB-BCDD-8D9A8210A504}"/>
              </a:ext>
            </a:extLst>
          </p:cNvPr>
          <p:cNvSpPr/>
          <p:nvPr userDrawn="1"/>
        </p:nvSpPr>
        <p:spPr>
          <a:xfrm>
            <a:off x="5482971" y="454667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C0379771-1F8D-4B6A-ADD8-52B18F9E110B}"/>
              </a:ext>
            </a:extLst>
          </p:cNvPr>
          <p:cNvSpPr/>
          <p:nvPr userDrawn="1"/>
        </p:nvSpPr>
        <p:spPr>
          <a:xfrm>
            <a:off x="4469110" y="4177340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0373A784-1E92-4F2F-99D8-BC219553F0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1962" y="157045"/>
            <a:ext cx="1556595" cy="149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9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2B87ECA-4C1C-43B8-95DC-31D54347D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791" y="0"/>
            <a:ext cx="6860209" cy="686020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34E3AEA7-AD9C-45DB-AA69-6B2757041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4770119"/>
            <a:ext cx="5393693" cy="2087881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3383DC0D-EA75-4640-9145-D945491E5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00" y="6477552"/>
            <a:ext cx="1601052" cy="380448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C2DC9C2-3B15-4D8D-A81A-EEF51E52A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007" y="-8834"/>
            <a:ext cx="8878711" cy="33528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97ADFAD-DB62-460B-B9ED-5BBF13607061}"/>
              </a:ext>
            </a:extLst>
          </p:cNvPr>
          <p:cNvSpPr txBox="1"/>
          <p:nvPr userDrawn="1"/>
        </p:nvSpPr>
        <p:spPr>
          <a:xfrm>
            <a:off x="961530" y="4761550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BC66F7D2-1182-49B4-903B-669E144920FF}"/>
              </a:ext>
            </a:extLst>
          </p:cNvPr>
          <p:cNvSpPr/>
          <p:nvPr userDrawn="1"/>
        </p:nvSpPr>
        <p:spPr>
          <a:xfrm>
            <a:off x="1562269" y="542753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3608A50-A537-479B-BA63-D7AC141691AC}"/>
              </a:ext>
            </a:extLst>
          </p:cNvPr>
          <p:cNvSpPr/>
          <p:nvPr userDrawn="1"/>
        </p:nvSpPr>
        <p:spPr>
          <a:xfrm>
            <a:off x="548407" y="5094541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D50B3E8B-5257-48E8-9DA2-E88712DC9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874" y="3811117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24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atio ra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eili&#10;&#10;Kuvaus luotu automaattisesti">
            <a:extLst>
              <a:ext uri="{FF2B5EF4-FFF2-40B4-BE49-F238E27FC236}">
                <a16:creationId xmlns:a16="http://schemas.microsoft.com/office/drawing/2014/main" id="{9721A0EE-F1BE-4508-9173-1027A57158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1281112"/>
            <a:ext cx="3857625" cy="385762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6BF11A40-E7AB-4C72-87F5-F77751B11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0580" y="5576888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bg>
      <p:bgPr>
        <a:solidFill>
          <a:schemeClr val="accent6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0AB551-9926-4968-9EDE-0368260AB8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2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52B80D3-1732-4F70-A981-1C4DE852A4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0086E1B-623F-4FC9-80D7-D3E3C6E91D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4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5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A9A917-2756-4B1C-B5A2-6E76E0EB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0E947D9-D7F5-4E2E-BC0F-C4601327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6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D6F238-1512-49AC-800B-A41D62D8E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A5D2-D68A-4A66-AE72-43EBAABD802B}" type="datetimeFigureOut">
              <a:rPr lang="fi-FI" smtClean="0"/>
              <a:t>19.9.2025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3B8269-62FA-4826-90E8-DA20573F0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47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4" r:id="rId2"/>
    <p:sldLayoutId id="2147483697" r:id="rId3"/>
    <p:sldLayoutId id="2147483691" r:id="rId4"/>
    <p:sldLayoutId id="2147483692" r:id="rId5"/>
    <p:sldLayoutId id="2147483675" r:id="rId6"/>
    <p:sldLayoutId id="2147483696" r:id="rId7"/>
    <p:sldLayoutId id="2147483690" r:id="rId8"/>
    <p:sldLayoutId id="2147483695" r:id="rId9"/>
    <p:sldLayoutId id="2147483693" r:id="rId10"/>
    <p:sldLayoutId id="2147483689" r:id="rId11"/>
    <p:sldLayoutId id="2147483698" r:id="rId12"/>
    <p:sldLayoutId id="2147483699" r:id="rId13"/>
    <p:sldLayoutId id="2147483700" r:id="rId14"/>
    <p:sldLayoutId id="2147483701" r:id="rId15"/>
    <p:sldLayoutId id="2147483678" r:id="rId16"/>
    <p:sldLayoutId id="2147483681" r:id="rId17"/>
    <p:sldLayoutId id="2147483682" r:id="rId18"/>
    <p:sldLayoutId id="2147483702" r:id="rId19"/>
    <p:sldLayoutId id="2147483705" r:id="rId20"/>
    <p:sldLayoutId id="2147483703" r:id="rId21"/>
    <p:sldLayoutId id="2147483704" r:id="rId22"/>
    <p:sldLayoutId id="2147483686" r:id="rId23"/>
    <p:sldLayoutId id="2147483688" r:id="rId24"/>
    <p:sldLayoutId id="2147483679" r:id="rId25"/>
    <p:sldLayoutId id="2147483680" r:id="rId26"/>
    <p:sldLayoutId id="2147483685" r:id="rId27"/>
    <p:sldLayoutId id="2147483687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03234-3B7E-C34C-8287-C659F11C0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Vientijohtajakysely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0EBCA3-FB3F-3746-91CC-9B7772EAD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Kysely toteutettiin 9.-12.9.2025</a:t>
            </a:r>
          </a:p>
          <a:p>
            <a:r>
              <a:rPr lang="fi-FI" dirty="0"/>
              <a:t>N=106</a:t>
            </a:r>
          </a:p>
        </p:txBody>
      </p:sp>
    </p:spTree>
    <p:extLst>
      <p:ext uri="{BB962C8B-B14F-4D97-AF65-F5344CB8AC3E}">
        <p14:creationId xmlns:p14="http://schemas.microsoft.com/office/powerpoint/2010/main" val="483813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398914" y="333761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Vuosiliikevaihto</a:t>
            </a:r>
            <a:r>
              <a:rPr lang="en-US" dirty="0"/>
              <a:t> 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1264234" y="1532966"/>
          <a:ext cx="10757647" cy="463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6563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639018" y="103282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Henkilöstömäärä</a:t>
            </a:r>
            <a:endParaRPr lang="en-US" dirty="0"/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920802604"/>
              </p:ext>
            </p:extLst>
          </p:nvPr>
        </p:nvGraphicFramePr>
        <p:xfrm>
          <a:off x="1590906" y="1495706"/>
          <a:ext cx="8315846" cy="4226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40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08056" y="443753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Päämarkkina-alueet</a:t>
            </a:r>
            <a:r>
              <a:rPr lang="en-US" dirty="0"/>
              <a:t> (</a:t>
            </a:r>
            <a:r>
              <a:rPr lang="en-US" dirty="0" err="1"/>
              <a:t>valitse</a:t>
            </a:r>
            <a:r>
              <a:rPr lang="en-US" dirty="0"/>
              <a:t> </a:t>
            </a:r>
            <a:r>
              <a:rPr lang="en-US" dirty="0" err="1"/>
              <a:t>tärkeimmät</a:t>
            </a:r>
            <a:r>
              <a:rPr lang="en-US" dirty="0"/>
              <a:t> </a:t>
            </a:r>
            <a:r>
              <a:rPr lang="en-US" dirty="0" err="1"/>
              <a:t>kohdemarkkinat</a:t>
            </a:r>
            <a:r>
              <a:rPr lang="en-US" dirty="0"/>
              <a:t>)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1334769" y="2050678"/>
          <a:ext cx="10181367" cy="5056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7430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25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484649" y="237578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Vientimme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kuluvan</a:t>
            </a:r>
            <a:r>
              <a:rPr lang="en-US" dirty="0"/>
              <a:t> </a:t>
            </a:r>
            <a:r>
              <a:rPr lang="en-US" dirty="0" err="1"/>
              <a:t>vuoden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 </a:t>
            </a:r>
            <a:r>
              <a:rPr lang="en-US" dirty="0" err="1"/>
              <a:t>verrattuna</a:t>
            </a:r>
            <a:r>
              <a:rPr lang="en-US" dirty="0"/>
              <a:t> </a:t>
            </a:r>
            <a:r>
              <a:rPr lang="en-US" dirty="0" err="1"/>
              <a:t>edelliseen</a:t>
            </a:r>
            <a:r>
              <a:rPr lang="en-US" dirty="0"/>
              <a:t> </a:t>
            </a:r>
            <a:r>
              <a:rPr lang="en-US" dirty="0" err="1"/>
              <a:t>vuoteen</a:t>
            </a:r>
            <a:endParaRPr lang="en-US" dirty="0"/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875961779"/>
              </p:ext>
            </p:extLst>
          </p:nvPr>
        </p:nvGraphicFramePr>
        <p:xfrm>
          <a:off x="1484649" y="1626937"/>
          <a:ext cx="10428195" cy="51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007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43626" y="379480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Vientinäkymiämme</a:t>
            </a:r>
            <a:r>
              <a:rPr lang="en-US" dirty="0"/>
              <a:t> </a:t>
            </a:r>
            <a:r>
              <a:rPr lang="en-US" dirty="0" err="1"/>
              <a:t>heikentävät</a:t>
            </a:r>
            <a:r>
              <a:rPr lang="en-US" dirty="0"/>
              <a:t> </a:t>
            </a:r>
            <a:r>
              <a:rPr lang="en-US" dirty="0" err="1"/>
              <a:t>seuraavat</a:t>
            </a:r>
            <a:r>
              <a:rPr lang="en-US" dirty="0"/>
              <a:t>: (</a:t>
            </a:r>
            <a:r>
              <a:rPr lang="en-US" dirty="0" err="1"/>
              <a:t>Valitse</a:t>
            </a:r>
            <a:r>
              <a:rPr lang="en-US" dirty="0"/>
              <a:t> </a:t>
            </a:r>
            <a:r>
              <a:rPr lang="en-US" dirty="0" err="1"/>
              <a:t>kolme</a:t>
            </a:r>
            <a:r>
              <a:rPr lang="en-US" dirty="0"/>
              <a:t> </a:t>
            </a:r>
            <a:r>
              <a:rPr lang="en-US" dirty="0" err="1"/>
              <a:t>tärkeintä</a:t>
            </a:r>
            <a:r>
              <a:rPr lang="en-US" dirty="0"/>
              <a:t>)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781119003"/>
              </p:ext>
            </p:extLst>
          </p:nvPr>
        </p:nvGraphicFramePr>
        <p:xfrm>
          <a:off x="1337293" y="1705043"/>
          <a:ext cx="9952914" cy="5211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305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403588" y="340912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Uskotko</a:t>
            </a:r>
            <a:r>
              <a:rPr lang="en-US" dirty="0"/>
              <a:t>, </a:t>
            </a:r>
            <a:r>
              <a:rPr lang="en-US" dirty="0" err="1"/>
              <a:t>että</a:t>
            </a:r>
            <a:r>
              <a:rPr lang="en-US" dirty="0"/>
              <a:t> </a:t>
            </a:r>
            <a:r>
              <a:rPr lang="en-US" dirty="0" err="1"/>
              <a:t>Suomen</a:t>
            </a:r>
            <a:r>
              <a:rPr lang="en-US" dirty="0"/>
              <a:t> </a:t>
            </a:r>
            <a:r>
              <a:rPr lang="en-US" dirty="0" err="1"/>
              <a:t>vienti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vuonna</a:t>
            </a:r>
            <a:r>
              <a:rPr lang="en-US" dirty="0"/>
              <a:t> 2026...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747692606"/>
              </p:ext>
            </p:extLst>
          </p:nvPr>
        </p:nvGraphicFramePr>
        <p:xfrm>
          <a:off x="1403588" y="1577796"/>
          <a:ext cx="10360959" cy="498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567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639017" y="383380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Mitkä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arvionne</a:t>
            </a:r>
            <a:r>
              <a:rPr lang="en-US" dirty="0"/>
              <a:t> </a:t>
            </a:r>
            <a:r>
              <a:rPr lang="en-US" dirty="0" err="1"/>
              <a:t>mukaan</a:t>
            </a:r>
            <a:r>
              <a:rPr lang="en-US" dirty="0"/>
              <a:t> </a:t>
            </a:r>
            <a:r>
              <a:rPr lang="en-US" dirty="0" err="1"/>
              <a:t>uusia</a:t>
            </a:r>
            <a:r>
              <a:rPr lang="en-US" dirty="0"/>
              <a:t> </a:t>
            </a:r>
            <a:r>
              <a:rPr lang="en-US" dirty="0" err="1"/>
              <a:t>potentiaalisia</a:t>
            </a:r>
            <a:r>
              <a:rPr lang="en-US" dirty="0"/>
              <a:t> </a:t>
            </a:r>
            <a:r>
              <a:rPr lang="en-US" dirty="0" err="1"/>
              <a:t>kasvualoja</a:t>
            </a:r>
            <a:r>
              <a:rPr lang="en-US" dirty="0"/>
              <a:t>? 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017702098"/>
              </p:ext>
            </p:extLst>
          </p:nvPr>
        </p:nvGraphicFramePr>
        <p:xfrm>
          <a:off x="239337" y="1620371"/>
          <a:ext cx="10905564" cy="5237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93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628032" y="227805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Vaikuttaako</a:t>
            </a:r>
            <a:r>
              <a:rPr lang="en-US" dirty="0"/>
              <a:t> </a:t>
            </a:r>
            <a:r>
              <a:rPr lang="en-US" dirty="0" err="1"/>
              <a:t>kansainvälisen</a:t>
            </a:r>
            <a:r>
              <a:rPr lang="en-US" dirty="0"/>
              <a:t> </a:t>
            </a:r>
            <a:r>
              <a:rPr lang="en-US" dirty="0" err="1"/>
              <a:t>toimintaympäristön</a:t>
            </a:r>
            <a:r>
              <a:rPr lang="en-US" dirty="0"/>
              <a:t> </a:t>
            </a:r>
            <a:r>
              <a:rPr lang="en-US" dirty="0" err="1"/>
              <a:t>epävakaus</a:t>
            </a:r>
            <a:r>
              <a:rPr lang="en-US" dirty="0"/>
              <a:t> </a:t>
            </a:r>
            <a:r>
              <a:rPr lang="en-US" dirty="0" err="1"/>
              <a:t>yrityksenne</a:t>
            </a:r>
            <a:r>
              <a:rPr lang="en-US" dirty="0"/>
              <a:t> </a:t>
            </a:r>
            <a:r>
              <a:rPr lang="en-US" dirty="0" err="1"/>
              <a:t>näkymiin</a:t>
            </a:r>
            <a:r>
              <a:rPr lang="en-US" dirty="0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210860600"/>
              </p:ext>
            </p:extLst>
          </p:nvPr>
        </p:nvGraphicFramePr>
        <p:xfrm>
          <a:off x="1628032" y="1628398"/>
          <a:ext cx="9952913" cy="4883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50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8E7BCB-56F2-AC88-BC74-213629B87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Taustatiedot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640E7EF-3D92-1CA0-C3B7-50CF0F2F0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4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91087" y="324588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Minkä</a:t>
            </a:r>
            <a:r>
              <a:rPr lang="en-US" dirty="0"/>
              <a:t> </a:t>
            </a:r>
            <a:r>
              <a:rPr lang="en-US" dirty="0" err="1"/>
              <a:t>kauppakamarin</a:t>
            </a:r>
            <a:r>
              <a:rPr lang="en-US" dirty="0"/>
              <a:t> </a:t>
            </a:r>
            <a:r>
              <a:rPr lang="en-US" dirty="0" err="1"/>
              <a:t>jäsen</a:t>
            </a:r>
            <a:r>
              <a:rPr lang="en-US" dirty="0"/>
              <a:t> </a:t>
            </a:r>
            <a:r>
              <a:rPr lang="en-US" dirty="0" err="1"/>
              <a:t>yrityksenne</a:t>
            </a:r>
            <a:r>
              <a:rPr lang="en-US" dirty="0"/>
              <a:t> on?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146057804"/>
              </p:ext>
            </p:extLst>
          </p:nvPr>
        </p:nvGraphicFramePr>
        <p:xfrm>
          <a:off x="768720" y="1650151"/>
          <a:ext cx="10830447" cy="536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542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471010" y="327593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Toimiala</a:t>
            </a:r>
            <a:endParaRPr lang="en-US" dirty="0"/>
          </a:p>
        </p:txBody>
      </p:sp>
      <p:graphicFrame>
        <p:nvGraphicFramePr>
          <p:cNvPr id="2" name="Cont1">
            <a:extLst>
              <a:ext uri="{FF2B5EF4-FFF2-40B4-BE49-F238E27FC236}">
                <a16:creationId xmlns:a16="http://schemas.microsoft.com/office/drawing/2014/main" id="{9EA23CD7-34AE-484A-F958-71067C9AD0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8843582"/>
              </p:ext>
            </p:extLst>
          </p:nvPr>
        </p:nvGraphicFramePr>
        <p:xfrm>
          <a:off x="977520" y="1712794"/>
          <a:ext cx="10995061" cy="5461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935581"/>
      </p:ext>
    </p:extLst>
  </p:cSld>
  <p:clrMapOvr>
    <a:masterClrMapping/>
  </p:clrMapOvr>
</p:sld>
</file>

<file path=ppt/theme/theme1.xml><?xml version="1.0" encoding="utf-8"?>
<a:theme xmlns:a="http://schemas.openxmlformats.org/drawingml/2006/main" name="Valkoinen pohja">
  <a:themeElements>
    <a:clrScheme name="Kauppakamari värit">
      <a:dk1>
        <a:srgbClr val="002663"/>
      </a:dk1>
      <a:lt1>
        <a:sysClr val="window" lastClr="FFFFFF"/>
      </a:lt1>
      <a:dk2>
        <a:srgbClr val="44546A"/>
      </a:dk2>
      <a:lt2>
        <a:srgbClr val="E7E6E6"/>
      </a:lt2>
      <a:accent1>
        <a:srgbClr val="A5C9E7"/>
      </a:accent1>
      <a:accent2>
        <a:srgbClr val="E8E2D5"/>
      </a:accent2>
      <a:accent3>
        <a:srgbClr val="F2B7BF"/>
      </a:accent3>
      <a:accent4>
        <a:srgbClr val="BB95EF"/>
      </a:accent4>
      <a:accent5>
        <a:srgbClr val="E66342"/>
      </a:accent5>
      <a:accent6>
        <a:srgbClr val="D1E57C"/>
      </a:accent6>
      <a:hlink>
        <a:srgbClr val="002663"/>
      </a:hlink>
      <a:folHlink>
        <a:srgbClr val="FB973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7E5AF0F-C11C-4A1B-9549-5010EFB857FE}" vid="{0DD8FDD6-907E-4D4E-ABFE-AA4628F266B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51F6173DF1CA740AB4BE5C12B4B66D3" ma:contentTypeVersion="19" ma:contentTypeDescription="Luo uusi asiakirja." ma:contentTypeScope="" ma:versionID="1a8d9373b27f6ecdecaab914104dd2ff">
  <xsd:schema xmlns:xsd="http://www.w3.org/2001/XMLSchema" xmlns:xs="http://www.w3.org/2001/XMLSchema" xmlns:p="http://schemas.microsoft.com/office/2006/metadata/properties" xmlns:ns2="29c900ee-4407-47ec-8d07-5c6835b0d808" xmlns:ns3="17e892d1-d202-4cf4-9210-22d4ce3b54e5" targetNamespace="http://schemas.microsoft.com/office/2006/metadata/properties" ma:root="true" ma:fieldsID="4ac31391b54606c7fc24e3243254f877" ns2:_="" ns3:_="">
    <xsd:import namespace="29c900ee-4407-47ec-8d07-5c6835b0d808"/>
    <xsd:import namespace="17e892d1-d202-4cf4-9210-22d4ce3b54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900ee-4407-47ec-8d07-5c6835b0d8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3f25e0bd-434f-4748-8a06-ef2431e9f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892d1-d202-4cf4-9210-22d4ce3b54e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758e50-72ff-4119-a75f-f905375b9d84}" ma:internalName="TaxCatchAll" ma:showField="CatchAllData" ma:web="17e892d1-d202-4cf4-9210-22d4ce3b54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c900ee-4407-47ec-8d07-5c6835b0d808">
      <Terms xmlns="http://schemas.microsoft.com/office/infopath/2007/PartnerControls"/>
    </lcf76f155ced4ddcb4097134ff3c332f>
    <TaxCatchAll xmlns="17e892d1-d202-4cf4-9210-22d4ce3b54e5" xsi:nil="true"/>
  </documentManagement>
</p:properties>
</file>

<file path=customXml/itemProps1.xml><?xml version="1.0" encoding="utf-8"?>
<ds:datastoreItem xmlns:ds="http://schemas.openxmlformats.org/officeDocument/2006/customXml" ds:itemID="{75916F50-19D6-4050-9A24-1D3E7ECDD4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c900ee-4407-47ec-8d07-5c6835b0d808"/>
    <ds:schemaRef ds:uri="17e892d1-d202-4cf4-9210-22d4ce3b54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0C85F8-88D4-4B6F-BBE5-DAC24B2075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90707-8F11-4F17-B1FE-29391FC699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3f389eb-71ea-47e3-922d-809fda97adfb"/>
    <ds:schemaRef ds:uri="http://www.w3.org/XML/1998/namespace"/>
    <ds:schemaRef ds:uri="29c900ee-4407-47ec-8d07-5c6835b0d808"/>
    <ds:schemaRef ds:uri="17e892d1-d202-4cf4-9210-22d4ce3b54e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KK-logo Keskuskauppakaamrin PowerPoint pohja_2020</Template>
  <TotalTime>10</TotalTime>
  <Words>66</Words>
  <Application>Microsoft Office PowerPoint</Application>
  <PresentationFormat>Laajakuva</PresentationFormat>
  <Paragraphs>14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Valkoinen pohja</vt:lpstr>
      <vt:lpstr>Vientijohtajakysely</vt:lpstr>
      <vt:lpstr>Vientimme tulee kuluvan vuoden aikana verrattuna edelliseen vuoteen</vt:lpstr>
      <vt:lpstr>Vientinäkymiämme heikentävät seuraavat: (Valitse kolme tärkeintä)</vt:lpstr>
      <vt:lpstr>Uskotko, että Suomen vienti tulee vuonna 2026...</vt:lpstr>
      <vt:lpstr>Mitkä ovat arvionne mukaan uusia potentiaalisia kasvualoja? </vt:lpstr>
      <vt:lpstr>Vaikuttaako kansainvälisen toimintaympäristön epävakaus yrityksenne näkymiin?</vt:lpstr>
      <vt:lpstr>Taustatiedot</vt:lpstr>
      <vt:lpstr>Minkä kauppakamarin jäsen yrityksenne on?</vt:lpstr>
      <vt:lpstr>Toimiala</vt:lpstr>
      <vt:lpstr>Vuosiliikevaihto </vt:lpstr>
      <vt:lpstr>Henkilöstömäärä</vt:lpstr>
      <vt:lpstr>Päämarkkina-alueet (valitse tärkeimmät kohdemarkkinat)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Lotta Kallio</dc:creator>
  <cp:lastModifiedBy>Lotta Kallio</cp:lastModifiedBy>
  <cp:revision>2</cp:revision>
  <dcterms:created xsi:type="dcterms:W3CDTF">2025-09-19T09:53:20Z</dcterms:created>
  <dcterms:modified xsi:type="dcterms:W3CDTF">2025-09-19T14:44:59Z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0x010100251F6173DF1CA740AB4BE5C12B4B66D3</vt:lpwstr>
  </property>
  <property fmtid="{D5CDD505-2E9C-101B-9397-08002B2CF9AE}" pid="3" name="MediaServiceImageTags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