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charts/chart6.xml" ContentType="application/vnd.openxmlformats-officedocument.drawingml.chart+xml"/>
  <Override PartName="/ppt/charts/chart9.xml" ContentType="application/vnd.openxmlformats-officedocument.drawingml.chart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0"/>
  </p:notes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  <p:sldId id="271" r:id="rId9"/>
    <p:sldId id="273" r:id="rId10"/>
    <p:sldId id="275" r:id="rId11"/>
    <p:sldId id="277" r:id="rId12"/>
    <p:sldId id="279" r:id="rId13"/>
    <p:sldId id="289" r:id="rId14"/>
    <p:sldId id="291" r:id="rId15"/>
    <p:sldId id="299" r:id="rId16"/>
    <p:sldId id="301" r:id="rId17"/>
    <p:sldId id="305" r:id="rId18"/>
    <p:sldId id="307" r:id="rId19"/>
  </p:sldIdLst>
  <p:sldSz cx="9144000" cy="5143500" type="screen16x9"/>
  <p:notesSz cx="6858000" cy="9144000"/>
  <p:custDataLst>
    <p:tags r:id="rId2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inimized">
    <p:restoredLeft sz="0" autoAdjust="0"/>
    <p:restoredTop sz="0" autoAdjust="0"/>
  </p:normalViewPr>
  <p:slideViewPr>
    <p:cSldViewPr>
      <p:cViewPr>
        <p:scale>
          <a:sx n="75" d="100"/>
          <a:sy n="75" d="100"/>
        </p:scale>
        <p:origin x="2179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Valitse yrityksesi päätoimiala tai sopivin toimiala: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A429-49EF-BCA8-0C10D59B76CC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A429-49EF-BCA8-0C10D59B76CC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A429-49EF-BCA8-0C10D59B76CC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A429-49EF-BCA8-0C10D59B76CC}"/>
              </c:ext>
            </c:extLst>
          </c:dPt>
          <c:dPt>
            <c:idx val="4"/>
            <c:invertIfNegative val="0"/>
            <c:bubble3D val="0"/>
            <c:spPr>
              <a:solidFill>
                <a:srgbClr val="B22222"/>
              </a:solidFill>
            </c:spPr>
            <c:extLst>
              <c:ext xmlns:c16="http://schemas.microsoft.com/office/drawing/2014/chart" uri="{C3380CC4-5D6E-409C-BE32-E72D297353CC}">
                <c16:uniqueId val="{00000009-A429-49EF-BCA8-0C10D59B76CC}"/>
              </c:ext>
            </c:extLst>
          </c:dPt>
          <c:dPt>
            <c:idx val="5"/>
            <c:invertIfNegative val="0"/>
            <c:bubble3D val="0"/>
            <c:spPr>
              <a:solidFill>
                <a:srgbClr val="FFA500"/>
              </a:solidFill>
            </c:spPr>
            <c:extLst>
              <c:ext xmlns:c16="http://schemas.microsoft.com/office/drawing/2014/chart" uri="{C3380CC4-5D6E-409C-BE32-E72D297353CC}">
                <c16:uniqueId val="{0000000B-A429-49EF-BCA8-0C10D59B76CC}"/>
              </c:ext>
            </c:extLst>
          </c:dPt>
          <c:dPt>
            <c:idx val="6"/>
            <c:invertIfNegative val="0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D-A429-49EF-BCA8-0C10D59B76CC}"/>
              </c:ext>
            </c:extLst>
          </c:dPt>
          <c:dPt>
            <c:idx val="7"/>
            <c:invertIfNegative val="0"/>
            <c:bubble3D val="0"/>
            <c:spPr>
              <a:solidFill>
                <a:srgbClr val="FF4500"/>
              </a:solidFill>
            </c:spPr>
            <c:extLst>
              <c:ext xmlns:c16="http://schemas.microsoft.com/office/drawing/2014/chart" uri="{C3380CC4-5D6E-409C-BE32-E72D297353CC}">
                <c16:uniqueId val="{0000000F-A429-49EF-BCA8-0C10D59B76CC}"/>
              </c:ext>
            </c:extLst>
          </c:dPt>
          <c:dPt>
            <c:idx val="8"/>
            <c:invertIfNegative val="0"/>
            <c:bubble3D val="0"/>
            <c:spPr>
              <a:solidFill>
                <a:srgbClr val="A0522D"/>
              </a:solidFill>
            </c:spPr>
            <c:extLst>
              <c:ext xmlns:c16="http://schemas.microsoft.com/office/drawing/2014/chart" uri="{C3380CC4-5D6E-409C-BE32-E72D297353CC}">
                <c16:uniqueId val="{00000011-A429-49EF-BCA8-0C10D59B76CC}"/>
              </c:ext>
            </c:extLst>
          </c:dPt>
          <c:dPt>
            <c:idx val="9"/>
            <c:invertIfNegative val="0"/>
            <c:bubble3D val="0"/>
            <c:spPr>
              <a:solidFill>
                <a:srgbClr val="FFD700"/>
              </a:solidFill>
            </c:spPr>
            <c:extLst>
              <c:ext xmlns:c16="http://schemas.microsoft.com/office/drawing/2014/chart" uri="{C3380CC4-5D6E-409C-BE32-E72D297353CC}">
                <c16:uniqueId val="{00000013-A429-49EF-BCA8-0C10D59B76CC}"/>
              </c:ext>
            </c:extLst>
          </c:dPt>
          <c:dPt>
            <c:idx val="10"/>
            <c:invertIfNegative val="0"/>
            <c:bubble3D val="0"/>
            <c:spPr>
              <a:solidFill>
                <a:srgbClr val="3CB371"/>
              </a:solidFill>
            </c:spPr>
            <c:extLst>
              <c:ext xmlns:c16="http://schemas.microsoft.com/office/drawing/2014/chart" uri="{C3380CC4-5D6E-409C-BE32-E72D297353CC}">
                <c16:uniqueId val="{00000015-A429-49EF-BCA8-0C10D59B76CC}"/>
              </c:ext>
            </c:extLst>
          </c:dPt>
          <c:dPt>
            <c:idx val="11"/>
            <c:invertIfNegative val="0"/>
            <c:bubble3D val="0"/>
            <c:spPr>
              <a:solidFill>
                <a:srgbClr val="54A9DD"/>
              </a:solidFill>
            </c:spPr>
            <c:extLst>
              <c:ext xmlns:c16="http://schemas.microsoft.com/office/drawing/2014/chart" uri="{C3380CC4-5D6E-409C-BE32-E72D297353CC}">
                <c16:uniqueId val="{00000017-A429-49EF-BCA8-0C10D59B76CC}"/>
              </c:ext>
            </c:extLst>
          </c:dPt>
          <c:dPt>
            <c:idx val="12"/>
            <c:invertIfNegative val="0"/>
            <c:bubble3D val="0"/>
            <c:spPr>
              <a:solidFill>
                <a:srgbClr val="6A5ACD"/>
              </a:solidFill>
            </c:spPr>
            <c:extLst>
              <c:ext xmlns:c16="http://schemas.microsoft.com/office/drawing/2014/chart" uri="{C3380CC4-5D6E-409C-BE32-E72D297353CC}">
                <c16:uniqueId val="{00000019-A429-49EF-BCA8-0C10D59B76CC}"/>
              </c:ext>
            </c:extLst>
          </c:dPt>
          <c:dPt>
            <c:idx val="13"/>
            <c:invertIfNegative val="0"/>
            <c:bubble3D val="0"/>
            <c:spPr>
              <a:solidFill>
                <a:srgbClr val="4169E1"/>
              </a:solidFill>
            </c:spPr>
            <c:extLst>
              <c:ext xmlns:c16="http://schemas.microsoft.com/office/drawing/2014/chart" uri="{C3380CC4-5D6E-409C-BE32-E72D297353CC}">
                <c16:uniqueId val="{0000001B-A429-49EF-BCA8-0C10D59B76CC}"/>
              </c:ext>
            </c:extLst>
          </c:dPt>
          <c:dPt>
            <c:idx val="14"/>
            <c:invertIfNegative val="0"/>
            <c:bubble3D val="0"/>
            <c:spPr>
              <a:solidFill>
                <a:srgbClr val="9370DB"/>
              </a:solidFill>
            </c:spPr>
            <c:extLst>
              <c:ext xmlns:c16="http://schemas.microsoft.com/office/drawing/2014/chart" uri="{C3380CC4-5D6E-409C-BE32-E72D297353CC}">
                <c16:uniqueId val="{0000001D-A429-49EF-BCA8-0C10D59B76CC}"/>
              </c:ext>
            </c:extLst>
          </c:dPt>
          <c:dPt>
            <c:idx val="15"/>
            <c:invertIfNegative val="0"/>
            <c:bubble3D val="0"/>
            <c:spPr>
              <a:solidFill>
                <a:srgbClr val="BA55D3"/>
              </a:solidFill>
            </c:spPr>
            <c:extLst>
              <c:ext xmlns:c16="http://schemas.microsoft.com/office/drawing/2014/chart" uri="{C3380CC4-5D6E-409C-BE32-E72D297353CC}">
                <c16:uniqueId val="{0000001F-A429-49EF-BCA8-0C10D59B76CC}"/>
              </c:ext>
            </c:extLst>
          </c:dPt>
          <c:dPt>
            <c:idx val="16"/>
            <c:invertIfNegative val="0"/>
            <c:bubble3D val="0"/>
            <c:spPr>
              <a:solidFill>
                <a:srgbClr val="66CDAA"/>
              </a:solidFill>
            </c:spPr>
            <c:extLst>
              <c:ext xmlns:c16="http://schemas.microsoft.com/office/drawing/2014/chart" uri="{C3380CC4-5D6E-409C-BE32-E72D297353CC}">
                <c16:uniqueId val="{00000021-A429-49EF-BCA8-0C10D59B76CC}"/>
              </c:ext>
            </c:extLst>
          </c:dPt>
          <c:dPt>
            <c:idx val="17"/>
            <c:invertIfNegative val="0"/>
            <c:bubble3D val="0"/>
            <c:spPr>
              <a:solidFill>
                <a:srgbClr val="D8BFD8"/>
              </a:solidFill>
            </c:spPr>
            <c:extLst>
              <c:ext xmlns:c16="http://schemas.microsoft.com/office/drawing/2014/chart" uri="{C3380CC4-5D6E-409C-BE32-E72D297353CC}">
                <c16:uniqueId val="{00000023-A429-49EF-BCA8-0C10D59B76CC}"/>
              </c:ext>
            </c:extLst>
          </c:dPt>
          <c:dPt>
            <c:idx val="18"/>
            <c:invertIfNegative val="0"/>
            <c:bubble3D val="0"/>
            <c:spPr>
              <a:solidFill>
                <a:srgbClr val="FF69B4"/>
              </a:solidFill>
            </c:spPr>
            <c:extLst>
              <c:ext xmlns:c16="http://schemas.microsoft.com/office/drawing/2014/chart" uri="{C3380CC4-5D6E-409C-BE32-E72D297353CC}">
                <c16:uniqueId val="{00000025-A429-49EF-BCA8-0C10D59B76CC}"/>
              </c:ext>
            </c:extLst>
          </c:dPt>
          <c:dPt>
            <c:idx val="19"/>
            <c:invertIfNegative val="0"/>
            <c:bubble3D val="0"/>
            <c:spPr>
              <a:solidFill>
                <a:srgbClr val="DB7093"/>
              </a:solidFill>
            </c:spPr>
            <c:extLst>
              <c:ext xmlns:c16="http://schemas.microsoft.com/office/drawing/2014/chart" uri="{C3380CC4-5D6E-409C-BE32-E72D297353CC}">
                <c16:uniqueId val="{00000027-A429-49EF-BCA8-0C10D59B76CC}"/>
              </c:ext>
            </c:extLst>
          </c:dPt>
          <c:dPt>
            <c:idx val="2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29-A429-49EF-BCA8-0C10D59B76C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Sheet1!$A$2:$A$22</c:f>
              <c:strCache>
                <c:ptCount val="21"/>
                <c:pt idx="0">
                  <c:v>Maatalous, metsätalous ja kalatalous</c:v>
                </c:pt>
                <c:pt idx="1">
                  <c:v>Kaivostoiminta ja louhinta</c:v>
                </c:pt>
                <c:pt idx="2">
                  <c:v>Teollisuus</c:v>
                </c:pt>
                <c:pt idx="3">
                  <c:v>Sähkö-, kaasu- ja lämpöhuolto, jäähdytysliiketoiminta</c:v>
                </c:pt>
                <c:pt idx="4">
                  <c:v>Vesihuolto, viemäri- ja jätevesihuolto, jätehuolto ja muu ympäristön puhtaanapito</c:v>
                </c:pt>
                <c:pt idx="5">
                  <c:v>Rakentaminen</c:v>
                </c:pt>
                <c:pt idx="6">
                  <c:v>Tukku- ja vähittäiskauppa; moottoriajoneuvojen ja moottoripyörien korjaus</c:v>
                </c:pt>
                <c:pt idx="7">
                  <c:v>Kuljetus ja varastointi</c:v>
                </c:pt>
                <c:pt idx="8">
                  <c:v>Majoitus- ja ravitsemistoiminta</c:v>
                </c:pt>
                <c:pt idx="9">
                  <c:v>Informaatio ja viestintä</c:v>
                </c:pt>
                <c:pt idx="10">
                  <c:v>Rahoitus- ja vakuutustoiminta</c:v>
                </c:pt>
                <c:pt idx="11">
                  <c:v>Kiinteistöalan toiminta</c:v>
                </c:pt>
                <c:pt idx="12">
                  <c:v>Ammatillinen, tieteellinen ja tekninen toiminta</c:v>
                </c:pt>
                <c:pt idx="13">
                  <c:v>Hallinto- ja tukipalvelutoiminta</c:v>
                </c:pt>
                <c:pt idx="14">
                  <c:v>Julkinen hallinto ja maanpuolustus; pakollinen sosiaalivakuutus</c:v>
                </c:pt>
                <c:pt idx="15">
                  <c:v>Koulutus</c:v>
                </c:pt>
                <c:pt idx="16">
                  <c:v>Terveys- ja sosiaalipalvelut</c:v>
                </c:pt>
                <c:pt idx="17">
                  <c:v>Taiteet, viihde ja virkistys</c:v>
                </c:pt>
                <c:pt idx="18">
                  <c:v>Muu palvelutoiminta</c:v>
                </c:pt>
                <c:pt idx="19">
                  <c:v>Kotitalouksien toiminta työnantajina; kotitalouksien eriyttämätön toiminta tavaroiden ja palvelujen tuottamiseksi omaan käyttöön</c:v>
                </c:pt>
                <c:pt idx="20">
                  <c:v>Kansainvälisten organisaatioiden ja toimielinten toiminta</c:v>
                </c:pt>
              </c:strCache>
            </c:strRef>
          </c:cat>
          <c:val>
            <c:numRef>
              <c:f>Sheet1!$B$2:$B$22</c:f>
              <c:numCache>
                <c:formatCode>0.0%</c:formatCode>
                <c:ptCount val="21"/>
                <c:pt idx="0">
                  <c:v>6.993006993006993E-3</c:v>
                </c:pt>
                <c:pt idx="1">
                  <c:v>0</c:v>
                </c:pt>
                <c:pt idx="2">
                  <c:v>0.17482517482517482</c:v>
                </c:pt>
                <c:pt idx="3">
                  <c:v>2.097902097902098E-2</c:v>
                </c:pt>
                <c:pt idx="4">
                  <c:v>2.097902097902098E-2</c:v>
                </c:pt>
                <c:pt idx="5">
                  <c:v>8.3916083916083919E-2</c:v>
                </c:pt>
                <c:pt idx="6">
                  <c:v>5.5944055944055944E-2</c:v>
                </c:pt>
                <c:pt idx="7">
                  <c:v>2.097902097902098E-2</c:v>
                </c:pt>
                <c:pt idx="8">
                  <c:v>2.7972027972027972E-2</c:v>
                </c:pt>
                <c:pt idx="9">
                  <c:v>0.11188811188811189</c:v>
                </c:pt>
                <c:pt idx="10">
                  <c:v>3.4965034965034968E-2</c:v>
                </c:pt>
                <c:pt idx="11">
                  <c:v>4.8951048951048952E-2</c:v>
                </c:pt>
                <c:pt idx="12">
                  <c:v>6.9930069930069935E-2</c:v>
                </c:pt>
                <c:pt idx="13">
                  <c:v>1.3986013986013986E-2</c:v>
                </c:pt>
                <c:pt idx="14">
                  <c:v>6.993006993006993E-3</c:v>
                </c:pt>
                <c:pt idx="15">
                  <c:v>7.6923076923076927E-2</c:v>
                </c:pt>
                <c:pt idx="16">
                  <c:v>2.7972027972027972E-2</c:v>
                </c:pt>
                <c:pt idx="17">
                  <c:v>1.3986013986013986E-2</c:v>
                </c:pt>
                <c:pt idx="18">
                  <c:v>0.18181818181818182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A429-49EF-BCA8-0C10D59B76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Yrityksen henkilöstömäärä: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5049-41B9-BDE9-DD950D41A044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5049-41B9-BDE9-DD950D41A044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5049-41B9-BDE9-DD950D41A044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5049-41B9-BDE9-DD950D41A04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alle 10</c:v>
                </c:pt>
                <c:pt idx="1">
                  <c:v>10-49</c:v>
                </c:pt>
                <c:pt idx="2">
                  <c:v>50-249</c:v>
                </c:pt>
                <c:pt idx="3">
                  <c:v>250 tai yli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0.3776223776223776</c:v>
                </c:pt>
                <c:pt idx="1">
                  <c:v>0.31468531468531469</c:v>
                </c:pt>
                <c:pt idx="2">
                  <c:v>0.18181818181818182</c:v>
                </c:pt>
                <c:pt idx="3">
                  <c:v>0.12587412587412589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049-41B9-BDE9-DD950D41A0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Yrityksen vuosiliikevaihto: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EC91-4344-BA7F-B57D92DEF447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EC91-4344-BA7F-B57D92DEF447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EC91-4344-BA7F-B57D92DEF447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EC91-4344-BA7F-B57D92DEF44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alle 2 miljoonaa euroa</c:v>
                </c:pt>
                <c:pt idx="1">
                  <c:v>2-10 miljoonaa euroa</c:v>
                </c:pt>
                <c:pt idx="2">
                  <c:v>11-49 miljoonaa euroa</c:v>
                </c:pt>
                <c:pt idx="3">
                  <c:v>50 miljoonaa euroa tai enemmän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0.39860139860139859</c:v>
                </c:pt>
                <c:pt idx="1">
                  <c:v>0.27272727272727271</c:v>
                </c:pt>
                <c:pt idx="2">
                  <c:v>0.16783216783216784</c:v>
                </c:pt>
                <c:pt idx="3">
                  <c:v>0.16083916083916083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91-4344-BA7F-B57D92DEF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Arvioi yrityksenne tämän hetken valmius hyödyntää tekoälyä liiketoiminnassanne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3AAE-429F-8CCF-0A7F43B8D683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3AAE-429F-8CCF-0A7F43B8D683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3AAE-429F-8CCF-0A7F43B8D683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3AAE-429F-8CCF-0A7F43B8D683}"/>
              </c:ext>
            </c:extLst>
          </c:dPt>
          <c:dPt>
            <c:idx val="4"/>
            <c:invertIfNegative val="0"/>
            <c:bubble3D val="0"/>
            <c:spPr>
              <a:solidFill>
                <a:srgbClr val="B22222"/>
              </a:solidFill>
            </c:spPr>
            <c:extLst>
              <c:ext xmlns:c16="http://schemas.microsoft.com/office/drawing/2014/chart" uri="{C3380CC4-5D6E-409C-BE32-E72D297353CC}">
                <c16:uniqueId val="{00000009-3AAE-429F-8CCF-0A7F43B8D68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heikko</c:v>
                </c:pt>
                <c:pt idx="1">
                  <c:v>Heikko</c:v>
                </c:pt>
                <c:pt idx="2">
                  <c:v>Kohtalainen</c:v>
                </c:pt>
                <c:pt idx="3">
                  <c:v>Hyvä</c:v>
                </c:pt>
                <c:pt idx="4">
                  <c:v>Erittäin hyvä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4.8951048951048952E-2</c:v>
                </c:pt>
                <c:pt idx="1">
                  <c:v>0.25174825174825177</c:v>
                </c:pt>
                <c:pt idx="2">
                  <c:v>0.39160839160839161</c:v>
                </c:pt>
                <c:pt idx="3">
                  <c:v>0.26573426573426573</c:v>
                </c:pt>
                <c:pt idx="4">
                  <c:v>4.195804195804196E-2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AAE-429F-8CCF-0A7F43B8D6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Oletko itse henkilökohtaisesti käyttänyt työssä tai vapaa-ajalla tekoälysovellusta?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9FB9-4FDB-8051-884D54E248D5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9FB9-4FDB-8051-884D54E248D5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9FB9-4FDB-8051-884D54E248D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0.73426573426573427</c:v>
                </c:pt>
                <c:pt idx="1">
                  <c:v>0.24475524475524477</c:v>
                </c:pt>
                <c:pt idx="2">
                  <c:v>2.097902097902098E-2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FB9-4FDB-8051-884D54E24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Onko yrityksenne hyödyntänyt tekoälyä yrityksen ydinliiketoimintaan liittyen?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7E35-40FC-BD33-D499EDF73057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7E35-40FC-BD33-D499EDF73057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7E35-40FC-BD33-D499EDF73057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7E35-40FC-BD33-D499EDF7305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Ei, mutta suunnittelemme</c:v>
                </c:pt>
                <c:pt idx="2">
                  <c:v>Ei, emmekä suunnittele</c:v>
                </c:pt>
                <c:pt idx="3">
                  <c:v>En osaa sanoa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0.33566433566433568</c:v>
                </c:pt>
                <c:pt idx="1">
                  <c:v>0.36363636363636365</c:v>
                </c:pt>
                <c:pt idx="2">
                  <c:v>0.25874125874125875</c:v>
                </c:pt>
                <c:pt idx="3">
                  <c:v>4.195804195804196E-2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E35-40FC-BD33-D499EDF730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Oletteko käyttäneet tekoälyä hyödyksi yrityksen muissa toiminnoissa? Esimerkiksi myynti, asiakaspalvelu, markkinointi.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20EA-44A5-9F46-F9AA6661B215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20EA-44A5-9F46-F9AA6661B215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20EA-44A5-9F46-F9AA6661B215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20EA-44A5-9F46-F9AA6661B21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Ei, mutta suunnittelemme</c:v>
                </c:pt>
                <c:pt idx="2">
                  <c:v>Ei, emmekä suunnittele</c:v>
                </c:pt>
                <c:pt idx="3">
                  <c:v>En osaa sanoa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0.35664335664335667</c:v>
                </c:pt>
                <c:pt idx="1">
                  <c:v>0.36363636363636365</c:v>
                </c:pt>
                <c:pt idx="2">
                  <c:v>0.23776223776223776</c:v>
                </c:pt>
                <c:pt idx="3">
                  <c:v>4.195804195804196E-2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0EA-44A5-9F46-F9AA6661B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Oletteko budjetoineet tekoälyn hyödyntämiseen erillisen määrärahan?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46B4-45C5-8513-0D428DDF3CA6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46B4-45C5-8513-0D428DDF3CA6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46B4-45C5-8513-0D428DDF3CA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6.2937062937062943E-2</c:v>
                </c:pt>
                <c:pt idx="1">
                  <c:v>0.85314685314685312</c:v>
                </c:pt>
                <c:pt idx="2">
                  <c:v>8.3916083916083919E-2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B4-45C5-8513-0D428DDF3C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Mittaatteko tekoälyn tuottamaa arvoa ja sen vaikutuksia liiketoimintaanne?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CBAA-4DA6-8AE6-7268340AA3DF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CBAA-4DA6-8AE6-7268340AA3DF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CBAA-4DA6-8AE6-7268340AA3D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7.6923076923076927E-2</c:v>
                </c:pt>
                <c:pt idx="1">
                  <c:v>0.81118881118881114</c:v>
                </c:pt>
                <c:pt idx="2">
                  <c:v>0.11188811188811189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AA-4DA6-8AE6-7268340AA3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96A50-B846-4D72-B629-F7F91B99D1BD}" type="datetimeFigureOut">
              <a:rPr lang="fi-FI" smtClean="0"/>
              <a:t>4.3.2024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54A99-F766-4434-A0AD-4F03F23C72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860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54A99-F766-4434-A0AD-4F03F23C72B8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120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  <p:extLst>
      <p:ext uri="{BB962C8B-B14F-4D97-AF65-F5344CB8AC3E}">
        <p14:creationId xmlns:p14="http://schemas.microsoft.com/office/powerpoint/2010/main" val="394239108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6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arn">
            <a:extLst>
              <a:ext uri="{FF2B5EF4-FFF2-40B4-BE49-F238E27FC236}">
                <a16:creationId xmlns:a16="http://schemas.microsoft.com/office/drawing/2014/main" id="{6E4F96BC-2717-41B6-B8FC-767837606C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3" name="PCont"/>
          <p:cNvSpPr>
            <a:spLocks noGrp="1"/>
          </p:cNvSpPr>
          <p:nvPr>
            <p:ph sz="quarter" idx="17"/>
          </p:nvPr>
        </p:nvSpPr>
        <p:spPr>
          <a:xfrm>
            <a:off x="467545" y="3435846"/>
            <a:ext cx="8207375" cy="1296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2" name="Cont6"/>
          <p:cNvSpPr>
            <a:spLocks noGrp="1"/>
          </p:cNvSpPr>
          <p:nvPr>
            <p:ph sz="quarter" idx="22"/>
          </p:nvPr>
        </p:nvSpPr>
        <p:spPr>
          <a:xfrm>
            <a:off x="5990401" y="2247714"/>
            <a:ext cx="2734767" cy="118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1" name="Cont5"/>
          <p:cNvSpPr>
            <a:spLocks noGrp="1"/>
          </p:cNvSpPr>
          <p:nvPr>
            <p:ph sz="quarter" idx="21"/>
          </p:nvPr>
        </p:nvSpPr>
        <p:spPr>
          <a:xfrm>
            <a:off x="3197294" y="2247714"/>
            <a:ext cx="2734767" cy="118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0" name="Cont4"/>
          <p:cNvSpPr>
            <a:spLocks noGrp="1"/>
          </p:cNvSpPr>
          <p:nvPr>
            <p:ph sz="quarter" idx="20"/>
          </p:nvPr>
        </p:nvSpPr>
        <p:spPr>
          <a:xfrm>
            <a:off x="403628" y="2247714"/>
            <a:ext cx="2734767" cy="118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9" name="Cont3"/>
          <p:cNvSpPr>
            <a:spLocks noGrp="1"/>
          </p:cNvSpPr>
          <p:nvPr>
            <p:ph sz="quarter" idx="19"/>
          </p:nvPr>
        </p:nvSpPr>
        <p:spPr>
          <a:xfrm>
            <a:off x="5990401" y="1061101"/>
            <a:ext cx="2734767" cy="118907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8" name="Cont2"/>
          <p:cNvSpPr>
            <a:spLocks noGrp="1"/>
          </p:cNvSpPr>
          <p:nvPr>
            <p:ph sz="quarter" idx="18"/>
          </p:nvPr>
        </p:nvSpPr>
        <p:spPr>
          <a:xfrm>
            <a:off x="3196801" y="1061100"/>
            <a:ext cx="2734767" cy="118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7" name="Cont1"/>
          <p:cNvSpPr>
            <a:spLocks noGrp="1"/>
          </p:cNvSpPr>
          <p:nvPr>
            <p:ph sz="quarter" idx="16"/>
          </p:nvPr>
        </p:nvSpPr>
        <p:spPr>
          <a:xfrm>
            <a:off x="403201" y="1061100"/>
            <a:ext cx="2734767" cy="118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648000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5" name="Pre"/>
          <p:cNvSpPr>
            <a:spLocks noGrp="1"/>
          </p:cNvSpPr>
          <p:nvPr>
            <p:ph sz="quarter" idx="14" hasCustomPrompt="1"/>
          </p:nvPr>
        </p:nvSpPr>
        <p:spPr>
          <a:xfrm>
            <a:off x="467545" y="162000"/>
            <a:ext cx="8207375" cy="486000"/>
          </a:xfrm>
          <a:noFill/>
          <a:ln>
            <a:noFill/>
          </a:ln>
        </p:spPr>
        <p:txBody>
          <a:bodyPr anchor="ctr"/>
          <a:lstStyle>
            <a:lvl1pPr marL="85725" indent="0">
              <a:buNone/>
              <a:defRPr sz="900"/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4" name="RepTitle"/>
          <p:cNvSpPr>
            <a:spLocks noGrp="1"/>
          </p:cNvSpPr>
          <p:nvPr>
            <p:ph sz="quarter" idx="23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  <p:extLst>
      <p:ext uri="{BB962C8B-B14F-4D97-AF65-F5344CB8AC3E}">
        <p14:creationId xmlns:p14="http://schemas.microsoft.com/office/powerpoint/2010/main" val="9936996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Without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arn"/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 b="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3" name="Cont1"/>
          <p:cNvSpPr>
            <a:spLocks noGrp="1"/>
          </p:cNvSpPr>
          <p:nvPr>
            <p:ph sz="quarter" idx="10"/>
          </p:nvPr>
        </p:nvSpPr>
        <p:spPr>
          <a:xfrm>
            <a:off x="395536" y="249268"/>
            <a:ext cx="8352606" cy="448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  <a:lvl4pPr marL="788670" indent="0">
              <a:buNone/>
              <a:defRPr/>
            </a:lvl4pPr>
            <a:lvl5pPr marL="994410" indent="0">
              <a:buNone/>
              <a:defRPr/>
            </a:lvl5pPr>
          </a:lstStyle>
          <a:p>
            <a:pPr lvl="0"/>
            <a:endParaRPr lang="en-US"/>
          </a:p>
        </p:txBody>
      </p:sp>
      <p:sp>
        <p:nvSpPr>
          <p:cNvPr id="6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  <p:extLst>
      <p:ext uri="{BB962C8B-B14F-4D97-AF65-F5344CB8AC3E}">
        <p14:creationId xmlns:p14="http://schemas.microsoft.com/office/powerpoint/2010/main" val="224204633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arn">
            <a:extLst>
              <a:ext uri="{FF2B5EF4-FFF2-40B4-BE49-F238E27FC236}">
                <a16:creationId xmlns:a16="http://schemas.microsoft.com/office/drawing/2014/main" id="{0276FED8-8997-4F58-8AFF-1C828E6317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6" name="Cont1">
            <a:extLst>
              <a:ext uri="{FF2B5EF4-FFF2-40B4-BE49-F238E27FC236}">
                <a16:creationId xmlns:a16="http://schemas.microsoft.com/office/drawing/2014/main" id="{0FD23242-2B85-4AFF-87A6-1DD172122E8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7545" y="594000"/>
            <a:ext cx="8207375" cy="4131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163212"/>
            <a:ext cx="8208000" cy="410316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7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  <p:extLst>
      <p:ext uri="{BB962C8B-B14F-4D97-AF65-F5344CB8AC3E}">
        <p14:creationId xmlns:p14="http://schemas.microsoft.com/office/powerpoint/2010/main" val="6632351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Warn">
            <a:extLst>
              <a:ext uri="{FF2B5EF4-FFF2-40B4-BE49-F238E27FC236}">
                <a16:creationId xmlns:a16="http://schemas.microsoft.com/office/drawing/2014/main" id="{47720E19-23A6-4503-9FE5-09B05574BE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7" name="Cont1"/>
          <p:cNvSpPr>
            <a:spLocks noGrp="1"/>
          </p:cNvSpPr>
          <p:nvPr>
            <p:ph sz="quarter" idx="15"/>
          </p:nvPr>
        </p:nvSpPr>
        <p:spPr>
          <a:xfrm>
            <a:off x="467545" y="1090800"/>
            <a:ext cx="8207375" cy="36315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648000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l-GR" sz="165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6" name="Pre"/>
          <p:cNvSpPr>
            <a:spLocks noGrp="1"/>
          </p:cNvSpPr>
          <p:nvPr>
            <p:ph sz="quarter" idx="14" hasCustomPrompt="1"/>
          </p:nvPr>
        </p:nvSpPr>
        <p:spPr>
          <a:xfrm>
            <a:off x="467545" y="162000"/>
            <a:ext cx="8207375" cy="486054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0" name="RepTitle"/>
          <p:cNvSpPr>
            <a:spLocks noGrp="1"/>
          </p:cNvSpPr>
          <p:nvPr>
            <p:ph sz="quarter" idx="16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  <p:extLst>
      <p:ext uri="{BB962C8B-B14F-4D97-AF65-F5344CB8AC3E}">
        <p14:creationId xmlns:p14="http://schemas.microsoft.com/office/powerpoint/2010/main" val="221120404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arn">
            <a:extLst>
              <a:ext uri="{FF2B5EF4-FFF2-40B4-BE49-F238E27FC236}">
                <a16:creationId xmlns:a16="http://schemas.microsoft.com/office/drawing/2014/main" id="{A68DF7E0-973E-421D-B439-7A4D49EA27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10" name="PCont"/>
          <p:cNvSpPr>
            <a:spLocks noGrp="1"/>
          </p:cNvSpPr>
          <p:nvPr>
            <p:ph sz="quarter" idx="15"/>
          </p:nvPr>
        </p:nvSpPr>
        <p:spPr>
          <a:xfrm>
            <a:off x="467545" y="3159000"/>
            <a:ext cx="8207375" cy="1566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endParaRPr lang="el-GR"/>
          </a:p>
        </p:txBody>
      </p:sp>
      <p:sp>
        <p:nvSpPr>
          <p:cNvPr id="9" name="Cont1"/>
          <p:cNvSpPr>
            <a:spLocks noGrp="1"/>
          </p:cNvSpPr>
          <p:nvPr>
            <p:ph sz="quarter" idx="14"/>
          </p:nvPr>
        </p:nvSpPr>
        <p:spPr>
          <a:xfrm>
            <a:off x="467545" y="594000"/>
            <a:ext cx="8207375" cy="2565000"/>
          </a:xfrm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163212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8" name="RepTitle"/>
          <p:cNvSpPr>
            <a:spLocks noGrp="1"/>
          </p:cNvSpPr>
          <p:nvPr>
            <p:ph sz="quarter" idx="16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  <p:extLst>
      <p:ext uri="{BB962C8B-B14F-4D97-AF65-F5344CB8AC3E}">
        <p14:creationId xmlns:p14="http://schemas.microsoft.com/office/powerpoint/2010/main" val="10203465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arn">
            <a:extLst>
              <a:ext uri="{FF2B5EF4-FFF2-40B4-BE49-F238E27FC236}">
                <a16:creationId xmlns:a16="http://schemas.microsoft.com/office/drawing/2014/main" id="{35860C19-CEF4-4406-B1AE-B1ED5B0E5A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10" name="PCont"/>
          <p:cNvSpPr>
            <a:spLocks noGrp="1"/>
          </p:cNvSpPr>
          <p:nvPr>
            <p:ph sz="quarter" idx="14"/>
          </p:nvPr>
        </p:nvSpPr>
        <p:spPr>
          <a:xfrm>
            <a:off x="467545" y="3375000"/>
            <a:ext cx="8207375" cy="1350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endParaRPr lang="el-GR"/>
          </a:p>
        </p:txBody>
      </p:sp>
      <p:sp>
        <p:nvSpPr>
          <p:cNvPr id="7" name="Cont1"/>
          <p:cNvSpPr>
            <a:spLocks noGrp="1"/>
          </p:cNvSpPr>
          <p:nvPr>
            <p:ph sz="quarter" idx="15"/>
          </p:nvPr>
        </p:nvSpPr>
        <p:spPr>
          <a:xfrm>
            <a:off x="467545" y="1090800"/>
            <a:ext cx="8207375" cy="2268000"/>
          </a:xfrm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648000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3" name="Pre"/>
          <p:cNvSpPr>
            <a:spLocks noGrp="1"/>
          </p:cNvSpPr>
          <p:nvPr>
            <p:ph sz="quarter" idx="16" hasCustomPrompt="1"/>
          </p:nvPr>
        </p:nvSpPr>
        <p:spPr>
          <a:xfrm>
            <a:off x="469081" y="162000"/>
            <a:ext cx="8207375" cy="486054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1" name="RepTitle"/>
          <p:cNvSpPr>
            <a:spLocks noGrp="1"/>
          </p:cNvSpPr>
          <p:nvPr>
            <p:ph sz="quarter" idx="17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  <p:extLst>
      <p:ext uri="{BB962C8B-B14F-4D97-AF65-F5344CB8AC3E}">
        <p14:creationId xmlns:p14="http://schemas.microsoft.com/office/powerpoint/2010/main" val="14421367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arn">
            <a:extLst>
              <a:ext uri="{FF2B5EF4-FFF2-40B4-BE49-F238E27FC236}">
                <a16:creationId xmlns:a16="http://schemas.microsoft.com/office/drawing/2014/main" id="{61F87840-3084-470E-A2FC-C42902C40D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0" name="Cont6"/>
          <p:cNvSpPr>
            <a:spLocks noGrp="1"/>
          </p:cNvSpPr>
          <p:nvPr>
            <p:ph sz="quarter" idx="22"/>
          </p:nvPr>
        </p:nvSpPr>
        <p:spPr>
          <a:xfrm>
            <a:off x="5990401" y="26730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9" name="Cont5"/>
          <p:cNvSpPr>
            <a:spLocks noGrp="1"/>
          </p:cNvSpPr>
          <p:nvPr>
            <p:ph sz="quarter" idx="21"/>
          </p:nvPr>
        </p:nvSpPr>
        <p:spPr>
          <a:xfrm>
            <a:off x="3197015" y="26730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8" name="Cont4"/>
          <p:cNvSpPr>
            <a:spLocks noGrp="1"/>
          </p:cNvSpPr>
          <p:nvPr>
            <p:ph sz="quarter" idx="20"/>
          </p:nvPr>
        </p:nvSpPr>
        <p:spPr>
          <a:xfrm>
            <a:off x="403628" y="26730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7" name="Cont3"/>
          <p:cNvSpPr>
            <a:spLocks noGrp="1"/>
          </p:cNvSpPr>
          <p:nvPr>
            <p:ph sz="quarter" idx="19"/>
          </p:nvPr>
        </p:nvSpPr>
        <p:spPr>
          <a:xfrm>
            <a:off x="5990401" y="5913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6" name="Cont2"/>
          <p:cNvSpPr>
            <a:spLocks noGrp="1"/>
          </p:cNvSpPr>
          <p:nvPr>
            <p:ph sz="quarter" idx="18"/>
          </p:nvPr>
        </p:nvSpPr>
        <p:spPr>
          <a:xfrm>
            <a:off x="3196801" y="5913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5" name="Cont1"/>
          <p:cNvSpPr>
            <a:spLocks noGrp="1"/>
          </p:cNvSpPr>
          <p:nvPr>
            <p:ph sz="quarter" idx="16"/>
          </p:nvPr>
        </p:nvSpPr>
        <p:spPr>
          <a:xfrm>
            <a:off x="404345" y="5913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163212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2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  <p:extLst>
      <p:ext uri="{BB962C8B-B14F-4D97-AF65-F5344CB8AC3E}">
        <p14:creationId xmlns:p14="http://schemas.microsoft.com/office/powerpoint/2010/main" val="37359087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Warn">
            <a:extLst>
              <a:ext uri="{FF2B5EF4-FFF2-40B4-BE49-F238E27FC236}">
                <a16:creationId xmlns:a16="http://schemas.microsoft.com/office/drawing/2014/main" id="{D3B3B8EA-406B-41AC-8191-6635FD4114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1" name="Cont6"/>
          <p:cNvSpPr>
            <a:spLocks noGrp="1"/>
          </p:cNvSpPr>
          <p:nvPr>
            <p:ph sz="quarter" idx="22"/>
          </p:nvPr>
        </p:nvSpPr>
        <p:spPr>
          <a:xfrm>
            <a:off x="5990401" y="29160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0" name="Cont5"/>
          <p:cNvSpPr>
            <a:spLocks noGrp="1"/>
          </p:cNvSpPr>
          <p:nvPr>
            <p:ph sz="quarter" idx="21"/>
          </p:nvPr>
        </p:nvSpPr>
        <p:spPr>
          <a:xfrm>
            <a:off x="3196801" y="29160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9" name="Cont4"/>
          <p:cNvSpPr>
            <a:spLocks noGrp="1"/>
          </p:cNvSpPr>
          <p:nvPr>
            <p:ph sz="quarter" idx="20"/>
          </p:nvPr>
        </p:nvSpPr>
        <p:spPr>
          <a:xfrm>
            <a:off x="403201" y="29160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8" name="Cont3"/>
          <p:cNvSpPr>
            <a:spLocks noGrp="1"/>
          </p:cNvSpPr>
          <p:nvPr>
            <p:ph sz="quarter" idx="19"/>
          </p:nvPr>
        </p:nvSpPr>
        <p:spPr>
          <a:xfrm>
            <a:off x="5990401" y="10908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7" name="Cont2"/>
          <p:cNvSpPr>
            <a:spLocks noGrp="1"/>
          </p:cNvSpPr>
          <p:nvPr>
            <p:ph sz="quarter" idx="18"/>
          </p:nvPr>
        </p:nvSpPr>
        <p:spPr>
          <a:xfrm>
            <a:off x="3196801" y="10908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6" name="Cont1"/>
          <p:cNvSpPr>
            <a:spLocks noGrp="1"/>
          </p:cNvSpPr>
          <p:nvPr>
            <p:ph sz="quarter" idx="16"/>
          </p:nvPr>
        </p:nvSpPr>
        <p:spPr>
          <a:xfrm>
            <a:off x="403201" y="10908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648000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5" name="Pre"/>
          <p:cNvSpPr>
            <a:spLocks noGrp="1"/>
          </p:cNvSpPr>
          <p:nvPr>
            <p:ph sz="quarter" idx="14" hasCustomPrompt="1"/>
          </p:nvPr>
        </p:nvSpPr>
        <p:spPr>
          <a:xfrm>
            <a:off x="467545" y="162000"/>
            <a:ext cx="8207375" cy="486000"/>
          </a:xfrm>
          <a:noFill/>
          <a:ln>
            <a:noFill/>
          </a:ln>
        </p:spPr>
        <p:txBody>
          <a:bodyPr anchor="ctr"/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3" name="RepTitle"/>
          <p:cNvSpPr>
            <a:spLocks noGrp="1"/>
          </p:cNvSpPr>
          <p:nvPr>
            <p:ph sz="quarter" idx="23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  <p:extLst>
      <p:ext uri="{BB962C8B-B14F-4D97-AF65-F5344CB8AC3E}">
        <p14:creationId xmlns:p14="http://schemas.microsoft.com/office/powerpoint/2010/main" val="17912739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6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Warn">
            <a:extLst>
              <a:ext uri="{FF2B5EF4-FFF2-40B4-BE49-F238E27FC236}">
                <a16:creationId xmlns:a16="http://schemas.microsoft.com/office/drawing/2014/main" id="{7420379E-EFA3-4229-85F1-138CD671E2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2" name="PCont"/>
          <p:cNvSpPr>
            <a:spLocks noGrp="1"/>
          </p:cNvSpPr>
          <p:nvPr>
            <p:ph sz="quarter" idx="17"/>
          </p:nvPr>
        </p:nvSpPr>
        <p:spPr>
          <a:xfrm>
            <a:off x="467545" y="3381840"/>
            <a:ext cx="8207375" cy="1350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1" name="Cont6"/>
          <p:cNvSpPr>
            <a:spLocks noGrp="1"/>
          </p:cNvSpPr>
          <p:nvPr>
            <p:ph sz="quarter" idx="22"/>
          </p:nvPr>
        </p:nvSpPr>
        <p:spPr>
          <a:xfrm>
            <a:off x="5990401" y="2000700"/>
            <a:ext cx="2734767" cy="140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0" name="Cont5"/>
          <p:cNvSpPr>
            <a:spLocks noGrp="1"/>
          </p:cNvSpPr>
          <p:nvPr>
            <p:ph sz="quarter" idx="21"/>
          </p:nvPr>
        </p:nvSpPr>
        <p:spPr>
          <a:xfrm>
            <a:off x="3197294" y="2000700"/>
            <a:ext cx="2734767" cy="140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9" name="Cont4"/>
          <p:cNvSpPr>
            <a:spLocks noGrp="1"/>
          </p:cNvSpPr>
          <p:nvPr>
            <p:ph sz="quarter" idx="20"/>
          </p:nvPr>
        </p:nvSpPr>
        <p:spPr>
          <a:xfrm>
            <a:off x="403628" y="2000700"/>
            <a:ext cx="2734767" cy="140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8" name="Cont3"/>
          <p:cNvSpPr>
            <a:spLocks noGrp="1"/>
          </p:cNvSpPr>
          <p:nvPr>
            <p:ph sz="quarter" idx="19"/>
          </p:nvPr>
        </p:nvSpPr>
        <p:spPr>
          <a:xfrm>
            <a:off x="5990401" y="585900"/>
            <a:ext cx="2734767" cy="140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7" name="Cont2"/>
          <p:cNvSpPr>
            <a:spLocks noGrp="1"/>
          </p:cNvSpPr>
          <p:nvPr>
            <p:ph sz="quarter" idx="18"/>
          </p:nvPr>
        </p:nvSpPr>
        <p:spPr>
          <a:xfrm>
            <a:off x="3196801" y="585900"/>
            <a:ext cx="2734767" cy="1404311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5" name="Cont1"/>
          <p:cNvSpPr>
            <a:spLocks noGrp="1"/>
          </p:cNvSpPr>
          <p:nvPr>
            <p:ph sz="quarter" idx="16"/>
          </p:nvPr>
        </p:nvSpPr>
        <p:spPr>
          <a:xfrm>
            <a:off x="404345" y="585665"/>
            <a:ext cx="2734767" cy="140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163212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3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  <p:extLst>
      <p:ext uri="{BB962C8B-B14F-4D97-AF65-F5344CB8AC3E}">
        <p14:creationId xmlns:p14="http://schemas.microsoft.com/office/powerpoint/2010/main" val="55147995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35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634035" y="2320409"/>
            <a:ext cx="4594621" cy="36576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1" r:id="rId3"/>
    <p:sldLayoutId id="2147483662" r:id="rId4"/>
    <p:sldLayoutId id="2147483686" r:id="rId5"/>
    <p:sldLayoutId id="2147483668" r:id="rId6"/>
    <p:sldLayoutId id="2147483691" r:id="rId7"/>
    <p:sldLayoutId id="2147483692" r:id="rId8"/>
    <p:sldLayoutId id="2147483689" r:id="rId9"/>
    <p:sldLayoutId id="2147483687" r:id="rId10"/>
  </p:sldLayoutIdLst>
  <p:transition/>
  <p:txStyles>
    <p:titleStyle>
      <a:lvl1pPr algn="l" defTabSz="685800" rtl="0" eaLnBrk="1" latinLnBrk="0" hangingPunct="1">
        <a:spcBef>
          <a:spcPct val="0"/>
        </a:spcBef>
        <a:buNone/>
        <a:defRPr sz="3450" kern="1200" cap="none" spc="-100" baseline="0">
          <a:ln>
            <a:noFill/>
          </a:ln>
          <a:solidFill>
            <a:schemeClr val="tx2"/>
          </a:solidFill>
          <a:effectLst/>
          <a:latin typeface="+mn-lt"/>
          <a:ea typeface="+mj-ea"/>
          <a:cs typeface="+mj-cs"/>
        </a:defRPr>
      </a:lvl1pPr>
    </p:titleStyle>
    <p:bodyStyle>
      <a:lvl1pPr marL="257175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7145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indent="-17145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7145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indent="-171450" algn="l" defTabSz="6858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3716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lang="el-GR" sz="165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1. Valitse yrityksesi päätoimiala tai sopivin toimiala:</a:t>
            </a:r>
          </a:p>
        </p:txBody>
      </p:sp>
      <p:sp>
        <p:nvSpPr>
          <p:cNvPr id="5" name="Pre"/>
          <p:cNvSpPr>
            <a:spLocks noGrp="1"/>
          </p:cNvSpPr>
          <p:nvPr>
            <p:ph sz="quarter" idx="14" hasCustomPrompt="1"/>
          </p:nvPr>
        </p:nvSpPr>
        <p:spPr/>
        <p:txBody>
          <a:bodyPr anchor="ctr">
            <a:normAutofit/>
          </a:bodyPr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YRITYKSEN TIEDOT</a:t>
            </a:r>
          </a:p>
        </p:txBody>
      </p:sp>
      <p:sp>
        <p:nvSpPr>
          <p:cNvPr id="6" name="RepTitle"/>
          <p:cNvSpPr>
            <a:spLocks noGrp="1"/>
          </p:cNvSpPr>
          <p:nvPr>
            <p:ph sz="quarter" idx="16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7" name="Cont1"/>
          <p:cNvGraphicFramePr/>
          <p:nvPr/>
        </p:nvGraphicFramePr>
        <p:xfrm>
          <a:off x="467545" y="1090800"/>
          <a:ext cx="8207375" cy="363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5. Oletko itse henkilökohtaisesti käyttänyt työssä tai vapaa-ajalla tekoälysovellusta?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467545" y="594000"/>
          <a:ext cx="8207376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sz="800" b="1"/>
                        <a:t>Nimi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Prosentti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Kyllä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73,4%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Ei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24,5%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En osaa sanoa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2,1%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1"/>
                        <a:t>N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143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6. Onko yrityksenne hyödyntänyt tekoälyä yrityksen ydinliiketoimintaan liittyen?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467545" y="594000"/>
          <a:ext cx="8207375" cy="413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6. Onko yrityksenne hyödyntänyt tekoälyä yrityksen ydinliiketoimintaan liittyen?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467545" y="594000"/>
          <a:ext cx="8207376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sz="800" b="1"/>
                        <a:t>Nimi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Prosentti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Kyllä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33,6%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Ei, mutta suunnittelemme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36,4%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Ei, emmekä suunnittele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25,9%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En osaa sanoa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4,2%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1"/>
                        <a:t>N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143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 fontScale="90000"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8. Oletteko käyttäneet tekoälyä hyödyksi yrityksen muissa toiminnoissa? Esimerkiksi myynti, asiakaspalvelu, markkinointi.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467545" y="594000"/>
          <a:ext cx="8207375" cy="413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 fontScale="90000"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8. Oletteko käyttäneet tekoälyä hyödyksi yrityksen muissa toiminnoissa? Esimerkiksi myynti, asiakaspalvelu, markkinointi.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467545" y="594000"/>
          <a:ext cx="8207376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sz="800" b="1"/>
                        <a:t>Nimi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Prosentti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Kyllä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35,7%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Ei, mutta suunnittelemme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36,4%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Ei, emmekä suunnittele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23,8%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En osaa sanoa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4,2%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1"/>
                        <a:t>N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143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10. Oletteko budjetoineet tekoälyn hyödyntämiseen erillisen määrärahan?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467545" y="594000"/>
          <a:ext cx="8207375" cy="413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10. Oletteko budjetoineet tekoälyn hyödyntämiseen erillisen määrärahan?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467545" y="594000"/>
          <a:ext cx="8207376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sz="800" b="1"/>
                        <a:t>Nimi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Prosentti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Kyllä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6,3%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Ei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85,3%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En osaa sanoa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8,4%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1"/>
                        <a:t>N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143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12. Mittaatteko tekoälyn tuottamaa arvoa ja sen vaikutuksia liiketoimintaanne?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467545" y="594000"/>
          <a:ext cx="8207375" cy="413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12. Mittaatteko tekoälyn tuottamaa arvoa ja sen vaikutuksia liiketoimintaanne?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467545" y="594000"/>
          <a:ext cx="8207376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sz="800" b="1"/>
                        <a:t>Nimi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Prosentti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Kyllä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7,7%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Ei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81,1%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En osaa sanoa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11,2%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1"/>
                        <a:t>N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143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1. Valitse yrityksesi päätoimiala tai sopivin toimiala: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467545" y="594000"/>
          <a:ext cx="8207376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sz="800" b="1"/>
                        <a:t>Nimi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Prosentti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Maatalous, metsätalous ja kalatalous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0,7%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Kaivostoiminta ja louhinta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0,0%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Teollisuus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17,5%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Sähkö-, kaasu- ja lämpöhuolto, jäähdytysliiketoiminta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2,1%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Vesihuolto, viemäri- ja jätevesihuolto, jätehuolto ja muu ympäristön puhtaanapito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2,1%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Rakentaminen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8,4%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Tukku- ja vähittäiskauppa; moottoriajoneuvojen ja moottoripyörien korjaus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5,6%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Kuljetus ja varastointi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2,1%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Majoitus- ja ravitsemistoiminta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2,8%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Informaatio ja viestintä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11,2%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Rahoitus- ja vakuutustoiminta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3,5%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Kiinteistöalan toiminta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4,9%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Ammatillinen, tieteellinen ja tekninen toiminta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7,0%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Hallinto- ja tukipalvelutoiminta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1,4%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Julkinen hallinto ja maanpuolustus; pakollinen sosiaalivakuutus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0,7%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Koulutus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7,7%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Terveys- ja sosiaalipalvelut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2,8%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Taiteet, viihde ja virkistys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1,4%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Muu palvelutoiminta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18,2%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Kotitalouksien toiminta työnantajina; kotitalouksien eriyttämätön toiminta tavaroiden ja palvelujen tuottamiseksi omaan käyttöön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0,0%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Kansainvälisten organisaatioiden ja toimielinten toiminta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0,0%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1"/>
                        <a:t>N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143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2. Yrityksen henkilöstömäärä: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467545" y="594000"/>
          <a:ext cx="8207375" cy="413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2. Yrityksen henkilöstömäärä: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467545" y="594000"/>
          <a:ext cx="8207376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sz="800" b="1"/>
                        <a:t>Nimi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Prosentti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alle 10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37,8%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10-49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31,5%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50-249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18,2%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250 tai yli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12,6%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1"/>
                        <a:t>N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143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3. Yrityksen vuosiliikevaihto: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467545" y="594000"/>
          <a:ext cx="8207375" cy="413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3. Yrityksen vuosiliikevaihto: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467545" y="594000"/>
          <a:ext cx="8207376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sz="800" b="1"/>
                        <a:t>Nimi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Prosentti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alle 2 miljoonaa euroa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39,9%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2-10 miljoonaa euroa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27,3%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11-49 miljoonaa euroa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16,8%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50 miljoonaa euroa tai enemmän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16,1%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1"/>
                        <a:t>N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143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lang="el-GR" sz="165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4. Arvioi yrityksenne tämän hetken valmius hyödyntää tekoälyä liiketoiminnassanne</a:t>
            </a:r>
          </a:p>
        </p:txBody>
      </p:sp>
      <p:sp>
        <p:nvSpPr>
          <p:cNvPr id="5" name="Pre"/>
          <p:cNvSpPr>
            <a:spLocks noGrp="1"/>
          </p:cNvSpPr>
          <p:nvPr>
            <p:ph sz="quarter" idx="14" hasCustomPrompt="1"/>
          </p:nvPr>
        </p:nvSpPr>
        <p:spPr/>
        <p:txBody>
          <a:bodyPr anchor="ctr">
            <a:normAutofit/>
          </a:bodyPr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TEKOÄLY</a:t>
            </a:r>
          </a:p>
        </p:txBody>
      </p:sp>
      <p:sp>
        <p:nvSpPr>
          <p:cNvPr id="6" name="RepTitle"/>
          <p:cNvSpPr>
            <a:spLocks noGrp="1"/>
          </p:cNvSpPr>
          <p:nvPr>
            <p:ph sz="quarter" idx="16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7" name="Cont1"/>
          <p:cNvGraphicFramePr/>
          <p:nvPr/>
        </p:nvGraphicFramePr>
        <p:xfrm>
          <a:off x="467545" y="1090800"/>
          <a:ext cx="8207375" cy="363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4. Arvioi yrityksenne tämän hetken valmius hyödyntää tekoälyä liiketoiminnassanne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467545" y="594000"/>
          <a:ext cx="8207376" cy="1493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sz="800" b="1"/>
                        <a:t>Nimi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Prosentti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Erittäin heikko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4,9%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Heikko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25,2%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Kohtalainen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39,2%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Hyvä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26,6%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0"/>
                        <a:t>Erittäin hyvä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0"/>
                        <a:t>4,2%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800" b="1"/>
                        <a:t>N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800" b="1"/>
                        <a:t>143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5. Oletko itse henkilökohtaisesti käyttänyt työssä tai vapaa-ajalla tekoälysovellusta?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2024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467545" y="594000"/>
          <a:ext cx="8207375" cy="413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4.3.2024 8:50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5.17"/>
  <p:tag name="AS_TITLE" val="Aspose.Slides for .NET 4.0"/>
  <p:tag name="AS_VERSION" val="17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mbria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0C15EADB0630348842F951FC64965BE" ma:contentTypeVersion="18" ma:contentTypeDescription="Luo uusi asiakirja." ma:contentTypeScope="" ma:versionID="2f0f49110bdadeab90802a3a033b9f64">
  <xsd:schema xmlns:xsd="http://www.w3.org/2001/XMLSchema" xmlns:xs="http://www.w3.org/2001/XMLSchema" xmlns:p="http://schemas.microsoft.com/office/2006/metadata/properties" xmlns:ns2="b7f530a0-03de-43bc-a8c6-44f1d1c9dbea" xmlns:ns3="11f1c30f-5dbf-42ad-8dcd-3a50249151a4" targetNamespace="http://schemas.microsoft.com/office/2006/metadata/properties" ma:root="true" ma:fieldsID="c433646ae72e4771b261432aeafab9ba" ns2:_="" ns3:_="">
    <xsd:import namespace="b7f530a0-03de-43bc-a8c6-44f1d1c9dbea"/>
    <xsd:import namespace="11f1c30f-5dbf-42ad-8dcd-3a50249151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530a0-03de-43bc-a8c6-44f1d1c9db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3f25e0bd-434f-4748-8a06-ef2431e9f3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f1c30f-5dbf-42ad-8dcd-3a50249151a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66451d8-8f7e-4b6d-9564-37deb857f010}" ma:internalName="TaxCatchAll" ma:showField="CatchAllData" ma:web="11f1c30f-5dbf-42ad-8dcd-3a50249151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1f1c30f-5dbf-42ad-8dcd-3a50249151a4" xsi:nil="true"/>
    <lcf76f155ced4ddcb4097134ff3c332f xmlns="b7f530a0-03de-43bc-a8c6-44f1d1c9dbe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5841740-BFCE-44D0-A7A4-0F47BED893D4}"/>
</file>

<file path=customXml/itemProps2.xml><?xml version="1.0" encoding="utf-8"?>
<ds:datastoreItem xmlns:ds="http://schemas.openxmlformats.org/officeDocument/2006/customXml" ds:itemID="{E2761C9B-8307-4F3A-9D9F-6A53E0A6F848}"/>
</file>

<file path=customXml/itemProps3.xml><?xml version="1.0" encoding="utf-8"?>
<ds:datastoreItem xmlns:ds="http://schemas.openxmlformats.org/officeDocument/2006/customXml" ds:itemID="{375FAB8B-C695-47D4-965F-50A427952B14}"/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938</TotalTime>
  <Words>740</Words>
  <Application>Microsoft Office PowerPoint</Application>
  <PresentationFormat>Näytössä katseltava esitys (16:9)</PresentationFormat>
  <Paragraphs>204</Paragraphs>
  <Slides>18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1" baseType="lpstr">
      <vt:lpstr>Arial</vt:lpstr>
      <vt:lpstr>Calibri</vt:lpstr>
      <vt:lpstr>Adjacency</vt:lpstr>
      <vt:lpstr>1. Valitse yrityksesi päätoimiala tai sopivin toimiala:</vt:lpstr>
      <vt:lpstr>1. Valitse yrityksesi päätoimiala tai sopivin toimiala:</vt:lpstr>
      <vt:lpstr>2. Yrityksen henkilöstömäärä:</vt:lpstr>
      <vt:lpstr>2. Yrityksen henkilöstömäärä:</vt:lpstr>
      <vt:lpstr>3. Yrityksen vuosiliikevaihto:</vt:lpstr>
      <vt:lpstr>3. Yrityksen vuosiliikevaihto:</vt:lpstr>
      <vt:lpstr>4. Arvioi yrityksenne tämän hetken valmius hyödyntää tekoälyä liiketoiminnassanne</vt:lpstr>
      <vt:lpstr>4. Arvioi yrityksenne tämän hetken valmius hyödyntää tekoälyä liiketoiminnassanne</vt:lpstr>
      <vt:lpstr>5. Oletko itse henkilökohtaisesti käyttänyt työssä tai vapaa-ajalla tekoälysovellusta?</vt:lpstr>
      <vt:lpstr>5. Oletko itse henkilökohtaisesti käyttänyt työssä tai vapaa-ajalla tekoälysovellusta?</vt:lpstr>
      <vt:lpstr>6. Onko yrityksenne hyödyntänyt tekoälyä yrityksen ydinliiketoimintaan liittyen?</vt:lpstr>
      <vt:lpstr>6. Onko yrityksenne hyödyntänyt tekoälyä yrityksen ydinliiketoimintaan liittyen?</vt:lpstr>
      <vt:lpstr>8. Oletteko käyttäneet tekoälyä hyödyksi yrityksen muissa toiminnoissa? Esimerkiksi myynti, asiakaspalvelu, markkinointi.</vt:lpstr>
      <vt:lpstr>8. Oletteko käyttäneet tekoälyä hyödyksi yrityksen muissa toiminnoissa? Esimerkiksi myynti, asiakaspalvelu, markkinointi.</vt:lpstr>
      <vt:lpstr>10. Oletteko budjetoineet tekoälyn hyödyntämiseen erillisen määrärahan?</vt:lpstr>
      <vt:lpstr>10. Oletteko budjetoineet tekoälyn hyödyntämiseen erillisen määrärahan?</vt:lpstr>
      <vt:lpstr>12. Mittaatteko tekoälyn tuottamaa arvoa ja sen vaikutuksia liiketoimintaanne?</vt:lpstr>
      <vt:lpstr>12. Mittaatteko tekoälyn tuottamaa arvoa ja sen vaikutuksia liiketoimintaanne?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Taina Pärkö-Luotonen</dc:creator>
  <cp:lastModifiedBy>Taina Pärkö-Luotonen</cp:lastModifiedBy>
  <cp:revision>390</cp:revision>
  <dcterms:created xsi:type="dcterms:W3CDTF">2013-05-14T13:56:12Z</dcterms:created>
  <dcterms:modified xsi:type="dcterms:W3CDTF">2024-03-04T10:17:29Z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0x01010040C15EADB0630348842F951FC64965BE</vt:lpwstr>
  </property>
</Properties>
</file>