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17"/>
  </p:notesMasterIdLst>
  <p:handoutMasterIdLst>
    <p:handoutMasterId r:id="rId18"/>
  </p:handoutMasterIdLst>
  <p:sldIdLst>
    <p:sldId id="269" r:id="rId9"/>
    <p:sldId id="340" r:id="rId10"/>
    <p:sldId id="342" r:id="rId11"/>
    <p:sldId id="343" r:id="rId12"/>
    <p:sldId id="293" r:id="rId13"/>
    <p:sldId id="297" r:id="rId14"/>
    <p:sldId id="298" r:id="rId15"/>
    <p:sldId id="277" r:id="rId16"/>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A3250-5D00-44BB-A42B-9E69737BE46F}" v="193" dt="2024-09-30T11:12:48.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D8A96408-2C53-4448-8EAD-7D2E80626C83}"/>
    <pc:docChg chg="delSld">
      <pc:chgData name="Päivi Pulkki" userId="75e05dbb-de64-449e-9b26-147fee05f82d" providerId="ADAL" clId="{D8A96408-2C53-4448-8EAD-7D2E80626C83}" dt="2024-10-01T09:50:13.800" v="18" actId="47"/>
      <pc:docMkLst>
        <pc:docMk/>
      </pc:docMkLst>
      <pc:sldChg chg="del">
        <pc:chgData name="Päivi Pulkki" userId="75e05dbb-de64-449e-9b26-147fee05f82d" providerId="ADAL" clId="{D8A96408-2C53-4448-8EAD-7D2E80626C83}" dt="2024-10-01T09:48:21.800" v="5" actId="47"/>
        <pc:sldMkLst>
          <pc:docMk/>
          <pc:sldMk cId="139552566" sldId="319"/>
        </pc:sldMkLst>
      </pc:sldChg>
      <pc:sldChg chg="del">
        <pc:chgData name="Päivi Pulkki" userId="75e05dbb-de64-449e-9b26-147fee05f82d" providerId="ADAL" clId="{D8A96408-2C53-4448-8EAD-7D2E80626C83}" dt="2024-10-01T09:48:14.241" v="0" actId="47"/>
        <pc:sldMkLst>
          <pc:docMk/>
          <pc:sldMk cId="806547567" sldId="321"/>
        </pc:sldMkLst>
      </pc:sldChg>
      <pc:sldChg chg="del">
        <pc:chgData name="Päivi Pulkki" userId="75e05dbb-de64-449e-9b26-147fee05f82d" providerId="ADAL" clId="{D8A96408-2C53-4448-8EAD-7D2E80626C83}" dt="2024-10-01T09:48:25.887" v="8" actId="47"/>
        <pc:sldMkLst>
          <pc:docMk/>
          <pc:sldMk cId="3704801299" sldId="322"/>
        </pc:sldMkLst>
      </pc:sldChg>
      <pc:sldChg chg="del">
        <pc:chgData name="Päivi Pulkki" userId="75e05dbb-de64-449e-9b26-147fee05f82d" providerId="ADAL" clId="{D8A96408-2C53-4448-8EAD-7D2E80626C83}" dt="2024-10-01T09:48:19.475" v="3" actId="47"/>
        <pc:sldMkLst>
          <pc:docMk/>
          <pc:sldMk cId="2244205996" sldId="323"/>
        </pc:sldMkLst>
      </pc:sldChg>
      <pc:sldChg chg="del">
        <pc:chgData name="Päivi Pulkki" userId="75e05dbb-de64-449e-9b26-147fee05f82d" providerId="ADAL" clId="{D8A96408-2C53-4448-8EAD-7D2E80626C83}" dt="2024-10-01T09:48:20.974" v="4" actId="47"/>
        <pc:sldMkLst>
          <pc:docMk/>
          <pc:sldMk cId="1521392582" sldId="324"/>
        </pc:sldMkLst>
      </pc:sldChg>
      <pc:sldChg chg="del">
        <pc:chgData name="Päivi Pulkki" userId="75e05dbb-de64-449e-9b26-147fee05f82d" providerId="ADAL" clId="{D8A96408-2C53-4448-8EAD-7D2E80626C83}" dt="2024-10-01T09:48:18.293" v="2" actId="47"/>
        <pc:sldMkLst>
          <pc:docMk/>
          <pc:sldMk cId="3404109258" sldId="325"/>
        </pc:sldMkLst>
      </pc:sldChg>
      <pc:sldChg chg="del">
        <pc:chgData name="Päivi Pulkki" userId="75e05dbb-de64-449e-9b26-147fee05f82d" providerId="ADAL" clId="{D8A96408-2C53-4448-8EAD-7D2E80626C83}" dt="2024-10-01T09:48:24.715" v="7" actId="47"/>
        <pc:sldMkLst>
          <pc:docMk/>
          <pc:sldMk cId="2463054740" sldId="326"/>
        </pc:sldMkLst>
      </pc:sldChg>
      <pc:sldChg chg="del">
        <pc:chgData name="Päivi Pulkki" userId="75e05dbb-de64-449e-9b26-147fee05f82d" providerId="ADAL" clId="{D8A96408-2C53-4448-8EAD-7D2E80626C83}" dt="2024-10-01T09:48:23.116" v="6" actId="47"/>
        <pc:sldMkLst>
          <pc:docMk/>
          <pc:sldMk cId="2193807627" sldId="327"/>
        </pc:sldMkLst>
      </pc:sldChg>
      <pc:sldChg chg="del">
        <pc:chgData name="Päivi Pulkki" userId="75e05dbb-de64-449e-9b26-147fee05f82d" providerId="ADAL" clId="{D8A96408-2C53-4448-8EAD-7D2E80626C83}" dt="2024-10-01T09:48:16.104" v="1" actId="47"/>
        <pc:sldMkLst>
          <pc:docMk/>
          <pc:sldMk cId="602161348" sldId="335"/>
        </pc:sldMkLst>
      </pc:sldChg>
      <pc:sldChg chg="del">
        <pc:chgData name="Päivi Pulkki" userId="75e05dbb-de64-449e-9b26-147fee05f82d" providerId="ADAL" clId="{D8A96408-2C53-4448-8EAD-7D2E80626C83}" dt="2024-10-01T09:48:45.066" v="9" actId="47"/>
        <pc:sldMkLst>
          <pc:docMk/>
          <pc:sldMk cId="2498971048" sldId="336"/>
        </pc:sldMkLst>
      </pc:sldChg>
      <pc:sldChg chg="del">
        <pc:chgData name="Päivi Pulkki" userId="75e05dbb-de64-449e-9b26-147fee05f82d" providerId="ADAL" clId="{D8A96408-2C53-4448-8EAD-7D2E80626C83}" dt="2024-10-01T09:48:49.027" v="10" actId="47"/>
        <pc:sldMkLst>
          <pc:docMk/>
          <pc:sldMk cId="1106066858" sldId="337"/>
        </pc:sldMkLst>
      </pc:sldChg>
      <pc:sldChg chg="del">
        <pc:chgData name="Päivi Pulkki" userId="75e05dbb-de64-449e-9b26-147fee05f82d" providerId="ADAL" clId="{D8A96408-2C53-4448-8EAD-7D2E80626C83}" dt="2024-10-01T09:48:50.758" v="11" actId="47"/>
        <pc:sldMkLst>
          <pc:docMk/>
          <pc:sldMk cId="489259945" sldId="338"/>
        </pc:sldMkLst>
      </pc:sldChg>
      <pc:sldChg chg="del">
        <pc:chgData name="Päivi Pulkki" userId="75e05dbb-de64-449e-9b26-147fee05f82d" providerId="ADAL" clId="{D8A96408-2C53-4448-8EAD-7D2E80626C83}" dt="2024-10-01T09:48:52.159" v="12" actId="47"/>
        <pc:sldMkLst>
          <pc:docMk/>
          <pc:sldMk cId="3025884425" sldId="339"/>
        </pc:sldMkLst>
      </pc:sldChg>
      <pc:sldChg chg="del">
        <pc:chgData name="Päivi Pulkki" userId="75e05dbb-de64-449e-9b26-147fee05f82d" providerId="ADAL" clId="{D8A96408-2C53-4448-8EAD-7D2E80626C83}" dt="2024-10-01T09:50:03.907" v="13" actId="47"/>
        <pc:sldMkLst>
          <pc:docMk/>
          <pc:sldMk cId="4114779622" sldId="344"/>
        </pc:sldMkLst>
      </pc:sldChg>
      <pc:sldChg chg="del">
        <pc:chgData name="Päivi Pulkki" userId="75e05dbb-de64-449e-9b26-147fee05f82d" providerId="ADAL" clId="{D8A96408-2C53-4448-8EAD-7D2E80626C83}" dt="2024-10-01T09:50:05.606" v="14" actId="47"/>
        <pc:sldMkLst>
          <pc:docMk/>
          <pc:sldMk cId="2897400498" sldId="345"/>
        </pc:sldMkLst>
      </pc:sldChg>
      <pc:sldChg chg="del">
        <pc:chgData name="Päivi Pulkki" userId="75e05dbb-de64-449e-9b26-147fee05f82d" providerId="ADAL" clId="{D8A96408-2C53-4448-8EAD-7D2E80626C83}" dt="2024-10-01T09:50:06.503" v="15" actId="47"/>
        <pc:sldMkLst>
          <pc:docMk/>
          <pc:sldMk cId="182157190" sldId="346"/>
        </pc:sldMkLst>
      </pc:sldChg>
      <pc:sldChg chg="del">
        <pc:chgData name="Päivi Pulkki" userId="75e05dbb-de64-449e-9b26-147fee05f82d" providerId="ADAL" clId="{D8A96408-2C53-4448-8EAD-7D2E80626C83}" dt="2024-10-01T09:50:07.436" v="16" actId="47"/>
        <pc:sldMkLst>
          <pc:docMk/>
          <pc:sldMk cId="4089672111" sldId="347"/>
        </pc:sldMkLst>
      </pc:sldChg>
      <pc:sldChg chg="del">
        <pc:chgData name="Päivi Pulkki" userId="75e05dbb-de64-449e-9b26-147fee05f82d" providerId="ADAL" clId="{D8A96408-2C53-4448-8EAD-7D2E80626C83}" dt="2024-10-01T09:50:10.202" v="17" actId="47"/>
        <pc:sldMkLst>
          <pc:docMk/>
          <pc:sldMk cId="1258641855" sldId="348"/>
        </pc:sldMkLst>
      </pc:sldChg>
      <pc:sldChg chg="del">
        <pc:chgData name="Päivi Pulkki" userId="75e05dbb-de64-449e-9b26-147fee05f82d" providerId="ADAL" clId="{D8A96408-2C53-4448-8EAD-7D2E80626C83}" dt="2024-10-01T09:50:13.800" v="18" actId="47"/>
        <pc:sldMkLst>
          <pc:docMk/>
          <pc:sldMk cId="3461465430" sldId="3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Syyskuu_Talouskysely/Vertailudiat_Talouskysely_touko_syysku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Syyskuu_Talouskysely/Vertailudiat_Talouskysely_touko_syysku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Syyskuu_Talouskysely/Vertailudiat_Talouskysely_touko_syysku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Syyskuu_Talouskysely/Vertailudiat_Talouskysely_touko_syyskuu.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Syyskuu_Talouskysely/Vertailudiat_Talouskysely_touko_syyskuu.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Taul1!$B$226</c:f>
              <c:strCache>
                <c:ptCount val="1"/>
                <c:pt idx="0">
                  <c:v>Häme syyskuu</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Taul1!$A$227:$A$229</c:f>
              <c:strCache>
                <c:ptCount val="3"/>
                <c:pt idx="0">
                  <c:v>Kyllä</c:v>
                </c:pt>
                <c:pt idx="1">
                  <c:v>En</c:v>
                </c:pt>
                <c:pt idx="2">
                  <c:v>En osaa sanoa</c:v>
                </c:pt>
              </c:strCache>
            </c:strRef>
          </c:cat>
          <c:val>
            <c:numRef>
              <c:f>Taul1!$B$227:$B$229</c:f>
              <c:numCache>
                <c:formatCode>0.0%</c:formatCode>
                <c:ptCount val="3"/>
                <c:pt idx="0">
                  <c:v>6.5934065934065936E-2</c:v>
                </c:pt>
                <c:pt idx="1">
                  <c:v>0.90109890109890112</c:v>
                </c:pt>
                <c:pt idx="2">
                  <c:v>3.2967032967032968E-2</c:v>
                </c:pt>
              </c:numCache>
            </c:numRef>
          </c:val>
          <c:extLst>
            <c:ext xmlns:c16="http://schemas.microsoft.com/office/drawing/2014/chart" uri="{C3380CC4-5D6E-409C-BE32-E72D297353CC}">
              <c16:uniqueId val="{00000000-F014-4305-B4B0-42230BAD7DBC}"/>
            </c:ext>
          </c:extLst>
        </c:ser>
        <c:ser>
          <c:idx val="1"/>
          <c:order val="1"/>
          <c:tx>
            <c:strRef>
              <c:f>Taul1!$C$226</c:f>
              <c:strCache>
                <c:ptCount val="1"/>
                <c:pt idx="0">
                  <c:v>Koko Suomi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Taul1!$A$227:$A$229</c:f>
              <c:strCache>
                <c:ptCount val="3"/>
                <c:pt idx="0">
                  <c:v>Kyllä</c:v>
                </c:pt>
                <c:pt idx="1">
                  <c:v>En</c:v>
                </c:pt>
                <c:pt idx="2">
                  <c:v>En osaa sanoa</c:v>
                </c:pt>
              </c:strCache>
            </c:strRef>
          </c:cat>
          <c:val>
            <c:numRef>
              <c:f>Taul1!$C$227:$C$229</c:f>
              <c:numCache>
                <c:formatCode>0.0%</c:formatCode>
                <c:ptCount val="3"/>
                <c:pt idx="0">
                  <c:v>0.1084420041180508</c:v>
                </c:pt>
                <c:pt idx="1">
                  <c:v>0.84351407000686351</c:v>
                </c:pt>
                <c:pt idx="2">
                  <c:v>4.8043925875085797E-2</c:v>
                </c:pt>
              </c:numCache>
            </c:numRef>
          </c:val>
          <c:extLst>
            <c:ext xmlns:c16="http://schemas.microsoft.com/office/drawing/2014/chart" uri="{C3380CC4-5D6E-409C-BE32-E72D297353CC}">
              <c16:uniqueId val="{00000001-F014-4305-B4B0-42230BAD7DBC}"/>
            </c:ext>
          </c:extLst>
        </c:ser>
        <c:dLbls>
          <c:dLblPos val="outEnd"/>
          <c:showLegendKey val="0"/>
          <c:showVal val="1"/>
          <c:showCatName val="0"/>
          <c:showSerName val="0"/>
          <c:showPercent val="0"/>
          <c:showBubbleSize val="0"/>
        </c:dLbls>
        <c:gapWidth val="219"/>
        <c:overlap val="-27"/>
        <c:axId val="2086739424"/>
        <c:axId val="2086744224"/>
        <c:extLst>
          <c:ext xmlns:c15="http://schemas.microsoft.com/office/drawing/2012/chart" uri="{02D57815-91ED-43cb-92C2-25804820EDAC}">
            <c15:filteredBarSeries>
              <c15:ser>
                <c:idx val="2"/>
                <c:order val="2"/>
                <c:tx>
                  <c:strRef>
                    <c:extLst>
                      <c:ext uri="{02D57815-91ED-43cb-92C2-25804820EDAC}">
                        <c15:formulaRef>
                          <c15:sqref>Taul1!$D$226</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Taul1!$A$227:$A$229</c15:sqref>
                        </c15:formulaRef>
                      </c:ext>
                    </c:extLst>
                    <c:strCache>
                      <c:ptCount val="3"/>
                      <c:pt idx="0">
                        <c:v>Kyllä</c:v>
                      </c:pt>
                      <c:pt idx="1">
                        <c:v>En</c:v>
                      </c:pt>
                      <c:pt idx="2">
                        <c:v>En osaa sanoa</c:v>
                      </c:pt>
                    </c:strCache>
                  </c:strRef>
                </c:cat>
                <c:val>
                  <c:numRef>
                    <c:extLst>
                      <c:ext uri="{02D57815-91ED-43cb-92C2-25804820EDAC}">
                        <c15:formulaRef>
                          <c15:sqref>Taul1!$D$227:$D$229</c15:sqref>
                        </c15:formulaRef>
                      </c:ext>
                    </c:extLst>
                    <c:numCache>
                      <c:formatCode>General</c:formatCode>
                      <c:ptCount val="3"/>
                    </c:numCache>
                  </c:numRef>
                </c:val>
                <c:extLst>
                  <c:ext xmlns:c16="http://schemas.microsoft.com/office/drawing/2014/chart" uri="{C3380CC4-5D6E-409C-BE32-E72D297353CC}">
                    <c16:uniqueId val="{00000002-F014-4305-B4B0-42230BAD7DBC}"/>
                  </c:ext>
                </c:extLst>
              </c15:ser>
            </c15:filteredBarSeries>
          </c:ext>
        </c:extLst>
      </c:barChart>
      <c:catAx>
        <c:axId val="20867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6744224"/>
        <c:crosses val="autoZero"/>
        <c:auto val="1"/>
        <c:lblAlgn val="ctr"/>
        <c:lblOffset val="100"/>
        <c:noMultiLvlLbl val="0"/>
      </c:catAx>
      <c:valAx>
        <c:axId val="2086744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673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Taul1!$B$241</c:f>
              <c:strCache>
                <c:ptCount val="1"/>
                <c:pt idx="0">
                  <c:v>Häme syyskuu</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Taul1!$A$242:$A$244</c:f>
              <c:strCache>
                <c:ptCount val="3"/>
                <c:pt idx="0">
                  <c:v>Kyllä</c:v>
                </c:pt>
                <c:pt idx="1">
                  <c:v>En</c:v>
                </c:pt>
                <c:pt idx="2">
                  <c:v>En osaa sanoa</c:v>
                </c:pt>
              </c:strCache>
            </c:strRef>
          </c:cat>
          <c:val>
            <c:numRef>
              <c:f>Taul1!$B$242:$B$244</c:f>
              <c:numCache>
                <c:formatCode>0.0%</c:formatCode>
                <c:ptCount val="3"/>
                <c:pt idx="0">
                  <c:v>0.31868131868131871</c:v>
                </c:pt>
                <c:pt idx="1">
                  <c:v>0.63736263736263743</c:v>
                </c:pt>
                <c:pt idx="2">
                  <c:v>4.3956043956043953E-2</c:v>
                </c:pt>
              </c:numCache>
            </c:numRef>
          </c:val>
          <c:extLst>
            <c:ext xmlns:c16="http://schemas.microsoft.com/office/drawing/2014/chart" uri="{C3380CC4-5D6E-409C-BE32-E72D297353CC}">
              <c16:uniqueId val="{00000000-65C5-4705-A5F5-13D657FE1999}"/>
            </c:ext>
          </c:extLst>
        </c:ser>
        <c:ser>
          <c:idx val="1"/>
          <c:order val="1"/>
          <c:tx>
            <c:strRef>
              <c:f>Taul1!$C$241</c:f>
              <c:strCache>
                <c:ptCount val="1"/>
                <c:pt idx="0">
                  <c:v>Koko Suomi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Taul1!$A$242:$A$244</c:f>
              <c:strCache>
                <c:ptCount val="3"/>
                <c:pt idx="0">
                  <c:v>Kyllä</c:v>
                </c:pt>
                <c:pt idx="1">
                  <c:v>En</c:v>
                </c:pt>
                <c:pt idx="2">
                  <c:v>En osaa sanoa</c:v>
                </c:pt>
              </c:strCache>
            </c:strRef>
          </c:cat>
          <c:val>
            <c:numRef>
              <c:f>Taul1!$C$242:$C$244</c:f>
              <c:numCache>
                <c:formatCode>0.0%</c:formatCode>
                <c:ptCount val="3"/>
                <c:pt idx="0">
                  <c:v>0.27297668038408784</c:v>
                </c:pt>
                <c:pt idx="1">
                  <c:v>0.70919067215363507</c:v>
                </c:pt>
                <c:pt idx="2">
                  <c:v>1.7832647462277092E-2</c:v>
                </c:pt>
              </c:numCache>
            </c:numRef>
          </c:val>
          <c:extLst>
            <c:ext xmlns:c16="http://schemas.microsoft.com/office/drawing/2014/chart" uri="{C3380CC4-5D6E-409C-BE32-E72D297353CC}">
              <c16:uniqueId val="{00000001-65C5-4705-A5F5-13D657FE1999}"/>
            </c:ext>
          </c:extLst>
        </c:ser>
        <c:dLbls>
          <c:dLblPos val="outEnd"/>
          <c:showLegendKey val="0"/>
          <c:showVal val="1"/>
          <c:showCatName val="0"/>
          <c:showSerName val="0"/>
          <c:showPercent val="0"/>
          <c:showBubbleSize val="0"/>
        </c:dLbls>
        <c:gapWidth val="219"/>
        <c:overlap val="-27"/>
        <c:axId val="2084894224"/>
        <c:axId val="2084909104"/>
        <c:extLst>
          <c:ext xmlns:c15="http://schemas.microsoft.com/office/drawing/2012/chart" uri="{02D57815-91ED-43cb-92C2-25804820EDAC}">
            <c15:filteredBarSeries>
              <c15:ser>
                <c:idx val="2"/>
                <c:order val="2"/>
                <c:tx>
                  <c:strRef>
                    <c:extLst>
                      <c:ext uri="{02D57815-91ED-43cb-92C2-25804820EDAC}">
                        <c15:formulaRef>
                          <c15:sqref>Taul1!$D$241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Taul1!$A$242:$A$244</c15:sqref>
                        </c15:formulaRef>
                      </c:ext>
                    </c:extLst>
                    <c:strCache>
                      <c:ptCount val="3"/>
                      <c:pt idx="0">
                        <c:v>Kyllä</c:v>
                      </c:pt>
                      <c:pt idx="1">
                        <c:v>En</c:v>
                      </c:pt>
                      <c:pt idx="2">
                        <c:v>En osaa sanoa</c:v>
                      </c:pt>
                    </c:strCache>
                  </c:strRef>
                </c:cat>
                <c:val>
                  <c:numRef>
                    <c:extLst>
                      <c:ext uri="{02D57815-91ED-43cb-92C2-25804820EDAC}">
                        <c15:formulaRef>
                          <c15:sqref>Taul1!$D$242:$D$244</c15:sqref>
                        </c15:formulaRef>
                      </c:ext>
                    </c:extLst>
                    <c:numCache>
                      <c:formatCode>General</c:formatCode>
                      <c:ptCount val="3"/>
                    </c:numCache>
                  </c:numRef>
                </c:val>
                <c:extLst>
                  <c:ext xmlns:c16="http://schemas.microsoft.com/office/drawing/2014/chart" uri="{C3380CC4-5D6E-409C-BE32-E72D297353CC}">
                    <c16:uniqueId val="{00000002-65C5-4705-A5F5-13D657FE1999}"/>
                  </c:ext>
                </c:extLst>
              </c15:ser>
            </c15:filteredBarSeries>
          </c:ext>
        </c:extLst>
      </c:barChart>
      <c:catAx>
        <c:axId val="20848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4909104"/>
        <c:crosses val="autoZero"/>
        <c:auto val="1"/>
        <c:lblAlgn val="ctr"/>
        <c:lblOffset val="100"/>
        <c:noMultiLvlLbl val="0"/>
      </c:catAx>
      <c:valAx>
        <c:axId val="2084909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48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Taul1!$B$258</c:f>
              <c:strCache>
                <c:ptCount val="1"/>
                <c:pt idx="0">
                  <c:v>Häme syyskuu</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Taul1!$A$259:$A$262</c:f>
              <c:strCache>
                <c:ptCount val="4"/>
                <c:pt idx="0">
                  <c:v>Mahdollisuutena</c:v>
                </c:pt>
                <c:pt idx="1">
                  <c:v>Riskinä</c:v>
                </c:pt>
                <c:pt idx="2">
                  <c:v>En kumpanakaan</c:v>
                </c:pt>
                <c:pt idx="3">
                  <c:v>En osaa sanoa</c:v>
                </c:pt>
              </c:strCache>
            </c:strRef>
          </c:cat>
          <c:val>
            <c:numRef>
              <c:f>Taul1!$B$259:$B$262</c:f>
              <c:numCache>
                <c:formatCode>0.0%</c:formatCode>
                <c:ptCount val="4"/>
                <c:pt idx="0">
                  <c:v>6.5934065934065936E-2</c:v>
                </c:pt>
                <c:pt idx="1">
                  <c:v>0.36263736263736263</c:v>
                </c:pt>
                <c:pt idx="2">
                  <c:v>0.56043956043956045</c:v>
                </c:pt>
                <c:pt idx="3">
                  <c:v>1.0989010989010988E-2</c:v>
                </c:pt>
              </c:numCache>
            </c:numRef>
          </c:val>
          <c:extLst>
            <c:ext xmlns:c16="http://schemas.microsoft.com/office/drawing/2014/chart" uri="{C3380CC4-5D6E-409C-BE32-E72D297353CC}">
              <c16:uniqueId val="{00000000-FF9E-457D-AC17-34AF3C614AB7}"/>
            </c:ext>
          </c:extLst>
        </c:ser>
        <c:ser>
          <c:idx val="1"/>
          <c:order val="1"/>
          <c:tx>
            <c:strRef>
              <c:f>Taul1!$C$258</c:f>
              <c:strCache>
                <c:ptCount val="1"/>
                <c:pt idx="0">
                  <c:v>Koko Suomi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Taul1!$A$259:$A$262</c:f>
              <c:strCache>
                <c:ptCount val="4"/>
                <c:pt idx="0">
                  <c:v>Mahdollisuutena</c:v>
                </c:pt>
                <c:pt idx="1">
                  <c:v>Riskinä</c:v>
                </c:pt>
                <c:pt idx="2">
                  <c:v>En kumpanakaan</c:v>
                </c:pt>
                <c:pt idx="3">
                  <c:v>En osaa sanoa</c:v>
                </c:pt>
              </c:strCache>
            </c:strRef>
          </c:cat>
          <c:val>
            <c:numRef>
              <c:f>Taul1!$C$259:$C$262</c:f>
              <c:numCache>
                <c:formatCode>0.0%</c:formatCode>
                <c:ptCount val="4"/>
                <c:pt idx="0">
                  <c:v>4.726027397260274E-2</c:v>
                </c:pt>
                <c:pt idx="1">
                  <c:v>0.38835616438356169</c:v>
                </c:pt>
                <c:pt idx="2">
                  <c:v>0.52671232876712326</c:v>
                </c:pt>
                <c:pt idx="3">
                  <c:v>3.7671232876712327E-2</c:v>
                </c:pt>
              </c:numCache>
            </c:numRef>
          </c:val>
          <c:extLst>
            <c:ext xmlns:c16="http://schemas.microsoft.com/office/drawing/2014/chart" uri="{C3380CC4-5D6E-409C-BE32-E72D297353CC}">
              <c16:uniqueId val="{00000001-FF9E-457D-AC17-34AF3C614AB7}"/>
            </c:ext>
          </c:extLst>
        </c:ser>
        <c:dLbls>
          <c:dLblPos val="outEnd"/>
          <c:showLegendKey val="0"/>
          <c:showVal val="1"/>
          <c:showCatName val="0"/>
          <c:showSerName val="0"/>
          <c:showPercent val="0"/>
          <c:showBubbleSize val="0"/>
        </c:dLbls>
        <c:gapWidth val="219"/>
        <c:overlap val="-27"/>
        <c:axId val="1562416736"/>
        <c:axId val="1562410016"/>
      </c:barChart>
      <c:catAx>
        <c:axId val="156241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62410016"/>
        <c:crosses val="autoZero"/>
        <c:auto val="1"/>
        <c:lblAlgn val="ctr"/>
        <c:lblOffset val="100"/>
        <c:noMultiLvlLbl val="0"/>
      </c:catAx>
      <c:valAx>
        <c:axId val="156241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6241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Taul1!$B$374</c:f>
              <c:strCache>
                <c:ptCount val="1"/>
                <c:pt idx="0">
                  <c:v>Häme syyskuu</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Taul1!$A$375:$A$379</c:f>
              <c:strCache>
                <c:ptCount val="5"/>
                <c:pt idx="0">
                  <c:v>Teollisuus</c:v>
                </c:pt>
                <c:pt idx="1">
                  <c:v>Rakentaminen</c:v>
                </c:pt>
                <c:pt idx="2">
                  <c:v>Kauppa</c:v>
                </c:pt>
                <c:pt idx="3">
                  <c:v>Palvelut</c:v>
                </c:pt>
                <c:pt idx="4">
                  <c:v>Muu</c:v>
                </c:pt>
              </c:strCache>
            </c:strRef>
          </c:cat>
          <c:val>
            <c:numRef>
              <c:f>Taul1!$B$375:$B$379</c:f>
              <c:numCache>
                <c:formatCode>0.0%</c:formatCode>
                <c:ptCount val="5"/>
                <c:pt idx="0">
                  <c:v>0.28571428571428575</c:v>
                </c:pt>
                <c:pt idx="1">
                  <c:v>0.13186813186813187</c:v>
                </c:pt>
                <c:pt idx="2">
                  <c:v>0.15384615384615385</c:v>
                </c:pt>
                <c:pt idx="3">
                  <c:v>0.30769230769230771</c:v>
                </c:pt>
                <c:pt idx="4">
                  <c:v>0.12087912087912088</c:v>
                </c:pt>
              </c:numCache>
            </c:numRef>
          </c:val>
          <c:extLst>
            <c:ext xmlns:c16="http://schemas.microsoft.com/office/drawing/2014/chart" uri="{C3380CC4-5D6E-409C-BE32-E72D297353CC}">
              <c16:uniqueId val="{00000000-1566-4B76-B9E7-B60133040F50}"/>
            </c:ext>
          </c:extLst>
        </c:ser>
        <c:ser>
          <c:idx val="1"/>
          <c:order val="1"/>
          <c:tx>
            <c:strRef>
              <c:f>Taul1!$C$374</c:f>
              <c:strCache>
                <c:ptCount val="1"/>
                <c:pt idx="0">
                  <c:v>Koko Suomi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Taul1!$A$375:$A$379</c:f>
              <c:strCache>
                <c:ptCount val="5"/>
                <c:pt idx="0">
                  <c:v>Teollisuus</c:v>
                </c:pt>
                <c:pt idx="1">
                  <c:v>Rakentaminen</c:v>
                </c:pt>
                <c:pt idx="2">
                  <c:v>Kauppa</c:v>
                </c:pt>
                <c:pt idx="3">
                  <c:v>Palvelut</c:v>
                </c:pt>
                <c:pt idx="4">
                  <c:v>Muu</c:v>
                </c:pt>
              </c:strCache>
            </c:strRef>
          </c:cat>
          <c:val>
            <c:numRef>
              <c:f>Taul1!$C$375:$C$379</c:f>
              <c:numCache>
                <c:formatCode>0.0%</c:formatCode>
                <c:ptCount val="5"/>
                <c:pt idx="0">
                  <c:v>0.23342736248236956</c:v>
                </c:pt>
                <c:pt idx="1">
                  <c:v>0.12059238363892807</c:v>
                </c:pt>
                <c:pt idx="2">
                  <c:v>0.13258110014104374</c:v>
                </c:pt>
                <c:pt idx="3">
                  <c:v>0.38011283497884346</c:v>
                </c:pt>
                <c:pt idx="4">
                  <c:v>0.13328631875881522</c:v>
                </c:pt>
              </c:numCache>
            </c:numRef>
          </c:val>
          <c:extLst>
            <c:ext xmlns:c16="http://schemas.microsoft.com/office/drawing/2014/chart" uri="{C3380CC4-5D6E-409C-BE32-E72D297353CC}">
              <c16:uniqueId val="{00000001-1566-4B76-B9E7-B60133040F50}"/>
            </c:ext>
          </c:extLst>
        </c:ser>
        <c:dLbls>
          <c:dLblPos val="outEnd"/>
          <c:showLegendKey val="0"/>
          <c:showVal val="1"/>
          <c:showCatName val="0"/>
          <c:showSerName val="0"/>
          <c:showPercent val="0"/>
          <c:showBubbleSize val="0"/>
        </c:dLbls>
        <c:gapWidth val="219"/>
        <c:overlap val="-27"/>
        <c:axId val="1695140016"/>
        <c:axId val="1695140496"/>
        <c:extLst>
          <c:ext xmlns:c15="http://schemas.microsoft.com/office/drawing/2012/chart" uri="{02D57815-91ED-43cb-92C2-25804820EDAC}">
            <c15:filteredBarSeries>
              <c15:ser>
                <c:idx val="2"/>
                <c:order val="2"/>
                <c:tx>
                  <c:strRef>
                    <c:extLst>
                      <c:ext uri="{02D57815-91ED-43cb-92C2-25804820EDAC}">
                        <c15:formulaRef>
                          <c15:sqref>Taul1!$D$374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Taul1!$A$375:$A$379</c15:sqref>
                        </c15:formulaRef>
                      </c:ext>
                    </c:extLst>
                    <c:strCache>
                      <c:ptCount val="5"/>
                      <c:pt idx="0">
                        <c:v>Teollisuus</c:v>
                      </c:pt>
                      <c:pt idx="1">
                        <c:v>Rakentaminen</c:v>
                      </c:pt>
                      <c:pt idx="2">
                        <c:v>Kauppa</c:v>
                      </c:pt>
                      <c:pt idx="3">
                        <c:v>Palvelut</c:v>
                      </c:pt>
                      <c:pt idx="4">
                        <c:v>Muu</c:v>
                      </c:pt>
                    </c:strCache>
                  </c:strRef>
                </c:cat>
                <c:val>
                  <c:numRef>
                    <c:extLst>
                      <c:ext uri="{02D57815-91ED-43cb-92C2-25804820EDAC}">
                        <c15:formulaRef>
                          <c15:sqref>Taul1!$D$375:$D$379</c15:sqref>
                        </c15:formulaRef>
                      </c:ext>
                    </c:extLst>
                    <c:numCache>
                      <c:formatCode>General</c:formatCode>
                      <c:ptCount val="5"/>
                    </c:numCache>
                  </c:numRef>
                </c:val>
                <c:extLst>
                  <c:ext xmlns:c16="http://schemas.microsoft.com/office/drawing/2014/chart" uri="{C3380CC4-5D6E-409C-BE32-E72D297353CC}">
                    <c16:uniqueId val="{00000002-1566-4B76-B9E7-B60133040F50}"/>
                  </c:ext>
                </c:extLst>
              </c15:ser>
            </c15:filteredBarSeries>
          </c:ext>
        </c:extLst>
      </c:barChart>
      <c:catAx>
        <c:axId val="169514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695140496"/>
        <c:crosses val="autoZero"/>
        <c:auto val="1"/>
        <c:lblAlgn val="ctr"/>
        <c:lblOffset val="100"/>
        <c:noMultiLvlLbl val="0"/>
      </c:catAx>
      <c:valAx>
        <c:axId val="1695140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69514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Taul1!$B$392</c:f>
              <c:strCache>
                <c:ptCount val="1"/>
                <c:pt idx="0">
                  <c:v>Häme syyskuu</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Taul1!$A$393:$A$396</c:f>
              <c:strCache>
                <c:ptCount val="4"/>
                <c:pt idx="0">
                  <c:v>1-9</c:v>
                </c:pt>
                <c:pt idx="1">
                  <c:v>10-49</c:v>
                </c:pt>
                <c:pt idx="2">
                  <c:v>50-249</c:v>
                </c:pt>
                <c:pt idx="3">
                  <c:v>250 tai yli</c:v>
                </c:pt>
              </c:strCache>
            </c:strRef>
          </c:cat>
          <c:val>
            <c:numRef>
              <c:f>Taul1!$B$393:$B$396</c:f>
              <c:numCache>
                <c:formatCode>0.0%</c:formatCode>
                <c:ptCount val="4"/>
                <c:pt idx="0">
                  <c:v>0.43956043956043961</c:v>
                </c:pt>
                <c:pt idx="1">
                  <c:v>0.32967032967032966</c:v>
                </c:pt>
                <c:pt idx="2">
                  <c:v>0.16483516483516483</c:v>
                </c:pt>
                <c:pt idx="3">
                  <c:v>6.5934065934065936E-2</c:v>
                </c:pt>
              </c:numCache>
            </c:numRef>
          </c:val>
          <c:extLst>
            <c:ext xmlns:c16="http://schemas.microsoft.com/office/drawing/2014/chart" uri="{C3380CC4-5D6E-409C-BE32-E72D297353CC}">
              <c16:uniqueId val="{00000000-DFD0-4AFD-BE62-02EF683247D7}"/>
            </c:ext>
          </c:extLst>
        </c:ser>
        <c:ser>
          <c:idx val="1"/>
          <c:order val="1"/>
          <c:tx>
            <c:strRef>
              <c:f>Taul1!$C$392</c:f>
              <c:strCache>
                <c:ptCount val="1"/>
                <c:pt idx="0">
                  <c:v>Koko Suomi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Taul1!$A$393:$A$396</c:f>
              <c:strCache>
                <c:ptCount val="4"/>
                <c:pt idx="0">
                  <c:v>1-9</c:v>
                </c:pt>
                <c:pt idx="1">
                  <c:v>10-49</c:v>
                </c:pt>
                <c:pt idx="2">
                  <c:v>50-249</c:v>
                </c:pt>
                <c:pt idx="3">
                  <c:v>250 tai yli</c:v>
                </c:pt>
              </c:strCache>
            </c:strRef>
          </c:cat>
          <c:val>
            <c:numRef>
              <c:f>Taul1!$C$393:$C$396</c:f>
              <c:numCache>
                <c:formatCode>0.0%</c:formatCode>
                <c:ptCount val="4"/>
                <c:pt idx="0">
                  <c:v>0.45030843043180263</c:v>
                </c:pt>
                <c:pt idx="1">
                  <c:v>0.33036326250856751</c:v>
                </c:pt>
                <c:pt idx="2">
                  <c:v>0.1501028101439342</c:v>
                </c:pt>
                <c:pt idx="3">
                  <c:v>6.9225496915695683E-2</c:v>
                </c:pt>
              </c:numCache>
            </c:numRef>
          </c:val>
          <c:extLst>
            <c:ext xmlns:c16="http://schemas.microsoft.com/office/drawing/2014/chart" uri="{C3380CC4-5D6E-409C-BE32-E72D297353CC}">
              <c16:uniqueId val="{00000001-DFD0-4AFD-BE62-02EF683247D7}"/>
            </c:ext>
          </c:extLst>
        </c:ser>
        <c:dLbls>
          <c:dLblPos val="outEnd"/>
          <c:showLegendKey val="0"/>
          <c:showVal val="1"/>
          <c:showCatName val="0"/>
          <c:showSerName val="0"/>
          <c:showPercent val="0"/>
          <c:showBubbleSize val="0"/>
        </c:dLbls>
        <c:gapWidth val="219"/>
        <c:overlap val="-27"/>
        <c:axId val="2084898064"/>
        <c:axId val="2084904784"/>
        <c:extLst>
          <c:ext xmlns:c15="http://schemas.microsoft.com/office/drawing/2012/chart" uri="{02D57815-91ED-43cb-92C2-25804820EDAC}">
            <c15:filteredBarSeries>
              <c15:ser>
                <c:idx val="2"/>
                <c:order val="2"/>
                <c:tx>
                  <c:strRef>
                    <c:extLst>
                      <c:ext uri="{02D57815-91ED-43cb-92C2-25804820EDAC}">
                        <c15:formulaRef>
                          <c15:sqref>Taul1!$D$392</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Taul1!$A$393:$A$396</c15:sqref>
                        </c15:formulaRef>
                      </c:ext>
                    </c:extLst>
                    <c:strCache>
                      <c:ptCount val="4"/>
                      <c:pt idx="0">
                        <c:v>1-9</c:v>
                      </c:pt>
                      <c:pt idx="1">
                        <c:v>10-49</c:v>
                      </c:pt>
                      <c:pt idx="2">
                        <c:v>50-249</c:v>
                      </c:pt>
                      <c:pt idx="3">
                        <c:v>250 tai yli</c:v>
                      </c:pt>
                    </c:strCache>
                  </c:strRef>
                </c:cat>
                <c:val>
                  <c:numRef>
                    <c:extLst>
                      <c:ext uri="{02D57815-91ED-43cb-92C2-25804820EDAC}">
                        <c15:formulaRef>
                          <c15:sqref>Taul1!$D$393:$D$396</c15:sqref>
                        </c15:formulaRef>
                      </c:ext>
                    </c:extLst>
                    <c:numCache>
                      <c:formatCode>General</c:formatCode>
                      <c:ptCount val="4"/>
                    </c:numCache>
                  </c:numRef>
                </c:val>
                <c:extLst>
                  <c:ext xmlns:c16="http://schemas.microsoft.com/office/drawing/2014/chart" uri="{C3380CC4-5D6E-409C-BE32-E72D297353CC}">
                    <c16:uniqueId val="{00000002-DFD0-4AFD-BE62-02EF683247D7}"/>
                  </c:ext>
                </c:extLst>
              </c15:ser>
            </c15:filteredBarSeries>
          </c:ext>
        </c:extLst>
      </c:barChart>
      <c:catAx>
        <c:axId val="208489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4904784"/>
        <c:crosses val="autoZero"/>
        <c:auto val="1"/>
        <c:lblAlgn val="ctr"/>
        <c:lblOffset val="100"/>
        <c:noMultiLvlLbl val="0"/>
      </c:catAx>
      <c:valAx>
        <c:axId val="2084904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8489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F3F65F0-5CD8-41DF-89E1-22096C1AB318}" type="datetime1">
              <a:rPr lang="fi-FI" smtClean="0"/>
              <a:t>1.10.2024</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C04280-BA24-4EAD-9108-43EFDD969BC5}" type="datetime1">
              <a:rPr lang="fi-FI" smtClean="0"/>
              <a:t>1.10.2024</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1.10.2024</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1.10.2024</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1.10.2024</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1.10.2024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1.10.2024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1.10.2024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1.10.2024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1.10.2024</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8313"/>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1.10.2024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1.10.2024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1.10.2024</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1.10.2024</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1.10.2024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1.10.2024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1.10.2024</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1.10.2024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1.10.2024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1.10.2024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1.10.2024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1.10.2024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1.10.2024</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1.10.2024</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1.10.2024</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1.10.2024</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1.10.2024</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1.10.2024</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1.10.2024</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1.10.2024</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D8A7B-AAD8-407E-BAF6-16D1669F24CE}"/>
              </a:ext>
            </a:extLst>
          </p:cNvPr>
          <p:cNvSpPr>
            <a:spLocks noGrp="1"/>
          </p:cNvSpPr>
          <p:nvPr>
            <p:ph type="title"/>
          </p:nvPr>
        </p:nvSpPr>
        <p:spPr>
          <a:xfrm>
            <a:off x="1600199" y="743180"/>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0E065E19-0607-4D4D-98D7-4D2B164E7B34}"/>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3100" b="1" dirty="0">
                <a:latin typeface="+mj-lt"/>
              </a:rPr>
              <a:t>Talouskysely</a:t>
            </a:r>
            <a:r>
              <a:rPr lang="fi-FI" sz="3100" b="1" dirty="0">
                <a:solidFill>
                  <a:srgbClr val="FF0000"/>
                </a:solidFill>
                <a:latin typeface="+mj-lt"/>
              </a:rPr>
              <a:t> </a:t>
            </a:r>
          </a:p>
          <a:p>
            <a:pPr marL="0" indent="0" algn="ctr">
              <a:buNone/>
            </a:pPr>
            <a:r>
              <a:rPr lang="fi-FI" sz="3100" b="1" dirty="0">
                <a:latin typeface="+mj-lt"/>
              </a:rPr>
              <a:t>24.-26.9.2024</a:t>
            </a:r>
          </a:p>
          <a:p>
            <a:pPr marL="0" indent="0" algn="ctr">
              <a:lnSpc>
                <a:spcPct val="150000"/>
              </a:lnSpc>
              <a:buNone/>
            </a:pPr>
            <a:br>
              <a:rPr lang="fi-FI" sz="1800" b="1" i="1" dirty="0">
                <a:solidFill>
                  <a:srgbClr val="FF0000"/>
                </a:solidFill>
                <a:effectLst/>
                <a:ea typeface="Cambria" panose="02040503050406030204" pitchFamily="18" charset="0"/>
                <a:cs typeface="Arial" panose="020B0604020202020204" pitchFamily="34" charset="0"/>
              </a:rPr>
            </a:br>
            <a:r>
              <a:rPr lang="fi-FI" sz="1800" b="1" i="1" dirty="0">
                <a:effectLst/>
                <a:ea typeface="Cambria" panose="02040503050406030204" pitchFamily="18" charset="0"/>
                <a:cs typeface="Arial" panose="020B0604020202020204" pitchFamily="34" charset="0"/>
              </a:rPr>
              <a:t>Hämeen kauppakamarin alueelta vastanneita yrityksiä oli 91, </a:t>
            </a:r>
            <a:br>
              <a:rPr lang="fi-FI" sz="1800" b="1" i="1" dirty="0">
                <a:effectLst/>
                <a:ea typeface="Cambria" panose="02040503050406030204" pitchFamily="18" charset="0"/>
                <a:cs typeface="Arial" panose="020B0604020202020204" pitchFamily="34" charset="0"/>
              </a:rPr>
            </a:br>
            <a:r>
              <a:rPr lang="fi-FI" sz="1800" b="1" dirty="0">
                <a:effectLst/>
                <a:ea typeface="Calibri" panose="020F0502020204030204" pitchFamily="34" charset="0"/>
                <a:cs typeface="Times New Roman" panose="02020603050405020304" pitchFamily="18" charset="0"/>
              </a:rPr>
              <a:t>joista lähes 31 prosenttia on palvelualan yrityksiä ja yli 28 prosenttia on teollisuusyrityksiä.</a:t>
            </a:r>
            <a:r>
              <a:rPr lang="fi-FI" sz="1800" b="1" dirty="0">
                <a:ea typeface="Cambria" panose="02040503050406030204" pitchFamily="18" charset="0"/>
                <a:cs typeface="Times New Roman" panose="02020603050405020304" pitchFamily="18" charset="0"/>
              </a:rPr>
              <a:t> </a:t>
            </a:r>
            <a:r>
              <a:rPr lang="fi-FI" sz="1800" b="1" i="1" dirty="0">
                <a:effectLst/>
                <a:ea typeface="Cambria" panose="02040503050406030204" pitchFamily="18" charset="0"/>
                <a:cs typeface="Arial" panose="020B0604020202020204" pitchFamily="34" charset="0"/>
              </a:rPr>
              <a:t>Kyselyyn vastanneet kattavat laajasti koko Hämeen kauppakamarin alueen toimialat. Vastanneista yrityksistä 77 prosenttia </a:t>
            </a:r>
            <a:br>
              <a:rPr lang="fi-FI" sz="1800" b="1" i="1" dirty="0">
                <a:ea typeface="Cambria" panose="02040503050406030204" pitchFamily="18" charset="0"/>
                <a:cs typeface="Arial" panose="020B0604020202020204" pitchFamily="34" charset="0"/>
              </a:rPr>
            </a:br>
            <a:r>
              <a:rPr lang="fi-FI" sz="1800" b="1" i="1" dirty="0">
                <a:effectLst/>
                <a:ea typeface="Cambria" panose="02040503050406030204" pitchFamily="18" charset="0"/>
                <a:cs typeface="Arial" panose="020B0604020202020204" pitchFamily="34" charset="0"/>
              </a:rPr>
              <a:t>työllistää alle 50 henkilöä.</a:t>
            </a:r>
            <a:r>
              <a:rPr lang="fi-FI" sz="1800" dirty="0"/>
              <a:t> </a:t>
            </a:r>
            <a:endParaRPr lang="fi-FI" sz="1800" b="1" dirty="0"/>
          </a:p>
        </p:txBody>
      </p:sp>
      <p:sp>
        <p:nvSpPr>
          <p:cNvPr id="4" name="Dian numeron paikkamerkki 3">
            <a:extLst>
              <a:ext uri="{FF2B5EF4-FFF2-40B4-BE49-F238E27FC236}">
                <a16:creationId xmlns:a16="http://schemas.microsoft.com/office/drawing/2014/main" id="{E2B74D50-45CF-42C7-97CF-0FD3B7BD331E}"/>
              </a:ext>
            </a:extLst>
          </p:cNvPr>
          <p:cNvSpPr>
            <a:spLocks noGrp="1"/>
          </p:cNvSpPr>
          <p:nvPr>
            <p:ph type="sldNum" sz="quarter" idx="12"/>
          </p:nvPr>
        </p:nvSpPr>
        <p:spPr/>
        <p:txBody>
          <a:bodyPr/>
          <a:lstStyle/>
          <a:p>
            <a:fld id="{960804D1-D1DA-404B-A345-162A4B99A0F1}" type="slidenum">
              <a:rPr lang="fi-FI" smtClean="0"/>
              <a:t>1</a:t>
            </a:fld>
            <a:endParaRPr lang="fi-FI" dirty="0"/>
          </a:p>
        </p:txBody>
      </p:sp>
    </p:spTree>
    <p:extLst>
      <p:ext uri="{BB962C8B-B14F-4D97-AF65-F5344CB8AC3E}">
        <p14:creationId xmlns:p14="http://schemas.microsoft.com/office/powerpoint/2010/main" val="27238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22514"/>
            <a:ext cx="9686925" cy="1390423"/>
          </a:xfrm>
        </p:spPr>
        <p:txBody>
          <a:bodyPr>
            <a:noAutofit/>
          </a:bodyPr>
          <a:lstStyle/>
          <a:p>
            <a:r>
              <a:rPr lang="fi-FI" sz="2800" b="1" dirty="0"/>
              <a:t>Oletko huolissasi sähkön riittävyydestä tulevana talvena?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2</a:t>
            </a:fld>
            <a:endParaRPr lang="fi-FI"/>
          </a:p>
        </p:txBody>
      </p:sp>
      <p:graphicFrame>
        <p:nvGraphicFramePr>
          <p:cNvPr id="6" name="Sisällön paikkamerkki 5">
            <a:extLst>
              <a:ext uri="{FF2B5EF4-FFF2-40B4-BE49-F238E27FC236}">
                <a16:creationId xmlns:a16="http://schemas.microsoft.com/office/drawing/2014/main" id="{8E7D04CB-AF18-7B7F-2D08-05EB1268B208}"/>
              </a:ext>
            </a:extLst>
          </p:cNvPr>
          <p:cNvGraphicFramePr>
            <a:graphicFrameLocks noGrp="1"/>
          </p:cNvGraphicFramePr>
          <p:nvPr>
            <p:ph idx="1"/>
            <p:extLst>
              <p:ext uri="{D42A27DB-BD31-4B8C-83A1-F6EECF244321}">
                <p14:modId xmlns:p14="http://schemas.microsoft.com/office/powerpoint/2010/main" val="708344250"/>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66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22514"/>
            <a:ext cx="9686925" cy="1390423"/>
          </a:xfrm>
        </p:spPr>
        <p:txBody>
          <a:bodyPr>
            <a:noAutofit/>
          </a:bodyPr>
          <a:lstStyle/>
          <a:p>
            <a:r>
              <a:rPr lang="fi-FI" sz="2800" b="1" dirty="0"/>
              <a:t>Oletko huolissasi yrityksesi hankkiman sähkön hinnasta tulevana talvena?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7" name="Sisällön paikkamerkki 6">
            <a:extLst>
              <a:ext uri="{FF2B5EF4-FFF2-40B4-BE49-F238E27FC236}">
                <a16:creationId xmlns:a16="http://schemas.microsoft.com/office/drawing/2014/main" id="{2F478845-BA3F-10CC-130F-AE32675E797E}"/>
              </a:ext>
            </a:extLst>
          </p:cNvPr>
          <p:cNvGraphicFramePr>
            <a:graphicFrameLocks noGrp="1"/>
          </p:cNvGraphicFramePr>
          <p:nvPr>
            <p:ph idx="1"/>
            <p:extLst>
              <p:ext uri="{D42A27DB-BD31-4B8C-83A1-F6EECF244321}">
                <p14:modId xmlns:p14="http://schemas.microsoft.com/office/powerpoint/2010/main" val="2083068418"/>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476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66875" y="559837"/>
            <a:ext cx="9686925" cy="1390423"/>
          </a:xfrm>
        </p:spPr>
        <p:txBody>
          <a:bodyPr>
            <a:noAutofit/>
          </a:bodyPr>
          <a:lstStyle/>
          <a:p>
            <a:r>
              <a:rPr lang="fi-FI" sz="2800" b="1" dirty="0"/>
              <a:t>Sähkön hinnanvaihtelu lisääntyy tulevina vuosina sääriippuvaisen tuotannon kasvaessa. Pidätkö sähkön hinnan vaihtelua yrityksellesi enemmän: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6" name="Sisällön paikkamerkki 5">
            <a:extLst>
              <a:ext uri="{FF2B5EF4-FFF2-40B4-BE49-F238E27FC236}">
                <a16:creationId xmlns:a16="http://schemas.microsoft.com/office/drawing/2014/main" id="{6C7F1F0A-65D2-EF2E-6A58-13DBE9891980}"/>
              </a:ext>
            </a:extLst>
          </p:cNvPr>
          <p:cNvGraphicFramePr>
            <a:graphicFrameLocks noGrp="1"/>
          </p:cNvGraphicFramePr>
          <p:nvPr>
            <p:ph idx="1"/>
            <p:extLst>
              <p:ext uri="{D42A27DB-BD31-4B8C-83A1-F6EECF244321}">
                <p14:modId xmlns:p14="http://schemas.microsoft.com/office/powerpoint/2010/main" val="4186891504"/>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71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C35C0A-AAAE-4DC1-844A-B4ED25133F9F}"/>
              </a:ext>
            </a:extLst>
          </p:cNvPr>
          <p:cNvSpPr>
            <a:spLocks noGrp="1"/>
          </p:cNvSpPr>
          <p:nvPr>
            <p:ph type="title"/>
          </p:nvPr>
        </p:nvSpPr>
        <p:spPr>
          <a:xfrm>
            <a:off x="1600200" y="365125"/>
            <a:ext cx="9686925" cy="1325563"/>
          </a:xfrm>
        </p:spPr>
        <p:txBody>
          <a:bodyPr anchor="ctr">
            <a:normAutofit/>
          </a:bodyPr>
          <a:lstStyle/>
          <a:p>
            <a:r>
              <a:rPr lang="fi-FI" sz="3600" b="1" dirty="0"/>
              <a:t>Yrityksenne toimiala</a:t>
            </a:r>
          </a:p>
        </p:txBody>
      </p:sp>
      <p:sp>
        <p:nvSpPr>
          <p:cNvPr id="2" name="Dian numeron paikkamerkki 1">
            <a:extLst>
              <a:ext uri="{FF2B5EF4-FFF2-40B4-BE49-F238E27FC236}">
                <a16:creationId xmlns:a16="http://schemas.microsoft.com/office/drawing/2014/main" id="{CEBE9E0D-0574-4F6F-AF10-3593DD78DC0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6</a:t>
            </a:fld>
            <a:endParaRPr lang="fi-FI"/>
          </a:p>
        </p:txBody>
      </p:sp>
      <p:graphicFrame>
        <p:nvGraphicFramePr>
          <p:cNvPr id="7" name="Sisällön paikkamerkki 6">
            <a:extLst>
              <a:ext uri="{FF2B5EF4-FFF2-40B4-BE49-F238E27FC236}">
                <a16:creationId xmlns:a16="http://schemas.microsoft.com/office/drawing/2014/main" id="{8824291A-FA1E-8852-069E-984B6E1B1AB2}"/>
              </a:ext>
            </a:extLst>
          </p:cNvPr>
          <p:cNvGraphicFramePr>
            <a:graphicFrameLocks noGrp="1"/>
          </p:cNvGraphicFramePr>
          <p:nvPr>
            <p:ph idx="1"/>
            <p:extLst>
              <p:ext uri="{D42A27DB-BD31-4B8C-83A1-F6EECF244321}">
                <p14:modId xmlns:p14="http://schemas.microsoft.com/office/powerpoint/2010/main" val="12456606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99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58375-3822-48EA-9A64-A65124F138B1}"/>
              </a:ext>
            </a:extLst>
          </p:cNvPr>
          <p:cNvSpPr>
            <a:spLocks noGrp="1"/>
          </p:cNvSpPr>
          <p:nvPr>
            <p:ph type="title"/>
          </p:nvPr>
        </p:nvSpPr>
        <p:spPr/>
        <p:txBody>
          <a:bodyPr>
            <a:normAutofit/>
          </a:bodyPr>
          <a:lstStyle/>
          <a:p>
            <a:r>
              <a:rPr lang="fi-FI" sz="3600" b="1" dirty="0"/>
              <a:t>Yrityksen henkilöstömäärä</a:t>
            </a:r>
          </a:p>
        </p:txBody>
      </p:sp>
      <p:sp>
        <p:nvSpPr>
          <p:cNvPr id="4" name="Dian numeron paikkamerkki 3">
            <a:extLst>
              <a:ext uri="{FF2B5EF4-FFF2-40B4-BE49-F238E27FC236}">
                <a16:creationId xmlns:a16="http://schemas.microsoft.com/office/drawing/2014/main" id="{B8660B35-9168-417B-BFA2-19F0C3266F65}"/>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7" name="Sisällön paikkamerkki 6">
            <a:extLst>
              <a:ext uri="{FF2B5EF4-FFF2-40B4-BE49-F238E27FC236}">
                <a16:creationId xmlns:a16="http://schemas.microsoft.com/office/drawing/2014/main" id="{B4EA7850-9B51-08F8-7AF9-BA5E6D650931}"/>
              </a:ext>
            </a:extLst>
          </p:cNvPr>
          <p:cNvGraphicFramePr>
            <a:graphicFrameLocks noGrp="1"/>
          </p:cNvGraphicFramePr>
          <p:nvPr>
            <p:ph idx="1"/>
            <p:extLst>
              <p:ext uri="{D42A27DB-BD31-4B8C-83A1-F6EECF244321}">
                <p14:modId xmlns:p14="http://schemas.microsoft.com/office/powerpoint/2010/main" val="159955006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74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fld id="{960804D1-D1DA-404B-A345-162A4B99A0F1}" type="slidenum">
              <a:rPr lang="fi-FI" smtClean="0"/>
              <a:t>8</a:t>
            </a:fld>
            <a:endParaRPr lang="fi-FI"/>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3"/>
            <a:ext cx="6029454" cy="3632111"/>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a:t>
            </a:r>
            <a:br>
              <a:rPr lang="fi-FI" sz="1800" b="0" dirty="0">
                <a:effectLst/>
                <a:latin typeface="+mn-lt"/>
                <a:ea typeface="Cambria" panose="02040503050406030204" pitchFamily="18" charset="0"/>
                <a:cs typeface="Times New Roman" panose="02020603050405020304" pitchFamily="18" charset="0"/>
              </a:rPr>
            </a:br>
            <a:endParaRPr lang="fi-FI" b="0" dirty="0">
              <a:latin typeface="+mn-lt"/>
            </a:endParaRPr>
          </a:p>
        </p:txBody>
      </p:sp>
    </p:spTree>
    <p:extLst>
      <p:ext uri="{BB962C8B-B14F-4D97-AF65-F5344CB8AC3E}">
        <p14:creationId xmlns:p14="http://schemas.microsoft.com/office/powerpoint/2010/main" val="2931149921"/>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8" ma:contentTypeDescription="Luo uusi asiakirja." ma:contentTypeScope="" ma:versionID="546c0441982fdbeacc9c10573c90654b">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c9b9fad1894a352f67a7755501e21ada"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0A31F-BD4E-47FD-A732-2C33AACBB1B8}">
  <ds:schemaRefs>
    <ds:schemaRef ds:uri="http://schemas.microsoft.com/sharepoint/v3/contenttype/forms"/>
  </ds:schemaRefs>
</ds:datastoreItem>
</file>

<file path=customXml/itemProps2.xml><?xml version="1.0" encoding="utf-8"?>
<ds:datastoreItem xmlns:ds="http://schemas.openxmlformats.org/officeDocument/2006/customXml" ds:itemID="{D3C92BBC-6A43-4373-A5C7-2FC7C42CD72C}">
  <ds:schemaRefs>
    <ds:schemaRef ds:uri="http://schemas.microsoft.com/office/2006/documentManagement/types"/>
    <ds:schemaRef ds:uri="http://purl.org/dc/elements/1.1/"/>
    <ds:schemaRef ds:uri="944b7541-8c04-40ea-999a-e2e75062a751"/>
    <ds:schemaRef ds:uri="http://purl.org/dc/terms/"/>
    <ds:schemaRef ds:uri="9568f90f-7a76-499f-b24e-64c53539126a"/>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58AD3EA-C399-4130-BAA7-FEE2EE692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2676</TotalTime>
  <Words>145</Words>
  <Application>Microsoft Office PowerPoint</Application>
  <PresentationFormat>Laajakuva</PresentationFormat>
  <Paragraphs>20</Paragraphs>
  <Slides>8</Slides>
  <Notes>0</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8</vt:i4>
      </vt:variant>
    </vt:vector>
  </HeadingPairs>
  <TitlesOfParts>
    <vt:vector size="17" baseType="lpstr">
      <vt:lpstr>Arial</vt:lpstr>
      <vt:lpstr>Calibri</vt:lpstr>
      <vt:lpstr>Cambria</vt:lpstr>
      <vt:lpstr>Century Gothic</vt:lpstr>
      <vt:lpstr>Keskuskauppakamarin pohja</vt:lpstr>
      <vt:lpstr>Beige</vt:lpstr>
      <vt:lpstr>Sininen</vt:lpstr>
      <vt:lpstr>Pinkki</vt:lpstr>
      <vt:lpstr>Lime</vt:lpstr>
      <vt:lpstr>HÄMEEN KAUPPAKAMARI</vt:lpstr>
      <vt:lpstr>Oletko huolissasi sähkön riittävyydestä tulevana talvena?</vt:lpstr>
      <vt:lpstr>Oletko huolissasi yrityksesi hankkiman sähkön hinnasta tulevana talvena?</vt:lpstr>
      <vt:lpstr>Sähkön hinnanvaihtelu lisääntyy tulevina vuosina sääriippuvaisen tuotannon kasvaessa. Pidätkö sähkön hinnan vaihtelua yrityksellesi enemmän:</vt:lpstr>
      <vt:lpstr>Taustatiedot</vt:lpstr>
      <vt:lpstr>Yrityksenne toimiala</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Pulkki</dc:creator>
  <cp:keywords>Keskuskauppakamari</cp:keywords>
  <cp:lastModifiedBy>Päivi Pulkki</cp:lastModifiedBy>
  <cp:revision>21</cp:revision>
  <cp:lastPrinted>2024-09-30T06:47:23Z</cp:lastPrinted>
  <dcterms:created xsi:type="dcterms:W3CDTF">2020-06-15T11:23:58Z</dcterms:created>
  <dcterms:modified xsi:type="dcterms:W3CDTF">2024-10-01T09:50:14Z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