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56" r:id="rId5"/>
    <p:sldMasterId id="2147483775" r:id="rId6"/>
    <p:sldMasterId id="2147483795" r:id="rId7"/>
    <p:sldMasterId id="2147483814" r:id="rId8"/>
  </p:sldMasterIdLst>
  <p:notesMasterIdLst>
    <p:notesMasterId r:id="rId22"/>
  </p:notesMasterIdLst>
  <p:handoutMasterIdLst>
    <p:handoutMasterId r:id="rId23"/>
  </p:handoutMasterIdLst>
  <p:sldIdLst>
    <p:sldId id="269" r:id="rId9"/>
    <p:sldId id="1094" r:id="rId10"/>
    <p:sldId id="1095" r:id="rId11"/>
    <p:sldId id="1092" r:id="rId12"/>
    <p:sldId id="1059" r:id="rId13"/>
    <p:sldId id="1091" r:id="rId14"/>
    <p:sldId id="1096" r:id="rId15"/>
    <p:sldId id="1063" r:id="rId16"/>
    <p:sldId id="293" r:id="rId17"/>
    <p:sldId id="329" r:id="rId18"/>
    <p:sldId id="330" r:id="rId19"/>
    <p:sldId id="331" r:id="rId20"/>
    <p:sldId id="277" r:id="rId21"/>
  </p:sldIdLst>
  <p:sldSz cx="12192000" cy="6858000"/>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ivi Pulkki" userId="75e05dbb-de64-449e-9b26-147fee05f82d" providerId="ADAL" clId="{3D087E86-471A-4061-8CA4-1371F15D2D1F}"/>
    <pc:docChg chg="delSld modSld sldOrd">
      <pc:chgData name="Päivi Pulkki" userId="75e05dbb-de64-449e-9b26-147fee05f82d" providerId="ADAL" clId="{3D087E86-471A-4061-8CA4-1371F15D2D1F}" dt="2024-10-09T09:16:52.132" v="23" actId="2696"/>
      <pc:docMkLst>
        <pc:docMk/>
      </pc:docMkLst>
      <pc:sldChg chg="del">
        <pc:chgData name="Päivi Pulkki" userId="75e05dbb-de64-449e-9b26-147fee05f82d" providerId="ADAL" clId="{3D087E86-471A-4061-8CA4-1371F15D2D1F}" dt="2024-10-09T09:15:01.189" v="17" actId="2696"/>
        <pc:sldMkLst>
          <pc:docMk/>
          <pc:sldMk cId="2798166902" sldId="379"/>
        </pc:sldMkLst>
      </pc:sldChg>
      <pc:sldChg chg="ord">
        <pc:chgData name="Päivi Pulkki" userId="75e05dbb-de64-449e-9b26-147fee05f82d" providerId="ADAL" clId="{3D087E86-471A-4061-8CA4-1371F15D2D1F}" dt="2024-10-09T09:02:00.163" v="9"/>
        <pc:sldMkLst>
          <pc:docMk/>
          <pc:sldMk cId="264567842" sldId="1059"/>
        </pc:sldMkLst>
      </pc:sldChg>
      <pc:sldChg chg="del">
        <pc:chgData name="Päivi Pulkki" userId="75e05dbb-de64-449e-9b26-147fee05f82d" providerId="ADAL" clId="{3D087E86-471A-4061-8CA4-1371F15D2D1F}" dt="2024-10-09T09:15:46.387" v="19" actId="2696"/>
        <pc:sldMkLst>
          <pc:docMk/>
          <pc:sldMk cId="1798329843" sldId="1060"/>
        </pc:sldMkLst>
      </pc:sldChg>
      <pc:sldChg chg="del">
        <pc:chgData name="Päivi Pulkki" userId="75e05dbb-de64-449e-9b26-147fee05f82d" providerId="ADAL" clId="{3D087E86-471A-4061-8CA4-1371F15D2D1F}" dt="2024-10-09T09:15:56.701" v="20" actId="2696"/>
        <pc:sldMkLst>
          <pc:docMk/>
          <pc:sldMk cId="3381545142" sldId="1061"/>
        </pc:sldMkLst>
      </pc:sldChg>
      <pc:sldChg chg="ord">
        <pc:chgData name="Päivi Pulkki" userId="75e05dbb-de64-449e-9b26-147fee05f82d" providerId="ADAL" clId="{3D087E86-471A-4061-8CA4-1371F15D2D1F}" dt="2024-10-09T09:05:45.009" v="15"/>
        <pc:sldMkLst>
          <pc:docMk/>
          <pc:sldMk cId="1856056164" sldId="1063"/>
        </pc:sldMkLst>
      </pc:sldChg>
      <pc:sldChg chg="del">
        <pc:chgData name="Päivi Pulkki" userId="75e05dbb-de64-449e-9b26-147fee05f82d" providerId="ADAL" clId="{3D087E86-471A-4061-8CA4-1371F15D2D1F}" dt="2024-10-09T09:16:15.428" v="21" actId="2696"/>
        <pc:sldMkLst>
          <pc:docMk/>
          <pc:sldMk cId="15802513" sldId="1064"/>
        </pc:sldMkLst>
      </pc:sldChg>
      <pc:sldChg chg="del">
        <pc:chgData name="Päivi Pulkki" userId="75e05dbb-de64-449e-9b26-147fee05f82d" providerId="ADAL" clId="{3D087E86-471A-4061-8CA4-1371F15D2D1F}" dt="2024-10-09T09:16:52.132" v="23" actId="2696"/>
        <pc:sldMkLst>
          <pc:docMk/>
          <pc:sldMk cId="4032486948" sldId="1066"/>
        </pc:sldMkLst>
      </pc:sldChg>
      <pc:sldChg chg="del">
        <pc:chgData name="Päivi Pulkki" userId="75e05dbb-de64-449e-9b26-147fee05f82d" providerId="ADAL" clId="{3D087E86-471A-4061-8CA4-1371F15D2D1F}" dt="2024-10-09T09:16:40.053" v="22" actId="2696"/>
        <pc:sldMkLst>
          <pc:docMk/>
          <pc:sldMk cId="3156930541" sldId="1083"/>
        </pc:sldMkLst>
      </pc:sldChg>
      <pc:sldChg chg="modSp mod ord">
        <pc:chgData name="Päivi Pulkki" userId="75e05dbb-de64-449e-9b26-147fee05f82d" providerId="ADAL" clId="{3D087E86-471A-4061-8CA4-1371F15D2D1F}" dt="2024-10-09T09:09:10.929" v="16" actId="6549"/>
        <pc:sldMkLst>
          <pc:docMk/>
          <pc:sldMk cId="377717726" sldId="1091"/>
        </pc:sldMkLst>
        <pc:spChg chg="mod">
          <ac:chgData name="Päivi Pulkki" userId="75e05dbb-de64-449e-9b26-147fee05f82d" providerId="ADAL" clId="{3D087E86-471A-4061-8CA4-1371F15D2D1F}" dt="2024-10-09T09:09:10.929" v="16" actId="6549"/>
          <ac:spMkLst>
            <pc:docMk/>
            <pc:sldMk cId="377717726" sldId="1091"/>
            <ac:spMk id="2" creationId="{5CA285AF-8481-0AD4-6541-6E6B1797D7FE}"/>
          </ac:spMkLst>
        </pc:spChg>
      </pc:sldChg>
      <pc:sldChg chg="ord">
        <pc:chgData name="Päivi Pulkki" userId="75e05dbb-de64-449e-9b26-147fee05f82d" providerId="ADAL" clId="{3D087E86-471A-4061-8CA4-1371F15D2D1F}" dt="2024-10-09T09:01:43.488" v="7"/>
        <pc:sldMkLst>
          <pc:docMk/>
          <pc:sldMk cId="1053466564" sldId="1092"/>
        </pc:sldMkLst>
      </pc:sldChg>
      <pc:sldChg chg="del">
        <pc:chgData name="Päivi Pulkki" userId="75e05dbb-de64-449e-9b26-147fee05f82d" providerId="ADAL" clId="{3D087E86-471A-4061-8CA4-1371F15D2D1F}" dt="2024-10-09T09:15:38.700" v="18" actId="2696"/>
        <pc:sldMkLst>
          <pc:docMk/>
          <pc:sldMk cId="2498132138" sldId="1093"/>
        </pc:sldMkLst>
      </pc:sldChg>
      <pc:sldChg chg="ord">
        <pc:chgData name="Päivi Pulkki" userId="75e05dbb-de64-449e-9b26-147fee05f82d" providerId="ADAL" clId="{3D087E86-471A-4061-8CA4-1371F15D2D1F}" dt="2024-10-09T09:00:47.097" v="1"/>
        <pc:sldMkLst>
          <pc:docMk/>
          <pc:sldMk cId="1137407633" sldId="1094"/>
        </pc:sldMkLst>
      </pc:sldChg>
      <pc:sldChg chg="ord">
        <pc:chgData name="Päivi Pulkki" userId="75e05dbb-de64-449e-9b26-147fee05f82d" providerId="ADAL" clId="{3D087E86-471A-4061-8CA4-1371F15D2D1F}" dt="2024-10-09T09:01:11.236" v="5"/>
        <pc:sldMkLst>
          <pc:docMk/>
          <pc:sldMk cId="3615705810" sldId="1095"/>
        </pc:sldMkLst>
      </pc:sldChg>
      <pc:sldChg chg="ord">
        <pc:chgData name="Päivi Pulkki" userId="75e05dbb-de64-449e-9b26-147fee05f82d" providerId="ADAL" clId="{3D087E86-471A-4061-8CA4-1371F15D2D1F}" dt="2024-10-09T09:05:31.487" v="13"/>
        <pc:sldMkLst>
          <pc:docMk/>
          <pc:sldMk cId="1066111591" sldId="10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7_vertailu_vuodet%202023%20ja%202024_kaikki%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2024_Osaajakysely/H&#228;meen_tulokset/Osaajakysely-H&#228;meenkauppakamari_tulokse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7_vertailu_vuodet%202023%20ja%202024_kaikki%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7_vertailu_vuodet%202023%20ja%202024_kaikki%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7_vertailu_vuodet%202023%20ja%202024_kaikki%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6_vertailu_vuodet%202023%20ja%202024%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7_vertailu_vuodet%202023%20ja%202024_kaikki%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Osaajakysely-H&#228;meenkauppakamari_tuloks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2024_Osaajakysely/H&#228;meen_tulokset/Osaajakysely-H&#228;meenkauppakamari_tulokse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2024_Osaajakysely/H&#228;meen_tulokset/Osaajakysely-H&#228;meenkauppakamari_tuloks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'[20240927_vertailu_vuodet 2023 ja 2024_kaikki (2).xlsx]Taul1'!$B$166</c:f>
              <c:strCache>
                <c:ptCount val="1"/>
                <c:pt idx="0">
                  <c:v>Häme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(2).xlsx]Taul1'!$A$167:$A$171</c:f>
              <c:strCache>
                <c:ptCount val="5"/>
                <c:pt idx="0">
                  <c:v>1 = vähenee merkittävästi</c:v>
                </c:pt>
                <c:pt idx="1">
                  <c:v>2 = vähenee</c:v>
                </c:pt>
                <c:pt idx="2">
                  <c:v>3 = ei vähene eikä kasva</c:v>
                </c:pt>
                <c:pt idx="3">
                  <c:v>4 = kasvaa</c:v>
                </c:pt>
                <c:pt idx="4">
                  <c:v>5 = kasvaa merkittävästi</c:v>
                </c:pt>
              </c:strCache>
            </c:strRef>
          </c:cat>
          <c:val>
            <c:numRef>
              <c:f>'[20240927_vertailu_vuodet 2023 ja 2024_kaikki (2).xlsx]Taul1'!$B$167:$B$171</c:f>
              <c:numCache>
                <c:formatCode>0.0%</c:formatCode>
                <c:ptCount val="5"/>
                <c:pt idx="0">
                  <c:v>3.2258064516129031E-2</c:v>
                </c:pt>
                <c:pt idx="1">
                  <c:v>3.2258064516129031E-2</c:v>
                </c:pt>
                <c:pt idx="2">
                  <c:v>0.67741935483870974</c:v>
                </c:pt>
                <c:pt idx="3">
                  <c:v>0.25806451612903225</c:v>
                </c:pt>
                <c:pt idx="4">
                  <c:v>0</c:v>
                </c:pt>
              </c:numCache>
            </c:numRef>
          </c:val>
          <c:extLst>
            <c:ext xmlns:c16="http://schemas.microsoft.com/office/drawing/2014/chart" uri="{C3380CC4-5D6E-409C-BE32-E72D297353CC}">
              <c16:uniqueId val="{00000000-8C2F-411C-BB6F-DF3E61F7ED37}"/>
            </c:ext>
          </c:extLst>
        </c:ser>
        <c:ser>
          <c:idx val="1"/>
          <c:order val="1"/>
          <c:tx>
            <c:strRef>
              <c:f>'[20240927_vertailu_vuodet 2023 ja 2024_kaikki (2).xlsx]Taul1'!$C$166</c:f>
              <c:strCache>
                <c:ptCount val="1"/>
                <c:pt idx="0">
                  <c:v>Häme 2024</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(2).xlsx]Taul1'!$A$167:$A$171</c:f>
              <c:strCache>
                <c:ptCount val="5"/>
                <c:pt idx="0">
                  <c:v>1 = vähenee merkittävästi</c:v>
                </c:pt>
                <c:pt idx="1">
                  <c:v>2 = vähenee</c:v>
                </c:pt>
                <c:pt idx="2">
                  <c:v>3 = ei vähene eikä kasva</c:v>
                </c:pt>
                <c:pt idx="3">
                  <c:v>4 = kasvaa</c:v>
                </c:pt>
                <c:pt idx="4">
                  <c:v>5 = kasvaa merkittävästi</c:v>
                </c:pt>
              </c:strCache>
            </c:strRef>
          </c:cat>
          <c:val>
            <c:numRef>
              <c:f>'[20240927_vertailu_vuodet 2023 ja 2024_kaikki (2).xlsx]Taul1'!$C$167:$C$171</c:f>
              <c:numCache>
                <c:formatCode>0.0%</c:formatCode>
                <c:ptCount val="5"/>
                <c:pt idx="0">
                  <c:v>2.7777777777777776E-2</c:v>
                </c:pt>
                <c:pt idx="1">
                  <c:v>4.1666666666666671E-2</c:v>
                </c:pt>
                <c:pt idx="2">
                  <c:v>0.70833333333333337</c:v>
                </c:pt>
                <c:pt idx="3">
                  <c:v>0.19444444444444448</c:v>
                </c:pt>
                <c:pt idx="4">
                  <c:v>2.7777777777777776E-2</c:v>
                </c:pt>
              </c:numCache>
            </c:numRef>
          </c:val>
          <c:extLst>
            <c:ext xmlns:c16="http://schemas.microsoft.com/office/drawing/2014/chart" uri="{C3380CC4-5D6E-409C-BE32-E72D297353CC}">
              <c16:uniqueId val="{00000001-8C2F-411C-BB6F-DF3E61F7ED37}"/>
            </c:ext>
          </c:extLst>
        </c:ser>
        <c:ser>
          <c:idx val="2"/>
          <c:order val="2"/>
          <c:tx>
            <c:strRef>
              <c:f>'[20240927_vertailu_vuodet 2023 ja 2024_kaikki (2).xlsx]Taul1'!$D$166</c:f>
              <c:strCache>
                <c:ptCount val="1"/>
                <c:pt idx="0">
                  <c:v>Koko Suomi 2024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(2).xlsx]Taul1'!$A$167:$A$171</c:f>
              <c:strCache>
                <c:ptCount val="5"/>
                <c:pt idx="0">
                  <c:v>1 = vähenee merkittävästi</c:v>
                </c:pt>
                <c:pt idx="1">
                  <c:v>2 = vähenee</c:v>
                </c:pt>
                <c:pt idx="2">
                  <c:v>3 = ei vähene eikä kasva</c:v>
                </c:pt>
                <c:pt idx="3">
                  <c:v>4 = kasvaa</c:v>
                </c:pt>
                <c:pt idx="4">
                  <c:v>5 = kasvaa merkittävästi</c:v>
                </c:pt>
              </c:strCache>
            </c:strRef>
          </c:cat>
          <c:val>
            <c:numRef>
              <c:f>'[20240927_vertailu_vuodet 2023 ja 2024_kaikki (2).xlsx]Taul1'!$D$167:$D$171</c:f>
              <c:numCache>
                <c:formatCode>0.0%</c:formatCode>
                <c:ptCount val="5"/>
                <c:pt idx="0">
                  <c:v>2.5354969574036511E-2</c:v>
                </c:pt>
                <c:pt idx="1">
                  <c:v>7.4036511156186605E-2</c:v>
                </c:pt>
                <c:pt idx="2">
                  <c:v>0.5</c:v>
                </c:pt>
                <c:pt idx="3">
                  <c:v>0.36916835699797163</c:v>
                </c:pt>
                <c:pt idx="4">
                  <c:v>3.1440162271805273E-2</c:v>
                </c:pt>
              </c:numCache>
            </c:numRef>
          </c:val>
          <c:extLst>
            <c:ext xmlns:c16="http://schemas.microsoft.com/office/drawing/2014/chart" uri="{C3380CC4-5D6E-409C-BE32-E72D297353CC}">
              <c16:uniqueId val="{00000002-8C2F-411C-BB6F-DF3E61F7ED37}"/>
            </c:ext>
          </c:extLst>
        </c:ser>
        <c:dLbls>
          <c:dLblPos val="outEnd"/>
          <c:showLegendKey val="0"/>
          <c:showVal val="1"/>
          <c:showCatName val="0"/>
          <c:showSerName val="0"/>
          <c:showPercent val="0"/>
          <c:showBubbleSize val="0"/>
        </c:dLbls>
        <c:gapWidth val="219"/>
        <c:overlap val="-27"/>
        <c:axId val="235796112"/>
        <c:axId val="235796592"/>
        <c:extLst>
          <c:ext xmlns:c15="http://schemas.microsoft.com/office/drawing/2012/chart" uri="{02D57815-91ED-43cb-92C2-25804820EDAC}">
            <c15:filteredBarSeries>
              <c15:ser>
                <c:idx val="3"/>
                <c:order val="3"/>
                <c:tx>
                  <c:strRef>
                    <c:extLst>
                      <c:ext uri="{02D57815-91ED-43cb-92C2-25804820EDAC}">
                        <c15:formulaRef>
                          <c15:sqref>'[20240927_vertailu_vuodet 2023 ja 2024_kaikki (2).xlsx]Taul1'!$E$166</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'[20240927_vertailu_vuodet 2023 ja 2024_kaikki (2).xlsx]Taul1'!$A$167:$A$171</c15:sqref>
                        </c15:formulaRef>
                      </c:ext>
                    </c:extLst>
                    <c:strCache>
                      <c:ptCount val="5"/>
                      <c:pt idx="0">
                        <c:v>1 = vähenee merkittävästi</c:v>
                      </c:pt>
                      <c:pt idx="1">
                        <c:v>2 = vähenee</c:v>
                      </c:pt>
                      <c:pt idx="2">
                        <c:v>3 = ei vähene eikä kasva</c:v>
                      </c:pt>
                      <c:pt idx="3">
                        <c:v>4 = kasvaa</c:v>
                      </c:pt>
                      <c:pt idx="4">
                        <c:v>5 = kasvaa merkittävästi</c:v>
                      </c:pt>
                    </c:strCache>
                  </c:strRef>
                </c:cat>
                <c:val>
                  <c:numRef>
                    <c:extLst>
                      <c:ext uri="{02D57815-91ED-43cb-92C2-25804820EDAC}">
                        <c15:formulaRef>
                          <c15:sqref>'[20240927_vertailu_vuodet 2023 ja 2024_kaikki (2).xlsx]Taul1'!$E$167:$E$171</c15:sqref>
                        </c15:formulaRef>
                      </c:ext>
                    </c:extLst>
                    <c:numCache>
                      <c:formatCode>General</c:formatCode>
                      <c:ptCount val="5"/>
                    </c:numCache>
                  </c:numRef>
                </c:val>
                <c:extLst>
                  <c:ext xmlns:c16="http://schemas.microsoft.com/office/drawing/2014/chart" uri="{C3380CC4-5D6E-409C-BE32-E72D297353CC}">
                    <c16:uniqueId val="{00000003-8C2F-411C-BB6F-DF3E61F7ED37}"/>
                  </c:ext>
                </c:extLst>
              </c15:ser>
            </c15:filteredBarSeries>
          </c:ext>
        </c:extLst>
      </c:barChart>
      <c:catAx>
        <c:axId val="23579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235796592"/>
        <c:crosses val="autoZero"/>
        <c:auto val="1"/>
        <c:lblAlgn val="ctr"/>
        <c:lblOffset val="100"/>
        <c:noMultiLvlLbl val="0"/>
      </c:catAx>
      <c:valAx>
        <c:axId val="23579659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3579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002060"/>
            </a:solidFill>
            <a:ln>
              <a:noFill/>
            </a:ln>
          </c:spPr>
          <c:invertIfNegative val="0"/>
          <c:dPt>
            <c:idx val="0"/>
            <c:invertIfNegative val="0"/>
            <c:bubble3D val="0"/>
            <c:extLst>
              <c:ext xmlns:c16="http://schemas.microsoft.com/office/drawing/2014/chart" uri="{C3380CC4-5D6E-409C-BE32-E72D297353CC}">
                <c16:uniqueId val="{00000000-94F3-4F3C-A21D-8275FEF712F3}"/>
              </c:ext>
            </c:extLst>
          </c:dPt>
          <c:dPt>
            <c:idx val="1"/>
            <c:invertIfNegative val="0"/>
            <c:bubble3D val="0"/>
            <c:extLst>
              <c:ext xmlns:c16="http://schemas.microsoft.com/office/drawing/2014/chart" uri="{C3380CC4-5D6E-409C-BE32-E72D297353CC}">
                <c16:uniqueId val="{00000002-94F3-4F3C-A21D-8275FEF712F3}"/>
              </c:ext>
            </c:extLst>
          </c:dPt>
          <c:dPt>
            <c:idx val="2"/>
            <c:invertIfNegative val="0"/>
            <c:bubble3D val="0"/>
            <c:extLst>
              <c:ext xmlns:c16="http://schemas.microsoft.com/office/drawing/2014/chart" uri="{C3380CC4-5D6E-409C-BE32-E72D297353CC}">
                <c16:uniqueId val="{00000004-94F3-4F3C-A21D-8275FEF712F3}"/>
              </c:ext>
            </c:extLst>
          </c:dPt>
          <c:dPt>
            <c:idx val="3"/>
            <c:invertIfNegative val="0"/>
            <c:bubble3D val="0"/>
            <c:extLst>
              <c:ext xmlns:c16="http://schemas.microsoft.com/office/drawing/2014/chart" uri="{C3380CC4-5D6E-409C-BE32-E72D297353CC}">
                <c16:uniqueId val="{00000006-94F3-4F3C-A21D-8275FEF712F3}"/>
              </c:ext>
            </c:extLst>
          </c:dPt>
          <c:dPt>
            <c:idx val="4"/>
            <c:invertIfNegative val="0"/>
            <c:bubble3D val="0"/>
            <c:extLst>
              <c:ext xmlns:c16="http://schemas.microsoft.com/office/drawing/2014/chart" uri="{C3380CC4-5D6E-409C-BE32-E72D297353CC}">
                <c16:uniqueId val="{00000008-94F3-4F3C-A21D-8275FEF712F3}"/>
              </c:ext>
            </c:extLst>
          </c:dPt>
          <c:dPt>
            <c:idx val="5"/>
            <c:invertIfNegative val="0"/>
            <c:bubble3D val="0"/>
            <c:extLst>
              <c:ext xmlns:c16="http://schemas.microsoft.com/office/drawing/2014/chart" uri="{C3380CC4-5D6E-409C-BE32-E72D297353CC}">
                <c16:uniqueId val="{0000000A-94F3-4F3C-A21D-8275FEF712F3}"/>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Kysymys'!$B$34:$B$39</c:f>
              <c:strCache>
                <c:ptCount val="6"/>
                <c:pt idx="0">
                  <c:v>0 (Yksinyrittäjä)</c:v>
                </c:pt>
                <c:pt idx="1">
                  <c:v>1-5</c:v>
                </c:pt>
                <c:pt idx="2">
                  <c:v>5-9</c:v>
                </c:pt>
                <c:pt idx="3">
                  <c:v>10-49</c:v>
                </c:pt>
                <c:pt idx="4">
                  <c:v>50-249</c:v>
                </c:pt>
                <c:pt idx="5">
                  <c:v>Yli 250</c:v>
                </c:pt>
              </c:strCache>
            </c:strRef>
          </c:cat>
          <c:val>
            <c:numRef>
              <c:f>'4 Kysymys'!$C$34:$C$39</c:f>
              <c:numCache>
                <c:formatCode>0.0%</c:formatCode>
                <c:ptCount val="6"/>
                <c:pt idx="0">
                  <c:v>5.5555555555555552E-2</c:v>
                </c:pt>
                <c:pt idx="1">
                  <c:v>0.22222222222222221</c:v>
                </c:pt>
                <c:pt idx="2">
                  <c:v>0.1111111111111111</c:v>
                </c:pt>
                <c:pt idx="3">
                  <c:v>0.34722222222222221</c:v>
                </c:pt>
                <c:pt idx="4">
                  <c:v>0.18055555555555555</c:v>
                </c:pt>
                <c:pt idx="5">
                  <c:v>8.3333333333333343E-2</c:v>
                </c:pt>
              </c:numCache>
            </c:numRef>
          </c:val>
          <c:extLst>
            <c:ext xmlns:c16="http://schemas.microsoft.com/office/drawing/2014/chart" uri="{C3380CC4-5D6E-409C-BE32-E72D297353CC}">
              <c16:uniqueId val="{0000000B-94F3-4F3C-A21D-8275FEF712F3}"/>
            </c:ext>
          </c:extLst>
        </c:ser>
        <c:dLbls>
          <c:showLegendKey val="0"/>
          <c:showVal val="0"/>
          <c:showCatName val="0"/>
          <c:showSerName val="0"/>
          <c:showPercent val="0"/>
          <c:showBubbleSize val="0"/>
        </c:dLbls>
        <c:gapWidth val="40"/>
        <c:overlap val="-2"/>
        <c:axId val="57157824"/>
        <c:axId val="2913273"/>
      </c:barChart>
      <c:catAx>
        <c:axId val="57157824"/>
        <c:scaling>
          <c:orientation val="minMax"/>
        </c:scaling>
        <c:delete val="0"/>
        <c:axPos val="b"/>
        <c:numFmt formatCode="General" sourceLinked="0"/>
        <c:majorTickMark val="out"/>
        <c:minorTickMark val="none"/>
        <c:tickLblPos val="nextTo"/>
        <c:spPr>
          <a:ln>
            <a:noFill/>
          </a:ln>
        </c:spPr>
        <c:crossAx val="2913273"/>
        <c:crosses val="autoZero"/>
        <c:auto val="0"/>
        <c:lblAlgn val="ctr"/>
        <c:lblOffset val="100"/>
        <c:noMultiLvlLbl val="0"/>
      </c:catAx>
      <c:valAx>
        <c:axId val="2913273"/>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7157824"/>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'[20240927_vertailu_vuodet 2023 ja 2024_kaikki (2).xlsx]Taul1'!$B$182</c:f>
              <c:strCache>
                <c:ptCount val="1"/>
                <c:pt idx="0">
                  <c:v>Häme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(2).xlsx]Taul1'!$A$183:$A$187</c:f>
              <c:strCache>
                <c:ptCount val="5"/>
                <c:pt idx="0">
                  <c:v>1 = vähenee merkittävästi</c:v>
                </c:pt>
                <c:pt idx="1">
                  <c:v>2 = vähenee</c:v>
                </c:pt>
                <c:pt idx="2">
                  <c:v>3 = ei vähene eikä kasva</c:v>
                </c:pt>
                <c:pt idx="3">
                  <c:v>4 = kasvaa</c:v>
                </c:pt>
                <c:pt idx="4">
                  <c:v>5 = kasvaa merkittävästi</c:v>
                </c:pt>
              </c:strCache>
            </c:strRef>
          </c:cat>
          <c:val>
            <c:numRef>
              <c:f>'[20240927_vertailu_vuodet 2023 ja 2024_kaikki (2).xlsx]Taul1'!$B$183:$B$187</c:f>
              <c:numCache>
                <c:formatCode>0.0%</c:formatCode>
                <c:ptCount val="5"/>
                <c:pt idx="0">
                  <c:v>1.5873015873015876E-2</c:v>
                </c:pt>
                <c:pt idx="1">
                  <c:v>4.7619047619047616E-2</c:v>
                </c:pt>
                <c:pt idx="2">
                  <c:v>0.33333333333333337</c:v>
                </c:pt>
                <c:pt idx="3">
                  <c:v>0.53968253968253965</c:v>
                </c:pt>
                <c:pt idx="4">
                  <c:v>6.3492063492063502E-2</c:v>
                </c:pt>
              </c:numCache>
            </c:numRef>
          </c:val>
          <c:extLst>
            <c:ext xmlns:c16="http://schemas.microsoft.com/office/drawing/2014/chart" uri="{C3380CC4-5D6E-409C-BE32-E72D297353CC}">
              <c16:uniqueId val="{00000000-A702-44BA-8B72-289CCEAE15A2}"/>
            </c:ext>
          </c:extLst>
        </c:ser>
        <c:ser>
          <c:idx val="1"/>
          <c:order val="1"/>
          <c:tx>
            <c:strRef>
              <c:f>'[20240927_vertailu_vuodet 2023 ja 2024_kaikki (2).xlsx]Taul1'!$C$182</c:f>
              <c:strCache>
                <c:ptCount val="1"/>
                <c:pt idx="0">
                  <c:v>Häme 2024</c:v>
                </c:pt>
              </c:strCache>
            </c:strRef>
          </c:tx>
          <c:spPr>
            <a:solidFill>
              <a:srgbClr val="002060"/>
            </a:solidFill>
            <a:ln>
              <a:noFill/>
            </a:ln>
            <a:effectLst/>
          </c:spPr>
          <c:invertIfNegative val="0"/>
          <c:dLbls>
            <c:dLbl>
              <c:idx val="2"/>
              <c:layout>
                <c:manualLayout>
                  <c:x val="0"/>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02-44BA-8B72-289CCEAE15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(2).xlsx]Taul1'!$A$183:$A$187</c:f>
              <c:strCache>
                <c:ptCount val="5"/>
                <c:pt idx="0">
                  <c:v>1 = vähenee merkittävästi</c:v>
                </c:pt>
                <c:pt idx="1">
                  <c:v>2 = vähenee</c:v>
                </c:pt>
                <c:pt idx="2">
                  <c:v>3 = ei vähene eikä kasva</c:v>
                </c:pt>
                <c:pt idx="3">
                  <c:v>4 = kasvaa</c:v>
                </c:pt>
                <c:pt idx="4">
                  <c:v>5 = kasvaa merkittävästi</c:v>
                </c:pt>
              </c:strCache>
            </c:strRef>
          </c:cat>
          <c:val>
            <c:numRef>
              <c:f>'[20240927_vertailu_vuodet 2023 ja 2024_kaikki (2).xlsx]Taul1'!$C$183:$C$187</c:f>
              <c:numCache>
                <c:formatCode>0.0%</c:formatCode>
                <c:ptCount val="5"/>
                <c:pt idx="0">
                  <c:v>1.3888888888888888E-2</c:v>
                </c:pt>
                <c:pt idx="1">
                  <c:v>1.3888888888888888E-2</c:v>
                </c:pt>
                <c:pt idx="2">
                  <c:v>0.34722222222222221</c:v>
                </c:pt>
                <c:pt idx="3">
                  <c:v>0.58333333333333337</c:v>
                </c:pt>
                <c:pt idx="4">
                  <c:v>4.1666666666666671E-2</c:v>
                </c:pt>
              </c:numCache>
            </c:numRef>
          </c:val>
          <c:extLst>
            <c:ext xmlns:c16="http://schemas.microsoft.com/office/drawing/2014/chart" uri="{C3380CC4-5D6E-409C-BE32-E72D297353CC}">
              <c16:uniqueId val="{00000001-A702-44BA-8B72-289CCEAE15A2}"/>
            </c:ext>
          </c:extLst>
        </c:ser>
        <c:ser>
          <c:idx val="2"/>
          <c:order val="2"/>
          <c:tx>
            <c:strRef>
              <c:f>'[20240927_vertailu_vuodet 2023 ja 2024_kaikki (2).xlsx]Taul1'!$D$182</c:f>
              <c:strCache>
                <c:ptCount val="1"/>
                <c:pt idx="0">
                  <c:v>Koko Suomi 2024</c:v>
                </c:pt>
              </c:strCache>
            </c:strRef>
          </c:tx>
          <c:spPr>
            <a:solidFill>
              <a:schemeClr val="accent3"/>
            </a:solidFill>
            <a:ln>
              <a:noFill/>
            </a:ln>
            <a:effectLst/>
          </c:spPr>
          <c:invertIfNegative val="0"/>
          <c:dLbls>
            <c:dLbl>
              <c:idx val="3"/>
              <c:layout>
                <c:manualLayout>
                  <c:x val="3.9331366764994123E-3"/>
                  <c:y val="-1.337695690692550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02-44BA-8B72-289CCEAE15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(2).xlsx]Taul1'!$A$183:$A$187</c:f>
              <c:strCache>
                <c:ptCount val="5"/>
                <c:pt idx="0">
                  <c:v>1 = vähenee merkittävästi</c:v>
                </c:pt>
                <c:pt idx="1">
                  <c:v>2 = vähenee</c:v>
                </c:pt>
                <c:pt idx="2">
                  <c:v>3 = ei vähene eikä kasva</c:v>
                </c:pt>
                <c:pt idx="3">
                  <c:v>4 = kasvaa</c:v>
                </c:pt>
                <c:pt idx="4">
                  <c:v>5 = kasvaa merkittävästi</c:v>
                </c:pt>
              </c:strCache>
            </c:strRef>
          </c:cat>
          <c:val>
            <c:numRef>
              <c:f>'[20240927_vertailu_vuodet 2023 ja 2024_kaikki (2).xlsx]Taul1'!$D$183:$D$187</c:f>
              <c:numCache>
                <c:formatCode>0.0%</c:formatCode>
                <c:ptCount val="5"/>
                <c:pt idx="0">
                  <c:v>1.6227180527383367E-2</c:v>
                </c:pt>
                <c:pt idx="1">
                  <c:v>4.2596348884381345E-2</c:v>
                </c:pt>
                <c:pt idx="2">
                  <c:v>0.2870182555780933</c:v>
                </c:pt>
                <c:pt idx="3">
                  <c:v>0.56693711967545635</c:v>
                </c:pt>
                <c:pt idx="4">
                  <c:v>8.7221095334685611E-2</c:v>
                </c:pt>
              </c:numCache>
            </c:numRef>
          </c:val>
          <c:extLst>
            <c:ext xmlns:c16="http://schemas.microsoft.com/office/drawing/2014/chart" uri="{C3380CC4-5D6E-409C-BE32-E72D297353CC}">
              <c16:uniqueId val="{00000002-A702-44BA-8B72-289CCEAE15A2}"/>
            </c:ext>
          </c:extLst>
        </c:ser>
        <c:dLbls>
          <c:dLblPos val="outEnd"/>
          <c:showLegendKey val="0"/>
          <c:showVal val="1"/>
          <c:showCatName val="0"/>
          <c:showSerName val="0"/>
          <c:showPercent val="0"/>
          <c:showBubbleSize val="0"/>
        </c:dLbls>
        <c:gapWidth val="219"/>
        <c:overlap val="-27"/>
        <c:axId val="415397504"/>
        <c:axId val="415381664"/>
        <c:extLst>
          <c:ext xmlns:c15="http://schemas.microsoft.com/office/drawing/2012/chart" uri="{02D57815-91ED-43cb-92C2-25804820EDAC}">
            <c15:filteredBarSeries>
              <c15:ser>
                <c:idx val="3"/>
                <c:order val="3"/>
                <c:tx>
                  <c:strRef>
                    <c:extLst>
                      <c:ext uri="{02D57815-91ED-43cb-92C2-25804820EDAC}">
                        <c15:formulaRef>
                          <c15:sqref>'[20240927_vertailu_vuodet 2023 ja 2024_kaikki (2).xlsx]Taul1'!$E$182</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'[20240927_vertailu_vuodet 2023 ja 2024_kaikki (2).xlsx]Taul1'!$A$183:$A$187</c15:sqref>
                        </c15:formulaRef>
                      </c:ext>
                    </c:extLst>
                    <c:strCache>
                      <c:ptCount val="5"/>
                      <c:pt idx="0">
                        <c:v>1 = vähenee merkittävästi</c:v>
                      </c:pt>
                      <c:pt idx="1">
                        <c:v>2 = vähenee</c:v>
                      </c:pt>
                      <c:pt idx="2">
                        <c:v>3 = ei vähene eikä kasva</c:v>
                      </c:pt>
                      <c:pt idx="3">
                        <c:v>4 = kasvaa</c:v>
                      </c:pt>
                      <c:pt idx="4">
                        <c:v>5 = kasvaa merkittävästi</c:v>
                      </c:pt>
                    </c:strCache>
                  </c:strRef>
                </c:cat>
                <c:val>
                  <c:numRef>
                    <c:extLst>
                      <c:ext uri="{02D57815-91ED-43cb-92C2-25804820EDAC}">
                        <c15:formulaRef>
                          <c15:sqref>'[20240927_vertailu_vuodet 2023 ja 2024_kaikki (2).xlsx]Taul1'!$E$183:$E$187</c15:sqref>
                        </c15:formulaRef>
                      </c:ext>
                    </c:extLst>
                    <c:numCache>
                      <c:formatCode>General</c:formatCode>
                      <c:ptCount val="5"/>
                    </c:numCache>
                  </c:numRef>
                </c:val>
                <c:extLst>
                  <c:ext xmlns:c16="http://schemas.microsoft.com/office/drawing/2014/chart" uri="{C3380CC4-5D6E-409C-BE32-E72D297353CC}">
                    <c16:uniqueId val="{00000003-A702-44BA-8B72-289CCEAE15A2}"/>
                  </c:ext>
                </c:extLst>
              </c15:ser>
            </c15:filteredBarSeries>
          </c:ext>
        </c:extLst>
      </c:barChart>
      <c:catAx>
        <c:axId val="41539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415381664"/>
        <c:crosses val="autoZero"/>
        <c:auto val="1"/>
        <c:lblAlgn val="ctr"/>
        <c:lblOffset val="100"/>
        <c:noMultiLvlLbl val="0"/>
      </c:catAx>
      <c:valAx>
        <c:axId val="4153816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1539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'[20240927_vertailu_vuodet 2023 ja 2024_kaikki (2).xlsx]Taul1'!$B$135</c:f>
              <c:strCache>
                <c:ptCount val="1"/>
                <c:pt idx="0">
                  <c:v>Häme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(2).xlsx]Taul1'!$A$136:$A$140</c:f>
              <c:strCache>
                <c:ptCount val="5"/>
                <c:pt idx="0">
                  <c:v>1= paljon ylitarjontaa</c:v>
                </c:pt>
                <c:pt idx="1">
                  <c:v>2 = ylitarjontaa</c:v>
                </c:pt>
                <c:pt idx="2">
                  <c:v>3 = ei ylitarjontaa eikä pulaa</c:v>
                </c:pt>
                <c:pt idx="3">
                  <c:v>4 = pulaa</c:v>
                </c:pt>
                <c:pt idx="4">
                  <c:v>5 = paljon pulaa</c:v>
                </c:pt>
              </c:strCache>
            </c:strRef>
          </c:cat>
          <c:val>
            <c:numRef>
              <c:f>'[20240927_vertailu_vuodet 2023 ja 2024_kaikki (2).xlsx]Taul1'!$B$136:$B$140</c:f>
              <c:numCache>
                <c:formatCode>0.0%</c:formatCode>
                <c:ptCount val="5"/>
                <c:pt idx="0">
                  <c:v>1.5873015873015876E-2</c:v>
                </c:pt>
                <c:pt idx="1">
                  <c:v>0</c:v>
                </c:pt>
                <c:pt idx="2">
                  <c:v>0.50793650793650802</c:v>
                </c:pt>
                <c:pt idx="3">
                  <c:v>0.33333333333333337</c:v>
                </c:pt>
                <c:pt idx="4">
                  <c:v>0.14285714285714288</c:v>
                </c:pt>
              </c:numCache>
            </c:numRef>
          </c:val>
          <c:extLst>
            <c:ext xmlns:c16="http://schemas.microsoft.com/office/drawing/2014/chart" uri="{C3380CC4-5D6E-409C-BE32-E72D297353CC}">
              <c16:uniqueId val="{00000000-7C1B-4038-8E1C-3A21E0A72693}"/>
            </c:ext>
          </c:extLst>
        </c:ser>
        <c:ser>
          <c:idx val="1"/>
          <c:order val="1"/>
          <c:tx>
            <c:strRef>
              <c:f>'[20240927_vertailu_vuodet 2023 ja 2024_kaikki (2).xlsx]Taul1'!$C$135</c:f>
              <c:strCache>
                <c:ptCount val="1"/>
                <c:pt idx="0">
                  <c:v>Häme 2024</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(2).xlsx]Taul1'!$A$136:$A$140</c:f>
              <c:strCache>
                <c:ptCount val="5"/>
                <c:pt idx="0">
                  <c:v>1= paljon ylitarjontaa</c:v>
                </c:pt>
                <c:pt idx="1">
                  <c:v>2 = ylitarjontaa</c:v>
                </c:pt>
                <c:pt idx="2">
                  <c:v>3 = ei ylitarjontaa eikä pulaa</c:v>
                </c:pt>
                <c:pt idx="3">
                  <c:v>4 = pulaa</c:v>
                </c:pt>
                <c:pt idx="4">
                  <c:v>5 = paljon pulaa</c:v>
                </c:pt>
              </c:strCache>
            </c:strRef>
          </c:cat>
          <c:val>
            <c:numRef>
              <c:f>'[20240927_vertailu_vuodet 2023 ja 2024_kaikki (2).xlsx]Taul1'!$C$136:$C$140</c:f>
              <c:numCache>
                <c:formatCode>0.0%</c:formatCode>
                <c:ptCount val="5"/>
                <c:pt idx="0">
                  <c:v>2.7777777777777776E-2</c:v>
                </c:pt>
                <c:pt idx="1">
                  <c:v>8.3333333333333343E-2</c:v>
                </c:pt>
                <c:pt idx="2">
                  <c:v>0.48611111111111116</c:v>
                </c:pt>
                <c:pt idx="3">
                  <c:v>0.3611111111111111</c:v>
                </c:pt>
                <c:pt idx="4">
                  <c:v>4.1666666666666671E-2</c:v>
                </c:pt>
              </c:numCache>
            </c:numRef>
          </c:val>
          <c:extLst>
            <c:ext xmlns:c16="http://schemas.microsoft.com/office/drawing/2014/chart" uri="{C3380CC4-5D6E-409C-BE32-E72D297353CC}">
              <c16:uniqueId val="{00000001-7C1B-4038-8E1C-3A21E0A72693}"/>
            </c:ext>
          </c:extLst>
        </c:ser>
        <c:ser>
          <c:idx val="2"/>
          <c:order val="2"/>
          <c:tx>
            <c:strRef>
              <c:f>'[20240927_vertailu_vuodet 2023 ja 2024_kaikki (2).xlsx]Taul1'!$D$135</c:f>
              <c:strCache>
                <c:ptCount val="1"/>
                <c:pt idx="0">
                  <c:v>Koko Suomi 2024</c:v>
                </c:pt>
              </c:strCache>
            </c:strRef>
          </c:tx>
          <c:spPr>
            <a:solidFill>
              <a:schemeClr val="accent3"/>
            </a:solidFill>
            <a:ln>
              <a:noFill/>
            </a:ln>
            <a:effectLst/>
          </c:spPr>
          <c:invertIfNegative val="0"/>
          <c:dLbls>
            <c:dLbl>
              <c:idx val="2"/>
              <c:layout>
                <c:manualLayout>
                  <c:x val="6.55522779416584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1B-4038-8E1C-3A21E0A72693}"/>
                </c:ext>
              </c:extLst>
            </c:dLbl>
            <c:dLbl>
              <c:idx val="3"/>
              <c:layout>
                <c:manualLayout>
                  <c:x val="1.17994100294984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1B-4038-8E1C-3A21E0A7269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(2).xlsx]Taul1'!$A$136:$A$140</c:f>
              <c:strCache>
                <c:ptCount val="5"/>
                <c:pt idx="0">
                  <c:v>1= paljon ylitarjontaa</c:v>
                </c:pt>
                <c:pt idx="1">
                  <c:v>2 = ylitarjontaa</c:v>
                </c:pt>
                <c:pt idx="2">
                  <c:v>3 = ei ylitarjontaa eikä pulaa</c:v>
                </c:pt>
                <c:pt idx="3">
                  <c:v>4 = pulaa</c:v>
                </c:pt>
                <c:pt idx="4">
                  <c:v>5 = paljon pulaa</c:v>
                </c:pt>
              </c:strCache>
            </c:strRef>
          </c:cat>
          <c:val>
            <c:numRef>
              <c:f>'[20240927_vertailu_vuodet 2023 ja 2024_kaikki (2).xlsx]Taul1'!$D$136:$D$140</c:f>
              <c:numCache>
                <c:formatCode>0.0%</c:formatCode>
                <c:ptCount val="5"/>
                <c:pt idx="0">
                  <c:v>1.4198782961460446E-2</c:v>
                </c:pt>
                <c:pt idx="1">
                  <c:v>5.4766734279918863E-2</c:v>
                </c:pt>
                <c:pt idx="2">
                  <c:v>0.48580121703853957</c:v>
                </c:pt>
                <c:pt idx="3">
                  <c:v>0.34381338742393514</c:v>
                </c:pt>
                <c:pt idx="4">
                  <c:v>0.10141987829614604</c:v>
                </c:pt>
              </c:numCache>
            </c:numRef>
          </c:val>
          <c:extLst>
            <c:ext xmlns:c16="http://schemas.microsoft.com/office/drawing/2014/chart" uri="{C3380CC4-5D6E-409C-BE32-E72D297353CC}">
              <c16:uniqueId val="{00000002-7C1B-4038-8E1C-3A21E0A72693}"/>
            </c:ext>
          </c:extLst>
        </c:ser>
        <c:dLbls>
          <c:dLblPos val="outEnd"/>
          <c:showLegendKey val="0"/>
          <c:showVal val="1"/>
          <c:showCatName val="0"/>
          <c:showSerName val="0"/>
          <c:showPercent val="0"/>
          <c:showBubbleSize val="0"/>
        </c:dLbls>
        <c:gapWidth val="219"/>
        <c:overlap val="-27"/>
        <c:axId val="311150608"/>
        <c:axId val="311151088"/>
        <c:extLst>
          <c:ext xmlns:c15="http://schemas.microsoft.com/office/drawing/2012/chart" uri="{02D57815-91ED-43cb-92C2-25804820EDAC}">
            <c15:filteredBarSeries>
              <c15:ser>
                <c:idx val="3"/>
                <c:order val="3"/>
                <c:tx>
                  <c:strRef>
                    <c:extLst>
                      <c:ext uri="{02D57815-91ED-43cb-92C2-25804820EDAC}">
                        <c15:formulaRef>
                          <c15:sqref>'[20240927_vertailu_vuodet 2023 ja 2024_kaikki (2).xlsx]Taul1'!$E$135</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'[20240927_vertailu_vuodet 2023 ja 2024_kaikki (2).xlsx]Taul1'!$A$136:$A$140</c15:sqref>
                        </c15:formulaRef>
                      </c:ext>
                    </c:extLst>
                    <c:strCache>
                      <c:ptCount val="5"/>
                      <c:pt idx="0">
                        <c:v>1= paljon ylitarjontaa</c:v>
                      </c:pt>
                      <c:pt idx="1">
                        <c:v>2 = ylitarjontaa</c:v>
                      </c:pt>
                      <c:pt idx="2">
                        <c:v>3 = ei ylitarjontaa eikä pulaa</c:v>
                      </c:pt>
                      <c:pt idx="3">
                        <c:v>4 = pulaa</c:v>
                      </c:pt>
                      <c:pt idx="4">
                        <c:v>5 = paljon pulaa</c:v>
                      </c:pt>
                    </c:strCache>
                  </c:strRef>
                </c:cat>
                <c:val>
                  <c:numRef>
                    <c:extLst>
                      <c:ext uri="{02D57815-91ED-43cb-92C2-25804820EDAC}">
                        <c15:formulaRef>
                          <c15:sqref>'[20240927_vertailu_vuodet 2023 ja 2024_kaikki (2).xlsx]Taul1'!$E$136:$E$140</c15:sqref>
                        </c15:formulaRef>
                      </c:ext>
                    </c:extLst>
                    <c:numCache>
                      <c:formatCode>General</c:formatCode>
                      <c:ptCount val="5"/>
                    </c:numCache>
                  </c:numRef>
                </c:val>
                <c:extLst>
                  <c:ext xmlns:c16="http://schemas.microsoft.com/office/drawing/2014/chart" uri="{C3380CC4-5D6E-409C-BE32-E72D297353CC}">
                    <c16:uniqueId val="{00000003-7C1B-4038-8E1C-3A21E0A72693}"/>
                  </c:ext>
                </c:extLst>
              </c15:ser>
            </c15:filteredBarSeries>
          </c:ext>
        </c:extLst>
      </c:barChart>
      <c:catAx>
        <c:axId val="31115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311151088"/>
        <c:crosses val="autoZero"/>
        <c:auto val="1"/>
        <c:lblAlgn val="ctr"/>
        <c:lblOffset val="100"/>
        <c:noMultiLvlLbl val="0"/>
      </c:catAx>
      <c:valAx>
        <c:axId val="31115108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1115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'[20240927_vertailu_vuodet 2023 ja 2024_kaikki (2).xlsx]Taul1'!$B$150</c:f>
              <c:strCache>
                <c:ptCount val="1"/>
                <c:pt idx="0">
                  <c:v>Häme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(2).xlsx]Taul1'!$A$151:$A$155</c:f>
              <c:strCache>
                <c:ptCount val="5"/>
                <c:pt idx="0">
                  <c:v>1 = ei rajoita</c:v>
                </c:pt>
                <c:pt idx="1">
                  <c:v>2 = rajoittaa vähän</c:v>
                </c:pt>
                <c:pt idx="2">
                  <c:v>3 = en osaa sanoa</c:v>
                </c:pt>
                <c:pt idx="3">
                  <c:v>4 = rajoittaa jonkin verran</c:v>
                </c:pt>
                <c:pt idx="4">
                  <c:v>5 = rajoittaa paljon</c:v>
                </c:pt>
              </c:strCache>
            </c:strRef>
          </c:cat>
          <c:val>
            <c:numRef>
              <c:f>'[20240927_vertailu_vuodet 2023 ja 2024_kaikki (2).xlsx]Taul1'!$B$151:$B$155</c:f>
              <c:numCache>
                <c:formatCode>0.0%</c:formatCode>
                <c:ptCount val="5"/>
                <c:pt idx="0">
                  <c:v>0.30158730158730157</c:v>
                </c:pt>
                <c:pt idx="1">
                  <c:v>0.20634920634920634</c:v>
                </c:pt>
                <c:pt idx="2">
                  <c:v>9.5238095238095233E-2</c:v>
                </c:pt>
                <c:pt idx="3">
                  <c:v>0.30158730158730157</c:v>
                </c:pt>
                <c:pt idx="4">
                  <c:v>9.5238095238095233E-2</c:v>
                </c:pt>
              </c:numCache>
            </c:numRef>
          </c:val>
          <c:extLst>
            <c:ext xmlns:c16="http://schemas.microsoft.com/office/drawing/2014/chart" uri="{C3380CC4-5D6E-409C-BE32-E72D297353CC}">
              <c16:uniqueId val="{00000000-12A7-4935-ABD2-CE48B0B53A54}"/>
            </c:ext>
          </c:extLst>
        </c:ser>
        <c:ser>
          <c:idx val="1"/>
          <c:order val="1"/>
          <c:tx>
            <c:strRef>
              <c:f>'[20240927_vertailu_vuodet 2023 ja 2024_kaikki (2).xlsx]Taul1'!$C$150</c:f>
              <c:strCache>
                <c:ptCount val="1"/>
                <c:pt idx="0">
                  <c:v>Häme 2024</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(2).xlsx]Taul1'!$A$151:$A$155</c:f>
              <c:strCache>
                <c:ptCount val="5"/>
                <c:pt idx="0">
                  <c:v>1 = ei rajoita</c:v>
                </c:pt>
                <c:pt idx="1">
                  <c:v>2 = rajoittaa vähän</c:v>
                </c:pt>
                <c:pt idx="2">
                  <c:v>3 = en osaa sanoa</c:v>
                </c:pt>
                <c:pt idx="3">
                  <c:v>4 = rajoittaa jonkin verran</c:v>
                </c:pt>
                <c:pt idx="4">
                  <c:v>5 = rajoittaa paljon</c:v>
                </c:pt>
              </c:strCache>
            </c:strRef>
          </c:cat>
          <c:val>
            <c:numRef>
              <c:f>'[20240927_vertailu_vuodet 2023 ja 2024_kaikki (2).xlsx]Taul1'!$C$151:$C$155</c:f>
              <c:numCache>
                <c:formatCode>0.0%</c:formatCode>
                <c:ptCount val="5"/>
                <c:pt idx="0">
                  <c:v>0.375</c:v>
                </c:pt>
                <c:pt idx="1">
                  <c:v>0.19444444444444448</c:v>
                </c:pt>
                <c:pt idx="2">
                  <c:v>5.5555555555555552E-2</c:v>
                </c:pt>
                <c:pt idx="3">
                  <c:v>0.31944444444444448</c:v>
                </c:pt>
                <c:pt idx="4">
                  <c:v>5.5555555555555552E-2</c:v>
                </c:pt>
              </c:numCache>
            </c:numRef>
          </c:val>
          <c:extLst>
            <c:ext xmlns:c16="http://schemas.microsoft.com/office/drawing/2014/chart" uri="{C3380CC4-5D6E-409C-BE32-E72D297353CC}">
              <c16:uniqueId val="{00000001-12A7-4935-ABD2-CE48B0B53A54}"/>
            </c:ext>
          </c:extLst>
        </c:ser>
        <c:ser>
          <c:idx val="2"/>
          <c:order val="2"/>
          <c:tx>
            <c:strRef>
              <c:f>'[20240927_vertailu_vuodet 2023 ja 2024_kaikki (2).xlsx]Taul1'!$D$150</c:f>
              <c:strCache>
                <c:ptCount val="1"/>
                <c:pt idx="0">
                  <c:v>Koko Suomi 2024</c:v>
                </c:pt>
              </c:strCache>
            </c:strRef>
          </c:tx>
          <c:spPr>
            <a:solidFill>
              <a:schemeClr val="accent3"/>
            </a:solidFill>
            <a:ln>
              <a:noFill/>
            </a:ln>
            <a:effectLst/>
          </c:spPr>
          <c:invertIfNegative val="0"/>
          <c:dLbls>
            <c:dLbl>
              <c:idx val="1"/>
              <c:layout>
                <c:manualLayout>
                  <c:x val="9.1773189118321379E-3"/>
                  <c:y val="5.8372849914209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A7-4935-ABD2-CE48B0B53A5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(2).xlsx]Taul1'!$A$151:$A$155</c:f>
              <c:strCache>
                <c:ptCount val="5"/>
                <c:pt idx="0">
                  <c:v>1 = ei rajoita</c:v>
                </c:pt>
                <c:pt idx="1">
                  <c:v>2 = rajoittaa vähän</c:v>
                </c:pt>
                <c:pt idx="2">
                  <c:v>3 = en osaa sanoa</c:v>
                </c:pt>
                <c:pt idx="3">
                  <c:v>4 = rajoittaa jonkin verran</c:v>
                </c:pt>
                <c:pt idx="4">
                  <c:v>5 = rajoittaa paljon</c:v>
                </c:pt>
              </c:strCache>
            </c:strRef>
          </c:cat>
          <c:val>
            <c:numRef>
              <c:f>'[20240927_vertailu_vuodet 2023 ja 2024_kaikki (2).xlsx]Taul1'!$D$151:$D$155</c:f>
              <c:numCache>
                <c:formatCode>0.0%</c:formatCode>
                <c:ptCount val="5"/>
                <c:pt idx="0">
                  <c:v>0.31643002028397565</c:v>
                </c:pt>
                <c:pt idx="1">
                  <c:v>0.20689655172413793</c:v>
                </c:pt>
                <c:pt idx="2">
                  <c:v>9.0263691683569985E-2</c:v>
                </c:pt>
                <c:pt idx="3">
                  <c:v>0.29614604462474642</c:v>
                </c:pt>
                <c:pt idx="4">
                  <c:v>9.0263691683569985E-2</c:v>
                </c:pt>
              </c:numCache>
            </c:numRef>
          </c:val>
          <c:extLst>
            <c:ext xmlns:c16="http://schemas.microsoft.com/office/drawing/2014/chart" uri="{C3380CC4-5D6E-409C-BE32-E72D297353CC}">
              <c16:uniqueId val="{00000002-12A7-4935-ABD2-CE48B0B53A54}"/>
            </c:ext>
          </c:extLst>
        </c:ser>
        <c:dLbls>
          <c:dLblPos val="outEnd"/>
          <c:showLegendKey val="0"/>
          <c:showVal val="1"/>
          <c:showCatName val="0"/>
          <c:showSerName val="0"/>
          <c:showPercent val="0"/>
          <c:showBubbleSize val="0"/>
        </c:dLbls>
        <c:gapWidth val="219"/>
        <c:overlap val="-27"/>
        <c:axId val="1511634064"/>
        <c:axId val="1511631664"/>
        <c:extLst>
          <c:ext xmlns:c15="http://schemas.microsoft.com/office/drawing/2012/chart" uri="{02D57815-91ED-43cb-92C2-25804820EDAC}">
            <c15:filteredBarSeries>
              <c15:ser>
                <c:idx val="3"/>
                <c:order val="3"/>
                <c:tx>
                  <c:strRef>
                    <c:extLst>
                      <c:ext uri="{02D57815-91ED-43cb-92C2-25804820EDAC}">
                        <c15:formulaRef>
                          <c15:sqref>'[20240927_vertailu_vuodet 2023 ja 2024_kaikki (2).xlsx]Taul1'!$E$150</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'[20240927_vertailu_vuodet 2023 ja 2024_kaikki (2).xlsx]Taul1'!$A$151:$A$155</c15:sqref>
                        </c15:formulaRef>
                      </c:ext>
                    </c:extLst>
                    <c:strCache>
                      <c:ptCount val="5"/>
                      <c:pt idx="0">
                        <c:v>1 = ei rajoita</c:v>
                      </c:pt>
                      <c:pt idx="1">
                        <c:v>2 = rajoittaa vähän</c:v>
                      </c:pt>
                      <c:pt idx="2">
                        <c:v>3 = en osaa sanoa</c:v>
                      </c:pt>
                      <c:pt idx="3">
                        <c:v>4 = rajoittaa jonkin verran</c:v>
                      </c:pt>
                      <c:pt idx="4">
                        <c:v>5 = rajoittaa paljon</c:v>
                      </c:pt>
                    </c:strCache>
                  </c:strRef>
                </c:cat>
                <c:val>
                  <c:numRef>
                    <c:extLst>
                      <c:ext uri="{02D57815-91ED-43cb-92C2-25804820EDAC}">
                        <c15:formulaRef>
                          <c15:sqref>'[20240927_vertailu_vuodet 2023 ja 2024_kaikki (2).xlsx]Taul1'!$E$151:$E$155</c15:sqref>
                        </c15:formulaRef>
                      </c:ext>
                    </c:extLst>
                    <c:numCache>
                      <c:formatCode>General</c:formatCode>
                      <c:ptCount val="5"/>
                    </c:numCache>
                  </c:numRef>
                </c:val>
                <c:extLst>
                  <c:ext xmlns:c16="http://schemas.microsoft.com/office/drawing/2014/chart" uri="{C3380CC4-5D6E-409C-BE32-E72D297353CC}">
                    <c16:uniqueId val="{00000003-12A7-4935-ABD2-CE48B0B53A54}"/>
                  </c:ext>
                </c:extLst>
              </c15:ser>
            </c15:filteredBarSeries>
          </c:ext>
        </c:extLst>
      </c:barChart>
      <c:catAx>
        <c:axId val="151163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511631664"/>
        <c:crosses val="autoZero"/>
        <c:auto val="1"/>
        <c:lblAlgn val="ctr"/>
        <c:lblOffset val="100"/>
        <c:noMultiLvlLbl val="0"/>
      </c:catAx>
      <c:valAx>
        <c:axId val="15116316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1163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'[20240926_vertailu_vuodet 2023 ja 2024 (2).xlsx]Taul1'!$B$3</c:f>
              <c:strCache>
                <c:ptCount val="1"/>
                <c:pt idx="0">
                  <c:v>Häme vuonna 2023</c:v>
                </c:pt>
              </c:strCache>
            </c:strRef>
          </c:tx>
          <c:spPr>
            <a:solidFill>
              <a:schemeClr val="accent1"/>
            </a:solidFill>
            <a:ln>
              <a:noFill/>
            </a:ln>
            <a:effectLst/>
          </c:spPr>
          <c:invertIfNegative val="0"/>
          <c:dLbls>
            <c:dLbl>
              <c:idx val="3"/>
              <c:layout>
                <c:manualLayout>
                  <c:x val="-7.86627335299911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73-4B60-9875-79219FCB4B5D}"/>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(2).xlsx]Taul1'!$A$4:$A$8</c:f>
              <c:strCache>
                <c:ptCount val="5"/>
                <c:pt idx="0">
                  <c:v>Peruskoulu</c:v>
                </c:pt>
                <c:pt idx="1">
                  <c:v>Lukiokoulutus</c:v>
                </c:pt>
                <c:pt idx="2">
                  <c:v>Ammatillinen koulutus</c:v>
                </c:pt>
                <c:pt idx="3">
                  <c:v>Ammattikorkeakoulutus</c:v>
                </c:pt>
                <c:pt idx="4">
                  <c:v>Yliopistokoulutus</c:v>
                </c:pt>
              </c:strCache>
            </c:strRef>
          </c:cat>
          <c:val>
            <c:numRef>
              <c:f>'[20240926_vertailu_vuodet 2023 ja 2024 (2).xlsx]Taul1'!$B$4:$B$8</c:f>
              <c:numCache>
                <c:formatCode>0.0%</c:formatCode>
                <c:ptCount val="5"/>
                <c:pt idx="0">
                  <c:v>0</c:v>
                </c:pt>
                <c:pt idx="1">
                  <c:v>0</c:v>
                </c:pt>
                <c:pt idx="2">
                  <c:v>0.67741935483870974</c:v>
                </c:pt>
                <c:pt idx="3">
                  <c:v>0.22580645161290325</c:v>
                </c:pt>
                <c:pt idx="4">
                  <c:v>9.6774193548387108E-2</c:v>
                </c:pt>
              </c:numCache>
            </c:numRef>
          </c:val>
          <c:extLst>
            <c:ext xmlns:c16="http://schemas.microsoft.com/office/drawing/2014/chart" uri="{C3380CC4-5D6E-409C-BE32-E72D297353CC}">
              <c16:uniqueId val="{00000000-9D73-4B60-9875-79219FCB4B5D}"/>
            </c:ext>
          </c:extLst>
        </c:ser>
        <c:ser>
          <c:idx val="1"/>
          <c:order val="1"/>
          <c:tx>
            <c:strRef>
              <c:f>'[20240926_vertailu_vuodet 2023 ja 2024 (2).xlsx]Taul1'!$C$3</c:f>
              <c:strCache>
                <c:ptCount val="1"/>
                <c:pt idx="0">
                  <c:v>Häme vuonna 2024</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(2).xlsx]Taul1'!$A$4:$A$8</c:f>
              <c:strCache>
                <c:ptCount val="5"/>
                <c:pt idx="0">
                  <c:v>Peruskoulu</c:v>
                </c:pt>
                <c:pt idx="1">
                  <c:v>Lukiokoulutus</c:v>
                </c:pt>
                <c:pt idx="2">
                  <c:v>Ammatillinen koulutus</c:v>
                </c:pt>
                <c:pt idx="3">
                  <c:v>Ammattikorkeakoulutus</c:v>
                </c:pt>
                <c:pt idx="4">
                  <c:v>Yliopistokoulutus</c:v>
                </c:pt>
              </c:strCache>
            </c:strRef>
          </c:cat>
          <c:val>
            <c:numRef>
              <c:f>'[20240926_vertailu_vuodet 2023 ja 2024 (2).xlsx]Taul1'!$C$4:$C$8</c:f>
              <c:numCache>
                <c:formatCode>0.0%</c:formatCode>
                <c:ptCount val="5"/>
                <c:pt idx="0">
                  <c:v>2.7777777777777776E-2</c:v>
                </c:pt>
                <c:pt idx="1">
                  <c:v>1.3888888888888888E-2</c:v>
                </c:pt>
                <c:pt idx="2">
                  <c:v>0.55555555555555558</c:v>
                </c:pt>
                <c:pt idx="3">
                  <c:v>0.23611111111111113</c:v>
                </c:pt>
                <c:pt idx="4">
                  <c:v>0.16666666666666669</c:v>
                </c:pt>
              </c:numCache>
            </c:numRef>
          </c:val>
          <c:extLst>
            <c:ext xmlns:c16="http://schemas.microsoft.com/office/drawing/2014/chart" uri="{C3380CC4-5D6E-409C-BE32-E72D297353CC}">
              <c16:uniqueId val="{00000001-9D73-4B60-9875-79219FCB4B5D}"/>
            </c:ext>
          </c:extLst>
        </c:ser>
        <c:ser>
          <c:idx val="2"/>
          <c:order val="2"/>
          <c:tx>
            <c:strRef>
              <c:f>'[20240926_vertailu_vuodet 2023 ja 2024 (2).xlsx]Taul1'!$D$3</c:f>
              <c:strCache>
                <c:ptCount val="1"/>
                <c:pt idx="0">
                  <c:v>Koko Suomi 2024</c:v>
                </c:pt>
              </c:strCache>
            </c:strRef>
          </c:tx>
          <c:spPr>
            <a:solidFill>
              <a:schemeClr val="accent3"/>
            </a:solidFill>
            <a:ln>
              <a:noFill/>
            </a:ln>
            <a:effectLst/>
          </c:spPr>
          <c:invertIfNegative val="0"/>
          <c:dLbls>
            <c:dLbl>
              <c:idx val="4"/>
              <c:layout>
                <c:manualLayout>
                  <c:x val="5.2441822353324853E-3"/>
                  <c:y val="-1.070156552554040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73-4B60-9875-79219FCB4B5D}"/>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(2).xlsx]Taul1'!$A$4:$A$8</c:f>
              <c:strCache>
                <c:ptCount val="5"/>
                <c:pt idx="0">
                  <c:v>Peruskoulu</c:v>
                </c:pt>
                <c:pt idx="1">
                  <c:v>Lukiokoulutus</c:v>
                </c:pt>
                <c:pt idx="2">
                  <c:v>Ammatillinen koulutus</c:v>
                </c:pt>
                <c:pt idx="3">
                  <c:v>Ammattikorkeakoulutus</c:v>
                </c:pt>
                <c:pt idx="4">
                  <c:v>Yliopistokoulutus</c:v>
                </c:pt>
              </c:strCache>
            </c:strRef>
          </c:cat>
          <c:val>
            <c:numRef>
              <c:f>'[20240926_vertailu_vuodet 2023 ja 2024 (2).xlsx]Taul1'!$D$4:$D$8</c:f>
              <c:numCache>
                <c:formatCode>0.0%</c:formatCode>
                <c:ptCount val="5"/>
                <c:pt idx="0">
                  <c:v>9.1277890466531439E-3</c:v>
                </c:pt>
                <c:pt idx="1">
                  <c:v>9.1277890466531439E-3</c:v>
                </c:pt>
                <c:pt idx="2">
                  <c:v>0.47971602434077082</c:v>
                </c:pt>
                <c:pt idx="3">
                  <c:v>0.3052738336713996</c:v>
                </c:pt>
                <c:pt idx="4">
                  <c:v>0.19675456389452334</c:v>
                </c:pt>
              </c:numCache>
            </c:numRef>
          </c:val>
          <c:extLst>
            <c:ext xmlns:c16="http://schemas.microsoft.com/office/drawing/2014/chart" uri="{C3380CC4-5D6E-409C-BE32-E72D297353CC}">
              <c16:uniqueId val="{00000002-9D73-4B60-9875-79219FCB4B5D}"/>
            </c:ext>
          </c:extLst>
        </c:ser>
        <c:dLbls>
          <c:dLblPos val="outEnd"/>
          <c:showLegendKey val="0"/>
          <c:showVal val="1"/>
          <c:showCatName val="0"/>
          <c:showSerName val="0"/>
          <c:showPercent val="0"/>
          <c:showBubbleSize val="0"/>
        </c:dLbls>
        <c:gapWidth val="219"/>
        <c:overlap val="-27"/>
        <c:axId val="1635261984"/>
        <c:axId val="1635258624"/>
        <c:extLst>
          <c:ext xmlns:c15="http://schemas.microsoft.com/office/drawing/2012/chart" uri="{02D57815-91ED-43cb-92C2-25804820EDAC}">
            <c15:filteredBarSeries>
              <c15:ser>
                <c:idx val="3"/>
                <c:order val="3"/>
                <c:tx>
                  <c:strRef>
                    <c:extLst>
                      <c:ext uri="{02D57815-91ED-43cb-92C2-25804820EDAC}">
                        <c15:formulaRef>
                          <c15:sqref>'[20240926_vertailu_vuodet 2023 ja 2024 (2).xlsx]Taul1'!$E$3</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'[20240926_vertailu_vuodet 2023 ja 2024 (2).xlsx]Taul1'!$A$4:$A$8</c15:sqref>
                        </c15:formulaRef>
                      </c:ext>
                    </c:extLst>
                    <c:strCache>
                      <c:ptCount val="5"/>
                      <c:pt idx="0">
                        <c:v>Peruskoulu</c:v>
                      </c:pt>
                      <c:pt idx="1">
                        <c:v>Lukiokoulutus</c:v>
                      </c:pt>
                      <c:pt idx="2">
                        <c:v>Ammatillinen koulutus</c:v>
                      </c:pt>
                      <c:pt idx="3">
                        <c:v>Ammattikorkeakoulutus</c:v>
                      </c:pt>
                      <c:pt idx="4">
                        <c:v>Yliopistokoulutus</c:v>
                      </c:pt>
                    </c:strCache>
                  </c:strRef>
                </c:cat>
                <c:val>
                  <c:numRef>
                    <c:extLst>
                      <c:ext uri="{02D57815-91ED-43cb-92C2-25804820EDAC}">
                        <c15:formulaRef>
                          <c15:sqref>'[20240926_vertailu_vuodet 2023 ja 2024 (2).xlsx]Taul1'!$E$4:$E$8</c15:sqref>
                        </c15:formulaRef>
                      </c:ext>
                    </c:extLst>
                    <c:numCache>
                      <c:formatCode>General</c:formatCode>
                      <c:ptCount val="5"/>
                    </c:numCache>
                  </c:numRef>
                </c:val>
                <c:extLst>
                  <c:ext xmlns:c16="http://schemas.microsoft.com/office/drawing/2014/chart" uri="{C3380CC4-5D6E-409C-BE32-E72D297353CC}">
                    <c16:uniqueId val="{00000003-9D73-4B60-9875-79219FCB4B5D}"/>
                  </c:ext>
                </c:extLst>
              </c15:ser>
            </c15:filteredBarSeries>
          </c:ext>
        </c:extLst>
      </c:barChart>
      <c:catAx>
        <c:axId val="163526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635258624"/>
        <c:crosses val="autoZero"/>
        <c:auto val="1"/>
        <c:lblAlgn val="ctr"/>
        <c:lblOffset val="100"/>
        <c:noMultiLvlLbl val="0"/>
      </c:catAx>
      <c:valAx>
        <c:axId val="1635258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635261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'[20240927_vertailu_vuodet 2023 ja 2024_kaikki (2).xlsx]Taul1'!$B$12</c:f>
              <c:strCache>
                <c:ptCount val="1"/>
                <c:pt idx="0">
                  <c:v>Häme vuonna 2024</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(2).xlsx]Taul1'!$A$13:$A$18</c:f>
              <c:strCache>
                <c:ptCount val="6"/>
                <c:pt idx="0">
                  <c:v>1 Erittäin huonosti</c:v>
                </c:pt>
                <c:pt idx="1">
                  <c:v>2 Huonosti</c:v>
                </c:pt>
                <c:pt idx="2">
                  <c:v>3 Ei hyvin eikä huonosti</c:v>
                </c:pt>
                <c:pt idx="3">
                  <c:v>4 Hyvin</c:v>
                </c:pt>
                <c:pt idx="4">
                  <c:v>5 Erittäin hyvin</c:v>
                </c:pt>
                <c:pt idx="5">
                  <c:v>En osaa sanoa / Ei koske meitä</c:v>
                </c:pt>
              </c:strCache>
            </c:strRef>
          </c:cat>
          <c:val>
            <c:numRef>
              <c:f>'[20240927_vertailu_vuodet 2023 ja 2024_kaikki (2).xlsx]Taul1'!$B$13:$B$18</c:f>
              <c:numCache>
                <c:formatCode>0.0%</c:formatCode>
                <c:ptCount val="6"/>
                <c:pt idx="0">
                  <c:v>9.7222222222222238E-2</c:v>
                </c:pt>
                <c:pt idx="1">
                  <c:v>0.30555555555555558</c:v>
                </c:pt>
                <c:pt idx="2">
                  <c:v>0.29166666666666669</c:v>
                </c:pt>
                <c:pt idx="3">
                  <c:v>0.1388888888888889</c:v>
                </c:pt>
                <c:pt idx="4">
                  <c:v>4.1666666666666671E-2</c:v>
                </c:pt>
                <c:pt idx="5">
                  <c:v>0.125</c:v>
                </c:pt>
              </c:numCache>
            </c:numRef>
          </c:val>
          <c:extLst>
            <c:ext xmlns:c16="http://schemas.microsoft.com/office/drawing/2014/chart" uri="{C3380CC4-5D6E-409C-BE32-E72D297353CC}">
              <c16:uniqueId val="{00000000-35E6-4E70-BF05-19C2BCB4FE0E}"/>
            </c:ext>
          </c:extLst>
        </c:ser>
        <c:ser>
          <c:idx val="1"/>
          <c:order val="1"/>
          <c:tx>
            <c:strRef>
              <c:f>'[20240927_vertailu_vuodet 2023 ja 2024_kaikki (2).xlsx]Taul1'!$C$12</c:f>
              <c:strCache>
                <c:ptCount val="1"/>
                <c:pt idx="0">
                  <c:v>Koko Suomi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'[20240927_vertailu_vuodet 2023 ja 2024_kaikki (2).xlsx]Taul1'!$A$13:$A$18</c:f>
              <c:strCache>
                <c:ptCount val="6"/>
                <c:pt idx="0">
                  <c:v>1 Erittäin huonosti</c:v>
                </c:pt>
                <c:pt idx="1">
                  <c:v>2 Huonosti</c:v>
                </c:pt>
                <c:pt idx="2">
                  <c:v>3 Ei hyvin eikä huonosti</c:v>
                </c:pt>
                <c:pt idx="3">
                  <c:v>4 Hyvin</c:v>
                </c:pt>
                <c:pt idx="4">
                  <c:v>5 Erittäin hyvin</c:v>
                </c:pt>
                <c:pt idx="5">
                  <c:v>En osaa sanoa / Ei koske meitä</c:v>
                </c:pt>
              </c:strCache>
            </c:strRef>
          </c:cat>
          <c:val>
            <c:numRef>
              <c:f>'[20240927_vertailu_vuodet 2023 ja 2024_kaikki (2).xlsx]Taul1'!$C$13:$C$18</c:f>
              <c:numCache>
                <c:formatCode>0.0%</c:formatCode>
                <c:ptCount val="6"/>
                <c:pt idx="0">
                  <c:v>6.9979716024340763E-2</c:v>
                </c:pt>
                <c:pt idx="1">
                  <c:v>0.20385395537525355</c:v>
                </c:pt>
                <c:pt idx="2">
                  <c:v>0.36511156186612581</c:v>
                </c:pt>
                <c:pt idx="3">
                  <c:v>0.24746450304259635</c:v>
                </c:pt>
                <c:pt idx="4">
                  <c:v>2.8397565922920892E-2</c:v>
                </c:pt>
                <c:pt idx="5">
                  <c:v>8.519269776876269E-2</c:v>
                </c:pt>
              </c:numCache>
            </c:numRef>
          </c:val>
          <c:extLst>
            <c:ext xmlns:c16="http://schemas.microsoft.com/office/drawing/2014/chart" uri="{C3380CC4-5D6E-409C-BE32-E72D297353CC}">
              <c16:uniqueId val="{00000001-35E6-4E70-BF05-19C2BCB4FE0E}"/>
            </c:ext>
          </c:extLst>
        </c:ser>
        <c:dLbls>
          <c:dLblPos val="outEnd"/>
          <c:showLegendKey val="0"/>
          <c:showVal val="1"/>
          <c:showCatName val="0"/>
          <c:showSerName val="0"/>
          <c:showPercent val="0"/>
          <c:showBubbleSize val="0"/>
        </c:dLbls>
        <c:gapWidth val="219"/>
        <c:overlap val="-27"/>
        <c:axId val="174852960"/>
        <c:axId val="174857280"/>
      </c:barChart>
      <c:catAx>
        <c:axId val="17485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74857280"/>
        <c:crosses val="autoZero"/>
        <c:auto val="1"/>
        <c:lblAlgn val="ctr"/>
        <c:lblOffset val="100"/>
        <c:noMultiLvlLbl val="0"/>
      </c:catAx>
      <c:valAx>
        <c:axId val="174857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7485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1 ei ollenkaan tärkeä</c:v>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Kysymys'!$C$37:$C$48</c:f>
              <c:numCache>
                <c:formatCode>0.0%</c:formatCode>
                <c:ptCount val="12"/>
                <c:pt idx="0">
                  <c:v>0.125</c:v>
                </c:pt>
                <c:pt idx="1">
                  <c:v>0.1111111111111111</c:v>
                </c:pt>
                <c:pt idx="2">
                  <c:v>8.3333333333333343E-2</c:v>
                </c:pt>
                <c:pt idx="3">
                  <c:v>2.7777777777777776E-2</c:v>
                </c:pt>
                <c:pt idx="4">
                  <c:v>2.7777777777777776E-2</c:v>
                </c:pt>
                <c:pt idx="5">
                  <c:v>0.25</c:v>
                </c:pt>
                <c:pt idx="6">
                  <c:v>0.2638888888888889</c:v>
                </c:pt>
                <c:pt idx="7">
                  <c:v>0.125</c:v>
                </c:pt>
                <c:pt idx="8">
                  <c:v>0.1388888888888889</c:v>
                </c:pt>
                <c:pt idx="9">
                  <c:v>0.23611111111111113</c:v>
                </c:pt>
                <c:pt idx="10">
                  <c:v>8.3333333333333343E-2</c:v>
                </c:pt>
                <c:pt idx="11">
                  <c:v>4.1666666666666671E-2</c:v>
                </c:pt>
              </c:numCache>
            </c:numRef>
          </c:val>
          <c:extLst>
            <c:ext xmlns:c16="http://schemas.microsoft.com/office/drawing/2014/chart" uri="{C3380CC4-5D6E-409C-BE32-E72D297353CC}">
              <c16:uniqueId val="{00000000-486B-4E6C-B7C2-364D9D535887}"/>
            </c:ext>
          </c:extLst>
        </c:ser>
        <c:ser>
          <c:idx val="1"/>
          <c:order val="1"/>
          <c:tx>
            <c:v>2 jonkin verran tärkeä</c:v>
          </c:tx>
          <c:spPr>
            <a:solidFill>
              <a:schemeClr val="accent2"/>
            </a:solidFill>
            <a:ln>
              <a:noFill/>
            </a:ln>
            <a:effectLst/>
          </c:spPr>
          <c:invertIfNegative val="0"/>
          <c:dLbls>
            <c:dLbl>
              <c:idx val="3"/>
              <c:layout>
                <c:manualLayout>
                  <c:x val="1.38505344188642E-2"/>
                  <c:y val="-2.89116693346468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6B-4E6C-B7C2-364D9D535887}"/>
                </c:ext>
              </c:extLst>
            </c:dLbl>
            <c:dLbl>
              <c:idx val="11"/>
              <c:layout>
                <c:manualLayout>
                  <c:x val="1.0073094378251542E-2"/>
                  <c:y val="-2.8030833917309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6B-4E6C-B7C2-364D9D535887}"/>
                </c:ext>
              </c:extLst>
            </c:dLbl>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Kysymys'!$D$37:$D$48</c:f>
              <c:numCache>
                <c:formatCode>0.0%</c:formatCode>
                <c:ptCount val="12"/>
                <c:pt idx="0">
                  <c:v>0.2638888888888889</c:v>
                </c:pt>
                <c:pt idx="1">
                  <c:v>0.27777777777777779</c:v>
                </c:pt>
                <c:pt idx="2">
                  <c:v>0.2638888888888889</c:v>
                </c:pt>
                <c:pt idx="3">
                  <c:v>5.5555555555555552E-2</c:v>
                </c:pt>
                <c:pt idx="4">
                  <c:v>0.1111111111111111</c:v>
                </c:pt>
                <c:pt idx="5">
                  <c:v>0.18055555555555555</c:v>
                </c:pt>
                <c:pt idx="6">
                  <c:v>0.23611111111111113</c:v>
                </c:pt>
                <c:pt idx="7">
                  <c:v>0.15277777777777779</c:v>
                </c:pt>
                <c:pt idx="8">
                  <c:v>0.22222222222222221</c:v>
                </c:pt>
                <c:pt idx="9">
                  <c:v>0.3611111111111111</c:v>
                </c:pt>
                <c:pt idx="10">
                  <c:v>0.15277777777777779</c:v>
                </c:pt>
                <c:pt idx="11">
                  <c:v>5.5555555555555552E-2</c:v>
                </c:pt>
              </c:numCache>
            </c:numRef>
          </c:val>
          <c:extLst>
            <c:ext xmlns:c16="http://schemas.microsoft.com/office/drawing/2014/chart" uri="{C3380CC4-5D6E-409C-BE32-E72D297353CC}">
              <c16:uniqueId val="{00000001-486B-4E6C-B7C2-364D9D535887}"/>
            </c:ext>
          </c:extLst>
        </c:ser>
        <c:ser>
          <c:idx val="2"/>
          <c:order val="2"/>
          <c:tx>
            <c:v>3 tärkeä</c:v>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Kysymys'!$E$37:$E$48</c:f>
              <c:numCache>
                <c:formatCode>0.0%</c:formatCode>
                <c:ptCount val="12"/>
                <c:pt idx="0">
                  <c:v>0.33333333333333337</c:v>
                </c:pt>
                <c:pt idx="1">
                  <c:v>0.33333333333333337</c:v>
                </c:pt>
                <c:pt idx="2">
                  <c:v>0.33333333333333337</c:v>
                </c:pt>
                <c:pt idx="3">
                  <c:v>0.25</c:v>
                </c:pt>
                <c:pt idx="4">
                  <c:v>0.41666666666666669</c:v>
                </c:pt>
                <c:pt idx="5">
                  <c:v>0.23611111111111113</c:v>
                </c:pt>
                <c:pt idx="6">
                  <c:v>0.23611111111111113</c:v>
                </c:pt>
                <c:pt idx="7">
                  <c:v>0.29166666666666669</c:v>
                </c:pt>
                <c:pt idx="8">
                  <c:v>0.25</c:v>
                </c:pt>
                <c:pt idx="9">
                  <c:v>0.25</c:v>
                </c:pt>
                <c:pt idx="10">
                  <c:v>0.34722222222222221</c:v>
                </c:pt>
                <c:pt idx="11">
                  <c:v>0.18055555555555555</c:v>
                </c:pt>
              </c:numCache>
            </c:numRef>
          </c:val>
          <c:extLst>
            <c:ext xmlns:c16="http://schemas.microsoft.com/office/drawing/2014/chart" uri="{C3380CC4-5D6E-409C-BE32-E72D297353CC}">
              <c16:uniqueId val="{00000002-486B-4E6C-B7C2-364D9D535887}"/>
            </c:ext>
          </c:extLst>
        </c:ser>
        <c:ser>
          <c:idx val="3"/>
          <c:order val="3"/>
          <c:tx>
            <c:v>4 erittäin tärkeä</c:v>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Kysymys'!$F$37:$F$48</c:f>
              <c:numCache>
                <c:formatCode>0.0%</c:formatCode>
                <c:ptCount val="12"/>
                <c:pt idx="0">
                  <c:v>0.19444444444444448</c:v>
                </c:pt>
                <c:pt idx="1">
                  <c:v>0.18055555555555555</c:v>
                </c:pt>
                <c:pt idx="2">
                  <c:v>0.29166666666666669</c:v>
                </c:pt>
                <c:pt idx="3">
                  <c:v>0.63888888888888895</c:v>
                </c:pt>
                <c:pt idx="4">
                  <c:v>0.43055555555555558</c:v>
                </c:pt>
                <c:pt idx="5">
                  <c:v>0.25</c:v>
                </c:pt>
                <c:pt idx="6">
                  <c:v>0.1388888888888889</c:v>
                </c:pt>
                <c:pt idx="7">
                  <c:v>0.41666666666666669</c:v>
                </c:pt>
                <c:pt idx="8">
                  <c:v>0.30555555555555558</c:v>
                </c:pt>
                <c:pt idx="9">
                  <c:v>0.125</c:v>
                </c:pt>
                <c:pt idx="10">
                  <c:v>0.375</c:v>
                </c:pt>
                <c:pt idx="11">
                  <c:v>0.65277777777777779</c:v>
                </c:pt>
              </c:numCache>
            </c:numRef>
          </c:val>
          <c:extLst>
            <c:ext xmlns:c16="http://schemas.microsoft.com/office/drawing/2014/chart" uri="{C3380CC4-5D6E-409C-BE32-E72D297353CC}">
              <c16:uniqueId val="{00000003-486B-4E6C-B7C2-364D9D535887}"/>
            </c:ext>
          </c:extLst>
        </c:ser>
        <c:ser>
          <c:idx val="4"/>
          <c:order val="4"/>
          <c:tx>
            <c:v>5 En osaa sanoa</c:v>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Kysymys'!$G$37:$G$48</c:f>
              <c:numCache>
                <c:formatCode>0.0%</c:formatCode>
                <c:ptCount val="12"/>
                <c:pt idx="0">
                  <c:v>8.3333333333333343E-2</c:v>
                </c:pt>
                <c:pt idx="1">
                  <c:v>9.7222222222222238E-2</c:v>
                </c:pt>
                <c:pt idx="2">
                  <c:v>2.7777777777777776E-2</c:v>
                </c:pt>
                <c:pt idx="3">
                  <c:v>2.7777777777777776E-2</c:v>
                </c:pt>
                <c:pt idx="4">
                  <c:v>1.3888888888888888E-2</c:v>
                </c:pt>
                <c:pt idx="5">
                  <c:v>8.3333333333333343E-2</c:v>
                </c:pt>
                <c:pt idx="6">
                  <c:v>0.125</c:v>
                </c:pt>
                <c:pt idx="7">
                  <c:v>1.3888888888888888E-2</c:v>
                </c:pt>
                <c:pt idx="8">
                  <c:v>8.3333333333333343E-2</c:v>
                </c:pt>
                <c:pt idx="9">
                  <c:v>2.7777777777777776E-2</c:v>
                </c:pt>
                <c:pt idx="10">
                  <c:v>4.1666666666666671E-2</c:v>
                </c:pt>
                <c:pt idx="11">
                  <c:v>6.9444444444444448E-2</c:v>
                </c:pt>
              </c:numCache>
            </c:numRef>
          </c:val>
          <c:extLst>
            <c:ext xmlns:c16="http://schemas.microsoft.com/office/drawing/2014/chart" uri="{C3380CC4-5D6E-409C-BE32-E72D297353CC}">
              <c16:uniqueId val="{00000004-486B-4E6C-B7C2-364D9D535887}"/>
            </c:ext>
          </c:extLst>
        </c:ser>
        <c:dLbls>
          <c:showLegendKey val="0"/>
          <c:showVal val="0"/>
          <c:showCatName val="0"/>
          <c:showSerName val="0"/>
          <c:showPercent val="0"/>
          <c:showBubbleSize val="0"/>
        </c:dLbls>
        <c:gapWidth val="40"/>
        <c:overlap val="100"/>
        <c:axId val="57885069"/>
        <c:axId val="35234721"/>
      </c:barChart>
      <c:catAx>
        <c:axId val="57885069"/>
        <c:scaling>
          <c:orientation val="minMax"/>
        </c:scaling>
        <c:delete val="0"/>
        <c:axPos val="l"/>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lnSpc>
                <a:spcPct val="150000"/>
              </a:lnSpc>
              <a:defRPr lang="en-US" sz="1000" b="1" i="0" u="none" strike="noStrike" kern="1200" baseline="0">
                <a:solidFill>
                  <a:schemeClr val="tx1"/>
                </a:solidFill>
                <a:latin typeface="+mn-lt"/>
                <a:ea typeface="Calibri"/>
                <a:cs typeface="Calibri"/>
              </a:defRPr>
            </a:pPr>
            <a:endParaRPr lang="fi-FI"/>
          </a:p>
        </c:txPr>
        <c:crossAx val="35234721"/>
        <c:crosses val="autoZero"/>
        <c:auto val="0"/>
        <c:lblAlgn val="l"/>
        <c:lblOffset val="100"/>
        <c:noMultiLvlLbl val="0"/>
      </c:catAx>
      <c:valAx>
        <c:axId val="35234721"/>
        <c:scaling>
          <c:orientation val="minMax"/>
          <c:max val="1"/>
          <c:min val="0"/>
        </c:scaling>
        <c:delete val="1"/>
        <c:axPos val="b"/>
        <c:majorGridlines>
          <c:spPr>
            <a:ln w="12700" cap="flat" cmpd="sng" algn="ctr">
              <a:solidFill>
                <a:srgbClr val="D3D3D3"/>
              </a:solidFill>
              <a:prstDash val="solid"/>
              <a:round/>
            </a:ln>
            <a:effectLst/>
          </c:spPr>
        </c:majorGridlines>
        <c:numFmt formatCode="0%" sourceLinked="0"/>
        <c:majorTickMark val="out"/>
        <c:minorTickMark val="none"/>
        <c:tickLblPos val="nextTo"/>
        <c:crossAx val="57885069"/>
        <c:crosses val="autoZero"/>
        <c:crossBetween val="between"/>
      </c:valAx>
      <c:spPr>
        <a:solidFill>
          <a:srgbClr val="FFFFFF"/>
        </a:solidFill>
        <a:ln w="12700">
          <a:noFill/>
        </a:ln>
        <a:effectLst/>
      </c:spPr>
    </c:plotArea>
    <c:legend>
      <c:legendPos val="b"/>
      <c:overlay val="0"/>
      <c:spPr>
        <a:noFill/>
        <a:ln>
          <a:noFill/>
        </a:ln>
        <a:effectLst/>
      </c:spPr>
      <c:txPr>
        <a:bodyPr rot="0" spcFirstLastPara="1" vertOverflow="ellipsis" vert="horz" wrap="square" anchor="ctr" anchorCtr="1"/>
        <a:lstStyle/>
        <a:p>
          <a:pPr>
            <a:defRPr lang="en-US" sz="1050" b="1" i="0" u="none" strike="noStrike" kern="1200" baseline="0">
              <a:solidFill>
                <a:schemeClr val="tx1"/>
              </a:solidFill>
              <a:latin typeface="+mn-lt"/>
              <a:ea typeface="Calibri"/>
              <a:cs typeface="Calibri"/>
            </a:defRPr>
          </a:pPr>
          <a:endParaRPr lang="fi-FI"/>
        </a:p>
      </c:txPr>
    </c:legend>
    <c:plotVisOnly val="1"/>
    <c:dispBlanksAs val="gap"/>
    <c:showDLblsOverMax val="0"/>
  </c:chart>
  <c:spPr>
    <a:noFill/>
    <a:ln w="6350" cap="flat" cmpd="sng" algn="ctr">
      <a:solidFill>
        <a:srgbClr val="000000"/>
      </a:solidFill>
      <a:prstDash val="solid"/>
      <a:miter lim="800000"/>
    </a:ln>
    <a:effectLst/>
  </c:spPr>
  <c:txPr>
    <a:bodyPr rot="0" vert="horz"/>
    <a:lstStyle/>
    <a:p>
      <a:pPr>
        <a:defRPr lang="en-US" sz="1050" b="1" u="none" baseline="0">
          <a:solidFill>
            <a:schemeClr val="tx1"/>
          </a:solidFill>
          <a:latin typeface="+mn-lt"/>
          <a:ea typeface="Calibri"/>
          <a:cs typeface="Calibri"/>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002060"/>
            </a:solidFill>
            <a:ln>
              <a:noFill/>
            </a:ln>
          </c:spPr>
          <c:invertIfNegative val="0"/>
          <c:dPt>
            <c:idx val="0"/>
            <c:invertIfNegative val="0"/>
            <c:bubble3D val="0"/>
            <c:extLst>
              <c:ext xmlns:c16="http://schemas.microsoft.com/office/drawing/2014/chart" uri="{C3380CC4-5D6E-409C-BE32-E72D297353CC}">
                <c16:uniqueId val="{00000000-6B51-43CF-955F-064E1D2EAEE3}"/>
              </c:ext>
            </c:extLst>
          </c:dPt>
          <c:dPt>
            <c:idx val="1"/>
            <c:invertIfNegative val="0"/>
            <c:bubble3D val="0"/>
            <c:extLst>
              <c:ext xmlns:c16="http://schemas.microsoft.com/office/drawing/2014/chart" uri="{C3380CC4-5D6E-409C-BE32-E72D297353CC}">
                <c16:uniqueId val="{00000002-6B51-43CF-955F-064E1D2EAEE3}"/>
              </c:ext>
            </c:extLst>
          </c:dPt>
          <c:dPt>
            <c:idx val="2"/>
            <c:invertIfNegative val="0"/>
            <c:bubble3D val="0"/>
            <c:extLst>
              <c:ext xmlns:c16="http://schemas.microsoft.com/office/drawing/2014/chart" uri="{C3380CC4-5D6E-409C-BE32-E72D297353CC}">
                <c16:uniqueId val="{00000004-6B51-43CF-955F-064E1D2EAEE3}"/>
              </c:ext>
            </c:extLst>
          </c:dPt>
          <c:dPt>
            <c:idx val="3"/>
            <c:invertIfNegative val="0"/>
            <c:bubble3D val="0"/>
            <c:extLst>
              <c:ext xmlns:c16="http://schemas.microsoft.com/office/drawing/2014/chart" uri="{C3380CC4-5D6E-409C-BE32-E72D297353CC}">
                <c16:uniqueId val="{00000006-6B51-43CF-955F-064E1D2EAEE3}"/>
              </c:ext>
            </c:extLst>
          </c:dPt>
          <c:dPt>
            <c:idx val="4"/>
            <c:invertIfNegative val="0"/>
            <c:bubble3D val="0"/>
            <c:extLst>
              <c:ext xmlns:c16="http://schemas.microsoft.com/office/drawing/2014/chart" uri="{C3380CC4-5D6E-409C-BE32-E72D297353CC}">
                <c16:uniqueId val="{00000008-6B51-43CF-955F-064E1D2EAEE3}"/>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 Kysymys'!$B$34:$B$38</c:f>
              <c:strCache>
                <c:ptCount val="5"/>
                <c:pt idx="0">
                  <c:v>Teollisuus</c:v>
                </c:pt>
                <c:pt idx="1">
                  <c:v>Rakentaminen</c:v>
                </c:pt>
                <c:pt idx="2">
                  <c:v>Kauppa</c:v>
                </c:pt>
                <c:pt idx="3">
                  <c:v>Palvelut</c:v>
                </c:pt>
                <c:pt idx="4">
                  <c:v>Muu</c:v>
                </c:pt>
              </c:strCache>
            </c:strRef>
          </c:cat>
          <c:val>
            <c:numRef>
              <c:f>'2 Kysymys'!$C$34:$C$38</c:f>
              <c:numCache>
                <c:formatCode>0.0%</c:formatCode>
                <c:ptCount val="5"/>
                <c:pt idx="0">
                  <c:v>0.38888888888888895</c:v>
                </c:pt>
                <c:pt idx="1">
                  <c:v>0.1388888888888889</c:v>
                </c:pt>
                <c:pt idx="2">
                  <c:v>0.16666666666666669</c:v>
                </c:pt>
                <c:pt idx="3">
                  <c:v>0.29166666666666669</c:v>
                </c:pt>
                <c:pt idx="4">
                  <c:v>1.3888888888888888E-2</c:v>
                </c:pt>
              </c:numCache>
            </c:numRef>
          </c:val>
          <c:extLst>
            <c:ext xmlns:c16="http://schemas.microsoft.com/office/drawing/2014/chart" uri="{C3380CC4-5D6E-409C-BE32-E72D297353CC}">
              <c16:uniqueId val="{00000009-6B51-43CF-955F-064E1D2EAEE3}"/>
            </c:ext>
          </c:extLst>
        </c:ser>
        <c:dLbls>
          <c:showLegendKey val="0"/>
          <c:showVal val="0"/>
          <c:showCatName val="0"/>
          <c:showSerName val="0"/>
          <c:showPercent val="0"/>
          <c:showBubbleSize val="0"/>
        </c:dLbls>
        <c:gapWidth val="40"/>
        <c:overlap val="-2"/>
        <c:axId val="20449901"/>
        <c:axId val="52515899"/>
      </c:barChart>
      <c:catAx>
        <c:axId val="20449901"/>
        <c:scaling>
          <c:orientation val="minMax"/>
        </c:scaling>
        <c:delete val="0"/>
        <c:axPos val="b"/>
        <c:numFmt formatCode="General" sourceLinked="0"/>
        <c:majorTickMark val="out"/>
        <c:minorTickMark val="none"/>
        <c:tickLblPos val="nextTo"/>
        <c:spPr>
          <a:ln>
            <a:noFill/>
          </a:ln>
        </c:spPr>
        <c:crossAx val="52515899"/>
        <c:crosses val="autoZero"/>
        <c:auto val="0"/>
        <c:lblAlgn val="ctr"/>
        <c:lblOffset val="100"/>
        <c:noMultiLvlLbl val="0"/>
      </c:catAx>
      <c:valAx>
        <c:axId val="52515899"/>
        <c:scaling>
          <c:orientation val="minMax"/>
          <c:max val="1"/>
          <c:min val="0"/>
        </c:scaling>
        <c:delete val="1"/>
        <c:axPos val="l"/>
        <c:majorGridlines>
          <c:spPr>
            <a:ln w="12700">
              <a:solidFill>
                <a:srgbClr val="D3D3D3"/>
              </a:solidFill>
            </a:ln>
          </c:spPr>
        </c:majorGridlines>
        <c:numFmt formatCode="0%" sourceLinked="0"/>
        <c:majorTickMark val="out"/>
        <c:minorTickMark val="none"/>
        <c:tickLblPos val="nextTo"/>
        <c:crossAx val="20449901"/>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002060"/>
            </a:solidFill>
            <a:ln>
              <a:noFill/>
            </a:ln>
          </c:spPr>
          <c:invertIfNegative val="0"/>
          <c:dPt>
            <c:idx val="0"/>
            <c:invertIfNegative val="0"/>
            <c:bubble3D val="0"/>
            <c:extLst>
              <c:ext xmlns:c16="http://schemas.microsoft.com/office/drawing/2014/chart" uri="{C3380CC4-5D6E-409C-BE32-E72D297353CC}">
                <c16:uniqueId val="{00000000-DDAB-4CD7-BDFB-18AE809139B9}"/>
              </c:ext>
            </c:extLst>
          </c:dPt>
          <c:dPt>
            <c:idx val="1"/>
            <c:invertIfNegative val="0"/>
            <c:bubble3D val="0"/>
            <c:extLst>
              <c:ext xmlns:c16="http://schemas.microsoft.com/office/drawing/2014/chart" uri="{C3380CC4-5D6E-409C-BE32-E72D297353CC}">
                <c16:uniqueId val="{00000002-DDAB-4CD7-BDFB-18AE809139B9}"/>
              </c:ext>
            </c:extLst>
          </c:dPt>
          <c:dPt>
            <c:idx val="2"/>
            <c:invertIfNegative val="0"/>
            <c:bubble3D val="0"/>
            <c:extLst>
              <c:ext xmlns:c16="http://schemas.microsoft.com/office/drawing/2014/chart" uri="{C3380CC4-5D6E-409C-BE32-E72D297353CC}">
                <c16:uniqueId val="{00000004-DDAB-4CD7-BDFB-18AE809139B9}"/>
              </c:ext>
            </c:extLst>
          </c:dPt>
          <c:dPt>
            <c:idx val="3"/>
            <c:invertIfNegative val="0"/>
            <c:bubble3D val="0"/>
            <c:extLst>
              <c:ext xmlns:c16="http://schemas.microsoft.com/office/drawing/2014/chart" uri="{C3380CC4-5D6E-409C-BE32-E72D297353CC}">
                <c16:uniqueId val="{00000006-DDAB-4CD7-BDFB-18AE809139B9}"/>
              </c:ext>
            </c:extLst>
          </c:dPt>
          <c:dPt>
            <c:idx val="4"/>
            <c:invertIfNegative val="0"/>
            <c:bubble3D val="0"/>
            <c:extLst>
              <c:ext xmlns:c16="http://schemas.microsoft.com/office/drawing/2014/chart" uri="{C3380CC4-5D6E-409C-BE32-E72D297353CC}">
                <c16:uniqueId val="{00000008-DDAB-4CD7-BDFB-18AE809139B9}"/>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 Kysymys'!$B$34:$B$38</c:f>
              <c:strCache>
                <c:ptCount val="5"/>
                <c:pt idx="0">
                  <c:v>alle 2 milj. euroa (mikroyritys)</c:v>
                </c:pt>
                <c:pt idx="1">
                  <c:v>alle 10 milj. euroa (pienyritys)</c:v>
                </c:pt>
                <c:pt idx="2">
                  <c:v>alle 50 milj. euroa (keskisuuri yritys)</c:v>
                </c:pt>
                <c:pt idx="3">
                  <c:v>yli 50 milj. euroa (suuryritys)</c:v>
                </c:pt>
                <c:pt idx="4">
                  <c:v>En osaa sanoa</c:v>
                </c:pt>
              </c:strCache>
            </c:strRef>
          </c:cat>
          <c:val>
            <c:numRef>
              <c:f>'3 Kysymys'!$C$34:$C$38</c:f>
              <c:numCache>
                <c:formatCode>0.0%</c:formatCode>
                <c:ptCount val="5"/>
                <c:pt idx="0">
                  <c:v>0.38888888888888895</c:v>
                </c:pt>
                <c:pt idx="1">
                  <c:v>0.27777777777777779</c:v>
                </c:pt>
                <c:pt idx="2">
                  <c:v>0.25</c:v>
                </c:pt>
                <c:pt idx="3">
                  <c:v>8.3333333333333343E-2</c:v>
                </c:pt>
                <c:pt idx="4">
                  <c:v>0</c:v>
                </c:pt>
              </c:numCache>
            </c:numRef>
          </c:val>
          <c:extLst>
            <c:ext xmlns:c16="http://schemas.microsoft.com/office/drawing/2014/chart" uri="{C3380CC4-5D6E-409C-BE32-E72D297353CC}">
              <c16:uniqueId val="{00000009-DDAB-4CD7-BDFB-18AE809139B9}"/>
            </c:ext>
          </c:extLst>
        </c:ser>
        <c:dLbls>
          <c:showLegendKey val="0"/>
          <c:showVal val="0"/>
          <c:showCatName val="0"/>
          <c:showSerName val="0"/>
          <c:showPercent val="0"/>
          <c:showBubbleSize val="0"/>
        </c:dLbls>
        <c:gapWidth val="40"/>
        <c:overlap val="-2"/>
        <c:axId val="13654232"/>
        <c:axId val="39811591"/>
      </c:barChart>
      <c:catAx>
        <c:axId val="13654232"/>
        <c:scaling>
          <c:orientation val="minMax"/>
        </c:scaling>
        <c:delete val="0"/>
        <c:axPos val="b"/>
        <c:numFmt formatCode="General" sourceLinked="0"/>
        <c:majorTickMark val="out"/>
        <c:minorTickMark val="none"/>
        <c:tickLblPos val="nextTo"/>
        <c:spPr>
          <a:ln>
            <a:noFill/>
          </a:ln>
        </c:spPr>
        <c:crossAx val="39811591"/>
        <c:crosses val="autoZero"/>
        <c:auto val="0"/>
        <c:lblAlgn val="ctr"/>
        <c:lblOffset val="100"/>
        <c:noMultiLvlLbl val="0"/>
      </c:catAx>
      <c:valAx>
        <c:axId val="39811591"/>
        <c:scaling>
          <c:orientation val="minMax"/>
          <c:max val="1"/>
          <c:min val="0"/>
        </c:scaling>
        <c:delete val="1"/>
        <c:axPos val="l"/>
        <c:majorGridlines>
          <c:spPr>
            <a:ln w="12700">
              <a:solidFill>
                <a:srgbClr val="D3D3D3"/>
              </a:solidFill>
            </a:ln>
          </c:spPr>
        </c:majorGridlines>
        <c:numFmt formatCode="0%" sourceLinked="0"/>
        <c:majorTickMark val="out"/>
        <c:minorTickMark val="none"/>
        <c:tickLblPos val="nextTo"/>
        <c:crossAx val="13654232"/>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1F3F65F0-5CD8-41DF-89E1-22096C1AB318}" type="datetime1">
              <a:rPr lang="fi-FI" smtClean="0"/>
              <a:t>9.10.2024</a:t>
            </a:fld>
            <a:endParaRPr lang="fi-FI"/>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3C04280-BA24-4EAD-9108-43EFDD969BC5}" type="datetime1">
              <a:rPr lang="fi-FI" smtClean="0"/>
              <a:t>9.10.2024</a:t>
            </a:fld>
            <a:endParaRPr lang="fi-FI"/>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hasCustomPrompt="1"/>
          </p:nvPr>
        </p:nvSpPr>
        <p:spPr>
          <a:xfrm>
            <a:off x="1299411" y="582613"/>
            <a:ext cx="9144000" cy="1229238"/>
          </a:xfrm>
        </p:spPr>
        <p:txBody>
          <a:bodyPr anchor="b"/>
          <a:lstStyle>
            <a:lvl1pPr algn="l">
              <a:defRPr sz="3600"/>
            </a:lvl1pPr>
          </a:lstStyle>
          <a:p>
            <a:r>
              <a:rPr lang="fi-FI" dirty="0"/>
              <a:t>Vaikuttamisiltapäivä 27.1.2021</a:t>
            </a:r>
            <a:br>
              <a:rPr lang="fi-FI" dirty="0"/>
            </a:br>
            <a:r>
              <a:rPr lang="fi-FI" dirty="0"/>
              <a:t>Osaamisvaliokunnan kokous klo 16 – 17</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hasCustomPrompt="1"/>
          </p:nvPr>
        </p:nvSpPr>
        <p:spPr>
          <a:xfrm>
            <a:off x="1299412" y="2470484"/>
            <a:ext cx="9320462" cy="27873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fi-FI" dirty="0"/>
            </a:br>
            <a:r>
              <a:rPr lang="fi-FI" sz="2400" dirty="0">
                <a:effectLst/>
                <a:latin typeface="Calibri" panose="020F0502020204030204" pitchFamily="34" charset="0"/>
                <a:ea typeface="Calibri" panose="020F0502020204030204" pitchFamily="34" charset="0"/>
              </a:rPr>
              <a:t>1. Kokouksen avaus ja lyhyt esittäytyminen</a:t>
            </a:r>
          </a:p>
          <a:p>
            <a:r>
              <a:rPr lang="fi-FI" sz="2400" dirty="0">
                <a:effectLst/>
                <a:latin typeface="Calibri" panose="020F0502020204030204" pitchFamily="34" charset="0"/>
                <a:ea typeface="Calibri" panose="020F0502020204030204" pitchFamily="34" charset="0"/>
              </a:rPr>
              <a:t>2. Kyselyn tulokset: Ehdotuksia valiokunnan toimintasuunnitelmaan 2021 </a:t>
            </a:r>
          </a:p>
          <a:p>
            <a:r>
              <a:rPr lang="fi-FI" sz="2400" dirty="0">
                <a:effectLst/>
                <a:latin typeface="Calibri" panose="020F0502020204030204" pitchFamily="34" charset="0"/>
                <a:ea typeface="Calibri" panose="020F0502020204030204" pitchFamily="34" charset="0"/>
              </a:rPr>
              <a:t>3. Valiokunnan toiminta ja aikataulutus</a:t>
            </a:r>
          </a:p>
          <a:p>
            <a:r>
              <a:rPr lang="fi-FI" sz="2400" dirty="0">
                <a:effectLst/>
                <a:latin typeface="Calibri" panose="020F0502020204030204" pitchFamily="34" charset="0"/>
                <a:ea typeface="Calibri" panose="020F0502020204030204" pitchFamily="34" charset="0"/>
              </a:rPr>
              <a:t>4. Muut asiat</a:t>
            </a:r>
          </a:p>
          <a:p>
            <a:endParaRPr lang="fi-FI" dirty="0"/>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B1B8BF41-220B-4CE0-B02C-E768D6696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E3CAC8FB-1B88-4CF1-9473-D88FB34184B1}" type="datetime1">
              <a:rPr lang="fi-FI" smtClean="0"/>
              <a:t>9.10.2024</a:t>
            </a:fld>
            <a:endParaRPr lang="fi-FI"/>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9" name="Kuva 18">
            <a:extLst>
              <a:ext uri="{FF2B5EF4-FFF2-40B4-BE49-F238E27FC236}">
                <a16:creationId xmlns:a16="http://schemas.microsoft.com/office/drawing/2014/main" id="{0CEBB99B-427F-48D3-9060-C67FF53FB83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55692" y="2725312"/>
            <a:ext cx="2680615" cy="269802"/>
          </a:xfrm>
          <a:prstGeom prst="rect">
            <a:avLst/>
          </a:prstGeom>
        </p:spPr>
      </p:pic>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F8B9D0D5-C6C8-492F-BC31-672FE6BA9AB8}" type="datetime1">
              <a:rPr lang="fi-FI" smtClean="0"/>
              <a:t>9.10.2024</a:t>
            </a:fld>
            <a:endParaRPr lang="fi-FI"/>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2" name="Kuva 1">
            <a:extLst>
              <a:ext uri="{FF2B5EF4-FFF2-40B4-BE49-F238E27FC236}">
                <a16:creationId xmlns:a16="http://schemas.microsoft.com/office/drawing/2014/main" id="{EA005019-E151-4930-8E74-5C21B1E4A8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3" y="4045789"/>
            <a:ext cx="2258995" cy="556719"/>
          </a:xfrm>
          <a:prstGeom prst="rect">
            <a:avLst/>
          </a:prstGeom>
        </p:spPr>
      </p:pic>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13FA966F-8AC6-4AD1-866D-D04B2EAF2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2425" y="5713576"/>
            <a:ext cx="2258995" cy="556719"/>
          </a:xfrm>
          <a:prstGeom prst="rect">
            <a:avLst/>
          </a:prstGeom>
        </p:spPr>
      </p:pic>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0240A7-CF2A-416C-8D17-0C2448A71565}" type="datetime1">
              <a:rPr lang="fi-FI" smtClean="0"/>
              <a:t>9.10.2024</a:t>
            </a:fld>
            <a:endParaRPr lang="fi-FI"/>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3CFAE0FC-3734-48BF-8F55-51517EEB7F78}" type="datetime1">
              <a:rPr lang="fi-FI" smtClean="0"/>
              <a:t>9.10.2024</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11" name="Kuva 10">
            <a:extLst>
              <a:ext uri="{FF2B5EF4-FFF2-40B4-BE49-F238E27FC236}">
                <a16:creationId xmlns:a16="http://schemas.microsoft.com/office/drawing/2014/main" id="{DC1C2B0A-09E0-4DBB-9919-A728948EB0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174177FA-78B1-46AD-ABEC-8E79D60C1022}" type="datetime1">
              <a:rPr lang="fi-FI" smtClean="0"/>
              <a:t>9.10.2024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AD8C57B-64C9-4392-8C06-8632641B6CE4}"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4D04445-413C-4C93-BA1D-97A553219225}" type="datetime1">
              <a:rPr lang="fi-FI" smtClean="0"/>
              <a:t>9.10.2024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D8141172-8CDD-4EEE-960C-CC575B6CDC4D}" type="datetime1">
              <a:rPr lang="fi-FI" smtClean="0"/>
              <a:t>9.10.2024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68202F8-76F6-48C2-BB16-14F030E3FE35}" type="datetime1">
              <a:rPr lang="fi-FI" smtClean="0"/>
              <a:t>9.10.2024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E6293756-5B8D-4FDF-AF61-EA340FFE003D}" type="datetime1">
              <a:rPr lang="fi-FI" smtClean="0"/>
              <a:t>9.10.2024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D58037B4-3A17-49CB-9389-10A3F23900BD}" type="datetime1">
              <a:rPr lang="fi-FI" smtClean="0"/>
              <a:t>9.10.2024</a:t>
            </a:fld>
            <a:endParaRPr lang="fi-FI"/>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a:p>
        </p:txBody>
      </p:sp>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a:p>
        </p:txBody>
      </p:sp>
      <p:pic>
        <p:nvPicPr>
          <p:cNvPr id="9" name="Kuva 8">
            <a:extLst>
              <a:ext uri="{FF2B5EF4-FFF2-40B4-BE49-F238E27FC236}">
                <a16:creationId xmlns:a16="http://schemas.microsoft.com/office/drawing/2014/main" id="{F788FB0F-A4B2-4211-A060-A67440C46C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8313"/>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4AA4C07D-C3A4-4596-9EE1-B6192DDBDF27}" type="datetime1">
              <a:rPr lang="fi-FI" smtClean="0"/>
              <a:t>9.10.2024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70D9599-F8C3-4E16-92FE-1639A2F090E8}"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264EB7-8951-4CB4-B3D9-9DA3201A82D3}"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647408E-977B-4384-8EB3-E117B9F63EA5}"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F7537A9-5EC6-4237-AA18-4B14814BE86E}" type="datetime1">
              <a:rPr lang="fi-FI" smtClean="0"/>
              <a:t>9.10.2024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6B6C00C3-FA13-4D0D-89A4-FFEE62EF1437}" type="datetime1">
              <a:rPr lang="fi-FI" smtClean="0"/>
              <a:t>9.10.2024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AE876792-4FBB-4073-B4DA-C52E75BC536E}" type="datetime1">
              <a:rPr lang="fi-FI" smtClean="0"/>
              <a:t>9.10.2024</a:t>
            </a:fld>
            <a:endParaRPr lang="fi-FI"/>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C3D05EDE-1D7F-410F-88EC-30185458F402}" type="datetime1">
              <a:rPr lang="fi-FI" smtClean="0"/>
              <a:t>9.10.2024</a:t>
            </a:fld>
            <a:endParaRPr lang="fi-FI"/>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a:p>
        </p:txBody>
      </p:sp>
      <p:pic>
        <p:nvPicPr>
          <p:cNvPr id="9" name="Kuva 8">
            <a:extLst>
              <a:ext uri="{FF2B5EF4-FFF2-40B4-BE49-F238E27FC236}">
                <a16:creationId xmlns:a16="http://schemas.microsoft.com/office/drawing/2014/main" id="{306A76AF-D851-4685-80F4-02A0FCC547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2FD115F5-8437-440C-87EB-C17E6B62E928}" type="datetime1">
              <a:rPr lang="fi-FI" smtClean="0"/>
              <a:t>9.10.2024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E30A4B-D4F1-4D68-829B-C9450B17FC88}"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1BE045-E739-4683-921C-9E3571297131}"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BDF1DDC-7A29-411D-AB2A-DB3160F426AD}"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ECAA2A7-D247-49BF-808E-099534BFAE3A}"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2E89032-1880-4839-9253-F354AC05199C}" type="datetime1">
              <a:rPr lang="fi-FI" smtClean="0"/>
              <a:t>9.10.2024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007FD47F-5CA1-4777-94C0-15B3FC210915}" type="datetime1">
              <a:rPr lang="fi-FI" smtClean="0"/>
              <a:t>9.10.2024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F162E40E-A040-4634-A42E-A22540534437}" type="datetime1">
              <a:rPr lang="fi-FI" smtClean="0"/>
              <a:t>9.10.2024</a:t>
            </a:fld>
            <a:endParaRPr lang="fi-FI"/>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a:p>
        </p:txBody>
      </p:sp>
      <p:pic>
        <p:nvPicPr>
          <p:cNvPr id="9" name="Kuva 8">
            <a:extLst>
              <a:ext uri="{FF2B5EF4-FFF2-40B4-BE49-F238E27FC236}">
                <a16:creationId xmlns:a16="http://schemas.microsoft.com/office/drawing/2014/main" id="{07500EDC-0A48-41E1-B38C-C90A73585E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E3FDE5C-ED04-4C55-A468-0DAAA35B5A83}" type="datetime1">
              <a:rPr lang="fi-FI" smtClean="0"/>
              <a:t>9.10.2024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27BF0523-03C6-4748-AAC6-6DF6610DF367}"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FB77F89-92B9-4A0E-953B-E031DA5F7BFB}"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4C4E1C-9627-4A94-922F-09B49EB1A00E}" type="datetime1">
              <a:rPr lang="fi-FI" smtClean="0"/>
              <a:t>9.10.2024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EB9D6A4-63AE-47D2-A595-BF5F22D4C2F2}" type="datetime1">
              <a:rPr lang="fi-FI" smtClean="0"/>
              <a:t>9.10.2024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CD7F0862-5907-47C8-B64A-B1A99D9BFFBC}" type="datetime1">
              <a:rPr lang="fi-FI" smtClean="0"/>
              <a:t>9.10.2024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A26390B-854D-4E9D-BAEB-914E4E49D18D}" type="datetime1">
              <a:rPr lang="fi-FI" smtClean="0"/>
              <a:t>9.10.2024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73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BF2F3989-FCBF-4175-BD55-10F610F47128}" type="datetime1">
              <a:rPr lang="fi-FI" smtClean="0"/>
              <a:t>9.10.2024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625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CB8681-006F-47CE-A9BE-1C373364E9D4}" type="datetime1">
              <a:rPr lang="fi-FI" smtClean="0"/>
              <a:t>9.10.2024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261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BC94CD7C-C9AD-4C54-B5CA-F38B98EB8CA8}" type="datetime1">
              <a:rPr lang="fi-FI" smtClean="0"/>
              <a:t>9.10.2024</a:t>
            </a:fld>
            <a:endParaRPr lang="fi-FI"/>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57445072-DBF7-4385-B064-1E5BA6081DC4}" type="datetime1">
              <a:rPr lang="fi-FI" smtClean="0"/>
              <a:t>9.10.2024</a:t>
            </a:fld>
            <a:endParaRPr lang="fi-FI"/>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AB0E8C19-1203-4872-8C47-C963B5EFD86D}" type="datetime1">
              <a:rPr lang="fi-FI" smtClean="0"/>
              <a:t>9.10.2024</a:t>
            </a:fld>
            <a:endParaRPr lang="fi-FI"/>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B1C28-BC0F-4F5A-8899-A61229EA9FE1}" type="datetime1">
              <a:rPr lang="fi-FI" smtClean="0"/>
              <a:t>9.10.2024</a:t>
            </a:fld>
            <a:endParaRPr lang="fi-FI"/>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E8F5E-E736-4F58-B779-6BE086011B52}" type="datetime1">
              <a:rPr lang="fi-FI" smtClean="0"/>
              <a:t>9.10.2024</a:t>
            </a:fld>
            <a:endParaRPr lang="fi-FI"/>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C36F-4EFC-4B0E-9A41-B7C3DC263A85}" type="datetime1">
              <a:rPr lang="fi-FI" smtClean="0"/>
              <a:t>9.10.2024</a:t>
            </a:fld>
            <a:endParaRPr lang="fi-FI"/>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59F16-31B6-447B-865D-2588CF026E77}" type="datetime1">
              <a:rPr lang="fi-FI" smtClean="0"/>
              <a:t>9.10.2024</a:t>
            </a:fld>
            <a:endParaRPr lang="fi-FI"/>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91EBB-C93E-4EC5-9395-677EC1AD4D4A}" type="datetime1">
              <a:rPr lang="fi-FI" smtClean="0"/>
              <a:t>9.10.2024</a:t>
            </a:fld>
            <a:endParaRPr lang="fi-FI"/>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D8A7B-AAD8-407E-BAF6-16D1669F24CE}"/>
              </a:ext>
            </a:extLst>
          </p:cNvPr>
          <p:cNvSpPr>
            <a:spLocks noGrp="1"/>
          </p:cNvSpPr>
          <p:nvPr>
            <p:ph type="title"/>
          </p:nvPr>
        </p:nvSpPr>
        <p:spPr>
          <a:xfrm>
            <a:off x="1600199" y="608316"/>
            <a:ext cx="9686925" cy="1325563"/>
          </a:xfrm>
        </p:spPr>
        <p:txBody>
          <a:bodyPr/>
          <a:lstStyle/>
          <a:p>
            <a:pPr algn="ctr"/>
            <a:r>
              <a:rPr lang="fi-FI" b="1" dirty="0">
                <a:solidFill>
                  <a:srgbClr val="002060"/>
                </a:solidFill>
              </a:rPr>
              <a:t>HÄMEEN KAUPPAKAMARI</a:t>
            </a:r>
            <a:endParaRPr lang="fi-FI" dirty="0"/>
          </a:p>
        </p:txBody>
      </p:sp>
      <p:sp>
        <p:nvSpPr>
          <p:cNvPr id="3" name="Sisällön paikkamerkki 2">
            <a:extLst>
              <a:ext uri="{FF2B5EF4-FFF2-40B4-BE49-F238E27FC236}">
                <a16:creationId xmlns:a16="http://schemas.microsoft.com/office/drawing/2014/main" id="{0E065E19-0607-4D4D-98D7-4D2B164E7B34}"/>
              </a:ext>
            </a:extLst>
          </p:cNvPr>
          <p:cNvSpPr>
            <a:spLocks noGrp="1"/>
          </p:cNvSpPr>
          <p:nvPr>
            <p:ph idx="1"/>
          </p:nvPr>
        </p:nvSpPr>
        <p:spPr>
          <a:xfrm>
            <a:off x="1404891" y="1763482"/>
            <a:ext cx="9686925" cy="4351338"/>
          </a:xfrm>
        </p:spPr>
        <p:txBody>
          <a:bodyPr>
            <a:normAutofit/>
          </a:bodyPr>
          <a:lstStyle/>
          <a:p>
            <a:pPr marL="0" indent="0" algn="ctr">
              <a:buNone/>
            </a:pPr>
            <a:endParaRPr lang="fi-FI" dirty="0"/>
          </a:p>
          <a:p>
            <a:pPr marL="0" indent="0" algn="ctr">
              <a:buNone/>
            </a:pPr>
            <a:r>
              <a:rPr lang="fi-FI" sz="2800" b="1" dirty="0">
                <a:latin typeface="+mj-lt"/>
              </a:rPr>
              <a:t>Osaajakysely</a:t>
            </a:r>
            <a:endParaRPr lang="fi-FI" b="1" dirty="0">
              <a:latin typeface="+mj-lt"/>
            </a:endParaRPr>
          </a:p>
          <a:p>
            <a:pPr marL="0" indent="0" algn="ctr">
              <a:buNone/>
            </a:pPr>
            <a:r>
              <a:rPr lang="fi-FI" b="1" dirty="0">
                <a:latin typeface="+mj-lt"/>
              </a:rPr>
              <a:t>27.8.-3.9.2024</a:t>
            </a:r>
            <a:endParaRPr lang="fi-FI" sz="1800" b="1" i="1" dirty="0">
              <a:effectLst/>
              <a:ea typeface="Cambria" panose="02040503050406030204" pitchFamily="18" charset="0"/>
              <a:cs typeface="Arial" panose="020B0604020202020204" pitchFamily="34" charset="0"/>
            </a:endParaRPr>
          </a:p>
          <a:p>
            <a:pPr marL="0" indent="0" algn="ctr">
              <a:lnSpc>
                <a:spcPct val="150000"/>
              </a:lnSpc>
              <a:buNone/>
            </a:pPr>
            <a:br>
              <a:rPr lang="fi-FI" sz="1800" b="1" i="1" dirty="0">
                <a:solidFill>
                  <a:srgbClr val="002060"/>
                </a:solidFill>
                <a:effectLst/>
                <a:ea typeface="Cambria" panose="02040503050406030204" pitchFamily="18" charset="0"/>
                <a:cs typeface="Arial" panose="020B0604020202020204" pitchFamily="34" charset="0"/>
              </a:rPr>
            </a:br>
            <a:r>
              <a:rPr lang="fi-FI" sz="1800" b="1" i="1" dirty="0">
                <a:solidFill>
                  <a:srgbClr val="002060"/>
                </a:solidFill>
                <a:effectLst/>
                <a:ea typeface="Cambria" panose="02040503050406030204" pitchFamily="18" charset="0"/>
                <a:cs typeface="Arial" panose="020B0604020202020204" pitchFamily="34" charset="0"/>
              </a:rPr>
              <a:t>Hämeen kauppakamarin alueelta kyselyyn vastanneita yrityksiä oli 72, </a:t>
            </a:r>
            <a:br>
              <a:rPr lang="fi-FI" sz="1800" b="1" i="1" dirty="0">
                <a:solidFill>
                  <a:srgbClr val="FF0000"/>
                </a:solidFill>
                <a:effectLst/>
                <a:ea typeface="Cambria" panose="02040503050406030204" pitchFamily="18" charset="0"/>
                <a:cs typeface="Arial" panose="020B0604020202020204" pitchFamily="34" charset="0"/>
              </a:rPr>
            </a:br>
            <a:r>
              <a:rPr lang="fi-FI" sz="1800" b="1" dirty="0">
                <a:effectLst/>
                <a:ea typeface="Calibri" panose="020F0502020204030204" pitchFamily="34" charset="0"/>
                <a:cs typeface="Times New Roman" panose="02020603050405020304" pitchFamily="18" charset="0"/>
              </a:rPr>
              <a:t>joista teollisuusyritysten osuus on liki 39 prosenttia ja palveluyritysten 29 prosenttia. Vastanneista yli kolmannes on yrityksiä, joiden vuosiliikevaihto on yli 10 miljoonaa euroa. Vastanneet kattavat laajasti koko Hämeen kauppakamarin alueen toimialat ja vastanneista </a:t>
            </a:r>
            <a:r>
              <a:rPr lang="fi-FI" sz="1800" b="1" dirty="0">
                <a:ea typeface="Calibri" panose="020F0502020204030204" pitchFamily="34" charset="0"/>
                <a:cs typeface="Times New Roman" panose="02020603050405020304" pitchFamily="18" charset="0"/>
              </a:rPr>
              <a:t>yrityksistä 68 prosenttia työllistää alle 50 henkilöä.</a:t>
            </a:r>
            <a:endParaRPr lang="fi-FI" sz="1800" b="1" dirty="0">
              <a:effectLst/>
              <a:ea typeface="Cambria" panose="02040503050406030204" pitchFamily="18" charset="0"/>
              <a:cs typeface="Times New Roman" panose="02020603050405020304" pitchFamily="18" charset="0"/>
            </a:endParaRPr>
          </a:p>
          <a:p>
            <a:pPr marL="0" indent="0" algn="ctr">
              <a:lnSpc>
                <a:spcPct val="150000"/>
              </a:lnSpc>
              <a:buNone/>
            </a:pPr>
            <a:endParaRPr lang="fi-FI" sz="1800" b="1" dirty="0">
              <a:solidFill>
                <a:srgbClr val="FF0000"/>
              </a:solidFill>
            </a:endParaRPr>
          </a:p>
        </p:txBody>
      </p:sp>
      <p:sp>
        <p:nvSpPr>
          <p:cNvPr id="4" name="Dian numeron paikkamerkki 3">
            <a:extLst>
              <a:ext uri="{FF2B5EF4-FFF2-40B4-BE49-F238E27FC236}">
                <a16:creationId xmlns:a16="http://schemas.microsoft.com/office/drawing/2014/main" id="{E2B74D50-45CF-42C7-97CF-0FD3B7BD331E}"/>
              </a:ext>
            </a:extLst>
          </p:cNvPr>
          <p:cNvSpPr>
            <a:spLocks noGrp="1"/>
          </p:cNvSpPr>
          <p:nvPr>
            <p:ph type="sldNum" sz="quarter" idx="12"/>
          </p:nvPr>
        </p:nvSpPr>
        <p:spPr/>
        <p:txBody>
          <a:bodyPr/>
          <a:lstStyle/>
          <a:p>
            <a:fld id="{960804D1-D1DA-404B-A345-162A4B99A0F1}" type="slidenum">
              <a:rPr lang="fi-FI" smtClean="0"/>
              <a:t>1</a:t>
            </a:fld>
            <a:endParaRPr lang="fi-FI" dirty="0"/>
          </a:p>
        </p:txBody>
      </p:sp>
    </p:spTree>
    <p:extLst>
      <p:ext uri="{BB962C8B-B14F-4D97-AF65-F5344CB8AC3E}">
        <p14:creationId xmlns:p14="http://schemas.microsoft.com/office/powerpoint/2010/main" val="272382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 Yrityksen toimiala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3" name="Chart 1">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3593674484"/>
              </p:ext>
            </p:extLst>
          </p:nvPr>
        </p:nvGraphicFramePr>
        <p:xfrm>
          <a:off x="1600200" y="1558212"/>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716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Yrityksen vuosiliikevaihto</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3" name="Chart 1">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2564171216"/>
              </p:ext>
            </p:extLst>
          </p:nvPr>
        </p:nvGraphicFramePr>
        <p:xfrm>
          <a:off x="1600200" y="1474236"/>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80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Yrityksen henkilöstömäärä</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3" name="Chart 1">
            <a:extLst>
              <a:ext uri="{FF2B5EF4-FFF2-40B4-BE49-F238E27FC236}">
                <a16:creationId xmlns:a16="http://schemas.microsoft.com/office/drawing/2014/main" id="{00000000-0008-0000-0500-000002000000}"/>
              </a:ext>
            </a:extLst>
          </p:cNvPr>
          <p:cNvGraphicFramePr>
            <a:graphicFrameLocks noGrp="1"/>
          </p:cNvGraphicFramePr>
          <p:nvPr>
            <p:ph idx="1"/>
            <p:extLst>
              <p:ext uri="{D42A27DB-BD31-4B8C-83A1-F6EECF244321}">
                <p14:modId xmlns:p14="http://schemas.microsoft.com/office/powerpoint/2010/main" val="1234031212"/>
              </p:ext>
            </p:extLst>
          </p:nvPr>
        </p:nvGraphicFramePr>
        <p:xfrm>
          <a:off x="1600200" y="1629682"/>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65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5C68D37-2E22-499F-8941-03602D70C01A}"/>
              </a:ext>
            </a:extLst>
          </p:cNvPr>
          <p:cNvSpPr>
            <a:spLocks noGrp="1"/>
          </p:cNvSpPr>
          <p:nvPr>
            <p:ph type="sldNum" sz="quarter" idx="12"/>
          </p:nvPr>
        </p:nvSpPr>
        <p:spPr/>
        <p:txBody>
          <a:bodyPr/>
          <a:lstStyle/>
          <a:p>
            <a:fld id="{960804D1-D1DA-404B-A345-162A4B99A0F1}" type="slidenum">
              <a:rPr lang="fi-FI" smtClean="0"/>
              <a:t>13</a:t>
            </a:fld>
            <a:endParaRPr lang="fi-FI"/>
          </a:p>
        </p:txBody>
      </p:sp>
      <p:sp>
        <p:nvSpPr>
          <p:cNvPr id="3" name="Otsikko 2">
            <a:extLst>
              <a:ext uri="{FF2B5EF4-FFF2-40B4-BE49-F238E27FC236}">
                <a16:creationId xmlns:a16="http://schemas.microsoft.com/office/drawing/2014/main" id="{72E62B7B-DFAC-4680-A6CA-F7F2ED3A91CB}"/>
              </a:ext>
            </a:extLst>
          </p:cNvPr>
          <p:cNvSpPr>
            <a:spLocks noGrp="1"/>
          </p:cNvSpPr>
          <p:nvPr>
            <p:ph type="title"/>
          </p:nvPr>
        </p:nvSpPr>
        <p:spPr>
          <a:xfrm>
            <a:off x="4607444" y="3089364"/>
            <a:ext cx="6029454" cy="1203738"/>
          </a:xfrm>
        </p:spPr>
        <p:txBody>
          <a:bodyPr>
            <a:normAutofit fontScale="90000"/>
          </a:bodyPr>
          <a:lstStyle/>
          <a:p>
            <a:pPr>
              <a:lnSpc>
                <a:spcPct val="150000"/>
              </a:lnSpc>
            </a:pPr>
            <a:r>
              <a:rPr lang="fi-FI" sz="1800" b="0" i="1" dirty="0">
                <a:effectLst/>
                <a:latin typeface="+mn-lt"/>
                <a:ea typeface="Cambria" panose="02040503050406030204" pitchFamily="18" charset="0"/>
                <a:cs typeface="Arial" panose="020B0604020202020204" pitchFamily="34" charset="0"/>
              </a:rPr>
              <a:t>Hämeen kauppakamarin tehtävänä on edistää yritysten toimintaedellytyksiä ja vaikuttaa yhteiskunnalliseen päätöksentekoon yritysten kilpailukyvyn turvaamiseksi. </a:t>
            </a:r>
            <a:br>
              <a:rPr lang="fi-FI" sz="1800" b="0" i="1" dirty="0">
                <a:effectLst/>
                <a:latin typeface="+mn-lt"/>
                <a:ea typeface="Cambria" panose="02040503050406030204" pitchFamily="18" charset="0"/>
                <a:cs typeface="Arial" panose="020B0604020202020204" pitchFamily="34" charset="0"/>
              </a:rPr>
            </a:br>
            <a:r>
              <a:rPr lang="fi-FI" sz="1800" b="0" i="1" dirty="0">
                <a:effectLst/>
                <a:latin typeface="+mn-lt"/>
                <a:ea typeface="Cambria" panose="02040503050406030204" pitchFamily="18" charset="0"/>
                <a:cs typeface="Arial" panose="020B0604020202020204" pitchFamily="34" charset="0"/>
              </a:rPr>
              <a:t>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a:t>
            </a:r>
            <a:r>
              <a:rPr lang="fi-FI" sz="1800" b="0" i="1">
                <a:effectLst/>
                <a:latin typeface="+mn-lt"/>
                <a:ea typeface="Cambria" panose="02040503050406030204" pitchFamily="18" charset="0"/>
                <a:cs typeface="Arial" panose="020B0604020202020204" pitchFamily="34" charset="0"/>
              </a:rPr>
              <a:t>Forssan seutukunnat. </a:t>
            </a:r>
            <a:br>
              <a:rPr lang="fi-FI" sz="1800" dirty="0">
                <a:effectLst/>
                <a:latin typeface="Cambria" panose="02040503050406030204" pitchFamily="18" charset="0"/>
                <a:ea typeface="Cambria" panose="02040503050406030204" pitchFamily="18" charset="0"/>
                <a:cs typeface="Times New Roman" panose="02020603050405020304" pitchFamily="18" charset="0"/>
              </a:rPr>
            </a:br>
            <a:endParaRPr lang="fi-FI" dirty="0"/>
          </a:p>
        </p:txBody>
      </p:sp>
    </p:spTree>
    <p:extLst>
      <p:ext uri="{BB962C8B-B14F-4D97-AF65-F5344CB8AC3E}">
        <p14:creationId xmlns:p14="http://schemas.microsoft.com/office/powerpoint/2010/main" val="293114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Millainen on yrityksenne näkymä lähitulevaisuuden rekrytointitarpeesta (seuraavat 6 kk)? </a:t>
            </a:r>
            <a:br>
              <a:rPr lang="fi-FI" sz="2800" b="1" dirty="0">
                <a:solidFill>
                  <a:srgbClr val="002060"/>
                </a:solidFill>
              </a:rPr>
            </a:br>
            <a:endParaRPr lang="fi-FI" sz="2000" b="1" dirty="0">
              <a:solidFill>
                <a:srgbClr val="002060"/>
              </a:solidFill>
            </a:endParaRP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2</a:t>
            </a:fld>
            <a:endParaRPr lang="fi-FI"/>
          </a:p>
        </p:txBody>
      </p:sp>
      <p:graphicFrame>
        <p:nvGraphicFramePr>
          <p:cNvPr id="6" name="Sisällön paikkamerkki 5">
            <a:extLst>
              <a:ext uri="{FF2B5EF4-FFF2-40B4-BE49-F238E27FC236}">
                <a16:creationId xmlns:a16="http://schemas.microsoft.com/office/drawing/2014/main" id="{39F304D8-0D5A-B754-7719-862AADE6811B}"/>
              </a:ext>
            </a:extLst>
          </p:cNvPr>
          <p:cNvGraphicFramePr>
            <a:graphicFrameLocks noGrp="1"/>
          </p:cNvGraphicFramePr>
          <p:nvPr>
            <p:ph idx="1"/>
            <p:extLst>
              <p:ext uri="{D42A27DB-BD31-4B8C-83A1-F6EECF244321}">
                <p14:modId xmlns:p14="http://schemas.microsoft.com/office/powerpoint/2010/main" val="1407862259"/>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74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27802"/>
            <a:ext cx="9686925" cy="1193087"/>
          </a:xfrm>
        </p:spPr>
        <p:txBody>
          <a:bodyPr>
            <a:noAutofit/>
          </a:bodyPr>
          <a:lstStyle/>
          <a:p>
            <a:r>
              <a:rPr lang="fi-FI" sz="2800" b="1" dirty="0">
                <a:solidFill>
                  <a:srgbClr val="002060"/>
                </a:solidFill>
              </a:rPr>
              <a:t>Millainen on yrityksenne näkymä tulevaisuuden rekrytointitarpeesta (2-3 vuoden aikajänne)?</a:t>
            </a:r>
            <a:endParaRPr lang="fi-FI" sz="2000" b="1" dirty="0">
              <a:solidFill>
                <a:srgbClr val="002060"/>
              </a:solidFill>
            </a:endParaRP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3</a:t>
            </a:fld>
            <a:endParaRPr lang="fi-FI"/>
          </a:p>
        </p:txBody>
      </p:sp>
      <p:graphicFrame>
        <p:nvGraphicFramePr>
          <p:cNvPr id="7" name="Sisällön paikkamerkki 6">
            <a:extLst>
              <a:ext uri="{FF2B5EF4-FFF2-40B4-BE49-F238E27FC236}">
                <a16:creationId xmlns:a16="http://schemas.microsoft.com/office/drawing/2014/main" id="{254E86BD-8366-847B-C8D9-2E1E7E6DC243}"/>
              </a:ext>
            </a:extLst>
          </p:cNvPr>
          <p:cNvGraphicFramePr>
            <a:graphicFrameLocks noGrp="1"/>
          </p:cNvGraphicFramePr>
          <p:nvPr>
            <p:ph idx="1"/>
            <p:extLst>
              <p:ext uri="{D42A27DB-BD31-4B8C-83A1-F6EECF244321}">
                <p14:modId xmlns:p14="http://schemas.microsoft.com/office/powerpoint/2010/main" val="1696416962"/>
              </p:ext>
            </p:extLst>
          </p:nvPr>
        </p:nvGraphicFramePr>
        <p:xfrm>
          <a:off x="1600200" y="1762950"/>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570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27802"/>
            <a:ext cx="9686925" cy="1193087"/>
          </a:xfrm>
        </p:spPr>
        <p:txBody>
          <a:bodyPr>
            <a:noAutofit/>
          </a:bodyPr>
          <a:lstStyle/>
          <a:p>
            <a:r>
              <a:rPr lang="fi-FI" sz="2800" b="1" dirty="0">
                <a:solidFill>
                  <a:srgbClr val="002060"/>
                </a:solidFill>
              </a:rPr>
              <a:t>Onko yrityksenne tarvitsemaa osaavaa työvoimaa saatavilla tällä hetkellä?</a:t>
            </a:r>
            <a:endParaRPr lang="fi-FI" sz="2000" b="1" dirty="0">
              <a:solidFill>
                <a:srgbClr val="002060"/>
              </a:solidFill>
            </a:endParaRP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4</a:t>
            </a:fld>
            <a:endParaRPr lang="fi-FI"/>
          </a:p>
        </p:txBody>
      </p:sp>
      <p:graphicFrame>
        <p:nvGraphicFramePr>
          <p:cNvPr id="6" name="Sisällön paikkamerkki 5">
            <a:extLst>
              <a:ext uri="{FF2B5EF4-FFF2-40B4-BE49-F238E27FC236}">
                <a16:creationId xmlns:a16="http://schemas.microsoft.com/office/drawing/2014/main" id="{41AC5549-CF69-F1D5-D95A-C33D4C474B75}"/>
              </a:ext>
            </a:extLst>
          </p:cNvPr>
          <p:cNvGraphicFramePr>
            <a:graphicFrameLocks noGrp="1"/>
          </p:cNvGraphicFramePr>
          <p:nvPr>
            <p:ph idx="1"/>
            <p:extLst>
              <p:ext uri="{D42A27DB-BD31-4B8C-83A1-F6EECF244321}">
                <p14:modId xmlns:p14="http://schemas.microsoft.com/office/powerpoint/2010/main" val="78825346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46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27802"/>
            <a:ext cx="9686925" cy="1193087"/>
          </a:xfrm>
        </p:spPr>
        <p:txBody>
          <a:bodyPr>
            <a:noAutofit/>
          </a:bodyPr>
          <a:lstStyle/>
          <a:p>
            <a:r>
              <a:rPr lang="fi-FI" sz="2800" b="1" dirty="0">
                <a:solidFill>
                  <a:srgbClr val="002060"/>
                </a:solidFill>
              </a:rPr>
              <a:t>Rajoittaako osaavan työvoiman saatavuus yrityksen kasvua ja liiketoiminnan kehittämistä?</a:t>
            </a:r>
            <a:endParaRPr lang="fi-FI" sz="2000" b="1" dirty="0">
              <a:solidFill>
                <a:srgbClr val="002060"/>
              </a:solidFill>
            </a:endParaRP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5</a:t>
            </a:fld>
            <a:endParaRPr lang="fi-FI"/>
          </a:p>
        </p:txBody>
      </p:sp>
      <p:graphicFrame>
        <p:nvGraphicFramePr>
          <p:cNvPr id="7" name="Sisällön paikkamerkki 6">
            <a:extLst>
              <a:ext uri="{FF2B5EF4-FFF2-40B4-BE49-F238E27FC236}">
                <a16:creationId xmlns:a16="http://schemas.microsoft.com/office/drawing/2014/main" id="{40C52F07-41B9-7A48-514F-FD4EA32D07D9}"/>
              </a:ext>
            </a:extLst>
          </p:cNvPr>
          <p:cNvGraphicFramePr>
            <a:graphicFrameLocks noGrp="1"/>
          </p:cNvGraphicFramePr>
          <p:nvPr>
            <p:ph idx="1"/>
            <p:extLst>
              <p:ext uri="{D42A27DB-BD31-4B8C-83A1-F6EECF244321}">
                <p14:modId xmlns:p14="http://schemas.microsoft.com/office/powerpoint/2010/main" val="2824585975"/>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6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Miltä koulutusasteelta valmistuneista osaajista on yrityksessänne suurin pula? </a:t>
            </a:r>
            <a:endParaRPr lang="fi-FI" sz="2400" b="1" dirty="0">
              <a:solidFill>
                <a:schemeClr val="accent3">
                  <a:lumMod val="90000"/>
                </a:schemeClr>
              </a:solidFill>
            </a:endParaRP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6</a:t>
            </a:fld>
            <a:endParaRPr lang="fi-FI"/>
          </a:p>
        </p:txBody>
      </p:sp>
      <p:graphicFrame>
        <p:nvGraphicFramePr>
          <p:cNvPr id="7" name="Sisällön paikkamerkki 6">
            <a:extLst>
              <a:ext uri="{FF2B5EF4-FFF2-40B4-BE49-F238E27FC236}">
                <a16:creationId xmlns:a16="http://schemas.microsoft.com/office/drawing/2014/main" id="{ACF85F5F-6775-EF32-BA2E-6B52131833CC}"/>
              </a:ext>
            </a:extLst>
          </p:cNvPr>
          <p:cNvGraphicFramePr>
            <a:graphicFrameLocks noGrp="1"/>
          </p:cNvGraphicFramePr>
          <p:nvPr>
            <p:ph idx="1"/>
            <p:extLst>
              <p:ext uri="{D42A27DB-BD31-4B8C-83A1-F6EECF244321}">
                <p14:modId xmlns:p14="http://schemas.microsoft.com/office/powerpoint/2010/main" val="3783960887"/>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71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Kuinka hyvin alueenne oppilaitoksista valmistuneiden osaaminen vastaa yrityksenne tarpeita?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7</a:t>
            </a:fld>
            <a:endParaRPr lang="fi-FI"/>
          </a:p>
        </p:txBody>
      </p:sp>
      <p:graphicFrame>
        <p:nvGraphicFramePr>
          <p:cNvPr id="7" name="Sisällön paikkamerkki 6">
            <a:extLst>
              <a:ext uri="{FF2B5EF4-FFF2-40B4-BE49-F238E27FC236}">
                <a16:creationId xmlns:a16="http://schemas.microsoft.com/office/drawing/2014/main" id="{C053AA0B-9C84-EF16-CB6B-3351426037FD}"/>
              </a:ext>
            </a:extLst>
          </p:cNvPr>
          <p:cNvGraphicFramePr>
            <a:graphicFrameLocks noGrp="1"/>
          </p:cNvGraphicFramePr>
          <p:nvPr>
            <p:ph idx="1"/>
            <p:extLst>
              <p:ext uri="{D42A27DB-BD31-4B8C-83A1-F6EECF244321}">
                <p14:modId xmlns:p14="http://schemas.microsoft.com/office/powerpoint/2010/main" val="190138129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611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Arvioikaa seuraavia vaihtoehtoja keinoina osaavan työvoiman turvaamiseksi? (Häme)</a:t>
            </a:r>
            <a:endParaRPr lang="fi-FI" sz="2000" b="1" dirty="0">
              <a:solidFill>
                <a:srgbClr val="002060"/>
              </a:solidFill>
            </a:endParaRP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8</a:t>
            </a:fld>
            <a:endParaRPr lang="fi-FI"/>
          </a:p>
        </p:txBody>
      </p:sp>
      <p:graphicFrame>
        <p:nvGraphicFramePr>
          <p:cNvPr id="10" name="Chart 1">
            <a:extLst>
              <a:ext uri="{FF2B5EF4-FFF2-40B4-BE49-F238E27FC236}">
                <a16:creationId xmlns:a16="http://schemas.microsoft.com/office/drawing/2014/main" id="{40226C0D-B917-4B08-9F51-90F3F6EC4443}"/>
              </a:ext>
            </a:extLst>
          </p:cNvPr>
          <p:cNvGraphicFramePr>
            <a:graphicFrameLocks noGrp="1"/>
          </p:cNvGraphicFramePr>
          <p:nvPr>
            <p:ph idx="1"/>
            <p:extLst>
              <p:ext uri="{D42A27DB-BD31-4B8C-83A1-F6EECF244321}">
                <p14:modId xmlns:p14="http://schemas.microsoft.com/office/powerpoint/2010/main" val="1765544866"/>
              </p:ext>
            </p:extLst>
          </p:nvPr>
        </p:nvGraphicFramePr>
        <p:xfrm>
          <a:off x="1483467" y="1491804"/>
          <a:ext cx="10413461" cy="4677696"/>
        </p:xfrm>
        <a:graphic>
          <a:graphicData uri="http://schemas.openxmlformats.org/drawingml/2006/chart">
            <c:chart xmlns:c="http://schemas.openxmlformats.org/drawingml/2006/chart" xmlns:r="http://schemas.openxmlformats.org/officeDocument/2006/relationships" r:id="rId2"/>
          </a:graphicData>
        </a:graphic>
      </p:graphicFrame>
      <p:sp>
        <p:nvSpPr>
          <p:cNvPr id="11" name="Nuoli: Oikea 10">
            <a:extLst>
              <a:ext uri="{FF2B5EF4-FFF2-40B4-BE49-F238E27FC236}">
                <a16:creationId xmlns:a16="http://schemas.microsoft.com/office/drawing/2014/main" id="{BF81596A-4C2A-727A-DD50-E02070FE8EB0}"/>
              </a:ext>
            </a:extLst>
          </p:cNvPr>
          <p:cNvSpPr/>
          <p:nvPr/>
        </p:nvSpPr>
        <p:spPr>
          <a:xfrm>
            <a:off x="493230" y="4508076"/>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Nuoli: Oikea 11">
            <a:extLst>
              <a:ext uri="{FF2B5EF4-FFF2-40B4-BE49-F238E27FC236}">
                <a16:creationId xmlns:a16="http://schemas.microsoft.com/office/drawing/2014/main" id="{EC1CA715-E481-B667-BCB9-E937AFF92FFB}"/>
              </a:ext>
            </a:extLst>
          </p:cNvPr>
          <p:cNvSpPr/>
          <p:nvPr/>
        </p:nvSpPr>
        <p:spPr>
          <a:xfrm>
            <a:off x="1954763" y="1796772"/>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Nuoli: Oikea 2">
            <a:extLst>
              <a:ext uri="{FF2B5EF4-FFF2-40B4-BE49-F238E27FC236}">
                <a16:creationId xmlns:a16="http://schemas.microsoft.com/office/drawing/2014/main" id="{5BCA0D0D-9BC6-BE8F-F209-780D4DF146F7}"/>
              </a:ext>
            </a:extLst>
          </p:cNvPr>
          <p:cNvSpPr/>
          <p:nvPr/>
        </p:nvSpPr>
        <p:spPr>
          <a:xfrm>
            <a:off x="2417074" y="4165954"/>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5605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A9DBF0-2A4F-4F2B-A1DE-5CB790B56FF3}"/>
              </a:ext>
            </a:extLst>
          </p:cNvPr>
          <p:cNvSpPr>
            <a:spLocks noGrp="1"/>
          </p:cNvSpPr>
          <p:nvPr>
            <p:ph type="title"/>
          </p:nvPr>
        </p:nvSpPr>
        <p:spPr>
          <a:xfrm>
            <a:off x="991649" y="2917102"/>
            <a:ext cx="10515600" cy="2214754"/>
          </a:xfrm>
        </p:spPr>
        <p:txBody>
          <a:bodyPr>
            <a:normAutofit/>
          </a:bodyPr>
          <a:lstStyle/>
          <a:p>
            <a:pPr algn="ctr"/>
            <a:r>
              <a:rPr lang="fi-FI" sz="4000" b="1" dirty="0"/>
              <a:t>Taustatiedot</a:t>
            </a:r>
          </a:p>
        </p:txBody>
      </p:sp>
      <p:sp>
        <p:nvSpPr>
          <p:cNvPr id="4" name="Dian numeron paikkamerkki 3">
            <a:extLst>
              <a:ext uri="{FF2B5EF4-FFF2-40B4-BE49-F238E27FC236}">
                <a16:creationId xmlns:a16="http://schemas.microsoft.com/office/drawing/2014/main" id="{C6455DD1-D965-404B-9779-102DC477FF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83665225"/>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E40488AD-CEA8-4954-8A47-F69A6E8205EB}"/>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21D8D071-10BB-46CF-B293-27CB3D646576}"/>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8297671E-D270-42DE-94A1-E438C3E3B503}"/>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F64538C-4AB0-4700-B8C9-8AE869706E0B}"/>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8CFB994-0B71-4933-A94B-B795C9DBAEBE}"/>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68f90f-7a76-499f-b24e-64c53539126a" xsi:nil="true"/>
    <lcf76f155ced4ddcb4097134ff3c332f xmlns="944b7541-8c04-40ea-999a-e2e75062a7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0F204561FD0AD4C816FC61D77954BE2" ma:contentTypeVersion="18" ma:contentTypeDescription="Luo uusi asiakirja." ma:contentTypeScope="" ma:versionID="546c0441982fdbeacc9c10573c90654b">
  <xsd:schema xmlns:xsd="http://www.w3.org/2001/XMLSchema" xmlns:xs="http://www.w3.org/2001/XMLSchema" xmlns:p="http://schemas.microsoft.com/office/2006/metadata/properties" xmlns:ns2="944b7541-8c04-40ea-999a-e2e75062a751" xmlns:ns3="9568f90f-7a76-499f-b24e-64c53539126a" targetNamespace="http://schemas.microsoft.com/office/2006/metadata/properties" ma:root="true" ma:fieldsID="c9b9fad1894a352f67a7755501e21ada" ns2:_="" ns3:_="">
    <xsd:import namespace="944b7541-8c04-40ea-999a-e2e75062a751"/>
    <xsd:import namespace="9568f90f-7a76-499f-b24e-64c5353912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b7541-8c04-40ea-999a-e2e75062a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3f25e0bd-434f-4748-8a06-ef2431e9f30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8f90f-7a76-499f-b24e-64c53539126a"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5db9dfad-390b-42f4-b8b0-6600f7228ce9}" ma:internalName="TaxCatchAll" ma:showField="CatchAllData" ma:web="9568f90f-7a76-499f-b24e-64c5353912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92BBC-6A43-4373-A5C7-2FC7C42CD72C}">
  <ds:schemaRefs>
    <ds:schemaRef ds:uri="http://schemas.openxmlformats.org/package/2006/metadata/core-properties"/>
    <ds:schemaRef ds:uri="http://schemas.microsoft.com/office/2006/documentManagement/types"/>
    <ds:schemaRef ds:uri="9568f90f-7a76-499f-b24e-64c53539126a"/>
    <ds:schemaRef ds:uri="http://purl.org/dc/dcmitype/"/>
    <ds:schemaRef ds:uri="http://www.w3.org/XML/1998/namespace"/>
    <ds:schemaRef ds:uri="http://purl.org/dc/terms/"/>
    <ds:schemaRef ds:uri="http://schemas.microsoft.com/office/infopath/2007/PartnerControls"/>
    <ds:schemaRef ds:uri="944b7541-8c04-40ea-999a-e2e75062a75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34BFEDB-08D3-4CBA-9367-E4AC9AD2C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b7541-8c04-40ea-999a-e2e75062a751"/>
    <ds:schemaRef ds:uri="9568f90f-7a76-499f-b24e-64c535391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0A31F-BD4E-47FD-A732-2C33AACBB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Kkauppakamarin PowerPoint pohja_2020</Template>
  <TotalTime>3853</TotalTime>
  <Words>215</Words>
  <Application>Microsoft Office PowerPoint</Application>
  <PresentationFormat>Laajakuva</PresentationFormat>
  <Paragraphs>40</Paragraphs>
  <Slides>13</Slides>
  <Notes>0</Notes>
  <HiddenSlides>0</HiddenSlides>
  <MMClips>0</MMClips>
  <ScaleCrop>false</ScaleCrop>
  <HeadingPairs>
    <vt:vector size="6" baseType="variant">
      <vt:variant>
        <vt:lpstr>Käytetyt fontit</vt:lpstr>
      </vt:variant>
      <vt:variant>
        <vt:i4>4</vt:i4>
      </vt:variant>
      <vt:variant>
        <vt:lpstr>Teema</vt:lpstr>
      </vt:variant>
      <vt:variant>
        <vt:i4>5</vt:i4>
      </vt:variant>
      <vt:variant>
        <vt:lpstr>Dian otsikot</vt:lpstr>
      </vt:variant>
      <vt:variant>
        <vt:i4>13</vt:i4>
      </vt:variant>
    </vt:vector>
  </HeadingPairs>
  <TitlesOfParts>
    <vt:vector size="22" baseType="lpstr">
      <vt:lpstr>Arial</vt:lpstr>
      <vt:lpstr>Calibri</vt:lpstr>
      <vt:lpstr>Cambria</vt:lpstr>
      <vt:lpstr>Century Gothic</vt:lpstr>
      <vt:lpstr>Keskuskauppakamarin pohja</vt:lpstr>
      <vt:lpstr>Beige</vt:lpstr>
      <vt:lpstr>Sininen</vt:lpstr>
      <vt:lpstr>Pinkki</vt:lpstr>
      <vt:lpstr>Lime</vt:lpstr>
      <vt:lpstr>HÄMEEN KAUPPAKAMARI</vt:lpstr>
      <vt:lpstr>Millainen on yrityksenne näkymä lähitulevaisuuden rekrytointitarpeesta (seuraavat 6 kk)?  </vt:lpstr>
      <vt:lpstr>Millainen on yrityksenne näkymä tulevaisuuden rekrytointitarpeesta (2-3 vuoden aikajänne)?</vt:lpstr>
      <vt:lpstr>Onko yrityksenne tarvitsemaa osaavaa työvoimaa saatavilla tällä hetkellä?</vt:lpstr>
      <vt:lpstr>Rajoittaako osaavan työvoiman saatavuus yrityksen kasvua ja liiketoiminnan kehittämistä?</vt:lpstr>
      <vt:lpstr>Miltä koulutusasteelta valmistuneista osaajista on yrityksessänne suurin pula? </vt:lpstr>
      <vt:lpstr>Kuinka hyvin alueenne oppilaitoksista valmistuneiden osaaminen vastaa yrityksenne tarpeita?</vt:lpstr>
      <vt:lpstr>Arvioikaa seuraavia vaihtoehtoja keinoina osaavan työvoiman turvaamiseksi? (Häme)</vt:lpstr>
      <vt:lpstr>Taustatiedot</vt:lpstr>
      <vt:lpstr> Yrityksen toimiala</vt:lpstr>
      <vt:lpstr>Yrityksen vuosiliikevaihto</vt:lpstr>
      <vt:lpstr>Yrityksen henkilöstömäärä</vt:lpstr>
      <vt:lpstr>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Pulkki</dc:creator>
  <cp:keywords>Keskuskauppakamari</cp:keywords>
  <cp:lastModifiedBy>Päivi Pulkki</cp:lastModifiedBy>
  <cp:revision>20</cp:revision>
  <cp:lastPrinted>2024-09-24T11:59:29Z</cp:lastPrinted>
  <dcterms:created xsi:type="dcterms:W3CDTF">2020-06-15T11:23:58Z</dcterms:created>
  <dcterms:modified xsi:type="dcterms:W3CDTF">2024-10-09T09:17:00Z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0x010100F0F204561FD0AD4C816FC61D77954BE2</vt:lpwstr>
  </property>
  <property fmtid="{D5CDD505-2E9C-101B-9397-08002B2CF9AE}" pid="3" name="MediaServiceImageTags">
    <vt:lpwstr/>
  </property>
</Properties>
</file>