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8" r:id="rId4"/>
    <p:sldMasterId id="2147483756" r:id="rId5"/>
    <p:sldMasterId id="2147483775" r:id="rId6"/>
    <p:sldMasterId id="2147483795" r:id="rId7"/>
    <p:sldMasterId id="2147483814" r:id="rId8"/>
  </p:sldMasterIdLst>
  <p:notesMasterIdLst>
    <p:notesMasterId r:id="rId22"/>
  </p:notesMasterIdLst>
  <p:handoutMasterIdLst>
    <p:handoutMasterId r:id="rId23"/>
  </p:handoutMasterIdLst>
  <p:sldIdLst>
    <p:sldId id="269" r:id="rId9"/>
    <p:sldId id="1094" r:id="rId10"/>
    <p:sldId id="1095" r:id="rId11"/>
    <p:sldId id="1092" r:id="rId12"/>
    <p:sldId id="1059" r:id="rId13"/>
    <p:sldId id="1091" r:id="rId14"/>
    <p:sldId id="1096" r:id="rId15"/>
    <p:sldId id="1063" r:id="rId16"/>
    <p:sldId id="293" r:id="rId17"/>
    <p:sldId id="329" r:id="rId18"/>
    <p:sldId id="330" r:id="rId19"/>
    <p:sldId id="331" r:id="rId20"/>
    <p:sldId id="277" r:id="rId21"/>
  </p:sldIdLst>
  <p:sldSz cx="12192000" cy="6858000"/>
  <p:notesSz cx="6797675" cy="9872663"/>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2" d="100"/>
          <a:sy n="82" d="100"/>
        </p:scale>
        <p:origin x="672" y="72"/>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4" d="100"/>
          <a:sy n="84" d="100"/>
        </p:scale>
        <p:origin x="297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äivi Pulkki" userId="75e05dbb-de64-449e-9b26-147fee05f82d" providerId="ADAL" clId="{3D087E86-471A-4061-8CA4-1371F15D2D1F}"/>
    <pc:docChg chg="delSld modSld sldOrd">
      <pc:chgData name="Päivi Pulkki" userId="75e05dbb-de64-449e-9b26-147fee05f82d" providerId="ADAL" clId="{3D087E86-471A-4061-8CA4-1371F15D2D1F}" dt="2024-10-09T09:16:52.132" v="23" actId="2696"/>
      <pc:docMkLst>
        <pc:docMk/>
      </pc:docMkLst>
      <pc:sldChg chg="del">
        <pc:chgData name="Päivi Pulkki" userId="75e05dbb-de64-449e-9b26-147fee05f82d" providerId="ADAL" clId="{3D087E86-471A-4061-8CA4-1371F15D2D1F}" dt="2024-10-09T09:15:01.189" v="17" actId="2696"/>
        <pc:sldMkLst>
          <pc:docMk/>
          <pc:sldMk cId="2798166902" sldId="379"/>
        </pc:sldMkLst>
      </pc:sldChg>
      <pc:sldChg chg="ord">
        <pc:chgData name="Päivi Pulkki" userId="75e05dbb-de64-449e-9b26-147fee05f82d" providerId="ADAL" clId="{3D087E86-471A-4061-8CA4-1371F15D2D1F}" dt="2024-10-09T09:02:00.163" v="9"/>
        <pc:sldMkLst>
          <pc:docMk/>
          <pc:sldMk cId="264567842" sldId="1059"/>
        </pc:sldMkLst>
      </pc:sldChg>
      <pc:sldChg chg="del">
        <pc:chgData name="Päivi Pulkki" userId="75e05dbb-de64-449e-9b26-147fee05f82d" providerId="ADAL" clId="{3D087E86-471A-4061-8CA4-1371F15D2D1F}" dt="2024-10-09T09:15:46.387" v="19" actId="2696"/>
        <pc:sldMkLst>
          <pc:docMk/>
          <pc:sldMk cId="1798329843" sldId="1060"/>
        </pc:sldMkLst>
      </pc:sldChg>
      <pc:sldChg chg="del">
        <pc:chgData name="Päivi Pulkki" userId="75e05dbb-de64-449e-9b26-147fee05f82d" providerId="ADAL" clId="{3D087E86-471A-4061-8CA4-1371F15D2D1F}" dt="2024-10-09T09:15:56.701" v="20" actId="2696"/>
        <pc:sldMkLst>
          <pc:docMk/>
          <pc:sldMk cId="3381545142" sldId="1061"/>
        </pc:sldMkLst>
      </pc:sldChg>
      <pc:sldChg chg="ord">
        <pc:chgData name="Päivi Pulkki" userId="75e05dbb-de64-449e-9b26-147fee05f82d" providerId="ADAL" clId="{3D087E86-471A-4061-8CA4-1371F15D2D1F}" dt="2024-10-09T09:05:45.009" v="15"/>
        <pc:sldMkLst>
          <pc:docMk/>
          <pc:sldMk cId="1856056164" sldId="1063"/>
        </pc:sldMkLst>
      </pc:sldChg>
      <pc:sldChg chg="del">
        <pc:chgData name="Päivi Pulkki" userId="75e05dbb-de64-449e-9b26-147fee05f82d" providerId="ADAL" clId="{3D087E86-471A-4061-8CA4-1371F15D2D1F}" dt="2024-10-09T09:16:15.428" v="21" actId="2696"/>
        <pc:sldMkLst>
          <pc:docMk/>
          <pc:sldMk cId="15802513" sldId="1064"/>
        </pc:sldMkLst>
      </pc:sldChg>
      <pc:sldChg chg="del">
        <pc:chgData name="Päivi Pulkki" userId="75e05dbb-de64-449e-9b26-147fee05f82d" providerId="ADAL" clId="{3D087E86-471A-4061-8CA4-1371F15D2D1F}" dt="2024-10-09T09:16:52.132" v="23" actId="2696"/>
        <pc:sldMkLst>
          <pc:docMk/>
          <pc:sldMk cId="4032486948" sldId="1066"/>
        </pc:sldMkLst>
      </pc:sldChg>
      <pc:sldChg chg="del">
        <pc:chgData name="Päivi Pulkki" userId="75e05dbb-de64-449e-9b26-147fee05f82d" providerId="ADAL" clId="{3D087E86-471A-4061-8CA4-1371F15D2D1F}" dt="2024-10-09T09:16:40.053" v="22" actId="2696"/>
        <pc:sldMkLst>
          <pc:docMk/>
          <pc:sldMk cId="3156930541" sldId="1083"/>
        </pc:sldMkLst>
      </pc:sldChg>
      <pc:sldChg chg="modSp mod ord">
        <pc:chgData name="Päivi Pulkki" userId="75e05dbb-de64-449e-9b26-147fee05f82d" providerId="ADAL" clId="{3D087E86-471A-4061-8CA4-1371F15D2D1F}" dt="2024-10-09T09:09:10.929" v="16" actId="6549"/>
        <pc:sldMkLst>
          <pc:docMk/>
          <pc:sldMk cId="377717726" sldId="1091"/>
        </pc:sldMkLst>
        <pc:spChg chg="mod">
          <ac:chgData name="Päivi Pulkki" userId="75e05dbb-de64-449e-9b26-147fee05f82d" providerId="ADAL" clId="{3D087E86-471A-4061-8CA4-1371F15D2D1F}" dt="2024-10-09T09:09:10.929" v="16" actId="6549"/>
          <ac:spMkLst>
            <pc:docMk/>
            <pc:sldMk cId="377717726" sldId="1091"/>
            <ac:spMk id="2" creationId="{5CA285AF-8481-0AD4-6541-6E6B1797D7FE}"/>
          </ac:spMkLst>
        </pc:spChg>
      </pc:sldChg>
      <pc:sldChg chg="ord">
        <pc:chgData name="Päivi Pulkki" userId="75e05dbb-de64-449e-9b26-147fee05f82d" providerId="ADAL" clId="{3D087E86-471A-4061-8CA4-1371F15D2D1F}" dt="2024-10-09T09:01:43.488" v="7"/>
        <pc:sldMkLst>
          <pc:docMk/>
          <pc:sldMk cId="1053466564" sldId="1092"/>
        </pc:sldMkLst>
      </pc:sldChg>
      <pc:sldChg chg="del">
        <pc:chgData name="Päivi Pulkki" userId="75e05dbb-de64-449e-9b26-147fee05f82d" providerId="ADAL" clId="{3D087E86-471A-4061-8CA4-1371F15D2D1F}" dt="2024-10-09T09:15:38.700" v="18" actId="2696"/>
        <pc:sldMkLst>
          <pc:docMk/>
          <pc:sldMk cId="2498132138" sldId="1093"/>
        </pc:sldMkLst>
      </pc:sldChg>
      <pc:sldChg chg="ord">
        <pc:chgData name="Päivi Pulkki" userId="75e05dbb-de64-449e-9b26-147fee05f82d" providerId="ADAL" clId="{3D087E86-471A-4061-8CA4-1371F15D2D1F}" dt="2024-10-09T09:00:47.097" v="1"/>
        <pc:sldMkLst>
          <pc:docMk/>
          <pc:sldMk cId="1137407633" sldId="1094"/>
        </pc:sldMkLst>
      </pc:sldChg>
      <pc:sldChg chg="ord">
        <pc:chgData name="Päivi Pulkki" userId="75e05dbb-de64-449e-9b26-147fee05f82d" providerId="ADAL" clId="{3D087E86-471A-4061-8CA4-1371F15D2D1F}" dt="2024-10-09T09:01:11.236" v="5"/>
        <pc:sldMkLst>
          <pc:docMk/>
          <pc:sldMk cId="3615705810" sldId="1095"/>
        </pc:sldMkLst>
      </pc:sldChg>
      <pc:sldChg chg="ord">
        <pc:chgData name="Päivi Pulkki" userId="75e05dbb-de64-449e-9b26-147fee05f82d" providerId="ADAL" clId="{3D087E86-471A-4061-8CA4-1371F15D2D1F}" dt="2024-10-09T09:05:31.487" v="13"/>
        <pc:sldMkLst>
          <pc:docMk/>
          <pc:sldMk cId="1066111591" sldId="1096"/>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kauppakamari.sharepoint.com/sites/hameenkauppakamarinintra/Yhteinen/Kyselyt/2024/2024_Osaajakysely/H&#228;meen_tulokset/20240927_vertailu_vuodet%202023%20ja%202024_kaikki%20(2).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oleObject" Target="https://kauppakamari.sharepoint.com/sites/hameenkauppakamarinintra/Yhteinen/Kyselyt/2024/2024_Osaajakysely/H&#228;meen_tulokset/Osaajakysely-H&#228;meenkauppakamari_tulokset.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https://kauppakamari.sharepoint.com/sites/hameenkauppakamarinintra/Yhteinen/Kyselyt/2024/2024_Osaajakysely/H&#228;meen_tulokset/20240927_vertailu_vuodet%202023%20ja%202024_kaikki%20(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kauppakamari.sharepoint.com/sites/hameenkauppakamarinintra/Yhteinen/Kyselyt/2024/2024_Osaajakysely/H&#228;meen_tulokset/20240927_vertailu_vuodet%202023%20ja%202024_kaikki%20(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kauppakamari.sharepoint.com/sites/hameenkauppakamarinintra/Yhteinen/Kyselyt/2024/2024_Osaajakysely/H&#228;meen_tulokset/20240927_vertailu_vuodet%202023%20ja%202024_kaikki%20(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kauppakamari.sharepoint.com/sites/hameenkauppakamarinintra/Yhteinen/Kyselyt/2024/2024_Osaajakysely/H&#228;meen_tulokset/20240926_vertailu_vuodet%202023%20ja%202024%20(2).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kauppakamari.sharepoint.com/sites/hameenkauppakamarinintra/Yhteinen/Kyselyt/2024/2024_Osaajakysely/H&#228;meen_tulokset/20240927_vertailu_vuodet%202023%20ja%202024_kaikki%20(2).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kauppakamari.sharepoint.com/sites/hameenkauppakamarinintra/Yhteinen/Kyselyt/2024/2024_Osaajakysely/H&#228;meen_tulokset/Osaajakysely-H&#228;meenkauppakamari_tulokset.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1" Type="http://schemas.openxmlformats.org/officeDocument/2006/relationships/oleObject" Target="https://kauppakamari.sharepoint.com/sites/hameenkauppakamarinintra/Yhteinen/Kyselyt/2024/2024_Osaajakysely/H&#228;meen_tulokset/Osaajakysely-H&#228;meenkauppakamari_tulokset.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https://kauppakamari.sharepoint.com/sites/hameenkauppakamarinintra/Yhteinen/Kyselyt/2024/2024_Osaajakysely/H&#228;meen_tulokset/Osaajakysely-H&#228;meenkauppakamari_tulokse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'[20240927_vertailu_vuodet 2023 ja 2024_kaikki (2).xlsx]Taul1'!$B$166</c:f>
              <c:strCache>
                <c:ptCount val="1"/>
                <c:pt idx="0">
                  <c:v>Häme 2023</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'[20240927_vertailu_vuodet 2023 ja 2024_kaikki (2).xlsx]Taul1'!$A$167:$A$171</c:f>
              <c:strCache>
                <c:ptCount val="5"/>
                <c:pt idx="0">
                  <c:v>1 = vähenee merkittävästi</c:v>
                </c:pt>
                <c:pt idx="1">
                  <c:v>2 = vähenee</c:v>
                </c:pt>
                <c:pt idx="2">
                  <c:v>3 = ei vähene eikä kasva</c:v>
                </c:pt>
                <c:pt idx="3">
                  <c:v>4 = kasvaa</c:v>
                </c:pt>
                <c:pt idx="4">
                  <c:v>5 = kasvaa merkittävästi</c:v>
                </c:pt>
              </c:strCache>
            </c:strRef>
          </c:cat>
          <c:val>
            <c:numRef>
              <c:f>'[20240927_vertailu_vuodet 2023 ja 2024_kaikki (2).xlsx]Taul1'!$B$167:$B$171</c:f>
              <c:numCache>
                <c:formatCode>0.0%</c:formatCode>
                <c:ptCount val="5"/>
                <c:pt idx="0">
                  <c:v>3.2258064516129031E-2</c:v>
                </c:pt>
                <c:pt idx="1">
                  <c:v>3.2258064516129031E-2</c:v>
                </c:pt>
                <c:pt idx="2">
                  <c:v>0.67741935483870974</c:v>
                </c:pt>
                <c:pt idx="3">
                  <c:v>0.25806451612903225</c:v>
                </c:pt>
                <c:pt idx="4">
                  <c:v>0</c:v>
                </c:pt>
              </c:numCache>
            </c:numRef>
          </c:val>
          <c:extLst>
            <c:ext xmlns:c16="http://schemas.microsoft.com/office/drawing/2014/chart" uri="{C3380CC4-5D6E-409C-BE32-E72D297353CC}">
              <c16:uniqueId val="{00000000-8C2F-411C-BB6F-DF3E61F7ED37}"/>
            </c:ext>
          </c:extLst>
        </c:ser>
        <c:ser>
          <c:idx val="1"/>
          <c:order val="1"/>
          <c:tx>
            <c:strRef>
              <c:f>'[20240927_vertailu_vuodet 2023 ja 2024_kaikki (2).xlsx]Taul1'!$C$166</c:f>
              <c:strCache>
                <c:ptCount val="1"/>
                <c:pt idx="0">
                  <c:v>Häme 2024</c:v>
                </c:pt>
              </c:strCache>
            </c:strRef>
          </c:tx>
          <c:spPr>
            <a:solidFill>
              <a:srgbClr val="002060"/>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'[20240927_vertailu_vuodet 2023 ja 2024_kaikki (2).xlsx]Taul1'!$A$167:$A$171</c:f>
              <c:strCache>
                <c:ptCount val="5"/>
                <c:pt idx="0">
                  <c:v>1 = vähenee merkittävästi</c:v>
                </c:pt>
                <c:pt idx="1">
                  <c:v>2 = vähenee</c:v>
                </c:pt>
                <c:pt idx="2">
                  <c:v>3 = ei vähene eikä kasva</c:v>
                </c:pt>
                <c:pt idx="3">
                  <c:v>4 = kasvaa</c:v>
                </c:pt>
                <c:pt idx="4">
                  <c:v>5 = kasvaa merkittävästi</c:v>
                </c:pt>
              </c:strCache>
            </c:strRef>
          </c:cat>
          <c:val>
            <c:numRef>
              <c:f>'[20240927_vertailu_vuodet 2023 ja 2024_kaikki (2).xlsx]Taul1'!$C$167:$C$171</c:f>
              <c:numCache>
                <c:formatCode>0.0%</c:formatCode>
                <c:ptCount val="5"/>
                <c:pt idx="0">
                  <c:v>2.7777777777777776E-2</c:v>
                </c:pt>
                <c:pt idx="1">
                  <c:v>4.1666666666666671E-2</c:v>
                </c:pt>
                <c:pt idx="2">
                  <c:v>0.70833333333333337</c:v>
                </c:pt>
                <c:pt idx="3">
                  <c:v>0.19444444444444448</c:v>
                </c:pt>
                <c:pt idx="4">
                  <c:v>2.7777777777777776E-2</c:v>
                </c:pt>
              </c:numCache>
            </c:numRef>
          </c:val>
          <c:extLst>
            <c:ext xmlns:c16="http://schemas.microsoft.com/office/drawing/2014/chart" uri="{C3380CC4-5D6E-409C-BE32-E72D297353CC}">
              <c16:uniqueId val="{00000001-8C2F-411C-BB6F-DF3E61F7ED37}"/>
            </c:ext>
          </c:extLst>
        </c:ser>
        <c:ser>
          <c:idx val="2"/>
          <c:order val="2"/>
          <c:tx>
            <c:strRef>
              <c:f>'[20240927_vertailu_vuodet 2023 ja 2024_kaikki (2).xlsx]Taul1'!$D$166</c:f>
              <c:strCache>
                <c:ptCount val="1"/>
                <c:pt idx="0">
                  <c:v>Koko Suomi 2024</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'[20240927_vertailu_vuodet 2023 ja 2024_kaikki (2).xlsx]Taul1'!$A$167:$A$171</c:f>
              <c:strCache>
                <c:ptCount val="5"/>
                <c:pt idx="0">
                  <c:v>1 = vähenee merkittävästi</c:v>
                </c:pt>
                <c:pt idx="1">
                  <c:v>2 = vähenee</c:v>
                </c:pt>
                <c:pt idx="2">
                  <c:v>3 = ei vähene eikä kasva</c:v>
                </c:pt>
                <c:pt idx="3">
                  <c:v>4 = kasvaa</c:v>
                </c:pt>
                <c:pt idx="4">
                  <c:v>5 = kasvaa merkittävästi</c:v>
                </c:pt>
              </c:strCache>
            </c:strRef>
          </c:cat>
          <c:val>
            <c:numRef>
              <c:f>'[20240927_vertailu_vuodet 2023 ja 2024_kaikki (2).xlsx]Taul1'!$D$167:$D$171</c:f>
              <c:numCache>
                <c:formatCode>0.0%</c:formatCode>
                <c:ptCount val="5"/>
                <c:pt idx="0">
                  <c:v>2.5354969574036511E-2</c:v>
                </c:pt>
                <c:pt idx="1">
                  <c:v>7.4036511156186605E-2</c:v>
                </c:pt>
                <c:pt idx="2">
                  <c:v>0.5</c:v>
                </c:pt>
                <c:pt idx="3">
                  <c:v>0.36916835699797163</c:v>
                </c:pt>
                <c:pt idx="4">
                  <c:v>3.1440162271805273E-2</c:v>
                </c:pt>
              </c:numCache>
            </c:numRef>
          </c:val>
          <c:extLst>
            <c:ext xmlns:c16="http://schemas.microsoft.com/office/drawing/2014/chart" uri="{C3380CC4-5D6E-409C-BE32-E72D297353CC}">
              <c16:uniqueId val="{00000002-8C2F-411C-BB6F-DF3E61F7ED37}"/>
            </c:ext>
          </c:extLst>
        </c:ser>
        <c:dLbls>
          <c:dLblPos val="outEnd"/>
          <c:showLegendKey val="0"/>
          <c:showVal val="1"/>
          <c:showCatName val="0"/>
          <c:showSerName val="0"/>
          <c:showPercent val="0"/>
          <c:showBubbleSize val="0"/>
        </c:dLbls>
        <c:gapWidth val="219"/>
        <c:overlap val="-27"/>
        <c:axId val="235796112"/>
        <c:axId val="235796592"/>
        <c:extLst>
          <c:ext xmlns:c15="http://schemas.microsoft.com/office/drawing/2012/chart" uri="{02D57815-91ED-43cb-92C2-25804820EDAC}">
            <c15:filteredBarSeries>
              <c15:ser>
                <c:idx val="3"/>
                <c:order val="3"/>
                <c:tx>
                  <c:strRef>
                    <c:extLst>
                      <c:ext uri="{02D57815-91ED-43cb-92C2-25804820EDAC}">
                        <c15:formulaRef>
                          <c15:sqref>'[20240927_vertailu_vuodet 2023 ja 2024_kaikki (2).xlsx]Taul1'!$E$166</c15:sqref>
                        </c15:formulaRef>
                      </c:ext>
                    </c:extLst>
                    <c:strCache>
                      <c:ptCount val="1"/>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'[20240927_vertailu_vuodet 2023 ja 2024_kaikki (2).xlsx]Taul1'!$A$167:$A$171</c15:sqref>
                        </c15:formulaRef>
                      </c:ext>
                    </c:extLst>
                    <c:strCache>
                      <c:ptCount val="5"/>
                      <c:pt idx="0">
                        <c:v>1 = vähenee merkittävästi</c:v>
                      </c:pt>
                      <c:pt idx="1">
                        <c:v>2 = vähenee</c:v>
                      </c:pt>
                      <c:pt idx="2">
                        <c:v>3 = ei vähene eikä kasva</c:v>
                      </c:pt>
                      <c:pt idx="3">
                        <c:v>4 = kasvaa</c:v>
                      </c:pt>
                      <c:pt idx="4">
                        <c:v>5 = kasvaa merkittävästi</c:v>
                      </c:pt>
                    </c:strCache>
                  </c:strRef>
                </c:cat>
                <c:val>
                  <c:numRef>
                    <c:extLst>
                      <c:ext uri="{02D57815-91ED-43cb-92C2-25804820EDAC}">
                        <c15:formulaRef>
                          <c15:sqref>'[20240927_vertailu_vuodet 2023 ja 2024_kaikki (2).xlsx]Taul1'!$E$167:$E$171</c15:sqref>
                        </c15:formulaRef>
                      </c:ext>
                    </c:extLst>
                    <c:numCache>
                      <c:formatCode>General</c:formatCode>
                      <c:ptCount val="5"/>
                    </c:numCache>
                  </c:numRef>
                </c:val>
                <c:extLst>
                  <c:ext xmlns:c16="http://schemas.microsoft.com/office/drawing/2014/chart" uri="{C3380CC4-5D6E-409C-BE32-E72D297353CC}">
                    <c16:uniqueId val="{00000003-8C2F-411C-BB6F-DF3E61F7ED37}"/>
                  </c:ext>
                </c:extLst>
              </c15:ser>
            </c15:filteredBarSeries>
          </c:ext>
        </c:extLst>
      </c:barChart>
      <c:catAx>
        <c:axId val="235796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235796592"/>
        <c:crosses val="autoZero"/>
        <c:auto val="1"/>
        <c:lblAlgn val="ctr"/>
        <c:lblOffset val="100"/>
        <c:noMultiLvlLbl val="0"/>
      </c:catAx>
      <c:valAx>
        <c:axId val="235796592"/>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2357961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legend>
    <c:plotVisOnly val="1"/>
    <c:dispBlanksAs val="gap"/>
    <c:showDLblsOverMax val="0"/>
  </c:chart>
  <c:spPr>
    <a:noFill/>
    <a:ln>
      <a:noFill/>
    </a:ln>
    <a:effectLst/>
  </c:spPr>
  <c:txPr>
    <a:bodyPr/>
    <a:lstStyle/>
    <a:p>
      <a:pPr>
        <a:defRPr sz="1200" b="1">
          <a:solidFill>
            <a:schemeClr val="tx1"/>
          </a:solidFill>
        </a:defRPr>
      </a:pPr>
      <a:endParaRPr lang="fi-FI"/>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002060"/>
            </a:solidFill>
            <a:ln>
              <a:noFill/>
            </a:ln>
          </c:spPr>
          <c:invertIfNegative val="0"/>
          <c:dPt>
            <c:idx val="0"/>
            <c:invertIfNegative val="0"/>
            <c:bubble3D val="0"/>
            <c:extLst>
              <c:ext xmlns:c16="http://schemas.microsoft.com/office/drawing/2014/chart" uri="{C3380CC4-5D6E-409C-BE32-E72D297353CC}">
                <c16:uniqueId val="{00000000-94F3-4F3C-A21D-8275FEF712F3}"/>
              </c:ext>
            </c:extLst>
          </c:dPt>
          <c:dPt>
            <c:idx val="1"/>
            <c:invertIfNegative val="0"/>
            <c:bubble3D val="0"/>
            <c:extLst>
              <c:ext xmlns:c16="http://schemas.microsoft.com/office/drawing/2014/chart" uri="{C3380CC4-5D6E-409C-BE32-E72D297353CC}">
                <c16:uniqueId val="{00000002-94F3-4F3C-A21D-8275FEF712F3}"/>
              </c:ext>
            </c:extLst>
          </c:dPt>
          <c:dPt>
            <c:idx val="2"/>
            <c:invertIfNegative val="0"/>
            <c:bubble3D val="0"/>
            <c:extLst>
              <c:ext xmlns:c16="http://schemas.microsoft.com/office/drawing/2014/chart" uri="{C3380CC4-5D6E-409C-BE32-E72D297353CC}">
                <c16:uniqueId val="{00000004-94F3-4F3C-A21D-8275FEF712F3}"/>
              </c:ext>
            </c:extLst>
          </c:dPt>
          <c:dPt>
            <c:idx val="3"/>
            <c:invertIfNegative val="0"/>
            <c:bubble3D val="0"/>
            <c:extLst>
              <c:ext xmlns:c16="http://schemas.microsoft.com/office/drawing/2014/chart" uri="{C3380CC4-5D6E-409C-BE32-E72D297353CC}">
                <c16:uniqueId val="{00000006-94F3-4F3C-A21D-8275FEF712F3}"/>
              </c:ext>
            </c:extLst>
          </c:dPt>
          <c:dPt>
            <c:idx val="4"/>
            <c:invertIfNegative val="0"/>
            <c:bubble3D val="0"/>
            <c:extLst>
              <c:ext xmlns:c16="http://schemas.microsoft.com/office/drawing/2014/chart" uri="{C3380CC4-5D6E-409C-BE32-E72D297353CC}">
                <c16:uniqueId val="{00000008-94F3-4F3C-A21D-8275FEF712F3}"/>
              </c:ext>
            </c:extLst>
          </c:dPt>
          <c:dPt>
            <c:idx val="5"/>
            <c:invertIfNegative val="0"/>
            <c:bubble3D val="0"/>
            <c:extLst>
              <c:ext xmlns:c16="http://schemas.microsoft.com/office/drawing/2014/chart" uri="{C3380CC4-5D6E-409C-BE32-E72D297353CC}">
                <c16:uniqueId val="{0000000A-94F3-4F3C-A21D-8275FEF712F3}"/>
              </c:ext>
            </c:extLst>
          </c:dPt>
          <c:dLbls>
            <c:numFmt formatCode="0.0%" sourceLinked="0"/>
            <c:spPr>
              <a:noFill/>
              <a:ln>
                <a:noFill/>
              </a:ln>
              <a:effectLst/>
            </c:spPr>
            <c:txPr>
              <a:bodyPr rot="0" vert="horz"/>
              <a:lstStyle/>
              <a:p>
                <a:pPr algn="ctr">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'4 Kysymys'!$B$34:$B$39</c:f>
              <c:strCache>
                <c:ptCount val="6"/>
                <c:pt idx="0">
                  <c:v>0 (Yksinyrittäjä)</c:v>
                </c:pt>
                <c:pt idx="1">
                  <c:v>1-5</c:v>
                </c:pt>
                <c:pt idx="2">
                  <c:v>5-9</c:v>
                </c:pt>
                <c:pt idx="3">
                  <c:v>10-49</c:v>
                </c:pt>
                <c:pt idx="4">
                  <c:v>50-249</c:v>
                </c:pt>
                <c:pt idx="5">
                  <c:v>Yli 250</c:v>
                </c:pt>
              </c:strCache>
            </c:strRef>
          </c:cat>
          <c:val>
            <c:numRef>
              <c:f>'4 Kysymys'!$C$34:$C$39</c:f>
              <c:numCache>
                <c:formatCode>0.0%</c:formatCode>
                <c:ptCount val="6"/>
                <c:pt idx="0">
                  <c:v>5.5555555555555552E-2</c:v>
                </c:pt>
                <c:pt idx="1">
                  <c:v>0.22222222222222221</c:v>
                </c:pt>
                <c:pt idx="2">
                  <c:v>0.1111111111111111</c:v>
                </c:pt>
                <c:pt idx="3">
                  <c:v>0.34722222222222221</c:v>
                </c:pt>
                <c:pt idx="4">
                  <c:v>0.18055555555555555</c:v>
                </c:pt>
                <c:pt idx="5">
                  <c:v>8.3333333333333343E-2</c:v>
                </c:pt>
              </c:numCache>
            </c:numRef>
          </c:val>
          <c:extLst>
            <c:ext xmlns:c16="http://schemas.microsoft.com/office/drawing/2014/chart" uri="{C3380CC4-5D6E-409C-BE32-E72D297353CC}">
              <c16:uniqueId val="{0000000B-94F3-4F3C-A21D-8275FEF712F3}"/>
            </c:ext>
          </c:extLst>
        </c:ser>
        <c:dLbls>
          <c:showLegendKey val="0"/>
          <c:showVal val="0"/>
          <c:showCatName val="0"/>
          <c:showSerName val="0"/>
          <c:showPercent val="0"/>
          <c:showBubbleSize val="0"/>
        </c:dLbls>
        <c:gapWidth val="40"/>
        <c:overlap val="-2"/>
        <c:axId val="57157824"/>
        <c:axId val="2913273"/>
      </c:barChart>
      <c:catAx>
        <c:axId val="57157824"/>
        <c:scaling>
          <c:orientation val="minMax"/>
        </c:scaling>
        <c:delete val="0"/>
        <c:axPos val="b"/>
        <c:numFmt formatCode="General" sourceLinked="0"/>
        <c:majorTickMark val="out"/>
        <c:minorTickMark val="none"/>
        <c:tickLblPos val="nextTo"/>
        <c:spPr>
          <a:ln>
            <a:noFill/>
          </a:ln>
        </c:spPr>
        <c:crossAx val="2913273"/>
        <c:crosses val="autoZero"/>
        <c:auto val="0"/>
        <c:lblAlgn val="ctr"/>
        <c:lblOffset val="100"/>
        <c:noMultiLvlLbl val="0"/>
      </c:catAx>
      <c:valAx>
        <c:axId val="2913273"/>
        <c:scaling>
          <c:orientation val="minMax"/>
          <c:max val="1"/>
          <c:min val="0"/>
        </c:scaling>
        <c:delete val="0"/>
        <c:axPos val="l"/>
        <c:majorGridlines>
          <c:spPr>
            <a:ln w="12700">
              <a:solidFill>
                <a:srgbClr val="D3D3D3"/>
              </a:solidFill>
            </a:ln>
          </c:spPr>
        </c:majorGridlines>
        <c:title>
          <c:tx>
            <c:rich>
              <a:bodyPr rot="-5400000" vert="horz"/>
              <a:lstStyle/>
              <a:p>
                <a:pPr algn="ctr">
                  <a:defRPr/>
                </a:pPr>
                <a:r>
                  <a:rPr lang="en-US"/>
                  <a:t>Prosentti</a:t>
                </a:r>
              </a:p>
            </c:rich>
          </c:tx>
          <c:overlay val="0"/>
          <c:spPr>
            <a:noFill/>
            <a:ln>
              <a:noFill/>
            </a:ln>
          </c:spPr>
        </c:title>
        <c:numFmt formatCode="0%" sourceLinked="0"/>
        <c:majorTickMark val="out"/>
        <c:minorTickMark val="none"/>
        <c:tickLblPos val="nextTo"/>
        <c:spPr>
          <a:ln>
            <a:noFill/>
          </a:ln>
        </c:spPr>
        <c:crossAx val="57157824"/>
        <c:crosses val="autoZero"/>
        <c:crossBetween val="between"/>
      </c:valAx>
      <c:spPr>
        <a:solidFill>
          <a:srgbClr val="FFFFFF"/>
        </a:solidFill>
        <a:ln w="12700">
          <a:noFill/>
        </a:ln>
      </c:spPr>
    </c:plotArea>
    <c:plotVisOnly val="0"/>
    <c:dispBlanksAs val="gap"/>
    <c:showDLblsOverMax val="0"/>
  </c:chart>
  <c:spPr>
    <a:ln w="6350">
      <a:solidFill>
        <a:srgbClr val="000000"/>
      </a:solidFill>
    </a:ln>
  </c:spPr>
  <c:txPr>
    <a:bodyPr rot="0" vert="horz"/>
    <a:lstStyle/>
    <a:p>
      <a:pPr>
        <a:defRPr lang="en-US" sz="1200" b="1" u="none" baseline="0">
          <a:solidFill>
            <a:schemeClr val="tx1"/>
          </a:solidFill>
          <a:latin typeface="+mn-lt"/>
          <a:ea typeface="Calibri"/>
          <a:cs typeface="Calibri"/>
        </a:defRPr>
      </a:pPr>
      <a:endParaRPr lang="fi-FI"/>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'[20240927_vertailu_vuodet 2023 ja 2024_kaikki (2).xlsx]Taul1'!$B$182</c:f>
              <c:strCache>
                <c:ptCount val="1"/>
                <c:pt idx="0">
                  <c:v>Häme 2023</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'[20240927_vertailu_vuodet 2023 ja 2024_kaikki (2).xlsx]Taul1'!$A$183:$A$187</c:f>
              <c:strCache>
                <c:ptCount val="5"/>
                <c:pt idx="0">
                  <c:v>1 = vähenee merkittävästi</c:v>
                </c:pt>
                <c:pt idx="1">
                  <c:v>2 = vähenee</c:v>
                </c:pt>
                <c:pt idx="2">
                  <c:v>3 = ei vähene eikä kasva</c:v>
                </c:pt>
                <c:pt idx="3">
                  <c:v>4 = kasvaa</c:v>
                </c:pt>
                <c:pt idx="4">
                  <c:v>5 = kasvaa merkittävästi</c:v>
                </c:pt>
              </c:strCache>
            </c:strRef>
          </c:cat>
          <c:val>
            <c:numRef>
              <c:f>'[20240927_vertailu_vuodet 2023 ja 2024_kaikki (2).xlsx]Taul1'!$B$183:$B$187</c:f>
              <c:numCache>
                <c:formatCode>0.0%</c:formatCode>
                <c:ptCount val="5"/>
                <c:pt idx="0">
                  <c:v>1.5873015873015876E-2</c:v>
                </c:pt>
                <c:pt idx="1">
                  <c:v>4.7619047619047616E-2</c:v>
                </c:pt>
                <c:pt idx="2">
                  <c:v>0.33333333333333337</c:v>
                </c:pt>
                <c:pt idx="3">
                  <c:v>0.53968253968253965</c:v>
                </c:pt>
                <c:pt idx="4">
                  <c:v>6.3492063492063502E-2</c:v>
                </c:pt>
              </c:numCache>
            </c:numRef>
          </c:val>
          <c:extLst>
            <c:ext xmlns:c16="http://schemas.microsoft.com/office/drawing/2014/chart" uri="{C3380CC4-5D6E-409C-BE32-E72D297353CC}">
              <c16:uniqueId val="{00000000-A702-44BA-8B72-289CCEAE15A2}"/>
            </c:ext>
          </c:extLst>
        </c:ser>
        <c:ser>
          <c:idx val="1"/>
          <c:order val="1"/>
          <c:tx>
            <c:strRef>
              <c:f>'[20240927_vertailu_vuodet 2023 ja 2024_kaikki (2).xlsx]Taul1'!$C$182</c:f>
              <c:strCache>
                <c:ptCount val="1"/>
                <c:pt idx="0">
                  <c:v>Häme 2024</c:v>
                </c:pt>
              </c:strCache>
            </c:strRef>
          </c:tx>
          <c:spPr>
            <a:solidFill>
              <a:srgbClr val="002060"/>
            </a:solidFill>
            <a:ln>
              <a:noFill/>
            </a:ln>
            <a:effectLst/>
          </c:spPr>
          <c:invertIfNegative val="0"/>
          <c:dLbls>
            <c:dLbl>
              <c:idx val="2"/>
              <c:layout>
                <c:manualLayout>
                  <c:x val="0"/>
                  <c:y val="-1.167456998284205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702-44BA-8B72-289CCEAE15A2}"/>
                </c:ext>
              </c:extLst>
            </c:dLbl>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'[20240927_vertailu_vuodet 2023 ja 2024_kaikki (2).xlsx]Taul1'!$A$183:$A$187</c:f>
              <c:strCache>
                <c:ptCount val="5"/>
                <c:pt idx="0">
                  <c:v>1 = vähenee merkittävästi</c:v>
                </c:pt>
                <c:pt idx="1">
                  <c:v>2 = vähenee</c:v>
                </c:pt>
                <c:pt idx="2">
                  <c:v>3 = ei vähene eikä kasva</c:v>
                </c:pt>
                <c:pt idx="3">
                  <c:v>4 = kasvaa</c:v>
                </c:pt>
                <c:pt idx="4">
                  <c:v>5 = kasvaa merkittävästi</c:v>
                </c:pt>
              </c:strCache>
            </c:strRef>
          </c:cat>
          <c:val>
            <c:numRef>
              <c:f>'[20240927_vertailu_vuodet 2023 ja 2024_kaikki (2).xlsx]Taul1'!$C$183:$C$187</c:f>
              <c:numCache>
                <c:formatCode>0.0%</c:formatCode>
                <c:ptCount val="5"/>
                <c:pt idx="0">
                  <c:v>1.3888888888888888E-2</c:v>
                </c:pt>
                <c:pt idx="1">
                  <c:v>1.3888888888888888E-2</c:v>
                </c:pt>
                <c:pt idx="2">
                  <c:v>0.34722222222222221</c:v>
                </c:pt>
                <c:pt idx="3">
                  <c:v>0.58333333333333337</c:v>
                </c:pt>
                <c:pt idx="4">
                  <c:v>4.1666666666666671E-2</c:v>
                </c:pt>
              </c:numCache>
            </c:numRef>
          </c:val>
          <c:extLst>
            <c:ext xmlns:c16="http://schemas.microsoft.com/office/drawing/2014/chart" uri="{C3380CC4-5D6E-409C-BE32-E72D297353CC}">
              <c16:uniqueId val="{00000001-A702-44BA-8B72-289CCEAE15A2}"/>
            </c:ext>
          </c:extLst>
        </c:ser>
        <c:ser>
          <c:idx val="2"/>
          <c:order val="2"/>
          <c:tx>
            <c:strRef>
              <c:f>'[20240927_vertailu_vuodet 2023 ja 2024_kaikki (2).xlsx]Taul1'!$D$182</c:f>
              <c:strCache>
                <c:ptCount val="1"/>
                <c:pt idx="0">
                  <c:v>Koko Suomi 2024</c:v>
                </c:pt>
              </c:strCache>
            </c:strRef>
          </c:tx>
          <c:spPr>
            <a:solidFill>
              <a:schemeClr val="accent3"/>
            </a:solidFill>
            <a:ln>
              <a:noFill/>
            </a:ln>
            <a:effectLst/>
          </c:spPr>
          <c:invertIfNegative val="0"/>
          <c:dLbls>
            <c:dLbl>
              <c:idx val="3"/>
              <c:layout>
                <c:manualLayout>
                  <c:x val="3.9331366764994123E-3"/>
                  <c:y val="-1.3376956906925503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702-44BA-8B72-289CCEAE15A2}"/>
                </c:ext>
              </c:extLst>
            </c:dLbl>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'[20240927_vertailu_vuodet 2023 ja 2024_kaikki (2).xlsx]Taul1'!$A$183:$A$187</c:f>
              <c:strCache>
                <c:ptCount val="5"/>
                <c:pt idx="0">
                  <c:v>1 = vähenee merkittävästi</c:v>
                </c:pt>
                <c:pt idx="1">
                  <c:v>2 = vähenee</c:v>
                </c:pt>
                <c:pt idx="2">
                  <c:v>3 = ei vähene eikä kasva</c:v>
                </c:pt>
                <c:pt idx="3">
                  <c:v>4 = kasvaa</c:v>
                </c:pt>
                <c:pt idx="4">
                  <c:v>5 = kasvaa merkittävästi</c:v>
                </c:pt>
              </c:strCache>
            </c:strRef>
          </c:cat>
          <c:val>
            <c:numRef>
              <c:f>'[20240927_vertailu_vuodet 2023 ja 2024_kaikki (2).xlsx]Taul1'!$D$183:$D$187</c:f>
              <c:numCache>
                <c:formatCode>0.0%</c:formatCode>
                <c:ptCount val="5"/>
                <c:pt idx="0">
                  <c:v>1.6227180527383367E-2</c:v>
                </c:pt>
                <c:pt idx="1">
                  <c:v>4.2596348884381345E-2</c:v>
                </c:pt>
                <c:pt idx="2">
                  <c:v>0.2870182555780933</c:v>
                </c:pt>
                <c:pt idx="3">
                  <c:v>0.56693711967545635</c:v>
                </c:pt>
                <c:pt idx="4">
                  <c:v>8.7221095334685611E-2</c:v>
                </c:pt>
              </c:numCache>
            </c:numRef>
          </c:val>
          <c:extLst>
            <c:ext xmlns:c16="http://schemas.microsoft.com/office/drawing/2014/chart" uri="{C3380CC4-5D6E-409C-BE32-E72D297353CC}">
              <c16:uniqueId val="{00000002-A702-44BA-8B72-289CCEAE15A2}"/>
            </c:ext>
          </c:extLst>
        </c:ser>
        <c:dLbls>
          <c:dLblPos val="outEnd"/>
          <c:showLegendKey val="0"/>
          <c:showVal val="1"/>
          <c:showCatName val="0"/>
          <c:showSerName val="0"/>
          <c:showPercent val="0"/>
          <c:showBubbleSize val="0"/>
        </c:dLbls>
        <c:gapWidth val="219"/>
        <c:overlap val="-27"/>
        <c:axId val="415397504"/>
        <c:axId val="415381664"/>
        <c:extLst>
          <c:ext xmlns:c15="http://schemas.microsoft.com/office/drawing/2012/chart" uri="{02D57815-91ED-43cb-92C2-25804820EDAC}">
            <c15:filteredBarSeries>
              <c15:ser>
                <c:idx val="3"/>
                <c:order val="3"/>
                <c:tx>
                  <c:strRef>
                    <c:extLst>
                      <c:ext uri="{02D57815-91ED-43cb-92C2-25804820EDAC}">
                        <c15:formulaRef>
                          <c15:sqref>'[20240927_vertailu_vuodet 2023 ja 2024_kaikki (2).xlsx]Taul1'!$E$182</c15:sqref>
                        </c15:formulaRef>
                      </c:ext>
                    </c:extLst>
                    <c:strCache>
                      <c:ptCount val="1"/>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'[20240927_vertailu_vuodet 2023 ja 2024_kaikki (2).xlsx]Taul1'!$A$183:$A$187</c15:sqref>
                        </c15:formulaRef>
                      </c:ext>
                    </c:extLst>
                    <c:strCache>
                      <c:ptCount val="5"/>
                      <c:pt idx="0">
                        <c:v>1 = vähenee merkittävästi</c:v>
                      </c:pt>
                      <c:pt idx="1">
                        <c:v>2 = vähenee</c:v>
                      </c:pt>
                      <c:pt idx="2">
                        <c:v>3 = ei vähene eikä kasva</c:v>
                      </c:pt>
                      <c:pt idx="3">
                        <c:v>4 = kasvaa</c:v>
                      </c:pt>
                      <c:pt idx="4">
                        <c:v>5 = kasvaa merkittävästi</c:v>
                      </c:pt>
                    </c:strCache>
                  </c:strRef>
                </c:cat>
                <c:val>
                  <c:numRef>
                    <c:extLst>
                      <c:ext uri="{02D57815-91ED-43cb-92C2-25804820EDAC}">
                        <c15:formulaRef>
                          <c15:sqref>'[20240927_vertailu_vuodet 2023 ja 2024_kaikki (2).xlsx]Taul1'!$E$183:$E$187</c15:sqref>
                        </c15:formulaRef>
                      </c:ext>
                    </c:extLst>
                    <c:numCache>
                      <c:formatCode>General</c:formatCode>
                      <c:ptCount val="5"/>
                    </c:numCache>
                  </c:numRef>
                </c:val>
                <c:extLst>
                  <c:ext xmlns:c16="http://schemas.microsoft.com/office/drawing/2014/chart" uri="{C3380CC4-5D6E-409C-BE32-E72D297353CC}">
                    <c16:uniqueId val="{00000003-A702-44BA-8B72-289CCEAE15A2}"/>
                  </c:ext>
                </c:extLst>
              </c15:ser>
            </c15:filteredBarSeries>
          </c:ext>
        </c:extLst>
      </c:barChart>
      <c:catAx>
        <c:axId val="415397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415381664"/>
        <c:crosses val="autoZero"/>
        <c:auto val="1"/>
        <c:lblAlgn val="ctr"/>
        <c:lblOffset val="100"/>
        <c:noMultiLvlLbl val="0"/>
      </c:catAx>
      <c:valAx>
        <c:axId val="415381664"/>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4153975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legend>
    <c:plotVisOnly val="1"/>
    <c:dispBlanksAs val="gap"/>
    <c:showDLblsOverMax val="0"/>
  </c:chart>
  <c:spPr>
    <a:noFill/>
    <a:ln>
      <a:noFill/>
    </a:ln>
    <a:effectLst/>
  </c:spPr>
  <c:txPr>
    <a:bodyPr/>
    <a:lstStyle/>
    <a:p>
      <a:pPr>
        <a:defRPr sz="1200" b="1">
          <a:solidFill>
            <a:schemeClr val="tx1"/>
          </a:solidFill>
        </a:defRPr>
      </a:pPr>
      <a:endParaRPr lang="fi-FI"/>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'[20240927_vertailu_vuodet 2023 ja 2024_kaikki (2).xlsx]Taul1'!$B$135</c:f>
              <c:strCache>
                <c:ptCount val="1"/>
                <c:pt idx="0">
                  <c:v>Häme 2023</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'[20240927_vertailu_vuodet 2023 ja 2024_kaikki (2).xlsx]Taul1'!$A$136:$A$140</c:f>
              <c:strCache>
                <c:ptCount val="5"/>
                <c:pt idx="0">
                  <c:v>1= paljon ylitarjontaa</c:v>
                </c:pt>
                <c:pt idx="1">
                  <c:v>2 = ylitarjontaa</c:v>
                </c:pt>
                <c:pt idx="2">
                  <c:v>3 = ei ylitarjontaa eikä pulaa</c:v>
                </c:pt>
                <c:pt idx="3">
                  <c:v>4 = pulaa</c:v>
                </c:pt>
                <c:pt idx="4">
                  <c:v>5 = paljon pulaa</c:v>
                </c:pt>
              </c:strCache>
            </c:strRef>
          </c:cat>
          <c:val>
            <c:numRef>
              <c:f>'[20240927_vertailu_vuodet 2023 ja 2024_kaikki (2).xlsx]Taul1'!$B$136:$B$140</c:f>
              <c:numCache>
                <c:formatCode>0.0%</c:formatCode>
                <c:ptCount val="5"/>
                <c:pt idx="0">
                  <c:v>1.5873015873015876E-2</c:v>
                </c:pt>
                <c:pt idx="1">
                  <c:v>0</c:v>
                </c:pt>
                <c:pt idx="2">
                  <c:v>0.50793650793650802</c:v>
                </c:pt>
                <c:pt idx="3">
                  <c:v>0.33333333333333337</c:v>
                </c:pt>
                <c:pt idx="4">
                  <c:v>0.14285714285714288</c:v>
                </c:pt>
              </c:numCache>
            </c:numRef>
          </c:val>
          <c:extLst>
            <c:ext xmlns:c16="http://schemas.microsoft.com/office/drawing/2014/chart" uri="{C3380CC4-5D6E-409C-BE32-E72D297353CC}">
              <c16:uniqueId val="{00000000-7C1B-4038-8E1C-3A21E0A72693}"/>
            </c:ext>
          </c:extLst>
        </c:ser>
        <c:ser>
          <c:idx val="1"/>
          <c:order val="1"/>
          <c:tx>
            <c:strRef>
              <c:f>'[20240927_vertailu_vuodet 2023 ja 2024_kaikki (2).xlsx]Taul1'!$C$135</c:f>
              <c:strCache>
                <c:ptCount val="1"/>
                <c:pt idx="0">
                  <c:v>Häme 2024</c:v>
                </c:pt>
              </c:strCache>
            </c:strRef>
          </c:tx>
          <c:spPr>
            <a:solidFill>
              <a:srgbClr val="002060"/>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'[20240927_vertailu_vuodet 2023 ja 2024_kaikki (2).xlsx]Taul1'!$A$136:$A$140</c:f>
              <c:strCache>
                <c:ptCount val="5"/>
                <c:pt idx="0">
                  <c:v>1= paljon ylitarjontaa</c:v>
                </c:pt>
                <c:pt idx="1">
                  <c:v>2 = ylitarjontaa</c:v>
                </c:pt>
                <c:pt idx="2">
                  <c:v>3 = ei ylitarjontaa eikä pulaa</c:v>
                </c:pt>
                <c:pt idx="3">
                  <c:v>4 = pulaa</c:v>
                </c:pt>
                <c:pt idx="4">
                  <c:v>5 = paljon pulaa</c:v>
                </c:pt>
              </c:strCache>
            </c:strRef>
          </c:cat>
          <c:val>
            <c:numRef>
              <c:f>'[20240927_vertailu_vuodet 2023 ja 2024_kaikki (2).xlsx]Taul1'!$C$136:$C$140</c:f>
              <c:numCache>
                <c:formatCode>0.0%</c:formatCode>
                <c:ptCount val="5"/>
                <c:pt idx="0">
                  <c:v>2.7777777777777776E-2</c:v>
                </c:pt>
                <c:pt idx="1">
                  <c:v>8.3333333333333343E-2</c:v>
                </c:pt>
                <c:pt idx="2">
                  <c:v>0.48611111111111116</c:v>
                </c:pt>
                <c:pt idx="3">
                  <c:v>0.3611111111111111</c:v>
                </c:pt>
                <c:pt idx="4">
                  <c:v>4.1666666666666671E-2</c:v>
                </c:pt>
              </c:numCache>
            </c:numRef>
          </c:val>
          <c:extLst>
            <c:ext xmlns:c16="http://schemas.microsoft.com/office/drawing/2014/chart" uri="{C3380CC4-5D6E-409C-BE32-E72D297353CC}">
              <c16:uniqueId val="{00000001-7C1B-4038-8E1C-3A21E0A72693}"/>
            </c:ext>
          </c:extLst>
        </c:ser>
        <c:ser>
          <c:idx val="2"/>
          <c:order val="2"/>
          <c:tx>
            <c:strRef>
              <c:f>'[20240927_vertailu_vuodet 2023 ja 2024_kaikki (2).xlsx]Taul1'!$D$135</c:f>
              <c:strCache>
                <c:ptCount val="1"/>
                <c:pt idx="0">
                  <c:v>Koko Suomi 2024</c:v>
                </c:pt>
              </c:strCache>
            </c:strRef>
          </c:tx>
          <c:spPr>
            <a:solidFill>
              <a:schemeClr val="accent3"/>
            </a:solidFill>
            <a:ln>
              <a:noFill/>
            </a:ln>
            <a:effectLst/>
          </c:spPr>
          <c:invertIfNegative val="0"/>
          <c:dLbls>
            <c:dLbl>
              <c:idx val="2"/>
              <c:layout>
                <c:manualLayout>
                  <c:x val="6.5552277941658471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C1B-4038-8E1C-3A21E0A72693}"/>
                </c:ext>
              </c:extLst>
            </c:dLbl>
            <c:dLbl>
              <c:idx val="3"/>
              <c:layout>
                <c:manualLayout>
                  <c:x val="1.179941002949843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C1B-4038-8E1C-3A21E0A72693}"/>
                </c:ext>
              </c:extLst>
            </c:dLbl>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'[20240927_vertailu_vuodet 2023 ja 2024_kaikki (2).xlsx]Taul1'!$A$136:$A$140</c:f>
              <c:strCache>
                <c:ptCount val="5"/>
                <c:pt idx="0">
                  <c:v>1= paljon ylitarjontaa</c:v>
                </c:pt>
                <c:pt idx="1">
                  <c:v>2 = ylitarjontaa</c:v>
                </c:pt>
                <c:pt idx="2">
                  <c:v>3 = ei ylitarjontaa eikä pulaa</c:v>
                </c:pt>
                <c:pt idx="3">
                  <c:v>4 = pulaa</c:v>
                </c:pt>
                <c:pt idx="4">
                  <c:v>5 = paljon pulaa</c:v>
                </c:pt>
              </c:strCache>
            </c:strRef>
          </c:cat>
          <c:val>
            <c:numRef>
              <c:f>'[20240927_vertailu_vuodet 2023 ja 2024_kaikki (2).xlsx]Taul1'!$D$136:$D$140</c:f>
              <c:numCache>
                <c:formatCode>0.0%</c:formatCode>
                <c:ptCount val="5"/>
                <c:pt idx="0">
                  <c:v>1.4198782961460446E-2</c:v>
                </c:pt>
                <c:pt idx="1">
                  <c:v>5.4766734279918863E-2</c:v>
                </c:pt>
                <c:pt idx="2">
                  <c:v>0.48580121703853957</c:v>
                </c:pt>
                <c:pt idx="3">
                  <c:v>0.34381338742393514</c:v>
                </c:pt>
                <c:pt idx="4">
                  <c:v>0.10141987829614604</c:v>
                </c:pt>
              </c:numCache>
            </c:numRef>
          </c:val>
          <c:extLst>
            <c:ext xmlns:c16="http://schemas.microsoft.com/office/drawing/2014/chart" uri="{C3380CC4-5D6E-409C-BE32-E72D297353CC}">
              <c16:uniqueId val="{00000002-7C1B-4038-8E1C-3A21E0A72693}"/>
            </c:ext>
          </c:extLst>
        </c:ser>
        <c:dLbls>
          <c:dLblPos val="outEnd"/>
          <c:showLegendKey val="0"/>
          <c:showVal val="1"/>
          <c:showCatName val="0"/>
          <c:showSerName val="0"/>
          <c:showPercent val="0"/>
          <c:showBubbleSize val="0"/>
        </c:dLbls>
        <c:gapWidth val="219"/>
        <c:overlap val="-27"/>
        <c:axId val="311150608"/>
        <c:axId val="311151088"/>
        <c:extLst>
          <c:ext xmlns:c15="http://schemas.microsoft.com/office/drawing/2012/chart" uri="{02D57815-91ED-43cb-92C2-25804820EDAC}">
            <c15:filteredBarSeries>
              <c15:ser>
                <c:idx val="3"/>
                <c:order val="3"/>
                <c:tx>
                  <c:strRef>
                    <c:extLst>
                      <c:ext uri="{02D57815-91ED-43cb-92C2-25804820EDAC}">
                        <c15:formulaRef>
                          <c15:sqref>'[20240927_vertailu_vuodet 2023 ja 2024_kaikki (2).xlsx]Taul1'!$E$135</c15:sqref>
                        </c15:formulaRef>
                      </c:ext>
                    </c:extLst>
                    <c:strCache>
                      <c:ptCount val="1"/>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'[20240927_vertailu_vuodet 2023 ja 2024_kaikki (2).xlsx]Taul1'!$A$136:$A$140</c15:sqref>
                        </c15:formulaRef>
                      </c:ext>
                    </c:extLst>
                    <c:strCache>
                      <c:ptCount val="5"/>
                      <c:pt idx="0">
                        <c:v>1= paljon ylitarjontaa</c:v>
                      </c:pt>
                      <c:pt idx="1">
                        <c:v>2 = ylitarjontaa</c:v>
                      </c:pt>
                      <c:pt idx="2">
                        <c:v>3 = ei ylitarjontaa eikä pulaa</c:v>
                      </c:pt>
                      <c:pt idx="3">
                        <c:v>4 = pulaa</c:v>
                      </c:pt>
                      <c:pt idx="4">
                        <c:v>5 = paljon pulaa</c:v>
                      </c:pt>
                    </c:strCache>
                  </c:strRef>
                </c:cat>
                <c:val>
                  <c:numRef>
                    <c:extLst>
                      <c:ext uri="{02D57815-91ED-43cb-92C2-25804820EDAC}">
                        <c15:formulaRef>
                          <c15:sqref>'[20240927_vertailu_vuodet 2023 ja 2024_kaikki (2).xlsx]Taul1'!$E$136:$E$140</c15:sqref>
                        </c15:formulaRef>
                      </c:ext>
                    </c:extLst>
                    <c:numCache>
                      <c:formatCode>General</c:formatCode>
                      <c:ptCount val="5"/>
                    </c:numCache>
                  </c:numRef>
                </c:val>
                <c:extLst>
                  <c:ext xmlns:c16="http://schemas.microsoft.com/office/drawing/2014/chart" uri="{C3380CC4-5D6E-409C-BE32-E72D297353CC}">
                    <c16:uniqueId val="{00000003-7C1B-4038-8E1C-3A21E0A72693}"/>
                  </c:ext>
                </c:extLst>
              </c15:ser>
            </c15:filteredBarSeries>
          </c:ext>
        </c:extLst>
      </c:barChart>
      <c:catAx>
        <c:axId val="311150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311151088"/>
        <c:crosses val="autoZero"/>
        <c:auto val="1"/>
        <c:lblAlgn val="ctr"/>
        <c:lblOffset val="100"/>
        <c:noMultiLvlLbl val="0"/>
      </c:catAx>
      <c:valAx>
        <c:axId val="311151088"/>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3111506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legend>
    <c:plotVisOnly val="1"/>
    <c:dispBlanksAs val="gap"/>
    <c:showDLblsOverMax val="0"/>
  </c:chart>
  <c:spPr>
    <a:noFill/>
    <a:ln>
      <a:noFill/>
    </a:ln>
    <a:effectLst/>
  </c:spPr>
  <c:txPr>
    <a:bodyPr/>
    <a:lstStyle/>
    <a:p>
      <a:pPr>
        <a:defRPr sz="1200" b="1">
          <a:solidFill>
            <a:schemeClr val="tx1"/>
          </a:solidFill>
        </a:defRPr>
      </a:pPr>
      <a:endParaRPr lang="fi-FI"/>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'[20240927_vertailu_vuodet 2023 ja 2024_kaikki (2).xlsx]Taul1'!$B$150</c:f>
              <c:strCache>
                <c:ptCount val="1"/>
                <c:pt idx="0">
                  <c:v>Häme 2023</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'[20240927_vertailu_vuodet 2023 ja 2024_kaikki (2).xlsx]Taul1'!$A$151:$A$155</c:f>
              <c:strCache>
                <c:ptCount val="5"/>
                <c:pt idx="0">
                  <c:v>1 = ei rajoita</c:v>
                </c:pt>
                <c:pt idx="1">
                  <c:v>2 = rajoittaa vähän</c:v>
                </c:pt>
                <c:pt idx="2">
                  <c:v>3 = en osaa sanoa</c:v>
                </c:pt>
                <c:pt idx="3">
                  <c:v>4 = rajoittaa jonkin verran</c:v>
                </c:pt>
                <c:pt idx="4">
                  <c:v>5 = rajoittaa paljon</c:v>
                </c:pt>
              </c:strCache>
            </c:strRef>
          </c:cat>
          <c:val>
            <c:numRef>
              <c:f>'[20240927_vertailu_vuodet 2023 ja 2024_kaikki (2).xlsx]Taul1'!$B$151:$B$155</c:f>
              <c:numCache>
                <c:formatCode>0.0%</c:formatCode>
                <c:ptCount val="5"/>
                <c:pt idx="0">
                  <c:v>0.30158730158730157</c:v>
                </c:pt>
                <c:pt idx="1">
                  <c:v>0.20634920634920634</c:v>
                </c:pt>
                <c:pt idx="2">
                  <c:v>9.5238095238095233E-2</c:v>
                </c:pt>
                <c:pt idx="3">
                  <c:v>0.30158730158730157</c:v>
                </c:pt>
                <c:pt idx="4">
                  <c:v>9.5238095238095233E-2</c:v>
                </c:pt>
              </c:numCache>
            </c:numRef>
          </c:val>
          <c:extLst>
            <c:ext xmlns:c16="http://schemas.microsoft.com/office/drawing/2014/chart" uri="{C3380CC4-5D6E-409C-BE32-E72D297353CC}">
              <c16:uniqueId val="{00000000-12A7-4935-ABD2-CE48B0B53A54}"/>
            </c:ext>
          </c:extLst>
        </c:ser>
        <c:ser>
          <c:idx val="1"/>
          <c:order val="1"/>
          <c:tx>
            <c:strRef>
              <c:f>'[20240927_vertailu_vuodet 2023 ja 2024_kaikki (2).xlsx]Taul1'!$C$150</c:f>
              <c:strCache>
                <c:ptCount val="1"/>
                <c:pt idx="0">
                  <c:v>Häme 2024</c:v>
                </c:pt>
              </c:strCache>
            </c:strRef>
          </c:tx>
          <c:spPr>
            <a:solidFill>
              <a:srgbClr val="002060"/>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'[20240927_vertailu_vuodet 2023 ja 2024_kaikki (2).xlsx]Taul1'!$A$151:$A$155</c:f>
              <c:strCache>
                <c:ptCount val="5"/>
                <c:pt idx="0">
                  <c:v>1 = ei rajoita</c:v>
                </c:pt>
                <c:pt idx="1">
                  <c:v>2 = rajoittaa vähän</c:v>
                </c:pt>
                <c:pt idx="2">
                  <c:v>3 = en osaa sanoa</c:v>
                </c:pt>
                <c:pt idx="3">
                  <c:v>4 = rajoittaa jonkin verran</c:v>
                </c:pt>
                <c:pt idx="4">
                  <c:v>5 = rajoittaa paljon</c:v>
                </c:pt>
              </c:strCache>
            </c:strRef>
          </c:cat>
          <c:val>
            <c:numRef>
              <c:f>'[20240927_vertailu_vuodet 2023 ja 2024_kaikki (2).xlsx]Taul1'!$C$151:$C$155</c:f>
              <c:numCache>
                <c:formatCode>0.0%</c:formatCode>
                <c:ptCount val="5"/>
                <c:pt idx="0">
                  <c:v>0.375</c:v>
                </c:pt>
                <c:pt idx="1">
                  <c:v>0.19444444444444448</c:v>
                </c:pt>
                <c:pt idx="2">
                  <c:v>5.5555555555555552E-2</c:v>
                </c:pt>
                <c:pt idx="3">
                  <c:v>0.31944444444444448</c:v>
                </c:pt>
                <c:pt idx="4">
                  <c:v>5.5555555555555552E-2</c:v>
                </c:pt>
              </c:numCache>
            </c:numRef>
          </c:val>
          <c:extLst>
            <c:ext xmlns:c16="http://schemas.microsoft.com/office/drawing/2014/chart" uri="{C3380CC4-5D6E-409C-BE32-E72D297353CC}">
              <c16:uniqueId val="{00000001-12A7-4935-ABD2-CE48B0B53A54}"/>
            </c:ext>
          </c:extLst>
        </c:ser>
        <c:ser>
          <c:idx val="2"/>
          <c:order val="2"/>
          <c:tx>
            <c:strRef>
              <c:f>'[20240927_vertailu_vuodet 2023 ja 2024_kaikki (2).xlsx]Taul1'!$D$150</c:f>
              <c:strCache>
                <c:ptCount val="1"/>
                <c:pt idx="0">
                  <c:v>Koko Suomi 2024</c:v>
                </c:pt>
              </c:strCache>
            </c:strRef>
          </c:tx>
          <c:spPr>
            <a:solidFill>
              <a:schemeClr val="accent3"/>
            </a:solidFill>
            <a:ln>
              <a:noFill/>
            </a:ln>
            <a:effectLst/>
          </c:spPr>
          <c:invertIfNegative val="0"/>
          <c:dLbls>
            <c:dLbl>
              <c:idx val="1"/>
              <c:layout>
                <c:manualLayout>
                  <c:x val="9.1773189118321379E-3"/>
                  <c:y val="5.837284991420976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2A7-4935-ABD2-CE48B0B53A54}"/>
                </c:ext>
              </c:extLst>
            </c:dLbl>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'[20240927_vertailu_vuodet 2023 ja 2024_kaikki (2).xlsx]Taul1'!$A$151:$A$155</c:f>
              <c:strCache>
                <c:ptCount val="5"/>
                <c:pt idx="0">
                  <c:v>1 = ei rajoita</c:v>
                </c:pt>
                <c:pt idx="1">
                  <c:v>2 = rajoittaa vähän</c:v>
                </c:pt>
                <c:pt idx="2">
                  <c:v>3 = en osaa sanoa</c:v>
                </c:pt>
                <c:pt idx="3">
                  <c:v>4 = rajoittaa jonkin verran</c:v>
                </c:pt>
                <c:pt idx="4">
                  <c:v>5 = rajoittaa paljon</c:v>
                </c:pt>
              </c:strCache>
            </c:strRef>
          </c:cat>
          <c:val>
            <c:numRef>
              <c:f>'[20240927_vertailu_vuodet 2023 ja 2024_kaikki (2).xlsx]Taul1'!$D$151:$D$155</c:f>
              <c:numCache>
                <c:formatCode>0.0%</c:formatCode>
                <c:ptCount val="5"/>
                <c:pt idx="0">
                  <c:v>0.31643002028397565</c:v>
                </c:pt>
                <c:pt idx="1">
                  <c:v>0.20689655172413793</c:v>
                </c:pt>
                <c:pt idx="2">
                  <c:v>9.0263691683569985E-2</c:v>
                </c:pt>
                <c:pt idx="3">
                  <c:v>0.29614604462474642</c:v>
                </c:pt>
                <c:pt idx="4">
                  <c:v>9.0263691683569985E-2</c:v>
                </c:pt>
              </c:numCache>
            </c:numRef>
          </c:val>
          <c:extLst>
            <c:ext xmlns:c16="http://schemas.microsoft.com/office/drawing/2014/chart" uri="{C3380CC4-5D6E-409C-BE32-E72D297353CC}">
              <c16:uniqueId val="{00000002-12A7-4935-ABD2-CE48B0B53A54}"/>
            </c:ext>
          </c:extLst>
        </c:ser>
        <c:dLbls>
          <c:dLblPos val="outEnd"/>
          <c:showLegendKey val="0"/>
          <c:showVal val="1"/>
          <c:showCatName val="0"/>
          <c:showSerName val="0"/>
          <c:showPercent val="0"/>
          <c:showBubbleSize val="0"/>
        </c:dLbls>
        <c:gapWidth val="219"/>
        <c:overlap val="-27"/>
        <c:axId val="1511634064"/>
        <c:axId val="1511631664"/>
        <c:extLst>
          <c:ext xmlns:c15="http://schemas.microsoft.com/office/drawing/2012/chart" uri="{02D57815-91ED-43cb-92C2-25804820EDAC}">
            <c15:filteredBarSeries>
              <c15:ser>
                <c:idx val="3"/>
                <c:order val="3"/>
                <c:tx>
                  <c:strRef>
                    <c:extLst>
                      <c:ext uri="{02D57815-91ED-43cb-92C2-25804820EDAC}">
                        <c15:formulaRef>
                          <c15:sqref>'[20240927_vertailu_vuodet 2023 ja 2024_kaikki (2).xlsx]Taul1'!$E$150</c15:sqref>
                        </c15:formulaRef>
                      </c:ext>
                    </c:extLst>
                    <c:strCache>
                      <c:ptCount val="1"/>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'[20240927_vertailu_vuodet 2023 ja 2024_kaikki (2).xlsx]Taul1'!$A$151:$A$155</c15:sqref>
                        </c15:formulaRef>
                      </c:ext>
                    </c:extLst>
                    <c:strCache>
                      <c:ptCount val="5"/>
                      <c:pt idx="0">
                        <c:v>1 = ei rajoita</c:v>
                      </c:pt>
                      <c:pt idx="1">
                        <c:v>2 = rajoittaa vähän</c:v>
                      </c:pt>
                      <c:pt idx="2">
                        <c:v>3 = en osaa sanoa</c:v>
                      </c:pt>
                      <c:pt idx="3">
                        <c:v>4 = rajoittaa jonkin verran</c:v>
                      </c:pt>
                      <c:pt idx="4">
                        <c:v>5 = rajoittaa paljon</c:v>
                      </c:pt>
                    </c:strCache>
                  </c:strRef>
                </c:cat>
                <c:val>
                  <c:numRef>
                    <c:extLst>
                      <c:ext uri="{02D57815-91ED-43cb-92C2-25804820EDAC}">
                        <c15:formulaRef>
                          <c15:sqref>'[20240927_vertailu_vuodet 2023 ja 2024_kaikki (2).xlsx]Taul1'!$E$151:$E$155</c15:sqref>
                        </c15:formulaRef>
                      </c:ext>
                    </c:extLst>
                    <c:numCache>
                      <c:formatCode>General</c:formatCode>
                      <c:ptCount val="5"/>
                    </c:numCache>
                  </c:numRef>
                </c:val>
                <c:extLst>
                  <c:ext xmlns:c16="http://schemas.microsoft.com/office/drawing/2014/chart" uri="{C3380CC4-5D6E-409C-BE32-E72D297353CC}">
                    <c16:uniqueId val="{00000003-12A7-4935-ABD2-CE48B0B53A54}"/>
                  </c:ext>
                </c:extLst>
              </c15:ser>
            </c15:filteredBarSeries>
          </c:ext>
        </c:extLst>
      </c:barChart>
      <c:catAx>
        <c:axId val="1511634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1511631664"/>
        <c:crosses val="autoZero"/>
        <c:auto val="1"/>
        <c:lblAlgn val="ctr"/>
        <c:lblOffset val="100"/>
        <c:noMultiLvlLbl val="0"/>
      </c:catAx>
      <c:valAx>
        <c:axId val="1511631664"/>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1511634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legend>
    <c:plotVisOnly val="1"/>
    <c:dispBlanksAs val="gap"/>
    <c:showDLblsOverMax val="0"/>
  </c:chart>
  <c:spPr>
    <a:noFill/>
    <a:ln>
      <a:noFill/>
    </a:ln>
    <a:effectLst/>
  </c:spPr>
  <c:txPr>
    <a:bodyPr/>
    <a:lstStyle/>
    <a:p>
      <a:pPr>
        <a:defRPr sz="1200" b="1">
          <a:solidFill>
            <a:schemeClr val="tx1"/>
          </a:solidFill>
        </a:defRPr>
      </a:pPr>
      <a:endParaRPr lang="fi-FI"/>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'[20240926_vertailu_vuodet 2023 ja 2024 (2).xlsx]Taul1'!$B$3</c:f>
              <c:strCache>
                <c:ptCount val="1"/>
                <c:pt idx="0">
                  <c:v>Häme vuonna 2023</c:v>
                </c:pt>
              </c:strCache>
            </c:strRef>
          </c:tx>
          <c:spPr>
            <a:solidFill>
              <a:schemeClr val="accent1"/>
            </a:solidFill>
            <a:ln>
              <a:noFill/>
            </a:ln>
            <a:effectLst/>
          </c:spPr>
          <c:invertIfNegative val="0"/>
          <c:dLbls>
            <c:dLbl>
              <c:idx val="3"/>
              <c:layout>
                <c:manualLayout>
                  <c:x val="-7.8662733529991126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D73-4B60-9875-79219FCB4B5D}"/>
                </c:ext>
              </c:extLst>
            </c:dLbl>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'[20240926_vertailu_vuodet 2023 ja 2024 (2).xlsx]Taul1'!$A$4:$A$8</c:f>
              <c:strCache>
                <c:ptCount val="5"/>
                <c:pt idx="0">
                  <c:v>Peruskoulu</c:v>
                </c:pt>
                <c:pt idx="1">
                  <c:v>Lukiokoulutus</c:v>
                </c:pt>
                <c:pt idx="2">
                  <c:v>Ammatillinen koulutus</c:v>
                </c:pt>
                <c:pt idx="3">
                  <c:v>Ammattikorkeakoulutus</c:v>
                </c:pt>
                <c:pt idx="4">
                  <c:v>Yliopistokoulutus</c:v>
                </c:pt>
              </c:strCache>
            </c:strRef>
          </c:cat>
          <c:val>
            <c:numRef>
              <c:f>'[20240926_vertailu_vuodet 2023 ja 2024 (2).xlsx]Taul1'!$B$4:$B$8</c:f>
              <c:numCache>
                <c:formatCode>0.0%</c:formatCode>
                <c:ptCount val="5"/>
                <c:pt idx="0">
                  <c:v>0</c:v>
                </c:pt>
                <c:pt idx="1">
                  <c:v>0</c:v>
                </c:pt>
                <c:pt idx="2">
                  <c:v>0.67741935483870974</c:v>
                </c:pt>
                <c:pt idx="3">
                  <c:v>0.22580645161290325</c:v>
                </c:pt>
                <c:pt idx="4">
                  <c:v>9.6774193548387108E-2</c:v>
                </c:pt>
              </c:numCache>
            </c:numRef>
          </c:val>
          <c:extLst>
            <c:ext xmlns:c16="http://schemas.microsoft.com/office/drawing/2014/chart" uri="{C3380CC4-5D6E-409C-BE32-E72D297353CC}">
              <c16:uniqueId val="{00000000-9D73-4B60-9875-79219FCB4B5D}"/>
            </c:ext>
          </c:extLst>
        </c:ser>
        <c:ser>
          <c:idx val="1"/>
          <c:order val="1"/>
          <c:tx>
            <c:strRef>
              <c:f>'[20240926_vertailu_vuodet 2023 ja 2024 (2).xlsx]Taul1'!$C$3</c:f>
              <c:strCache>
                <c:ptCount val="1"/>
                <c:pt idx="0">
                  <c:v>Häme vuonna 2024</c:v>
                </c:pt>
              </c:strCache>
            </c:strRef>
          </c:tx>
          <c:spPr>
            <a:solidFill>
              <a:schemeClr val="tx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'[20240926_vertailu_vuodet 2023 ja 2024 (2).xlsx]Taul1'!$A$4:$A$8</c:f>
              <c:strCache>
                <c:ptCount val="5"/>
                <c:pt idx="0">
                  <c:v>Peruskoulu</c:v>
                </c:pt>
                <c:pt idx="1">
                  <c:v>Lukiokoulutus</c:v>
                </c:pt>
                <c:pt idx="2">
                  <c:v>Ammatillinen koulutus</c:v>
                </c:pt>
                <c:pt idx="3">
                  <c:v>Ammattikorkeakoulutus</c:v>
                </c:pt>
                <c:pt idx="4">
                  <c:v>Yliopistokoulutus</c:v>
                </c:pt>
              </c:strCache>
            </c:strRef>
          </c:cat>
          <c:val>
            <c:numRef>
              <c:f>'[20240926_vertailu_vuodet 2023 ja 2024 (2).xlsx]Taul1'!$C$4:$C$8</c:f>
              <c:numCache>
                <c:formatCode>0.0%</c:formatCode>
                <c:ptCount val="5"/>
                <c:pt idx="0">
                  <c:v>2.7777777777777776E-2</c:v>
                </c:pt>
                <c:pt idx="1">
                  <c:v>1.3888888888888888E-2</c:v>
                </c:pt>
                <c:pt idx="2">
                  <c:v>0.55555555555555558</c:v>
                </c:pt>
                <c:pt idx="3">
                  <c:v>0.23611111111111113</c:v>
                </c:pt>
                <c:pt idx="4">
                  <c:v>0.16666666666666669</c:v>
                </c:pt>
              </c:numCache>
            </c:numRef>
          </c:val>
          <c:extLst>
            <c:ext xmlns:c16="http://schemas.microsoft.com/office/drawing/2014/chart" uri="{C3380CC4-5D6E-409C-BE32-E72D297353CC}">
              <c16:uniqueId val="{00000001-9D73-4B60-9875-79219FCB4B5D}"/>
            </c:ext>
          </c:extLst>
        </c:ser>
        <c:ser>
          <c:idx val="2"/>
          <c:order val="2"/>
          <c:tx>
            <c:strRef>
              <c:f>'[20240926_vertailu_vuodet 2023 ja 2024 (2).xlsx]Taul1'!$D$3</c:f>
              <c:strCache>
                <c:ptCount val="1"/>
                <c:pt idx="0">
                  <c:v>Koko Suomi 2024</c:v>
                </c:pt>
              </c:strCache>
            </c:strRef>
          </c:tx>
          <c:spPr>
            <a:solidFill>
              <a:schemeClr val="accent3"/>
            </a:solidFill>
            <a:ln>
              <a:noFill/>
            </a:ln>
            <a:effectLst/>
          </c:spPr>
          <c:invertIfNegative val="0"/>
          <c:dLbls>
            <c:dLbl>
              <c:idx val="4"/>
              <c:layout>
                <c:manualLayout>
                  <c:x val="5.2441822353324853E-3"/>
                  <c:y val="-1.0701565525540403E-16"/>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D73-4B60-9875-79219FCB4B5D}"/>
                </c:ext>
              </c:extLst>
            </c:dLbl>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'[20240926_vertailu_vuodet 2023 ja 2024 (2).xlsx]Taul1'!$A$4:$A$8</c:f>
              <c:strCache>
                <c:ptCount val="5"/>
                <c:pt idx="0">
                  <c:v>Peruskoulu</c:v>
                </c:pt>
                <c:pt idx="1">
                  <c:v>Lukiokoulutus</c:v>
                </c:pt>
                <c:pt idx="2">
                  <c:v>Ammatillinen koulutus</c:v>
                </c:pt>
                <c:pt idx="3">
                  <c:v>Ammattikorkeakoulutus</c:v>
                </c:pt>
                <c:pt idx="4">
                  <c:v>Yliopistokoulutus</c:v>
                </c:pt>
              </c:strCache>
            </c:strRef>
          </c:cat>
          <c:val>
            <c:numRef>
              <c:f>'[20240926_vertailu_vuodet 2023 ja 2024 (2).xlsx]Taul1'!$D$4:$D$8</c:f>
              <c:numCache>
                <c:formatCode>0.0%</c:formatCode>
                <c:ptCount val="5"/>
                <c:pt idx="0">
                  <c:v>9.1277890466531439E-3</c:v>
                </c:pt>
                <c:pt idx="1">
                  <c:v>9.1277890466531439E-3</c:v>
                </c:pt>
                <c:pt idx="2">
                  <c:v>0.47971602434077082</c:v>
                </c:pt>
                <c:pt idx="3">
                  <c:v>0.3052738336713996</c:v>
                </c:pt>
                <c:pt idx="4">
                  <c:v>0.19675456389452334</c:v>
                </c:pt>
              </c:numCache>
            </c:numRef>
          </c:val>
          <c:extLst>
            <c:ext xmlns:c16="http://schemas.microsoft.com/office/drawing/2014/chart" uri="{C3380CC4-5D6E-409C-BE32-E72D297353CC}">
              <c16:uniqueId val="{00000002-9D73-4B60-9875-79219FCB4B5D}"/>
            </c:ext>
          </c:extLst>
        </c:ser>
        <c:dLbls>
          <c:dLblPos val="outEnd"/>
          <c:showLegendKey val="0"/>
          <c:showVal val="1"/>
          <c:showCatName val="0"/>
          <c:showSerName val="0"/>
          <c:showPercent val="0"/>
          <c:showBubbleSize val="0"/>
        </c:dLbls>
        <c:gapWidth val="219"/>
        <c:overlap val="-27"/>
        <c:axId val="1635261984"/>
        <c:axId val="1635258624"/>
        <c:extLst>
          <c:ext xmlns:c15="http://schemas.microsoft.com/office/drawing/2012/chart" uri="{02D57815-91ED-43cb-92C2-25804820EDAC}">
            <c15:filteredBarSeries>
              <c15:ser>
                <c:idx val="3"/>
                <c:order val="3"/>
                <c:tx>
                  <c:strRef>
                    <c:extLst>
                      <c:ext uri="{02D57815-91ED-43cb-92C2-25804820EDAC}">
                        <c15:formulaRef>
                          <c15:sqref>'[20240926_vertailu_vuodet 2023 ja 2024 (2).xlsx]Taul1'!$E$3</c15:sqref>
                        </c15:formulaRef>
                      </c:ext>
                    </c:extLst>
                    <c:strCache>
                      <c:ptCount val="1"/>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'[20240926_vertailu_vuodet 2023 ja 2024 (2).xlsx]Taul1'!$A$4:$A$8</c15:sqref>
                        </c15:formulaRef>
                      </c:ext>
                    </c:extLst>
                    <c:strCache>
                      <c:ptCount val="5"/>
                      <c:pt idx="0">
                        <c:v>Peruskoulu</c:v>
                      </c:pt>
                      <c:pt idx="1">
                        <c:v>Lukiokoulutus</c:v>
                      </c:pt>
                      <c:pt idx="2">
                        <c:v>Ammatillinen koulutus</c:v>
                      </c:pt>
                      <c:pt idx="3">
                        <c:v>Ammattikorkeakoulutus</c:v>
                      </c:pt>
                      <c:pt idx="4">
                        <c:v>Yliopistokoulutus</c:v>
                      </c:pt>
                    </c:strCache>
                  </c:strRef>
                </c:cat>
                <c:val>
                  <c:numRef>
                    <c:extLst>
                      <c:ext uri="{02D57815-91ED-43cb-92C2-25804820EDAC}">
                        <c15:formulaRef>
                          <c15:sqref>'[20240926_vertailu_vuodet 2023 ja 2024 (2).xlsx]Taul1'!$E$4:$E$8</c15:sqref>
                        </c15:formulaRef>
                      </c:ext>
                    </c:extLst>
                    <c:numCache>
                      <c:formatCode>General</c:formatCode>
                      <c:ptCount val="5"/>
                    </c:numCache>
                  </c:numRef>
                </c:val>
                <c:extLst>
                  <c:ext xmlns:c16="http://schemas.microsoft.com/office/drawing/2014/chart" uri="{C3380CC4-5D6E-409C-BE32-E72D297353CC}">
                    <c16:uniqueId val="{00000003-9D73-4B60-9875-79219FCB4B5D}"/>
                  </c:ext>
                </c:extLst>
              </c15:ser>
            </c15:filteredBarSeries>
          </c:ext>
        </c:extLst>
      </c:barChart>
      <c:catAx>
        <c:axId val="1635261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1635258624"/>
        <c:crosses val="autoZero"/>
        <c:auto val="1"/>
        <c:lblAlgn val="ctr"/>
        <c:lblOffset val="100"/>
        <c:noMultiLvlLbl val="0"/>
      </c:catAx>
      <c:valAx>
        <c:axId val="163525862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16352619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legend>
    <c:plotVisOnly val="1"/>
    <c:dispBlanksAs val="gap"/>
    <c:showDLblsOverMax val="0"/>
  </c:chart>
  <c:spPr>
    <a:noFill/>
    <a:ln>
      <a:noFill/>
    </a:ln>
    <a:effectLst/>
  </c:spPr>
  <c:txPr>
    <a:bodyPr/>
    <a:lstStyle/>
    <a:p>
      <a:pPr>
        <a:defRPr sz="1200" b="1">
          <a:solidFill>
            <a:schemeClr val="tx1"/>
          </a:solidFill>
        </a:defRPr>
      </a:pPr>
      <a:endParaRPr lang="fi-FI"/>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'[20240927_vertailu_vuodet 2023 ja 2024_kaikki (2).xlsx]Taul1'!$B$12</c:f>
              <c:strCache>
                <c:ptCount val="1"/>
                <c:pt idx="0">
                  <c:v>Häme vuonna 2024</c:v>
                </c:pt>
              </c:strCache>
            </c:strRef>
          </c:tx>
          <c:spPr>
            <a:solidFill>
              <a:srgbClr val="00206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'[20240927_vertailu_vuodet 2023 ja 2024_kaikki (2).xlsx]Taul1'!$A$13:$A$18</c:f>
              <c:strCache>
                <c:ptCount val="6"/>
                <c:pt idx="0">
                  <c:v>1 Erittäin huonosti</c:v>
                </c:pt>
                <c:pt idx="1">
                  <c:v>2 Huonosti</c:v>
                </c:pt>
                <c:pt idx="2">
                  <c:v>3 Ei hyvin eikä huonosti</c:v>
                </c:pt>
                <c:pt idx="3">
                  <c:v>4 Hyvin</c:v>
                </c:pt>
                <c:pt idx="4">
                  <c:v>5 Erittäin hyvin</c:v>
                </c:pt>
                <c:pt idx="5">
                  <c:v>En osaa sanoa / Ei koske meitä</c:v>
                </c:pt>
              </c:strCache>
            </c:strRef>
          </c:cat>
          <c:val>
            <c:numRef>
              <c:f>'[20240927_vertailu_vuodet 2023 ja 2024_kaikki (2).xlsx]Taul1'!$B$13:$B$18</c:f>
              <c:numCache>
                <c:formatCode>0.0%</c:formatCode>
                <c:ptCount val="6"/>
                <c:pt idx="0">
                  <c:v>9.7222222222222238E-2</c:v>
                </c:pt>
                <c:pt idx="1">
                  <c:v>0.30555555555555558</c:v>
                </c:pt>
                <c:pt idx="2">
                  <c:v>0.29166666666666669</c:v>
                </c:pt>
                <c:pt idx="3">
                  <c:v>0.1388888888888889</c:v>
                </c:pt>
                <c:pt idx="4">
                  <c:v>4.1666666666666671E-2</c:v>
                </c:pt>
                <c:pt idx="5">
                  <c:v>0.125</c:v>
                </c:pt>
              </c:numCache>
            </c:numRef>
          </c:val>
          <c:extLst>
            <c:ext xmlns:c16="http://schemas.microsoft.com/office/drawing/2014/chart" uri="{C3380CC4-5D6E-409C-BE32-E72D297353CC}">
              <c16:uniqueId val="{00000000-35E6-4E70-BF05-19C2BCB4FE0E}"/>
            </c:ext>
          </c:extLst>
        </c:ser>
        <c:ser>
          <c:idx val="1"/>
          <c:order val="1"/>
          <c:tx>
            <c:strRef>
              <c:f>'[20240927_vertailu_vuodet 2023 ja 2024_kaikki (2).xlsx]Taul1'!$C$12</c:f>
              <c:strCache>
                <c:ptCount val="1"/>
                <c:pt idx="0">
                  <c:v>Koko Suomi 2024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'[20240927_vertailu_vuodet 2023 ja 2024_kaikki (2).xlsx]Taul1'!$A$13:$A$18</c:f>
              <c:strCache>
                <c:ptCount val="6"/>
                <c:pt idx="0">
                  <c:v>1 Erittäin huonosti</c:v>
                </c:pt>
                <c:pt idx="1">
                  <c:v>2 Huonosti</c:v>
                </c:pt>
                <c:pt idx="2">
                  <c:v>3 Ei hyvin eikä huonosti</c:v>
                </c:pt>
                <c:pt idx="3">
                  <c:v>4 Hyvin</c:v>
                </c:pt>
                <c:pt idx="4">
                  <c:v>5 Erittäin hyvin</c:v>
                </c:pt>
                <c:pt idx="5">
                  <c:v>En osaa sanoa / Ei koske meitä</c:v>
                </c:pt>
              </c:strCache>
            </c:strRef>
          </c:cat>
          <c:val>
            <c:numRef>
              <c:f>'[20240927_vertailu_vuodet 2023 ja 2024_kaikki (2).xlsx]Taul1'!$C$13:$C$18</c:f>
              <c:numCache>
                <c:formatCode>0.0%</c:formatCode>
                <c:ptCount val="6"/>
                <c:pt idx="0">
                  <c:v>6.9979716024340763E-2</c:v>
                </c:pt>
                <c:pt idx="1">
                  <c:v>0.20385395537525355</c:v>
                </c:pt>
                <c:pt idx="2">
                  <c:v>0.36511156186612581</c:v>
                </c:pt>
                <c:pt idx="3">
                  <c:v>0.24746450304259635</c:v>
                </c:pt>
                <c:pt idx="4">
                  <c:v>2.8397565922920892E-2</c:v>
                </c:pt>
                <c:pt idx="5">
                  <c:v>8.519269776876269E-2</c:v>
                </c:pt>
              </c:numCache>
            </c:numRef>
          </c:val>
          <c:extLst>
            <c:ext xmlns:c16="http://schemas.microsoft.com/office/drawing/2014/chart" uri="{C3380CC4-5D6E-409C-BE32-E72D297353CC}">
              <c16:uniqueId val="{00000001-35E6-4E70-BF05-19C2BCB4FE0E}"/>
            </c:ext>
          </c:extLst>
        </c:ser>
        <c:dLbls>
          <c:dLblPos val="outEnd"/>
          <c:showLegendKey val="0"/>
          <c:showVal val="1"/>
          <c:showCatName val="0"/>
          <c:showSerName val="0"/>
          <c:showPercent val="0"/>
          <c:showBubbleSize val="0"/>
        </c:dLbls>
        <c:gapWidth val="219"/>
        <c:overlap val="-27"/>
        <c:axId val="174852960"/>
        <c:axId val="174857280"/>
      </c:barChart>
      <c:catAx>
        <c:axId val="174852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174857280"/>
        <c:crosses val="autoZero"/>
        <c:auto val="1"/>
        <c:lblAlgn val="ctr"/>
        <c:lblOffset val="100"/>
        <c:noMultiLvlLbl val="0"/>
      </c:catAx>
      <c:valAx>
        <c:axId val="17485728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1748529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legend>
    <c:plotVisOnly val="1"/>
    <c:dispBlanksAs val="gap"/>
    <c:showDLblsOverMax val="0"/>
  </c:chart>
  <c:spPr>
    <a:noFill/>
    <a:ln>
      <a:noFill/>
    </a:ln>
    <a:effectLst/>
  </c:spPr>
  <c:txPr>
    <a:bodyPr/>
    <a:lstStyle/>
    <a:p>
      <a:pPr>
        <a:defRPr sz="1200" b="1">
          <a:solidFill>
            <a:schemeClr val="tx1"/>
          </a:solidFill>
        </a:defRPr>
      </a:pPr>
      <a:endParaRPr lang="fi-FI"/>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v>1 ei ollenkaan tärkeä</c:v>
          </c:tx>
          <c:spPr>
            <a:solidFill>
              <a:schemeClr val="accent1"/>
            </a:solidFill>
            <a:ln>
              <a:noFill/>
            </a:ln>
            <a:effectLst/>
          </c:spPr>
          <c:invertIfNegative val="0"/>
          <c:dLbls>
            <c:numFmt formatCode="0.0%" sourceLinked="0"/>
            <c:spPr>
              <a:noFill/>
              <a:ln>
                <a:noFill/>
              </a:ln>
              <a:effectLst/>
            </c:spPr>
            <c:txPr>
              <a:bodyPr rot="0" spcFirstLastPara="1" vertOverflow="ellipsis" vert="horz" wrap="square" anchor="ctr" anchorCtr="1"/>
              <a:lstStyle/>
              <a:p>
                <a:pPr algn="ctr">
                  <a:defRPr lang="en-US" sz="1050" b="1" i="0" u="none" strike="noStrike" kern="1200" baseline="0">
                    <a:solidFill>
                      <a:schemeClr val="tx1"/>
                    </a:solidFill>
                    <a:latin typeface="+mn-lt"/>
                    <a:ea typeface="Calibri"/>
                    <a:cs typeface="Calibri"/>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'10 Kysymys'!$B$37:$B$48</c:f>
              <c:strCache>
                <c:ptCount val="12"/>
                <c:pt idx="0">
                  <c:v>Tutkintokoulutuksen määrän lisääminen alueen oppilaitoksissa</c:v>
                </c:pt>
                <c:pt idx="1">
                  <c:v>Muunto- ja täydennyskoulutusten määrän lisääminen</c:v>
                </c:pt>
                <c:pt idx="2">
                  <c:v>Oppisopimuskoulutuksen lisääminen</c:v>
                </c:pt>
                <c:pt idx="3">
                  <c:v>Koulutuksen sisältöjen kehittäminen vastaamaan paremmin työelämän tarpeita</c:v>
                </c:pt>
                <c:pt idx="4">
                  <c:v>Yritysten ja oppilaitosten yhteistyön tiivistäminen</c:v>
                </c:pt>
                <c:pt idx="5">
                  <c:v>Työhön perustuvan maahanmuuton lisääminen</c:v>
                </c:pt>
                <c:pt idx="6">
                  <c:v>Opiskeluun perustuvan maahanmuuton lisääminen</c:v>
                </c:pt>
                <c:pt idx="7">
                  <c:v>Toimet Suomessa olevien maahanmuuttajien työllistämiseksi</c:v>
                </c:pt>
                <c:pt idx="8">
                  <c:v>Toimet työnantajien tukemiseksi kansainvälisten osaajien rekrytoimiseksi</c:v>
                </c:pt>
                <c:pt idx="9">
                  <c:v>Työllisyyspalveluiden resurssien lisääminen</c:v>
                </c:pt>
                <c:pt idx="10">
                  <c:v>Työvoiman liikkuvuuden edistäminen Suomen sisällä (erilaiset kannusteet yms.)</c:v>
                </c:pt>
                <c:pt idx="11">
                  <c:v>Työn vastaanottamisen kannustinloukkujen purkaminen</c:v>
                </c:pt>
              </c:strCache>
            </c:strRef>
          </c:cat>
          <c:val>
            <c:numRef>
              <c:f>'10 Kysymys'!$C$37:$C$48</c:f>
              <c:numCache>
                <c:formatCode>0.0%</c:formatCode>
                <c:ptCount val="12"/>
                <c:pt idx="0">
                  <c:v>0.125</c:v>
                </c:pt>
                <c:pt idx="1">
                  <c:v>0.1111111111111111</c:v>
                </c:pt>
                <c:pt idx="2">
                  <c:v>8.3333333333333343E-2</c:v>
                </c:pt>
                <c:pt idx="3">
                  <c:v>2.7777777777777776E-2</c:v>
                </c:pt>
                <c:pt idx="4">
                  <c:v>2.7777777777777776E-2</c:v>
                </c:pt>
                <c:pt idx="5">
                  <c:v>0.25</c:v>
                </c:pt>
                <c:pt idx="6">
                  <c:v>0.2638888888888889</c:v>
                </c:pt>
                <c:pt idx="7">
                  <c:v>0.125</c:v>
                </c:pt>
                <c:pt idx="8">
                  <c:v>0.1388888888888889</c:v>
                </c:pt>
                <c:pt idx="9">
                  <c:v>0.23611111111111113</c:v>
                </c:pt>
                <c:pt idx="10">
                  <c:v>8.3333333333333343E-2</c:v>
                </c:pt>
                <c:pt idx="11">
                  <c:v>4.1666666666666671E-2</c:v>
                </c:pt>
              </c:numCache>
            </c:numRef>
          </c:val>
          <c:extLst>
            <c:ext xmlns:c16="http://schemas.microsoft.com/office/drawing/2014/chart" uri="{C3380CC4-5D6E-409C-BE32-E72D297353CC}">
              <c16:uniqueId val="{00000000-486B-4E6C-B7C2-364D9D535887}"/>
            </c:ext>
          </c:extLst>
        </c:ser>
        <c:ser>
          <c:idx val="1"/>
          <c:order val="1"/>
          <c:tx>
            <c:v>2 jonkin verran tärkeä</c:v>
          </c:tx>
          <c:spPr>
            <a:solidFill>
              <a:schemeClr val="accent2"/>
            </a:solidFill>
            <a:ln>
              <a:noFill/>
            </a:ln>
            <a:effectLst/>
          </c:spPr>
          <c:invertIfNegative val="0"/>
          <c:dLbls>
            <c:dLbl>
              <c:idx val="3"/>
              <c:layout>
                <c:manualLayout>
                  <c:x val="1.38505344188642E-2"/>
                  <c:y val="-2.891166933464680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86B-4E6C-B7C2-364D9D535887}"/>
                </c:ext>
              </c:extLst>
            </c:dLbl>
            <c:dLbl>
              <c:idx val="11"/>
              <c:layout>
                <c:manualLayout>
                  <c:x val="1.0073094378251542E-2"/>
                  <c:y val="-2.803083391730903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86B-4E6C-B7C2-364D9D535887}"/>
                </c:ext>
              </c:extLst>
            </c:dLbl>
            <c:numFmt formatCode="0.0%" sourceLinked="0"/>
            <c:spPr>
              <a:noFill/>
              <a:ln>
                <a:noFill/>
              </a:ln>
              <a:effectLst/>
            </c:spPr>
            <c:txPr>
              <a:bodyPr rot="0" spcFirstLastPara="1" vertOverflow="ellipsis" vert="horz" wrap="square" anchor="ctr" anchorCtr="1"/>
              <a:lstStyle/>
              <a:p>
                <a:pPr algn="ctr">
                  <a:defRPr lang="en-US" sz="1050" b="1" i="0" u="none" strike="noStrike" kern="1200" baseline="0">
                    <a:solidFill>
                      <a:schemeClr val="tx1"/>
                    </a:solidFill>
                    <a:latin typeface="+mn-lt"/>
                    <a:ea typeface="Calibri"/>
                    <a:cs typeface="Calibri"/>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'10 Kysymys'!$B$37:$B$48</c:f>
              <c:strCache>
                <c:ptCount val="12"/>
                <c:pt idx="0">
                  <c:v>Tutkintokoulutuksen määrän lisääminen alueen oppilaitoksissa</c:v>
                </c:pt>
                <c:pt idx="1">
                  <c:v>Muunto- ja täydennyskoulutusten määrän lisääminen</c:v>
                </c:pt>
                <c:pt idx="2">
                  <c:v>Oppisopimuskoulutuksen lisääminen</c:v>
                </c:pt>
                <c:pt idx="3">
                  <c:v>Koulutuksen sisältöjen kehittäminen vastaamaan paremmin työelämän tarpeita</c:v>
                </c:pt>
                <c:pt idx="4">
                  <c:v>Yritysten ja oppilaitosten yhteistyön tiivistäminen</c:v>
                </c:pt>
                <c:pt idx="5">
                  <c:v>Työhön perustuvan maahanmuuton lisääminen</c:v>
                </c:pt>
                <c:pt idx="6">
                  <c:v>Opiskeluun perustuvan maahanmuuton lisääminen</c:v>
                </c:pt>
                <c:pt idx="7">
                  <c:v>Toimet Suomessa olevien maahanmuuttajien työllistämiseksi</c:v>
                </c:pt>
                <c:pt idx="8">
                  <c:v>Toimet työnantajien tukemiseksi kansainvälisten osaajien rekrytoimiseksi</c:v>
                </c:pt>
                <c:pt idx="9">
                  <c:v>Työllisyyspalveluiden resurssien lisääminen</c:v>
                </c:pt>
                <c:pt idx="10">
                  <c:v>Työvoiman liikkuvuuden edistäminen Suomen sisällä (erilaiset kannusteet yms.)</c:v>
                </c:pt>
                <c:pt idx="11">
                  <c:v>Työn vastaanottamisen kannustinloukkujen purkaminen</c:v>
                </c:pt>
              </c:strCache>
            </c:strRef>
          </c:cat>
          <c:val>
            <c:numRef>
              <c:f>'10 Kysymys'!$D$37:$D$48</c:f>
              <c:numCache>
                <c:formatCode>0.0%</c:formatCode>
                <c:ptCount val="12"/>
                <c:pt idx="0">
                  <c:v>0.2638888888888889</c:v>
                </c:pt>
                <c:pt idx="1">
                  <c:v>0.27777777777777779</c:v>
                </c:pt>
                <c:pt idx="2">
                  <c:v>0.2638888888888889</c:v>
                </c:pt>
                <c:pt idx="3">
                  <c:v>5.5555555555555552E-2</c:v>
                </c:pt>
                <c:pt idx="4">
                  <c:v>0.1111111111111111</c:v>
                </c:pt>
                <c:pt idx="5">
                  <c:v>0.18055555555555555</c:v>
                </c:pt>
                <c:pt idx="6">
                  <c:v>0.23611111111111113</c:v>
                </c:pt>
                <c:pt idx="7">
                  <c:v>0.15277777777777779</c:v>
                </c:pt>
                <c:pt idx="8">
                  <c:v>0.22222222222222221</c:v>
                </c:pt>
                <c:pt idx="9">
                  <c:v>0.3611111111111111</c:v>
                </c:pt>
                <c:pt idx="10">
                  <c:v>0.15277777777777779</c:v>
                </c:pt>
                <c:pt idx="11">
                  <c:v>5.5555555555555552E-2</c:v>
                </c:pt>
              </c:numCache>
            </c:numRef>
          </c:val>
          <c:extLst>
            <c:ext xmlns:c16="http://schemas.microsoft.com/office/drawing/2014/chart" uri="{C3380CC4-5D6E-409C-BE32-E72D297353CC}">
              <c16:uniqueId val="{00000001-486B-4E6C-B7C2-364D9D535887}"/>
            </c:ext>
          </c:extLst>
        </c:ser>
        <c:ser>
          <c:idx val="2"/>
          <c:order val="2"/>
          <c:tx>
            <c:v>3 tärkeä</c:v>
          </c:tx>
          <c:spPr>
            <a:solidFill>
              <a:schemeClr val="accent3"/>
            </a:solidFill>
            <a:ln>
              <a:noFill/>
            </a:ln>
            <a:effectLst/>
          </c:spPr>
          <c:invertIfNegative val="0"/>
          <c:dLbls>
            <c:numFmt formatCode="0.0%" sourceLinked="0"/>
            <c:spPr>
              <a:noFill/>
              <a:ln>
                <a:noFill/>
              </a:ln>
              <a:effectLst/>
            </c:spPr>
            <c:txPr>
              <a:bodyPr rot="0" spcFirstLastPara="1" vertOverflow="ellipsis" vert="horz" wrap="square" anchor="ctr" anchorCtr="1"/>
              <a:lstStyle/>
              <a:p>
                <a:pPr algn="ctr">
                  <a:defRPr lang="en-US" sz="1050" b="1" i="0" u="none" strike="noStrike" kern="1200" baseline="0">
                    <a:solidFill>
                      <a:schemeClr val="tx1"/>
                    </a:solidFill>
                    <a:latin typeface="+mn-lt"/>
                    <a:ea typeface="Calibri"/>
                    <a:cs typeface="Calibri"/>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'10 Kysymys'!$B$37:$B$48</c:f>
              <c:strCache>
                <c:ptCount val="12"/>
                <c:pt idx="0">
                  <c:v>Tutkintokoulutuksen määrän lisääminen alueen oppilaitoksissa</c:v>
                </c:pt>
                <c:pt idx="1">
                  <c:v>Muunto- ja täydennyskoulutusten määrän lisääminen</c:v>
                </c:pt>
                <c:pt idx="2">
                  <c:v>Oppisopimuskoulutuksen lisääminen</c:v>
                </c:pt>
                <c:pt idx="3">
                  <c:v>Koulutuksen sisältöjen kehittäminen vastaamaan paremmin työelämän tarpeita</c:v>
                </c:pt>
                <c:pt idx="4">
                  <c:v>Yritysten ja oppilaitosten yhteistyön tiivistäminen</c:v>
                </c:pt>
                <c:pt idx="5">
                  <c:v>Työhön perustuvan maahanmuuton lisääminen</c:v>
                </c:pt>
                <c:pt idx="6">
                  <c:v>Opiskeluun perustuvan maahanmuuton lisääminen</c:v>
                </c:pt>
                <c:pt idx="7">
                  <c:v>Toimet Suomessa olevien maahanmuuttajien työllistämiseksi</c:v>
                </c:pt>
                <c:pt idx="8">
                  <c:v>Toimet työnantajien tukemiseksi kansainvälisten osaajien rekrytoimiseksi</c:v>
                </c:pt>
                <c:pt idx="9">
                  <c:v>Työllisyyspalveluiden resurssien lisääminen</c:v>
                </c:pt>
                <c:pt idx="10">
                  <c:v>Työvoiman liikkuvuuden edistäminen Suomen sisällä (erilaiset kannusteet yms.)</c:v>
                </c:pt>
                <c:pt idx="11">
                  <c:v>Työn vastaanottamisen kannustinloukkujen purkaminen</c:v>
                </c:pt>
              </c:strCache>
            </c:strRef>
          </c:cat>
          <c:val>
            <c:numRef>
              <c:f>'10 Kysymys'!$E$37:$E$48</c:f>
              <c:numCache>
                <c:formatCode>0.0%</c:formatCode>
                <c:ptCount val="12"/>
                <c:pt idx="0">
                  <c:v>0.33333333333333337</c:v>
                </c:pt>
                <c:pt idx="1">
                  <c:v>0.33333333333333337</c:v>
                </c:pt>
                <c:pt idx="2">
                  <c:v>0.33333333333333337</c:v>
                </c:pt>
                <c:pt idx="3">
                  <c:v>0.25</c:v>
                </c:pt>
                <c:pt idx="4">
                  <c:v>0.41666666666666669</c:v>
                </c:pt>
                <c:pt idx="5">
                  <c:v>0.23611111111111113</c:v>
                </c:pt>
                <c:pt idx="6">
                  <c:v>0.23611111111111113</c:v>
                </c:pt>
                <c:pt idx="7">
                  <c:v>0.29166666666666669</c:v>
                </c:pt>
                <c:pt idx="8">
                  <c:v>0.25</c:v>
                </c:pt>
                <c:pt idx="9">
                  <c:v>0.25</c:v>
                </c:pt>
                <c:pt idx="10">
                  <c:v>0.34722222222222221</c:v>
                </c:pt>
                <c:pt idx="11">
                  <c:v>0.18055555555555555</c:v>
                </c:pt>
              </c:numCache>
            </c:numRef>
          </c:val>
          <c:extLst>
            <c:ext xmlns:c16="http://schemas.microsoft.com/office/drawing/2014/chart" uri="{C3380CC4-5D6E-409C-BE32-E72D297353CC}">
              <c16:uniqueId val="{00000002-486B-4E6C-B7C2-364D9D535887}"/>
            </c:ext>
          </c:extLst>
        </c:ser>
        <c:ser>
          <c:idx val="3"/>
          <c:order val="3"/>
          <c:tx>
            <c:v>4 erittäin tärkeä</c:v>
          </c:tx>
          <c:spPr>
            <a:solidFill>
              <a:schemeClr val="accent4"/>
            </a:solidFill>
            <a:ln>
              <a:noFill/>
            </a:ln>
            <a:effectLst/>
          </c:spPr>
          <c:invertIfNegative val="0"/>
          <c:dLbls>
            <c:numFmt formatCode="0.0%" sourceLinked="0"/>
            <c:spPr>
              <a:noFill/>
              <a:ln>
                <a:noFill/>
              </a:ln>
              <a:effectLst/>
            </c:spPr>
            <c:txPr>
              <a:bodyPr rot="0" spcFirstLastPara="1" vertOverflow="ellipsis" vert="horz" wrap="square" anchor="ctr" anchorCtr="1"/>
              <a:lstStyle/>
              <a:p>
                <a:pPr algn="ctr">
                  <a:defRPr lang="en-US" sz="1050" b="1" i="0" u="none" strike="noStrike" kern="1200" baseline="0">
                    <a:solidFill>
                      <a:schemeClr val="tx1"/>
                    </a:solidFill>
                    <a:latin typeface="+mn-lt"/>
                    <a:ea typeface="Calibri"/>
                    <a:cs typeface="Calibri"/>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'10 Kysymys'!$B$37:$B$48</c:f>
              <c:strCache>
                <c:ptCount val="12"/>
                <c:pt idx="0">
                  <c:v>Tutkintokoulutuksen määrän lisääminen alueen oppilaitoksissa</c:v>
                </c:pt>
                <c:pt idx="1">
                  <c:v>Muunto- ja täydennyskoulutusten määrän lisääminen</c:v>
                </c:pt>
                <c:pt idx="2">
                  <c:v>Oppisopimuskoulutuksen lisääminen</c:v>
                </c:pt>
                <c:pt idx="3">
                  <c:v>Koulutuksen sisältöjen kehittäminen vastaamaan paremmin työelämän tarpeita</c:v>
                </c:pt>
                <c:pt idx="4">
                  <c:v>Yritysten ja oppilaitosten yhteistyön tiivistäminen</c:v>
                </c:pt>
                <c:pt idx="5">
                  <c:v>Työhön perustuvan maahanmuuton lisääminen</c:v>
                </c:pt>
                <c:pt idx="6">
                  <c:v>Opiskeluun perustuvan maahanmuuton lisääminen</c:v>
                </c:pt>
                <c:pt idx="7">
                  <c:v>Toimet Suomessa olevien maahanmuuttajien työllistämiseksi</c:v>
                </c:pt>
                <c:pt idx="8">
                  <c:v>Toimet työnantajien tukemiseksi kansainvälisten osaajien rekrytoimiseksi</c:v>
                </c:pt>
                <c:pt idx="9">
                  <c:v>Työllisyyspalveluiden resurssien lisääminen</c:v>
                </c:pt>
                <c:pt idx="10">
                  <c:v>Työvoiman liikkuvuuden edistäminen Suomen sisällä (erilaiset kannusteet yms.)</c:v>
                </c:pt>
                <c:pt idx="11">
                  <c:v>Työn vastaanottamisen kannustinloukkujen purkaminen</c:v>
                </c:pt>
              </c:strCache>
            </c:strRef>
          </c:cat>
          <c:val>
            <c:numRef>
              <c:f>'10 Kysymys'!$F$37:$F$48</c:f>
              <c:numCache>
                <c:formatCode>0.0%</c:formatCode>
                <c:ptCount val="12"/>
                <c:pt idx="0">
                  <c:v>0.19444444444444448</c:v>
                </c:pt>
                <c:pt idx="1">
                  <c:v>0.18055555555555555</c:v>
                </c:pt>
                <c:pt idx="2">
                  <c:v>0.29166666666666669</c:v>
                </c:pt>
                <c:pt idx="3">
                  <c:v>0.63888888888888895</c:v>
                </c:pt>
                <c:pt idx="4">
                  <c:v>0.43055555555555558</c:v>
                </c:pt>
                <c:pt idx="5">
                  <c:v>0.25</c:v>
                </c:pt>
                <c:pt idx="6">
                  <c:v>0.1388888888888889</c:v>
                </c:pt>
                <c:pt idx="7">
                  <c:v>0.41666666666666669</c:v>
                </c:pt>
                <c:pt idx="8">
                  <c:v>0.30555555555555558</c:v>
                </c:pt>
                <c:pt idx="9">
                  <c:v>0.125</c:v>
                </c:pt>
                <c:pt idx="10">
                  <c:v>0.375</c:v>
                </c:pt>
                <c:pt idx="11">
                  <c:v>0.65277777777777779</c:v>
                </c:pt>
              </c:numCache>
            </c:numRef>
          </c:val>
          <c:extLst>
            <c:ext xmlns:c16="http://schemas.microsoft.com/office/drawing/2014/chart" uri="{C3380CC4-5D6E-409C-BE32-E72D297353CC}">
              <c16:uniqueId val="{00000003-486B-4E6C-B7C2-364D9D535887}"/>
            </c:ext>
          </c:extLst>
        </c:ser>
        <c:ser>
          <c:idx val="4"/>
          <c:order val="4"/>
          <c:tx>
            <c:v>5 En osaa sanoa</c:v>
          </c:tx>
          <c:spPr>
            <a:solidFill>
              <a:schemeClr val="accent5"/>
            </a:solidFill>
            <a:ln>
              <a:noFill/>
            </a:ln>
            <a:effectLst/>
          </c:spPr>
          <c:invertIfNegative val="0"/>
          <c:dLbls>
            <c:numFmt formatCode="0.0%" sourceLinked="0"/>
            <c:spPr>
              <a:noFill/>
              <a:ln>
                <a:noFill/>
              </a:ln>
              <a:effectLst/>
            </c:spPr>
            <c:txPr>
              <a:bodyPr rot="0" spcFirstLastPara="1" vertOverflow="ellipsis" vert="horz" wrap="square" anchor="ctr" anchorCtr="1"/>
              <a:lstStyle/>
              <a:p>
                <a:pPr algn="ctr">
                  <a:defRPr lang="en-US" sz="1050" b="1" i="0" u="none" strike="noStrike" kern="1200" baseline="0">
                    <a:solidFill>
                      <a:schemeClr val="tx1"/>
                    </a:solidFill>
                    <a:latin typeface="+mn-lt"/>
                    <a:ea typeface="Calibri"/>
                    <a:cs typeface="Calibri"/>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'10 Kysymys'!$B$37:$B$48</c:f>
              <c:strCache>
                <c:ptCount val="12"/>
                <c:pt idx="0">
                  <c:v>Tutkintokoulutuksen määrän lisääminen alueen oppilaitoksissa</c:v>
                </c:pt>
                <c:pt idx="1">
                  <c:v>Muunto- ja täydennyskoulutusten määrän lisääminen</c:v>
                </c:pt>
                <c:pt idx="2">
                  <c:v>Oppisopimuskoulutuksen lisääminen</c:v>
                </c:pt>
                <c:pt idx="3">
                  <c:v>Koulutuksen sisältöjen kehittäminen vastaamaan paremmin työelämän tarpeita</c:v>
                </c:pt>
                <c:pt idx="4">
                  <c:v>Yritysten ja oppilaitosten yhteistyön tiivistäminen</c:v>
                </c:pt>
                <c:pt idx="5">
                  <c:v>Työhön perustuvan maahanmuuton lisääminen</c:v>
                </c:pt>
                <c:pt idx="6">
                  <c:v>Opiskeluun perustuvan maahanmuuton lisääminen</c:v>
                </c:pt>
                <c:pt idx="7">
                  <c:v>Toimet Suomessa olevien maahanmuuttajien työllistämiseksi</c:v>
                </c:pt>
                <c:pt idx="8">
                  <c:v>Toimet työnantajien tukemiseksi kansainvälisten osaajien rekrytoimiseksi</c:v>
                </c:pt>
                <c:pt idx="9">
                  <c:v>Työllisyyspalveluiden resurssien lisääminen</c:v>
                </c:pt>
                <c:pt idx="10">
                  <c:v>Työvoiman liikkuvuuden edistäminen Suomen sisällä (erilaiset kannusteet yms.)</c:v>
                </c:pt>
                <c:pt idx="11">
                  <c:v>Työn vastaanottamisen kannustinloukkujen purkaminen</c:v>
                </c:pt>
              </c:strCache>
            </c:strRef>
          </c:cat>
          <c:val>
            <c:numRef>
              <c:f>'10 Kysymys'!$G$37:$G$48</c:f>
              <c:numCache>
                <c:formatCode>0.0%</c:formatCode>
                <c:ptCount val="12"/>
                <c:pt idx="0">
                  <c:v>8.3333333333333343E-2</c:v>
                </c:pt>
                <c:pt idx="1">
                  <c:v>9.7222222222222238E-2</c:v>
                </c:pt>
                <c:pt idx="2">
                  <c:v>2.7777777777777776E-2</c:v>
                </c:pt>
                <c:pt idx="3">
                  <c:v>2.7777777777777776E-2</c:v>
                </c:pt>
                <c:pt idx="4">
                  <c:v>1.3888888888888888E-2</c:v>
                </c:pt>
                <c:pt idx="5">
                  <c:v>8.3333333333333343E-2</c:v>
                </c:pt>
                <c:pt idx="6">
                  <c:v>0.125</c:v>
                </c:pt>
                <c:pt idx="7">
                  <c:v>1.3888888888888888E-2</c:v>
                </c:pt>
                <c:pt idx="8">
                  <c:v>8.3333333333333343E-2</c:v>
                </c:pt>
                <c:pt idx="9">
                  <c:v>2.7777777777777776E-2</c:v>
                </c:pt>
                <c:pt idx="10">
                  <c:v>4.1666666666666671E-2</c:v>
                </c:pt>
                <c:pt idx="11">
                  <c:v>6.9444444444444448E-2</c:v>
                </c:pt>
              </c:numCache>
            </c:numRef>
          </c:val>
          <c:extLst>
            <c:ext xmlns:c16="http://schemas.microsoft.com/office/drawing/2014/chart" uri="{C3380CC4-5D6E-409C-BE32-E72D297353CC}">
              <c16:uniqueId val="{00000004-486B-4E6C-B7C2-364D9D535887}"/>
            </c:ext>
          </c:extLst>
        </c:ser>
        <c:dLbls>
          <c:showLegendKey val="0"/>
          <c:showVal val="0"/>
          <c:showCatName val="0"/>
          <c:showSerName val="0"/>
          <c:showPercent val="0"/>
          <c:showBubbleSize val="0"/>
        </c:dLbls>
        <c:gapWidth val="40"/>
        <c:overlap val="100"/>
        <c:axId val="57885069"/>
        <c:axId val="35234721"/>
      </c:barChart>
      <c:catAx>
        <c:axId val="57885069"/>
        <c:scaling>
          <c:orientation val="minMax"/>
        </c:scaling>
        <c:delete val="0"/>
        <c:axPos val="l"/>
        <c:numFmt formatCode="General" sourceLinked="0"/>
        <c:majorTickMark val="out"/>
        <c:minorTickMark val="none"/>
        <c:tickLblPos val="nextTo"/>
        <c:spPr>
          <a:noFill/>
          <a:ln w="6350" cap="flat" cmpd="sng" algn="ctr">
            <a:noFill/>
            <a:prstDash val="solid"/>
            <a:round/>
          </a:ln>
          <a:effectLst/>
        </c:spPr>
        <c:txPr>
          <a:bodyPr rot="-60000000" spcFirstLastPara="1" vertOverflow="ellipsis" vert="horz" wrap="square" anchor="ctr" anchorCtr="1"/>
          <a:lstStyle/>
          <a:p>
            <a:pPr>
              <a:lnSpc>
                <a:spcPct val="150000"/>
              </a:lnSpc>
              <a:defRPr lang="en-US" sz="1000" b="1" i="0" u="none" strike="noStrike" kern="1200" baseline="0">
                <a:solidFill>
                  <a:schemeClr val="tx1"/>
                </a:solidFill>
                <a:latin typeface="+mn-lt"/>
                <a:ea typeface="Calibri"/>
                <a:cs typeface="Calibri"/>
              </a:defRPr>
            </a:pPr>
            <a:endParaRPr lang="fi-FI"/>
          </a:p>
        </c:txPr>
        <c:crossAx val="35234721"/>
        <c:crosses val="autoZero"/>
        <c:auto val="0"/>
        <c:lblAlgn val="l"/>
        <c:lblOffset val="100"/>
        <c:noMultiLvlLbl val="0"/>
      </c:catAx>
      <c:valAx>
        <c:axId val="35234721"/>
        <c:scaling>
          <c:orientation val="minMax"/>
          <c:max val="1"/>
          <c:min val="0"/>
        </c:scaling>
        <c:delete val="1"/>
        <c:axPos val="b"/>
        <c:majorGridlines>
          <c:spPr>
            <a:ln w="12700" cap="flat" cmpd="sng" algn="ctr">
              <a:solidFill>
                <a:srgbClr val="D3D3D3"/>
              </a:solidFill>
              <a:prstDash val="solid"/>
              <a:round/>
            </a:ln>
            <a:effectLst/>
          </c:spPr>
        </c:majorGridlines>
        <c:numFmt formatCode="0%" sourceLinked="0"/>
        <c:majorTickMark val="out"/>
        <c:minorTickMark val="none"/>
        <c:tickLblPos val="nextTo"/>
        <c:crossAx val="57885069"/>
        <c:crosses val="autoZero"/>
        <c:crossBetween val="between"/>
      </c:valAx>
      <c:spPr>
        <a:solidFill>
          <a:srgbClr val="FFFFFF"/>
        </a:solidFill>
        <a:ln w="12700">
          <a:noFill/>
        </a:ln>
        <a:effectLst/>
      </c:spPr>
    </c:plotArea>
    <c:legend>
      <c:legendPos val="b"/>
      <c:overlay val="0"/>
      <c:spPr>
        <a:noFill/>
        <a:ln>
          <a:noFill/>
        </a:ln>
        <a:effectLst/>
      </c:spPr>
      <c:txPr>
        <a:bodyPr rot="0" spcFirstLastPara="1" vertOverflow="ellipsis" vert="horz" wrap="square" anchor="ctr" anchorCtr="1"/>
        <a:lstStyle/>
        <a:p>
          <a:pPr>
            <a:defRPr lang="en-US" sz="1050" b="1" i="0" u="none" strike="noStrike" kern="1200" baseline="0">
              <a:solidFill>
                <a:schemeClr val="tx1"/>
              </a:solidFill>
              <a:latin typeface="+mn-lt"/>
              <a:ea typeface="Calibri"/>
              <a:cs typeface="Calibri"/>
            </a:defRPr>
          </a:pPr>
          <a:endParaRPr lang="fi-FI"/>
        </a:p>
      </c:txPr>
    </c:legend>
    <c:plotVisOnly val="1"/>
    <c:dispBlanksAs val="gap"/>
    <c:showDLblsOverMax val="0"/>
  </c:chart>
  <c:spPr>
    <a:noFill/>
    <a:ln w="6350" cap="flat" cmpd="sng" algn="ctr">
      <a:solidFill>
        <a:srgbClr val="000000"/>
      </a:solidFill>
      <a:prstDash val="solid"/>
      <a:miter lim="800000"/>
    </a:ln>
    <a:effectLst/>
  </c:spPr>
  <c:txPr>
    <a:bodyPr rot="0" vert="horz"/>
    <a:lstStyle/>
    <a:p>
      <a:pPr>
        <a:defRPr lang="en-US" sz="1050" b="1" u="none" baseline="0">
          <a:solidFill>
            <a:schemeClr val="tx1"/>
          </a:solidFill>
          <a:latin typeface="+mn-lt"/>
          <a:ea typeface="Calibri"/>
          <a:cs typeface="Calibri"/>
        </a:defRPr>
      </a:pPr>
      <a:endParaRPr lang="fi-FI"/>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002060"/>
            </a:solidFill>
            <a:ln>
              <a:noFill/>
            </a:ln>
          </c:spPr>
          <c:invertIfNegative val="0"/>
          <c:dPt>
            <c:idx val="0"/>
            <c:invertIfNegative val="0"/>
            <c:bubble3D val="0"/>
            <c:extLst>
              <c:ext xmlns:c16="http://schemas.microsoft.com/office/drawing/2014/chart" uri="{C3380CC4-5D6E-409C-BE32-E72D297353CC}">
                <c16:uniqueId val="{00000000-6B51-43CF-955F-064E1D2EAEE3}"/>
              </c:ext>
            </c:extLst>
          </c:dPt>
          <c:dPt>
            <c:idx val="1"/>
            <c:invertIfNegative val="0"/>
            <c:bubble3D val="0"/>
            <c:extLst>
              <c:ext xmlns:c16="http://schemas.microsoft.com/office/drawing/2014/chart" uri="{C3380CC4-5D6E-409C-BE32-E72D297353CC}">
                <c16:uniqueId val="{00000002-6B51-43CF-955F-064E1D2EAEE3}"/>
              </c:ext>
            </c:extLst>
          </c:dPt>
          <c:dPt>
            <c:idx val="2"/>
            <c:invertIfNegative val="0"/>
            <c:bubble3D val="0"/>
            <c:extLst>
              <c:ext xmlns:c16="http://schemas.microsoft.com/office/drawing/2014/chart" uri="{C3380CC4-5D6E-409C-BE32-E72D297353CC}">
                <c16:uniqueId val="{00000004-6B51-43CF-955F-064E1D2EAEE3}"/>
              </c:ext>
            </c:extLst>
          </c:dPt>
          <c:dPt>
            <c:idx val="3"/>
            <c:invertIfNegative val="0"/>
            <c:bubble3D val="0"/>
            <c:extLst>
              <c:ext xmlns:c16="http://schemas.microsoft.com/office/drawing/2014/chart" uri="{C3380CC4-5D6E-409C-BE32-E72D297353CC}">
                <c16:uniqueId val="{00000006-6B51-43CF-955F-064E1D2EAEE3}"/>
              </c:ext>
            </c:extLst>
          </c:dPt>
          <c:dPt>
            <c:idx val="4"/>
            <c:invertIfNegative val="0"/>
            <c:bubble3D val="0"/>
            <c:extLst>
              <c:ext xmlns:c16="http://schemas.microsoft.com/office/drawing/2014/chart" uri="{C3380CC4-5D6E-409C-BE32-E72D297353CC}">
                <c16:uniqueId val="{00000008-6B51-43CF-955F-064E1D2EAEE3}"/>
              </c:ext>
            </c:extLst>
          </c:dPt>
          <c:dLbls>
            <c:numFmt formatCode="0.0%" sourceLinked="0"/>
            <c:spPr>
              <a:noFill/>
              <a:ln>
                <a:noFill/>
              </a:ln>
              <a:effectLst/>
            </c:spPr>
            <c:txPr>
              <a:bodyPr rot="0" vert="horz"/>
              <a:lstStyle/>
              <a:p>
                <a:pPr algn="ctr">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'2 Kysymys'!$B$34:$B$38</c:f>
              <c:strCache>
                <c:ptCount val="5"/>
                <c:pt idx="0">
                  <c:v>Teollisuus</c:v>
                </c:pt>
                <c:pt idx="1">
                  <c:v>Rakentaminen</c:v>
                </c:pt>
                <c:pt idx="2">
                  <c:v>Kauppa</c:v>
                </c:pt>
                <c:pt idx="3">
                  <c:v>Palvelut</c:v>
                </c:pt>
                <c:pt idx="4">
                  <c:v>Muu</c:v>
                </c:pt>
              </c:strCache>
            </c:strRef>
          </c:cat>
          <c:val>
            <c:numRef>
              <c:f>'2 Kysymys'!$C$34:$C$38</c:f>
              <c:numCache>
                <c:formatCode>0.0%</c:formatCode>
                <c:ptCount val="5"/>
                <c:pt idx="0">
                  <c:v>0.38888888888888895</c:v>
                </c:pt>
                <c:pt idx="1">
                  <c:v>0.1388888888888889</c:v>
                </c:pt>
                <c:pt idx="2">
                  <c:v>0.16666666666666669</c:v>
                </c:pt>
                <c:pt idx="3">
                  <c:v>0.29166666666666669</c:v>
                </c:pt>
                <c:pt idx="4">
                  <c:v>1.3888888888888888E-2</c:v>
                </c:pt>
              </c:numCache>
            </c:numRef>
          </c:val>
          <c:extLst>
            <c:ext xmlns:c16="http://schemas.microsoft.com/office/drawing/2014/chart" uri="{C3380CC4-5D6E-409C-BE32-E72D297353CC}">
              <c16:uniqueId val="{00000009-6B51-43CF-955F-064E1D2EAEE3}"/>
            </c:ext>
          </c:extLst>
        </c:ser>
        <c:dLbls>
          <c:showLegendKey val="0"/>
          <c:showVal val="0"/>
          <c:showCatName val="0"/>
          <c:showSerName val="0"/>
          <c:showPercent val="0"/>
          <c:showBubbleSize val="0"/>
        </c:dLbls>
        <c:gapWidth val="40"/>
        <c:overlap val="-2"/>
        <c:axId val="20449901"/>
        <c:axId val="52515899"/>
      </c:barChart>
      <c:catAx>
        <c:axId val="20449901"/>
        <c:scaling>
          <c:orientation val="minMax"/>
        </c:scaling>
        <c:delete val="0"/>
        <c:axPos val="b"/>
        <c:numFmt formatCode="General" sourceLinked="0"/>
        <c:majorTickMark val="out"/>
        <c:minorTickMark val="none"/>
        <c:tickLblPos val="nextTo"/>
        <c:spPr>
          <a:ln>
            <a:noFill/>
          </a:ln>
        </c:spPr>
        <c:crossAx val="52515899"/>
        <c:crosses val="autoZero"/>
        <c:auto val="0"/>
        <c:lblAlgn val="ctr"/>
        <c:lblOffset val="100"/>
        <c:noMultiLvlLbl val="0"/>
      </c:catAx>
      <c:valAx>
        <c:axId val="52515899"/>
        <c:scaling>
          <c:orientation val="minMax"/>
          <c:max val="1"/>
          <c:min val="0"/>
        </c:scaling>
        <c:delete val="1"/>
        <c:axPos val="l"/>
        <c:majorGridlines>
          <c:spPr>
            <a:ln w="12700">
              <a:solidFill>
                <a:srgbClr val="D3D3D3"/>
              </a:solidFill>
            </a:ln>
          </c:spPr>
        </c:majorGridlines>
        <c:numFmt formatCode="0%" sourceLinked="0"/>
        <c:majorTickMark val="out"/>
        <c:minorTickMark val="none"/>
        <c:tickLblPos val="nextTo"/>
        <c:crossAx val="20449901"/>
        <c:crosses val="autoZero"/>
        <c:crossBetween val="between"/>
      </c:valAx>
      <c:spPr>
        <a:solidFill>
          <a:srgbClr val="FFFFFF"/>
        </a:solidFill>
        <a:ln w="12700">
          <a:noFill/>
        </a:ln>
      </c:spPr>
    </c:plotArea>
    <c:plotVisOnly val="0"/>
    <c:dispBlanksAs val="gap"/>
    <c:showDLblsOverMax val="0"/>
  </c:chart>
  <c:spPr>
    <a:ln w="6350">
      <a:solidFill>
        <a:srgbClr val="000000"/>
      </a:solidFill>
    </a:ln>
  </c:spPr>
  <c:txPr>
    <a:bodyPr rot="0" vert="horz"/>
    <a:lstStyle/>
    <a:p>
      <a:pPr>
        <a:defRPr lang="en-US" sz="1200" b="1" u="none" baseline="0">
          <a:solidFill>
            <a:schemeClr val="tx1"/>
          </a:solidFill>
          <a:latin typeface="+mn-lt"/>
          <a:ea typeface="Calibri"/>
          <a:cs typeface="Calibri"/>
        </a:defRPr>
      </a:pPr>
      <a:endParaRPr lang="fi-FI"/>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002060"/>
            </a:solidFill>
            <a:ln>
              <a:noFill/>
            </a:ln>
          </c:spPr>
          <c:invertIfNegative val="0"/>
          <c:dPt>
            <c:idx val="0"/>
            <c:invertIfNegative val="0"/>
            <c:bubble3D val="0"/>
            <c:extLst>
              <c:ext xmlns:c16="http://schemas.microsoft.com/office/drawing/2014/chart" uri="{C3380CC4-5D6E-409C-BE32-E72D297353CC}">
                <c16:uniqueId val="{00000000-DDAB-4CD7-BDFB-18AE809139B9}"/>
              </c:ext>
            </c:extLst>
          </c:dPt>
          <c:dPt>
            <c:idx val="1"/>
            <c:invertIfNegative val="0"/>
            <c:bubble3D val="0"/>
            <c:extLst>
              <c:ext xmlns:c16="http://schemas.microsoft.com/office/drawing/2014/chart" uri="{C3380CC4-5D6E-409C-BE32-E72D297353CC}">
                <c16:uniqueId val="{00000002-DDAB-4CD7-BDFB-18AE809139B9}"/>
              </c:ext>
            </c:extLst>
          </c:dPt>
          <c:dPt>
            <c:idx val="2"/>
            <c:invertIfNegative val="0"/>
            <c:bubble3D val="0"/>
            <c:extLst>
              <c:ext xmlns:c16="http://schemas.microsoft.com/office/drawing/2014/chart" uri="{C3380CC4-5D6E-409C-BE32-E72D297353CC}">
                <c16:uniqueId val="{00000004-DDAB-4CD7-BDFB-18AE809139B9}"/>
              </c:ext>
            </c:extLst>
          </c:dPt>
          <c:dPt>
            <c:idx val="3"/>
            <c:invertIfNegative val="0"/>
            <c:bubble3D val="0"/>
            <c:extLst>
              <c:ext xmlns:c16="http://schemas.microsoft.com/office/drawing/2014/chart" uri="{C3380CC4-5D6E-409C-BE32-E72D297353CC}">
                <c16:uniqueId val="{00000006-DDAB-4CD7-BDFB-18AE809139B9}"/>
              </c:ext>
            </c:extLst>
          </c:dPt>
          <c:dPt>
            <c:idx val="4"/>
            <c:invertIfNegative val="0"/>
            <c:bubble3D val="0"/>
            <c:extLst>
              <c:ext xmlns:c16="http://schemas.microsoft.com/office/drawing/2014/chart" uri="{C3380CC4-5D6E-409C-BE32-E72D297353CC}">
                <c16:uniqueId val="{00000008-DDAB-4CD7-BDFB-18AE809139B9}"/>
              </c:ext>
            </c:extLst>
          </c:dPt>
          <c:dLbls>
            <c:numFmt formatCode="0.0%" sourceLinked="0"/>
            <c:spPr>
              <a:noFill/>
              <a:ln>
                <a:noFill/>
              </a:ln>
              <a:effectLst/>
            </c:spPr>
            <c:txPr>
              <a:bodyPr rot="0" vert="horz"/>
              <a:lstStyle/>
              <a:p>
                <a:pPr algn="ctr">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'3 Kysymys'!$B$34:$B$38</c:f>
              <c:strCache>
                <c:ptCount val="5"/>
                <c:pt idx="0">
                  <c:v>alle 2 milj. euroa (mikroyritys)</c:v>
                </c:pt>
                <c:pt idx="1">
                  <c:v>alle 10 milj. euroa (pienyritys)</c:v>
                </c:pt>
                <c:pt idx="2">
                  <c:v>alle 50 milj. euroa (keskisuuri yritys)</c:v>
                </c:pt>
                <c:pt idx="3">
                  <c:v>yli 50 milj. euroa (suuryritys)</c:v>
                </c:pt>
                <c:pt idx="4">
                  <c:v>En osaa sanoa</c:v>
                </c:pt>
              </c:strCache>
            </c:strRef>
          </c:cat>
          <c:val>
            <c:numRef>
              <c:f>'3 Kysymys'!$C$34:$C$38</c:f>
              <c:numCache>
                <c:formatCode>0.0%</c:formatCode>
                <c:ptCount val="5"/>
                <c:pt idx="0">
                  <c:v>0.38888888888888895</c:v>
                </c:pt>
                <c:pt idx="1">
                  <c:v>0.27777777777777779</c:v>
                </c:pt>
                <c:pt idx="2">
                  <c:v>0.25</c:v>
                </c:pt>
                <c:pt idx="3">
                  <c:v>8.3333333333333343E-2</c:v>
                </c:pt>
                <c:pt idx="4">
                  <c:v>0</c:v>
                </c:pt>
              </c:numCache>
            </c:numRef>
          </c:val>
          <c:extLst>
            <c:ext xmlns:c16="http://schemas.microsoft.com/office/drawing/2014/chart" uri="{C3380CC4-5D6E-409C-BE32-E72D297353CC}">
              <c16:uniqueId val="{00000009-DDAB-4CD7-BDFB-18AE809139B9}"/>
            </c:ext>
          </c:extLst>
        </c:ser>
        <c:dLbls>
          <c:showLegendKey val="0"/>
          <c:showVal val="0"/>
          <c:showCatName val="0"/>
          <c:showSerName val="0"/>
          <c:showPercent val="0"/>
          <c:showBubbleSize val="0"/>
        </c:dLbls>
        <c:gapWidth val="40"/>
        <c:overlap val="-2"/>
        <c:axId val="13654232"/>
        <c:axId val="39811591"/>
      </c:barChart>
      <c:catAx>
        <c:axId val="13654232"/>
        <c:scaling>
          <c:orientation val="minMax"/>
        </c:scaling>
        <c:delete val="0"/>
        <c:axPos val="b"/>
        <c:numFmt formatCode="General" sourceLinked="0"/>
        <c:majorTickMark val="out"/>
        <c:minorTickMark val="none"/>
        <c:tickLblPos val="nextTo"/>
        <c:spPr>
          <a:ln>
            <a:noFill/>
          </a:ln>
        </c:spPr>
        <c:crossAx val="39811591"/>
        <c:crosses val="autoZero"/>
        <c:auto val="0"/>
        <c:lblAlgn val="ctr"/>
        <c:lblOffset val="100"/>
        <c:noMultiLvlLbl val="0"/>
      </c:catAx>
      <c:valAx>
        <c:axId val="39811591"/>
        <c:scaling>
          <c:orientation val="minMax"/>
          <c:max val="1"/>
          <c:min val="0"/>
        </c:scaling>
        <c:delete val="1"/>
        <c:axPos val="l"/>
        <c:majorGridlines>
          <c:spPr>
            <a:ln w="12700">
              <a:solidFill>
                <a:srgbClr val="D3D3D3"/>
              </a:solidFill>
            </a:ln>
          </c:spPr>
        </c:majorGridlines>
        <c:numFmt formatCode="0%" sourceLinked="0"/>
        <c:majorTickMark val="out"/>
        <c:minorTickMark val="none"/>
        <c:tickLblPos val="nextTo"/>
        <c:crossAx val="13654232"/>
        <c:crosses val="autoZero"/>
        <c:crossBetween val="between"/>
      </c:valAx>
      <c:spPr>
        <a:solidFill>
          <a:srgbClr val="FFFFFF"/>
        </a:solidFill>
        <a:ln w="12700">
          <a:noFill/>
        </a:ln>
      </c:spPr>
    </c:plotArea>
    <c:plotVisOnly val="0"/>
    <c:dispBlanksAs val="gap"/>
    <c:showDLblsOverMax val="0"/>
  </c:chart>
  <c:spPr>
    <a:ln w="6350">
      <a:solidFill>
        <a:srgbClr val="000000"/>
      </a:solidFill>
    </a:ln>
  </c:spPr>
  <c:txPr>
    <a:bodyPr rot="0" vert="horz"/>
    <a:lstStyle/>
    <a:p>
      <a:pPr>
        <a:defRPr lang="en-US" sz="1200" b="1" u="none" baseline="0">
          <a:solidFill>
            <a:schemeClr val="tx1"/>
          </a:solidFill>
          <a:latin typeface="+mn-lt"/>
          <a:ea typeface="Calibri"/>
          <a:cs typeface="Calibri"/>
        </a:defRPr>
      </a:pPr>
      <a:endParaRPr lang="fi-FI"/>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0D13AD00-C0F7-46C4-97A0-1A156654992B}"/>
              </a:ext>
            </a:extLst>
          </p:cNvPr>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a:extLst>
              <a:ext uri="{FF2B5EF4-FFF2-40B4-BE49-F238E27FC236}">
                <a16:creationId xmlns:a16="http://schemas.microsoft.com/office/drawing/2014/main" id="{0D1D9ED9-B1D8-4F59-A4EE-7828DF5F9164}"/>
              </a:ext>
            </a:extLst>
          </p:cNvPr>
          <p:cNvSpPr>
            <a:spLocks noGrp="1"/>
          </p:cNvSpPr>
          <p:nvPr>
            <p:ph type="dt" sz="quarter" idx="1"/>
          </p:nvPr>
        </p:nvSpPr>
        <p:spPr>
          <a:xfrm>
            <a:off x="3850443" y="0"/>
            <a:ext cx="2945659" cy="495348"/>
          </a:xfrm>
          <a:prstGeom prst="rect">
            <a:avLst/>
          </a:prstGeom>
        </p:spPr>
        <p:txBody>
          <a:bodyPr vert="horz" lIns="91440" tIns="45720" rIns="91440" bIns="45720" rtlCol="0"/>
          <a:lstStyle>
            <a:lvl1pPr algn="r">
              <a:defRPr sz="1200"/>
            </a:lvl1pPr>
          </a:lstStyle>
          <a:p>
            <a:fld id="{1F3F65F0-5CD8-41DF-89E1-22096C1AB318}" type="datetime1">
              <a:rPr lang="fi-FI" smtClean="0"/>
              <a:t>9.10.2024</a:t>
            </a:fld>
            <a:endParaRPr lang="fi-FI"/>
          </a:p>
        </p:txBody>
      </p:sp>
      <p:sp>
        <p:nvSpPr>
          <p:cNvPr id="4" name="Alatunnisteen paikkamerkki 3">
            <a:extLst>
              <a:ext uri="{FF2B5EF4-FFF2-40B4-BE49-F238E27FC236}">
                <a16:creationId xmlns:a16="http://schemas.microsoft.com/office/drawing/2014/main" id="{DBDD7E1E-C080-4A9B-A6B9-3C41B12105EC}"/>
              </a:ext>
            </a:extLst>
          </p:cNvPr>
          <p:cNvSpPr>
            <a:spLocks noGrp="1"/>
          </p:cNvSpPr>
          <p:nvPr>
            <p:ph type="ftr" sz="quarter" idx="2"/>
          </p:nvPr>
        </p:nvSpPr>
        <p:spPr>
          <a:xfrm>
            <a:off x="0" y="9377317"/>
            <a:ext cx="2945659" cy="495347"/>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a:extLst>
              <a:ext uri="{FF2B5EF4-FFF2-40B4-BE49-F238E27FC236}">
                <a16:creationId xmlns:a16="http://schemas.microsoft.com/office/drawing/2014/main" id="{00637475-3517-4217-AF00-9C56D3AD8381}"/>
              </a:ext>
            </a:extLst>
          </p:cNvPr>
          <p:cNvSpPr>
            <a:spLocks noGrp="1"/>
          </p:cNvSpPr>
          <p:nvPr>
            <p:ph type="sldNum" sz="quarter" idx="3"/>
          </p:nvPr>
        </p:nvSpPr>
        <p:spPr>
          <a:xfrm>
            <a:off x="3850443" y="9377317"/>
            <a:ext cx="2945659" cy="495347"/>
          </a:xfrm>
          <a:prstGeom prst="rect">
            <a:avLst/>
          </a:prstGeom>
        </p:spPr>
        <p:txBody>
          <a:bodyPr vert="horz" lIns="91440" tIns="45720" rIns="91440" bIns="45720" rtlCol="0" anchor="b"/>
          <a:lstStyle>
            <a:lvl1pPr algn="r">
              <a:defRPr sz="1200"/>
            </a:lvl1pPr>
          </a:lstStyle>
          <a:p>
            <a:fld id="{A0A3EBE3-D7EB-4F27-B056-652D08283A26}" type="slidenum">
              <a:rPr lang="fi-FI" smtClean="0"/>
              <a:t>‹#›</a:t>
            </a:fld>
            <a:endParaRPr lang="fi-FI"/>
          </a:p>
        </p:txBody>
      </p:sp>
    </p:spTree>
    <p:extLst>
      <p:ext uri="{BB962C8B-B14F-4D97-AF65-F5344CB8AC3E}">
        <p14:creationId xmlns:p14="http://schemas.microsoft.com/office/powerpoint/2010/main" val="370305765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93C04280-BA24-4EAD-9108-43EFDD969BC5}" type="datetime1">
              <a:rPr lang="fi-FI" smtClean="0"/>
              <a:t>9.10.2024</a:t>
            </a:fld>
            <a:endParaRPr lang="fi-FI"/>
          </a:p>
        </p:txBody>
      </p:sp>
      <p:sp>
        <p:nvSpPr>
          <p:cNvPr id="4" name="Dian kuvan paikkamerkki 3"/>
          <p:cNvSpPr>
            <a:spLocks noGrp="1" noRot="1" noChangeAspect="1"/>
          </p:cNvSpPr>
          <p:nvPr>
            <p:ph type="sldImg" idx="2"/>
          </p:nvPr>
        </p:nvSpPr>
        <p:spPr>
          <a:xfrm>
            <a:off x="438150" y="1233488"/>
            <a:ext cx="5921375" cy="3332162"/>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9377317"/>
            <a:ext cx="2945659" cy="49534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50443" y="9377317"/>
            <a:ext cx="2945659" cy="495347"/>
          </a:xfrm>
          <a:prstGeom prst="rect">
            <a:avLst/>
          </a:prstGeom>
        </p:spPr>
        <p:txBody>
          <a:bodyPr vert="horz" lIns="91440" tIns="45720" rIns="91440" bIns="45720" rtlCol="0" anchor="b"/>
          <a:lstStyle>
            <a:lvl1pPr algn="r">
              <a:defRPr sz="1200"/>
            </a:lvl1pPr>
          </a:lstStyle>
          <a:p>
            <a:fld id="{71A9D44A-A2CE-4F46-8183-3B78CFA07A17}" type="slidenum">
              <a:rPr lang="fi-FI" smtClean="0"/>
              <a:t>‹#›</a:t>
            </a:fld>
            <a:endParaRPr lang="fi-FI"/>
          </a:p>
        </p:txBody>
      </p:sp>
    </p:spTree>
    <p:extLst>
      <p:ext uri="{BB962C8B-B14F-4D97-AF65-F5344CB8AC3E}">
        <p14:creationId xmlns:p14="http://schemas.microsoft.com/office/powerpoint/2010/main" val="241006012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4.sv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36.svg"/><Relationship Id="rId4" Type="http://schemas.openxmlformats.org/officeDocument/2006/relationships/image" Target="../media/image35.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svg"/><Relationship Id="rId7" Type="http://schemas.openxmlformats.org/officeDocument/2006/relationships/image" Target="../media/image42.svg"/><Relationship Id="rId2" Type="http://schemas.openxmlformats.org/officeDocument/2006/relationships/image" Target="../media/image37.png"/><Relationship Id="rId1" Type="http://schemas.openxmlformats.org/officeDocument/2006/relationships/slideMaster" Target="../slideMasters/slideMaster1.xml"/><Relationship Id="rId6" Type="http://schemas.openxmlformats.org/officeDocument/2006/relationships/image" Target="../media/image41.png"/><Relationship Id="rId11" Type="http://schemas.openxmlformats.org/officeDocument/2006/relationships/image" Target="../media/image46.svg"/><Relationship Id="rId5" Type="http://schemas.openxmlformats.org/officeDocument/2006/relationships/image" Target="../media/image40.sv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7.gif"/><Relationship Id="rId1" Type="http://schemas.openxmlformats.org/officeDocument/2006/relationships/slideMaster" Target="../slideMasters/slideMaster1.xml"/><Relationship Id="rId4" Type="http://schemas.openxmlformats.org/officeDocument/2006/relationships/image" Target="../media/image46.sv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51.svg"/><Relationship Id="rId2" Type="http://schemas.openxmlformats.org/officeDocument/2006/relationships/image" Target="../media/image5.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49.svg"/><Relationship Id="rId4" Type="http://schemas.openxmlformats.org/officeDocument/2006/relationships/image" Target="../media/image4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55.sv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54.png"/><Relationship Id="rId5" Type="http://schemas.openxmlformats.org/officeDocument/2006/relationships/image" Target="../media/image53.svg"/><Relationship Id="rId4" Type="http://schemas.openxmlformats.org/officeDocument/2006/relationships/image" Target="../media/image5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55.sv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54.png"/><Relationship Id="rId5" Type="http://schemas.openxmlformats.org/officeDocument/2006/relationships/image" Target="../media/image53.svg"/><Relationship Id="rId4" Type="http://schemas.openxmlformats.org/officeDocument/2006/relationships/image" Target="../media/image52.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55.sv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54.png"/><Relationship Id="rId5" Type="http://schemas.openxmlformats.org/officeDocument/2006/relationships/image" Target="../media/image53.svg"/><Relationship Id="rId4" Type="http://schemas.openxmlformats.org/officeDocument/2006/relationships/image" Target="../media/image52.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Master" Target="../slideMasters/slideMaster3.xml"/><Relationship Id="rId5" Type="http://schemas.openxmlformats.org/officeDocument/2006/relationships/image" Target="../media/image59.svg"/><Relationship Id="rId4" Type="http://schemas.openxmlformats.org/officeDocument/2006/relationships/image" Target="../media/image58.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sv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Master" Target="../slideMasters/slideMaster3.xml"/><Relationship Id="rId6" Type="http://schemas.openxmlformats.org/officeDocument/2006/relationships/image" Target="../media/image30.png"/><Relationship Id="rId5" Type="http://schemas.openxmlformats.org/officeDocument/2006/relationships/image" Target="../media/image61.svg"/><Relationship Id="rId4" Type="http://schemas.openxmlformats.org/officeDocument/2006/relationships/image" Target="../media/image6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3.svg"/><Relationship Id="rId7" Type="http://schemas.openxmlformats.org/officeDocument/2006/relationships/image" Target="../media/image67.svg"/><Relationship Id="rId2" Type="http://schemas.openxmlformats.org/officeDocument/2006/relationships/image" Target="../media/image62.png"/><Relationship Id="rId1" Type="http://schemas.openxmlformats.org/officeDocument/2006/relationships/slideMaster" Target="../slideMasters/slideMaster4.xml"/><Relationship Id="rId6" Type="http://schemas.openxmlformats.org/officeDocument/2006/relationships/image" Target="../media/image66.png"/><Relationship Id="rId5" Type="http://schemas.openxmlformats.org/officeDocument/2006/relationships/image" Target="../media/image65.svg"/><Relationship Id="rId4" Type="http://schemas.openxmlformats.org/officeDocument/2006/relationships/image" Target="../media/image64.png"/><Relationship Id="rId9" Type="http://schemas.openxmlformats.org/officeDocument/2006/relationships/image" Target="../media/image8.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54.png"/><Relationship Id="rId5" Type="http://schemas.openxmlformats.org/officeDocument/2006/relationships/image" Target="../media/image71.svg"/><Relationship Id="rId4" Type="http://schemas.openxmlformats.org/officeDocument/2006/relationships/image" Target="../media/image7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54.png"/><Relationship Id="rId5" Type="http://schemas.openxmlformats.org/officeDocument/2006/relationships/image" Target="../media/image71.svg"/><Relationship Id="rId4" Type="http://schemas.openxmlformats.org/officeDocument/2006/relationships/image" Target="../media/image7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54.png"/><Relationship Id="rId5" Type="http://schemas.openxmlformats.org/officeDocument/2006/relationships/image" Target="../media/image71.svg"/><Relationship Id="rId4" Type="http://schemas.openxmlformats.org/officeDocument/2006/relationships/image" Target="../media/image70.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image" Target="../media/image72.png"/><Relationship Id="rId1" Type="http://schemas.openxmlformats.org/officeDocument/2006/relationships/slideMaster" Target="../slideMasters/slideMaster4.xml"/><Relationship Id="rId5" Type="http://schemas.openxmlformats.org/officeDocument/2006/relationships/image" Target="../media/image59.svg"/><Relationship Id="rId4" Type="http://schemas.openxmlformats.org/officeDocument/2006/relationships/image" Target="../media/image58.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5.svg"/><Relationship Id="rId7" Type="http://schemas.openxmlformats.org/officeDocument/2006/relationships/image" Target="../media/image77.svg"/><Relationship Id="rId2" Type="http://schemas.openxmlformats.org/officeDocument/2006/relationships/image" Target="../media/image74.png"/><Relationship Id="rId1" Type="http://schemas.openxmlformats.org/officeDocument/2006/relationships/slideMaster" Target="../slideMasters/slideMaster5.xml"/><Relationship Id="rId6" Type="http://schemas.openxmlformats.org/officeDocument/2006/relationships/image" Target="../media/image76.png"/><Relationship Id="rId5" Type="http://schemas.openxmlformats.org/officeDocument/2006/relationships/image" Target="../media/image67.svg"/><Relationship Id="rId4" Type="http://schemas.openxmlformats.org/officeDocument/2006/relationships/image" Target="../media/image66.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5.xml"/><Relationship Id="rId6" Type="http://schemas.openxmlformats.org/officeDocument/2006/relationships/image" Target="../media/image54.png"/><Relationship Id="rId5" Type="http://schemas.openxmlformats.org/officeDocument/2006/relationships/image" Target="../media/image79.svg"/><Relationship Id="rId4" Type="http://schemas.openxmlformats.org/officeDocument/2006/relationships/image" Target="../media/image78.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5.xml"/><Relationship Id="rId6" Type="http://schemas.openxmlformats.org/officeDocument/2006/relationships/image" Target="../media/image54.png"/><Relationship Id="rId5" Type="http://schemas.openxmlformats.org/officeDocument/2006/relationships/image" Target="../media/image79.svg"/><Relationship Id="rId4" Type="http://schemas.openxmlformats.org/officeDocument/2006/relationships/image" Target="../media/image78.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5.xml"/><Relationship Id="rId6" Type="http://schemas.openxmlformats.org/officeDocument/2006/relationships/image" Target="../media/image54.png"/><Relationship Id="rId5" Type="http://schemas.openxmlformats.org/officeDocument/2006/relationships/image" Target="../media/image79.svg"/><Relationship Id="rId4" Type="http://schemas.openxmlformats.org/officeDocument/2006/relationships/image" Target="../media/image7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Master" Target="../slideMasters/slideMaster5.xml"/><Relationship Id="rId5" Type="http://schemas.openxmlformats.org/officeDocument/2006/relationships/image" Target="../media/image83.svg"/><Relationship Id="rId4" Type="http://schemas.openxmlformats.org/officeDocument/2006/relationships/image" Target="../media/image8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sv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valkoinen">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B7E3618-2530-4EE0-B6C3-C11F412FE85A}"/>
              </a:ext>
            </a:extLst>
          </p:cNvPr>
          <p:cNvSpPr>
            <a:spLocks noGrp="1"/>
          </p:cNvSpPr>
          <p:nvPr>
            <p:ph type="ctrTitle" hasCustomPrompt="1"/>
          </p:nvPr>
        </p:nvSpPr>
        <p:spPr>
          <a:xfrm>
            <a:off x="1299411" y="582613"/>
            <a:ext cx="9144000" cy="1229238"/>
          </a:xfrm>
        </p:spPr>
        <p:txBody>
          <a:bodyPr anchor="b"/>
          <a:lstStyle>
            <a:lvl1pPr algn="l">
              <a:defRPr sz="3600"/>
            </a:lvl1pPr>
          </a:lstStyle>
          <a:p>
            <a:r>
              <a:rPr lang="fi-FI" dirty="0"/>
              <a:t>Vaikuttamisiltapäivä 27.1.2021</a:t>
            </a:r>
            <a:br>
              <a:rPr lang="fi-FI" dirty="0"/>
            </a:br>
            <a:r>
              <a:rPr lang="fi-FI" dirty="0"/>
              <a:t>Osaamisvaliokunnan kokous klo 16 – 17</a:t>
            </a:r>
          </a:p>
        </p:txBody>
      </p:sp>
      <p:sp>
        <p:nvSpPr>
          <p:cNvPr id="3" name="Alaotsikko 2">
            <a:extLst>
              <a:ext uri="{FF2B5EF4-FFF2-40B4-BE49-F238E27FC236}">
                <a16:creationId xmlns:a16="http://schemas.microsoft.com/office/drawing/2014/main" id="{81E253EB-4EB0-4935-A939-99BF0B7A0A0B}"/>
              </a:ext>
            </a:extLst>
          </p:cNvPr>
          <p:cNvSpPr>
            <a:spLocks noGrp="1"/>
          </p:cNvSpPr>
          <p:nvPr>
            <p:ph type="subTitle" idx="1" hasCustomPrompt="1"/>
          </p:nvPr>
        </p:nvSpPr>
        <p:spPr>
          <a:xfrm>
            <a:off x="1299412" y="2470484"/>
            <a:ext cx="9320462" cy="2787316"/>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br>
              <a:rPr lang="fi-FI" dirty="0"/>
            </a:br>
            <a:r>
              <a:rPr lang="fi-FI" sz="2400" dirty="0">
                <a:effectLst/>
                <a:latin typeface="Calibri" panose="020F0502020204030204" pitchFamily="34" charset="0"/>
                <a:ea typeface="Calibri" panose="020F0502020204030204" pitchFamily="34" charset="0"/>
              </a:rPr>
              <a:t>1. Kokouksen avaus ja lyhyt esittäytyminen</a:t>
            </a:r>
          </a:p>
          <a:p>
            <a:r>
              <a:rPr lang="fi-FI" sz="2400" dirty="0">
                <a:effectLst/>
                <a:latin typeface="Calibri" panose="020F0502020204030204" pitchFamily="34" charset="0"/>
                <a:ea typeface="Calibri" panose="020F0502020204030204" pitchFamily="34" charset="0"/>
              </a:rPr>
              <a:t>2. Kyselyn tulokset: Ehdotuksia valiokunnan toimintasuunnitelmaan 2021 </a:t>
            </a:r>
          </a:p>
          <a:p>
            <a:r>
              <a:rPr lang="fi-FI" sz="2400" dirty="0">
                <a:effectLst/>
                <a:latin typeface="Calibri" panose="020F0502020204030204" pitchFamily="34" charset="0"/>
                <a:ea typeface="Calibri" panose="020F0502020204030204" pitchFamily="34" charset="0"/>
              </a:rPr>
              <a:t>3. Valiokunnan toiminta ja aikataulutus</a:t>
            </a:r>
          </a:p>
          <a:p>
            <a:r>
              <a:rPr lang="fi-FI" sz="2400" dirty="0">
                <a:effectLst/>
                <a:latin typeface="Calibri" panose="020F0502020204030204" pitchFamily="34" charset="0"/>
                <a:ea typeface="Calibri" panose="020F0502020204030204" pitchFamily="34" charset="0"/>
              </a:rPr>
              <a:t>4. Muut asiat</a:t>
            </a:r>
          </a:p>
          <a:p>
            <a:endParaRPr lang="fi-FI" dirty="0"/>
          </a:p>
        </p:txBody>
      </p:sp>
      <p:pic>
        <p:nvPicPr>
          <p:cNvPr id="7" name="Kuva 6">
            <a:extLst>
              <a:ext uri="{FF2B5EF4-FFF2-40B4-BE49-F238E27FC236}">
                <a16:creationId xmlns:a16="http://schemas.microsoft.com/office/drawing/2014/main" id="{8EBF66D2-1CFA-450D-A129-5488E7C660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pic>
        <p:nvPicPr>
          <p:cNvPr id="9" name="Kuva 8">
            <a:extLst>
              <a:ext uri="{FF2B5EF4-FFF2-40B4-BE49-F238E27FC236}">
                <a16:creationId xmlns:a16="http://schemas.microsoft.com/office/drawing/2014/main" id="{B1B8BF41-220B-4CE0-B02C-E768D6696DF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55692" y="6005585"/>
            <a:ext cx="2680615" cy="269802"/>
          </a:xfrm>
          <a:prstGeom prst="rect">
            <a:avLst/>
          </a:prstGeom>
        </p:spPr>
      </p:pic>
    </p:spTree>
    <p:extLst>
      <p:ext uri="{BB962C8B-B14F-4D97-AF65-F5344CB8AC3E}">
        <p14:creationId xmlns:p14="http://schemas.microsoft.com/office/powerpoint/2010/main" val="1675163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opetusdia">
    <p:bg>
      <p:bgPr>
        <a:solidFill>
          <a:schemeClr val="bg1"/>
        </a:solid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AD32259C-5089-4DFC-AAEC-ACD866E8ECC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1298713"/>
            <a:ext cx="3056893" cy="5565113"/>
          </a:xfrm>
          <a:prstGeom prst="rect">
            <a:avLst/>
          </a:prstGeom>
        </p:spPr>
      </p:pic>
      <p:pic>
        <p:nvPicPr>
          <p:cNvPr id="21" name="Kuva 20">
            <a:extLst>
              <a:ext uri="{FF2B5EF4-FFF2-40B4-BE49-F238E27FC236}">
                <a16:creationId xmlns:a16="http://schemas.microsoft.com/office/drawing/2014/main" id="{0373A784-1E92-4F2F-99D8-BC219553F02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71962" y="157045"/>
            <a:ext cx="1556595" cy="1495661"/>
          </a:xfrm>
          <a:prstGeom prst="rect">
            <a:avLst/>
          </a:prstGeom>
        </p:spPr>
      </p:pic>
      <p:sp>
        <p:nvSpPr>
          <p:cNvPr id="11" name="Päivämäärän paikkamerkki 2">
            <a:extLst>
              <a:ext uri="{FF2B5EF4-FFF2-40B4-BE49-F238E27FC236}">
                <a16:creationId xmlns:a16="http://schemas.microsoft.com/office/drawing/2014/main" id="{7378932E-2B8E-48A5-8B3B-0783120B2F0E}"/>
              </a:ext>
            </a:extLst>
          </p:cNvPr>
          <p:cNvSpPr>
            <a:spLocks noGrp="1"/>
          </p:cNvSpPr>
          <p:nvPr>
            <p:ph type="dt" sz="half" idx="10"/>
          </p:nvPr>
        </p:nvSpPr>
        <p:spPr>
          <a:xfrm>
            <a:off x="838200" y="6356350"/>
            <a:ext cx="2743200" cy="365125"/>
          </a:xfrm>
        </p:spPr>
        <p:txBody>
          <a:bodyPr/>
          <a:lstStyle/>
          <a:p>
            <a:fld id="{E3CAC8FB-1B88-4CF1-9473-D88FB34184B1}" type="datetime1">
              <a:rPr lang="fi-FI" smtClean="0"/>
              <a:t>9.10.2024</a:t>
            </a:fld>
            <a:endParaRPr lang="fi-FI"/>
          </a:p>
        </p:txBody>
      </p:sp>
      <p:sp>
        <p:nvSpPr>
          <p:cNvPr id="12" name="Alatunnisteen paikkamerkki 3">
            <a:extLst>
              <a:ext uri="{FF2B5EF4-FFF2-40B4-BE49-F238E27FC236}">
                <a16:creationId xmlns:a16="http://schemas.microsoft.com/office/drawing/2014/main" id="{0539E262-07A6-48E6-86FE-942DFCA127B0}"/>
              </a:ext>
            </a:extLst>
          </p:cNvPr>
          <p:cNvSpPr>
            <a:spLocks noGrp="1"/>
          </p:cNvSpPr>
          <p:nvPr>
            <p:ph type="ftr" sz="quarter" idx="11"/>
          </p:nvPr>
        </p:nvSpPr>
        <p:spPr>
          <a:xfrm>
            <a:off x="4038600" y="6356350"/>
            <a:ext cx="4114800" cy="365125"/>
          </a:xfrm>
        </p:spPr>
        <p:txBody>
          <a:bodyPr/>
          <a:lstStyle/>
          <a:p>
            <a:endParaRPr lang="fi-FI" dirty="0"/>
          </a:p>
        </p:txBody>
      </p:sp>
      <p:sp>
        <p:nvSpPr>
          <p:cNvPr id="14" name="Dian numeron paikkamerkki 4">
            <a:extLst>
              <a:ext uri="{FF2B5EF4-FFF2-40B4-BE49-F238E27FC236}">
                <a16:creationId xmlns:a16="http://schemas.microsoft.com/office/drawing/2014/main" id="{8F88A8F5-53C4-40B4-A8EF-BFCB0D1D34CC}"/>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
        <p:nvSpPr>
          <p:cNvPr id="23" name="Otsikko 1">
            <a:extLst>
              <a:ext uri="{FF2B5EF4-FFF2-40B4-BE49-F238E27FC236}">
                <a16:creationId xmlns:a16="http://schemas.microsoft.com/office/drawing/2014/main" id="{11396BA1-0447-4882-B00F-5D1591B1DD6F}"/>
              </a:ext>
            </a:extLst>
          </p:cNvPr>
          <p:cNvSpPr>
            <a:spLocks noGrp="1"/>
          </p:cNvSpPr>
          <p:nvPr>
            <p:ph type="title" hasCustomPrompt="1"/>
          </p:nvPr>
        </p:nvSpPr>
        <p:spPr>
          <a:xfrm>
            <a:off x="4784726" y="4321004"/>
            <a:ext cx="4543425" cy="1203738"/>
          </a:xfrm>
        </p:spPr>
        <p:txBody>
          <a:bodyPr anchor="t">
            <a:normAutofit/>
          </a:bodyPr>
          <a:lstStyle>
            <a:lvl1pPr>
              <a:defRPr sz="2800" b="1">
                <a:solidFill>
                  <a:schemeClr val="tx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pic>
        <p:nvPicPr>
          <p:cNvPr id="19" name="Kuva 18">
            <a:extLst>
              <a:ext uri="{FF2B5EF4-FFF2-40B4-BE49-F238E27FC236}">
                <a16:creationId xmlns:a16="http://schemas.microsoft.com/office/drawing/2014/main" id="{0CEBB99B-427F-48D3-9060-C67FF53FB83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755692" y="2725312"/>
            <a:ext cx="2680615" cy="269802"/>
          </a:xfrm>
          <a:prstGeom prst="rect">
            <a:avLst/>
          </a:prstGeom>
        </p:spPr>
      </p:pic>
    </p:spTree>
    <p:extLst>
      <p:ext uri="{BB962C8B-B14F-4D97-AF65-F5344CB8AC3E}">
        <p14:creationId xmlns:p14="http://schemas.microsoft.com/office/powerpoint/2010/main" val="1830655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opetusdia 2">
    <p:spTree>
      <p:nvGrpSpPr>
        <p:cNvPr id="1" name=""/>
        <p:cNvGrpSpPr/>
        <p:nvPr/>
      </p:nvGrpSpPr>
      <p:grpSpPr>
        <a:xfrm>
          <a:off x="0" y="0"/>
          <a:ext cx="0" cy="0"/>
          <a:chOff x="0" y="0"/>
          <a:chExt cx="0" cy="0"/>
        </a:xfrm>
      </p:grpSpPr>
      <p:pic>
        <p:nvPicPr>
          <p:cNvPr id="14" name="Kuva 13">
            <a:extLst>
              <a:ext uri="{FF2B5EF4-FFF2-40B4-BE49-F238E27FC236}">
                <a16:creationId xmlns:a16="http://schemas.microsoft.com/office/drawing/2014/main" id="{02B87ECA-4C1C-43B8-95DC-31D54347D3B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31791" y="0"/>
            <a:ext cx="6860209" cy="6860209"/>
          </a:xfrm>
          <a:prstGeom prst="rect">
            <a:avLst/>
          </a:prstGeom>
        </p:spPr>
      </p:pic>
      <p:pic>
        <p:nvPicPr>
          <p:cNvPr id="16" name="Kuva 15">
            <a:extLst>
              <a:ext uri="{FF2B5EF4-FFF2-40B4-BE49-F238E27FC236}">
                <a16:creationId xmlns:a16="http://schemas.microsoft.com/office/drawing/2014/main" id="{34E3AEA7-AD9C-45DB-AA69-6B27570416C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096000" y="4770119"/>
            <a:ext cx="5393693" cy="2087881"/>
          </a:xfrm>
          <a:prstGeom prst="rect">
            <a:avLst/>
          </a:prstGeom>
        </p:spPr>
      </p:pic>
      <p:pic>
        <p:nvPicPr>
          <p:cNvPr id="17" name="Kuva 16">
            <a:extLst>
              <a:ext uri="{FF2B5EF4-FFF2-40B4-BE49-F238E27FC236}">
                <a16:creationId xmlns:a16="http://schemas.microsoft.com/office/drawing/2014/main" id="{3383DC0D-EA75-4640-9145-D945491E56E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732100" y="6477552"/>
            <a:ext cx="1601052" cy="380448"/>
          </a:xfrm>
          <a:prstGeom prst="rect">
            <a:avLst/>
          </a:prstGeom>
        </p:spPr>
      </p:pic>
      <p:pic>
        <p:nvPicPr>
          <p:cNvPr id="18" name="Kuva 17">
            <a:extLst>
              <a:ext uri="{FF2B5EF4-FFF2-40B4-BE49-F238E27FC236}">
                <a16:creationId xmlns:a16="http://schemas.microsoft.com/office/drawing/2014/main" id="{9C2DC9C2-3B15-4D8D-A81A-EEF51E52AC0A}"/>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2007" y="-8834"/>
            <a:ext cx="8878711" cy="3352800"/>
          </a:xfrm>
          <a:prstGeom prst="rect">
            <a:avLst/>
          </a:prstGeom>
        </p:spPr>
      </p:pic>
      <p:sp>
        <p:nvSpPr>
          <p:cNvPr id="15" name="Päivämäärän paikkamerkki 2">
            <a:extLst>
              <a:ext uri="{FF2B5EF4-FFF2-40B4-BE49-F238E27FC236}">
                <a16:creationId xmlns:a16="http://schemas.microsoft.com/office/drawing/2014/main" id="{CABFEE31-1B3D-46EE-88B4-9306A06B461D}"/>
              </a:ext>
            </a:extLst>
          </p:cNvPr>
          <p:cNvSpPr>
            <a:spLocks noGrp="1"/>
          </p:cNvSpPr>
          <p:nvPr>
            <p:ph type="dt" sz="half" idx="10"/>
          </p:nvPr>
        </p:nvSpPr>
        <p:spPr>
          <a:xfrm>
            <a:off x="838200" y="6356350"/>
            <a:ext cx="2743200" cy="365125"/>
          </a:xfrm>
        </p:spPr>
        <p:txBody>
          <a:bodyPr/>
          <a:lstStyle/>
          <a:p>
            <a:fld id="{F8B9D0D5-C6C8-492F-BC31-672FE6BA9AB8}" type="datetime1">
              <a:rPr lang="fi-FI" smtClean="0"/>
              <a:t>9.10.2024</a:t>
            </a:fld>
            <a:endParaRPr lang="fi-FI"/>
          </a:p>
        </p:txBody>
      </p:sp>
      <p:sp>
        <p:nvSpPr>
          <p:cNvPr id="19" name="Alatunnisteen paikkamerkki 3">
            <a:extLst>
              <a:ext uri="{FF2B5EF4-FFF2-40B4-BE49-F238E27FC236}">
                <a16:creationId xmlns:a16="http://schemas.microsoft.com/office/drawing/2014/main" id="{270ADD0D-885C-452E-BE47-16145F0CA702}"/>
              </a:ext>
            </a:extLst>
          </p:cNvPr>
          <p:cNvSpPr>
            <a:spLocks noGrp="1"/>
          </p:cNvSpPr>
          <p:nvPr>
            <p:ph type="ftr" sz="quarter" idx="11"/>
          </p:nvPr>
        </p:nvSpPr>
        <p:spPr>
          <a:xfrm>
            <a:off x="4038600" y="6356350"/>
            <a:ext cx="4114800" cy="365125"/>
          </a:xfrm>
        </p:spPr>
        <p:txBody>
          <a:bodyPr/>
          <a:lstStyle/>
          <a:p>
            <a:endParaRPr lang="fi-FI" dirty="0"/>
          </a:p>
        </p:txBody>
      </p:sp>
      <p:sp>
        <p:nvSpPr>
          <p:cNvPr id="20" name="Dian numeron paikkamerkki 4">
            <a:extLst>
              <a:ext uri="{FF2B5EF4-FFF2-40B4-BE49-F238E27FC236}">
                <a16:creationId xmlns:a16="http://schemas.microsoft.com/office/drawing/2014/main" id="{58FB19F6-3ACF-4F7F-B39F-B54E2432CF7E}"/>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
        <p:nvSpPr>
          <p:cNvPr id="22" name="Otsikko 1">
            <a:extLst>
              <a:ext uri="{FF2B5EF4-FFF2-40B4-BE49-F238E27FC236}">
                <a16:creationId xmlns:a16="http://schemas.microsoft.com/office/drawing/2014/main" id="{0F085BB7-9BE3-4CB4-9D6C-C8D37D99F2D5}"/>
              </a:ext>
            </a:extLst>
          </p:cNvPr>
          <p:cNvSpPr>
            <a:spLocks noGrp="1"/>
          </p:cNvSpPr>
          <p:nvPr>
            <p:ph type="title" hasCustomPrompt="1"/>
          </p:nvPr>
        </p:nvSpPr>
        <p:spPr>
          <a:xfrm>
            <a:off x="7058025" y="3171825"/>
            <a:ext cx="4543425" cy="1203738"/>
          </a:xfrm>
        </p:spPr>
        <p:txBody>
          <a:bodyPr anchor="t">
            <a:normAutofit/>
          </a:bodyPr>
          <a:lstStyle>
            <a:lvl1pPr>
              <a:defRPr sz="2800" b="1">
                <a:solidFill>
                  <a:schemeClr val="tx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pic>
        <p:nvPicPr>
          <p:cNvPr id="2" name="Kuva 1">
            <a:extLst>
              <a:ext uri="{FF2B5EF4-FFF2-40B4-BE49-F238E27FC236}">
                <a16:creationId xmlns:a16="http://schemas.microsoft.com/office/drawing/2014/main" id="{EA005019-E151-4930-8E74-5C21B1E4A853}"/>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049873" y="4045789"/>
            <a:ext cx="2258995" cy="556719"/>
          </a:xfrm>
          <a:prstGeom prst="rect">
            <a:avLst/>
          </a:prstGeom>
        </p:spPr>
      </p:pic>
    </p:spTree>
    <p:extLst>
      <p:ext uri="{BB962C8B-B14F-4D97-AF65-F5344CB8AC3E}">
        <p14:creationId xmlns:p14="http://schemas.microsoft.com/office/powerpoint/2010/main" val="2447812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nimaatio ratas_esityksen alkuun tai loppuun">
    <p:spTree>
      <p:nvGrpSpPr>
        <p:cNvPr id="1" name=""/>
        <p:cNvGrpSpPr/>
        <p:nvPr/>
      </p:nvGrpSpPr>
      <p:grpSpPr>
        <a:xfrm>
          <a:off x="0" y="0"/>
          <a:ext cx="0" cy="0"/>
          <a:chOff x="0" y="0"/>
          <a:chExt cx="0" cy="0"/>
        </a:xfrm>
      </p:grpSpPr>
      <p:pic>
        <p:nvPicPr>
          <p:cNvPr id="8" name="Kuva 7" descr="Kuva, joka sisältää kohteen peili&#10;&#10;Kuvaus luotu automaattisesti">
            <a:extLst>
              <a:ext uri="{FF2B5EF4-FFF2-40B4-BE49-F238E27FC236}">
                <a16:creationId xmlns:a16="http://schemas.microsoft.com/office/drawing/2014/main" id="{9721A0EE-F1BE-4508-9173-1027A57158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81450" y="1281112"/>
            <a:ext cx="3857625" cy="3857625"/>
          </a:xfrm>
          <a:prstGeom prst="rect">
            <a:avLst/>
          </a:prstGeom>
        </p:spPr>
      </p:pic>
      <p:sp>
        <p:nvSpPr>
          <p:cNvPr id="5" name="Otsikko 1">
            <a:extLst>
              <a:ext uri="{FF2B5EF4-FFF2-40B4-BE49-F238E27FC236}">
                <a16:creationId xmlns:a16="http://schemas.microsoft.com/office/drawing/2014/main" id="{994A2891-E156-4FC8-9438-32555576229E}"/>
              </a:ext>
            </a:extLst>
          </p:cNvPr>
          <p:cNvSpPr>
            <a:spLocks noGrp="1"/>
          </p:cNvSpPr>
          <p:nvPr>
            <p:ph type="title" hasCustomPrompt="1"/>
          </p:nvPr>
        </p:nvSpPr>
        <p:spPr>
          <a:xfrm>
            <a:off x="333375" y="3162300"/>
            <a:ext cx="2943225" cy="2327688"/>
          </a:xfrm>
        </p:spPr>
        <p:txBody>
          <a:bodyPr anchor="t">
            <a:normAutofit/>
          </a:bodyPr>
          <a:lstStyle>
            <a:lvl1pPr>
              <a:defRPr sz="2800" b="1">
                <a:solidFill>
                  <a:schemeClr val="tx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pic>
        <p:nvPicPr>
          <p:cNvPr id="6" name="Kuva 5">
            <a:extLst>
              <a:ext uri="{FF2B5EF4-FFF2-40B4-BE49-F238E27FC236}">
                <a16:creationId xmlns:a16="http://schemas.microsoft.com/office/drawing/2014/main" id="{13FA966F-8AC6-4AD1-866D-D04B2EAF218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962425" y="5713576"/>
            <a:ext cx="2258995" cy="556719"/>
          </a:xfrm>
          <a:prstGeom prst="rect">
            <a:avLst/>
          </a:prstGeom>
        </p:spPr>
      </p:pic>
    </p:spTree>
    <p:extLst>
      <p:ext uri="{BB962C8B-B14F-4D97-AF65-F5344CB8AC3E}">
        <p14:creationId xmlns:p14="http://schemas.microsoft.com/office/powerpoint/2010/main" val="2957404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BE2F5594-8E92-41BC-8867-CBBC14BD0055}"/>
              </a:ext>
            </a:extLst>
          </p:cNvPr>
          <p:cNvSpPr>
            <a:spLocks noGrp="1"/>
          </p:cNvSpPr>
          <p:nvPr>
            <p:ph type="dt" sz="half" idx="10"/>
          </p:nvPr>
        </p:nvSpPr>
        <p:spPr/>
        <p:txBody>
          <a:bodyPr/>
          <a:lstStyle/>
          <a:p>
            <a:fld id="{B00240A7-CF2A-416C-8D17-0C2448A71565}" type="datetime1">
              <a:rPr lang="fi-FI" smtClean="0"/>
              <a:t>9.10.2024</a:t>
            </a:fld>
            <a:endParaRPr lang="fi-FI"/>
          </a:p>
        </p:txBody>
      </p:sp>
      <p:sp>
        <p:nvSpPr>
          <p:cNvPr id="3" name="Alatunnisteen paikkamerkki 2">
            <a:extLst>
              <a:ext uri="{FF2B5EF4-FFF2-40B4-BE49-F238E27FC236}">
                <a16:creationId xmlns:a16="http://schemas.microsoft.com/office/drawing/2014/main" id="{B9B835E5-8A7B-412C-8B37-523754DC5635}"/>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7AE894E2-455F-417B-AE61-AFE4517F1769}"/>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1563380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Otsikkodia beige">
    <p:bg>
      <p:bgPr>
        <a:solidFill>
          <a:schemeClr val="accent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B7E3618-2530-4EE0-B6C3-C11F412FE85A}"/>
              </a:ext>
            </a:extLst>
          </p:cNvPr>
          <p:cNvSpPr>
            <a:spLocks noGrp="1"/>
          </p:cNvSpPr>
          <p:nvPr>
            <p:ph type="ctrTitle"/>
          </p:nvPr>
        </p:nvSpPr>
        <p:spPr>
          <a:xfrm>
            <a:off x="1524000" y="1122363"/>
            <a:ext cx="9144000" cy="2387600"/>
          </a:xfrm>
        </p:spPr>
        <p:txBody>
          <a:bodyPr anchor="b"/>
          <a:lstStyle>
            <a:lvl1pPr algn="ctr">
              <a:defRPr sz="60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Alaotsikko 2">
            <a:extLst>
              <a:ext uri="{FF2B5EF4-FFF2-40B4-BE49-F238E27FC236}">
                <a16:creationId xmlns:a16="http://schemas.microsoft.com/office/drawing/2014/main" id="{81E253EB-4EB0-4935-A939-99BF0B7A0A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1873FFCD-7566-4AC7-91A9-7D34999A0DD9}"/>
              </a:ext>
            </a:extLst>
          </p:cNvPr>
          <p:cNvSpPr>
            <a:spLocks noGrp="1"/>
          </p:cNvSpPr>
          <p:nvPr>
            <p:ph type="dt" sz="half" idx="10"/>
          </p:nvPr>
        </p:nvSpPr>
        <p:spPr/>
        <p:txBody>
          <a:bodyPr/>
          <a:lstStyle/>
          <a:p>
            <a:fld id="{3CFAE0FC-3734-48BF-8F55-51517EEB7F78}" type="datetime1">
              <a:rPr lang="fi-FI" smtClean="0"/>
              <a:t>9.10.2024</a:t>
            </a:fld>
            <a:endParaRPr lang="fi-FI"/>
          </a:p>
        </p:txBody>
      </p:sp>
      <p:sp>
        <p:nvSpPr>
          <p:cNvPr id="5" name="Alatunnisteen paikkamerkki 4">
            <a:extLst>
              <a:ext uri="{FF2B5EF4-FFF2-40B4-BE49-F238E27FC236}">
                <a16:creationId xmlns:a16="http://schemas.microsoft.com/office/drawing/2014/main" id="{5BC3D4B1-CDC4-47B7-8A96-D3F50DB7D6E9}"/>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CFB3FA6-778B-4C7B-B37A-D18E1C7ED9CD}"/>
              </a:ext>
            </a:extLst>
          </p:cNvPr>
          <p:cNvSpPr>
            <a:spLocks noGrp="1"/>
          </p:cNvSpPr>
          <p:nvPr>
            <p:ph type="sldNum" sz="quarter" idx="12"/>
          </p:nvPr>
        </p:nvSpPr>
        <p:spPr>
          <a:xfrm>
            <a:off x="8610600" y="6356350"/>
            <a:ext cx="3452812" cy="365125"/>
          </a:xfrm>
        </p:spPr>
        <p:txBody>
          <a:bodyPr/>
          <a:lstStyle/>
          <a:p>
            <a:fld id="{960804D1-D1DA-404B-A345-162A4B99A0F1}" type="slidenum">
              <a:rPr lang="fi-FI" smtClean="0"/>
              <a:t>‹#›</a:t>
            </a:fld>
            <a:endParaRPr lang="fi-FI"/>
          </a:p>
        </p:txBody>
      </p:sp>
      <p:pic>
        <p:nvPicPr>
          <p:cNvPr id="7" name="Kuva 6">
            <a:extLst>
              <a:ext uri="{FF2B5EF4-FFF2-40B4-BE49-F238E27FC236}">
                <a16:creationId xmlns:a16="http://schemas.microsoft.com/office/drawing/2014/main" id="{8EBF66D2-1CFA-450D-A129-5488E7C660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pic>
        <p:nvPicPr>
          <p:cNvPr id="11" name="Kuva 10">
            <a:extLst>
              <a:ext uri="{FF2B5EF4-FFF2-40B4-BE49-F238E27FC236}">
                <a16:creationId xmlns:a16="http://schemas.microsoft.com/office/drawing/2014/main" id="{DC1C2B0A-09E0-4DBB-9919-A728948EB07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55692" y="6005585"/>
            <a:ext cx="2680615" cy="269802"/>
          </a:xfrm>
          <a:prstGeom prst="rect">
            <a:avLst/>
          </a:prstGeom>
        </p:spPr>
      </p:pic>
    </p:spTree>
    <p:extLst>
      <p:ext uri="{BB962C8B-B14F-4D97-AF65-F5344CB8AC3E}">
        <p14:creationId xmlns:p14="http://schemas.microsoft.com/office/powerpoint/2010/main" val="36570433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tsikko ja sisältö beige">
    <p:bg>
      <p:bgPr>
        <a:solidFill>
          <a:schemeClr val="accent2"/>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BF1C66BC-6772-40F5-934A-AABDBD4346E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0"/>
            <a:ext cx="6109772" cy="2255285"/>
          </a:xfrm>
          <a:prstGeom prst="rect">
            <a:avLst/>
          </a:prstGeom>
        </p:spPr>
      </p:pic>
      <p:pic>
        <p:nvPicPr>
          <p:cNvPr id="8" name="Kuva 7">
            <a:extLst>
              <a:ext uri="{FF2B5EF4-FFF2-40B4-BE49-F238E27FC236}">
                <a16:creationId xmlns:a16="http://schemas.microsoft.com/office/drawing/2014/main" id="{53FBF5AA-B588-4DFE-BF76-C3354DF2A03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799" y="5533693"/>
            <a:ext cx="2835469" cy="1332329"/>
          </a:xfrm>
          <a:prstGeom prst="rect">
            <a:avLst/>
          </a:prstGeom>
        </p:spPr>
      </p:pic>
      <p:pic>
        <p:nvPicPr>
          <p:cNvPr id="9" name="Kuva 8">
            <a:extLst>
              <a:ext uri="{FF2B5EF4-FFF2-40B4-BE49-F238E27FC236}">
                <a16:creationId xmlns:a16="http://schemas.microsoft.com/office/drawing/2014/main" id="{F0DE08C1-5FDE-4B8C-92AA-5CCC06B9B42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950165"/>
            <a:ext cx="1484450" cy="3121151"/>
          </a:xfrm>
          <a:prstGeom prst="rect">
            <a:avLst/>
          </a:prstGeom>
        </p:spPr>
      </p:pic>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174177FA-78B1-46AD-ABEC-8E79D60C1022}" type="datetime1">
              <a:rPr lang="fi-FI" smtClean="0"/>
              <a:t>9.10.2024</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1" name="Otsikko 1">
            <a:extLst>
              <a:ext uri="{FF2B5EF4-FFF2-40B4-BE49-F238E27FC236}">
                <a16:creationId xmlns:a16="http://schemas.microsoft.com/office/drawing/2014/main" id="{4D07E865-FB74-4290-8A5B-881FF90822B4}"/>
              </a:ext>
            </a:extLst>
          </p:cNvPr>
          <p:cNvSpPr>
            <a:spLocks noGrp="1"/>
          </p:cNvSpPr>
          <p:nvPr>
            <p:ph type="title"/>
          </p:nvPr>
        </p:nvSpPr>
        <p:spPr>
          <a:xfrm>
            <a:off x="1600200" y="365125"/>
            <a:ext cx="9686925"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2" name="Sisällön paikkamerkki 2">
            <a:extLst>
              <a:ext uri="{FF2B5EF4-FFF2-40B4-BE49-F238E27FC236}">
                <a16:creationId xmlns:a16="http://schemas.microsoft.com/office/drawing/2014/main" id="{4A7576CE-FE1F-4D91-9D8E-EA37988ECCB0}"/>
              </a:ext>
            </a:extLst>
          </p:cNvPr>
          <p:cNvSpPr>
            <a:spLocks noGrp="1"/>
          </p:cNvSpPr>
          <p:nvPr>
            <p:ph idx="1"/>
          </p:nvPr>
        </p:nvSpPr>
        <p:spPr>
          <a:xfrm>
            <a:off x="1600200" y="1825625"/>
            <a:ext cx="9686925" cy="435133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3" name="Dian numeron paikkamerkki 5">
            <a:extLst>
              <a:ext uri="{FF2B5EF4-FFF2-40B4-BE49-F238E27FC236}">
                <a16:creationId xmlns:a16="http://schemas.microsoft.com/office/drawing/2014/main" id="{E84F0BE7-67CF-4588-93A6-0807149691FD}"/>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4640616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Osan ylätunniste beige">
    <p:bg>
      <p:bgPr>
        <a:solidFill>
          <a:schemeClr val="accent2"/>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6AD8C57B-64C9-4392-8C06-8632641B6CE4}" type="datetime1">
              <a:rPr lang="fi-FI" smtClean="0"/>
              <a:t>9.10.2024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2431802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Kaksi sisältökohdetta beige">
    <p:bg>
      <p:bgPr>
        <a:solidFill>
          <a:schemeClr val="accent2"/>
        </a:solid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D1577AF8-DD86-4024-93E2-7E1A51C7384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9" name="Kuva 8">
            <a:extLst>
              <a:ext uri="{FF2B5EF4-FFF2-40B4-BE49-F238E27FC236}">
                <a16:creationId xmlns:a16="http://schemas.microsoft.com/office/drawing/2014/main" id="{38B27854-73B8-4FFC-8F83-62F8B7C9242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0" name="Kuva 9">
            <a:extLst>
              <a:ext uri="{FF2B5EF4-FFF2-40B4-BE49-F238E27FC236}">
                <a16:creationId xmlns:a16="http://schemas.microsoft.com/office/drawing/2014/main" id="{410CD2C3-62B1-408D-97B3-9188FE536FC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330908ED-3482-4FBF-B121-C4420B8C6299}"/>
              </a:ext>
            </a:extLst>
          </p:cNvPr>
          <p:cNvSpPr>
            <a:spLocks noGrp="1"/>
          </p:cNvSpPr>
          <p:nvPr>
            <p:ph type="title"/>
          </p:nvPr>
        </p:nvSpPr>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Sisällön paikkamerkki 2">
            <a:extLst>
              <a:ext uri="{FF2B5EF4-FFF2-40B4-BE49-F238E27FC236}">
                <a16:creationId xmlns:a16="http://schemas.microsoft.com/office/drawing/2014/main" id="{7027FFB0-6391-4A75-8B78-C7629EDD4774}"/>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2CB2CD6C-89CB-4290-8245-E9CDBB2F9FE7}"/>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810A0DB2-00AB-4AB4-AE88-21856CF0CDEE}"/>
              </a:ext>
            </a:extLst>
          </p:cNvPr>
          <p:cNvSpPr>
            <a:spLocks noGrp="1"/>
          </p:cNvSpPr>
          <p:nvPr>
            <p:ph type="dt" sz="half" idx="10"/>
          </p:nvPr>
        </p:nvSpPr>
        <p:spPr/>
        <p:txBody>
          <a:bodyPr/>
          <a:lstStyle/>
          <a:p>
            <a:fld id="{84D04445-413C-4C93-BA1D-97A553219225}" type="datetime1">
              <a:rPr lang="fi-FI" smtClean="0"/>
              <a:t>9.10.2024</a:t>
            </a:fld>
            <a:endParaRPr lang="fi-FI"/>
          </a:p>
        </p:txBody>
      </p:sp>
      <p:sp>
        <p:nvSpPr>
          <p:cNvPr id="6" name="Alatunnisteen paikkamerkki 5">
            <a:extLst>
              <a:ext uri="{FF2B5EF4-FFF2-40B4-BE49-F238E27FC236}">
                <a16:creationId xmlns:a16="http://schemas.microsoft.com/office/drawing/2014/main" id="{2F0851F6-DB17-418D-8ACA-61B6C8DD3019}"/>
              </a:ext>
            </a:extLst>
          </p:cNvPr>
          <p:cNvSpPr>
            <a:spLocks noGrp="1"/>
          </p:cNvSpPr>
          <p:nvPr>
            <p:ph type="ftr" sz="quarter" idx="11"/>
          </p:nvPr>
        </p:nvSpPr>
        <p:spPr/>
        <p:txBody>
          <a:bodyPr/>
          <a:lstStyle/>
          <a:p>
            <a:endParaRPr lang="fi-FI" dirty="0"/>
          </a:p>
        </p:txBody>
      </p:sp>
      <p:sp>
        <p:nvSpPr>
          <p:cNvPr id="7" name="Dian numeron paikkamerkki 6">
            <a:extLst>
              <a:ext uri="{FF2B5EF4-FFF2-40B4-BE49-F238E27FC236}">
                <a16:creationId xmlns:a16="http://schemas.microsoft.com/office/drawing/2014/main" id="{F75FFE64-F4AD-4C4F-A49D-18AF7B0BD23A}"/>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27092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ertailu beige">
    <p:bg>
      <p:bgPr>
        <a:solidFill>
          <a:schemeClr val="accent2"/>
        </a:solid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C3B0F693-8620-4238-9BCB-CBC0B37C74E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14" name="Kuva 13">
            <a:extLst>
              <a:ext uri="{FF2B5EF4-FFF2-40B4-BE49-F238E27FC236}">
                <a16:creationId xmlns:a16="http://schemas.microsoft.com/office/drawing/2014/main" id="{B9796154-1B81-4CDE-8768-921EBEF853B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5" name="Kuva 14">
            <a:extLst>
              <a:ext uri="{FF2B5EF4-FFF2-40B4-BE49-F238E27FC236}">
                <a16:creationId xmlns:a16="http://schemas.microsoft.com/office/drawing/2014/main" id="{A6CC50A6-FA20-42EB-A63B-816674AA37D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B3E29281-DB2F-46E3-9F61-9B264F9D381E}"/>
              </a:ext>
            </a:extLst>
          </p:cNvPr>
          <p:cNvSpPr>
            <a:spLocks noGrp="1"/>
          </p:cNvSpPr>
          <p:nvPr>
            <p:ph type="title"/>
          </p:nvPr>
        </p:nvSpPr>
        <p:spPr>
          <a:xfrm>
            <a:off x="839788" y="365125"/>
            <a:ext cx="10515600" cy="1044575"/>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2057B119-54A3-48B7-91E1-DFD79B37D070}"/>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 napsauttamalla</a:t>
            </a:r>
          </a:p>
        </p:txBody>
      </p:sp>
      <p:sp>
        <p:nvSpPr>
          <p:cNvPr id="4" name="Sisällön paikkamerkki 3">
            <a:extLst>
              <a:ext uri="{FF2B5EF4-FFF2-40B4-BE49-F238E27FC236}">
                <a16:creationId xmlns:a16="http://schemas.microsoft.com/office/drawing/2014/main" id="{13CAB312-19D1-4983-A280-148507C7867F}"/>
              </a:ext>
            </a:extLst>
          </p:cNvPr>
          <p:cNvSpPr>
            <a:spLocks noGrp="1"/>
          </p:cNvSpPr>
          <p:nvPr>
            <p:ph sz="half" idx="2"/>
          </p:nvPr>
        </p:nvSpPr>
        <p:spPr>
          <a:xfrm>
            <a:off x="839789" y="2505075"/>
            <a:ext cx="6018210" cy="368458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6" name="Sisällön paikkamerkki 5">
            <a:extLst>
              <a:ext uri="{FF2B5EF4-FFF2-40B4-BE49-F238E27FC236}">
                <a16:creationId xmlns:a16="http://schemas.microsoft.com/office/drawing/2014/main" id="{B9583713-393A-4BD7-A8DB-EC5705D4457E}"/>
              </a:ext>
            </a:extLst>
          </p:cNvPr>
          <p:cNvSpPr>
            <a:spLocks noGrp="1"/>
          </p:cNvSpPr>
          <p:nvPr>
            <p:ph sz="quarter" idx="4"/>
          </p:nvPr>
        </p:nvSpPr>
        <p:spPr>
          <a:xfrm>
            <a:off x="7028609" y="1681163"/>
            <a:ext cx="4326779" cy="45085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D8141172-8CDD-4EEE-960C-CC575B6CDC4D}" type="datetime1">
              <a:rPr lang="fi-FI" smtClean="0"/>
              <a:t>9.10.2024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2771282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tsikko+teksti beige">
    <p:bg>
      <p:bgPr>
        <a:solidFill>
          <a:schemeClr val="accent2"/>
        </a:solidFill>
        <a:effectLst/>
      </p:bgPr>
    </p:bg>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068202F8-76F6-48C2-BB16-14F030E3FE35}" type="datetime1">
              <a:rPr lang="fi-FI" smtClean="0"/>
              <a:t>9.10.2024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13" name="Otsikko 1">
            <a:extLst>
              <a:ext uri="{FF2B5EF4-FFF2-40B4-BE49-F238E27FC236}">
                <a16:creationId xmlns:a16="http://schemas.microsoft.com/office/drawing/2014/main" id="{B9E95B92-8726-4930-A255-2F27AE795155}"/>
              </a:ext>
            </a:extLst>
          </p:cNvPr>
          <p:cNvSpPr>
            <a:spLocks noGrp="1"/>
          </p:cNvSpPr>
          <p:nvPr>
            <p:ph type="title"/>
          </p:nvPr>
        </p:nvSpPr>
        <p:spPr>
          <a:xfrm>
            <a:off x="1975448" y="365251"/>
            <a:ext cx="9378351"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Sisällön paikkamerkki 2">
            <a:extLst>
              <a:ext uri="{FF2B5EF4-FFF2-40B4-BE49-F238E27FC236}">
                <a16:creationId xmlns:a16="http://schemas.microsoft.com/office/drawing/2014/main" id="{DBC2D19B-A6C1-479D-A508-DD2AF89510BC}"/>
              </a:ext>
            </a:extLst>
          </p:cNvPr>
          <p:cNvSpPr>
            <a:spLocks noGrp="1"/>
          </p:cNvSpPr>
          <p:nvPr>
            <p:ph idx="1"/>
          </p:nvPr>
        </p:nvSpPr>
        <p:spPr>
          <a:xfrm>
            <a:off x="1975449" y="1825625"/>
            <a:ext cx="9378351" cy="3986213"/>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3557799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valkoinen">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BF1C66BC-6772-40F5-934A-AABDBD4346E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0"/>
            <a:ext cx="6109772" cy="2255285"/>
          </a:xfrm>
          <a:prstGeom prst="rect">
            <a:avLst/>
          </a:prstGeom>
        </p:spPr>
      </p:pic>
      <p:pic>
        <p:nvPicPr>
          <p:cNvPr id="8" name="Kuva 7">
            <a:extLst>
              <a:ext uri="{FF2B5EF4-FFF2-40B4-BE49-F238E27FC236}">
                <a16:creationId xmlns:a16="http://schemas.microsoft.com/office/drawing/2014/main" id="{53FBF5AA-B588-4DFE-BF76-C3354DF2A03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799" y="5533693"/>
            <a:ext cx="2835469" cy="1332329"/>
          </a:xfrm>
          <a:prstGeom prst="rect">
            <a:avLst/>
          </a:prstGeom>
        </p:spPr>
      </p:pic>
      <p:pic>
        <p:nvPicPr>
          <p:cNvPr id="9" name="Kuva 8">
            <a:extLst>
              <a:ext uri="{FF2B5EF4-FFF2-40B4-BE49-F238E27FC236}">
                <a16:creationId xmlns:a16="http://schemas.microsoft.com/office/drawing/2014/main" id="{F0DE08C1-5FDE-4B8C-92AA-5CCC06B9B42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950165"/>
            <a:ext cx="1484450" cy="3121151"/>
          </a:xfrm>
          <a:prstGeom prst="rect">
            <a:avLst/>
          </a:prstGeom>
        </p:spPr>
      </p:pic>
      <p:sp>
        <p:nvSpPr>
          <p:cNvPr id="2" name="Otsikko 1">
            <a:extLst>
              <a:ext uri="{FF2B5EF4-FFF2-40B4-BE49-F238E27FC236}">
                <a16:creationId xmlns:a16="http://schemas.microsoft.com/office/drawing/2014/main" id="{44AB1D4E-9FD0-406C-BD3D-F36510C6D9FC}"/>
              </a:ext>
            </a:extLst>
          </p:cNvPr>
          <p:cNvSpPr>
            <a:spLocks noGrp="1"/>
          </p:cNvSpPr>
          <p:nvPr>
            <p:ph type="title"/>
          </p:nvPr>
        </p:nvSpPr>
        <p:spPr>
          <a:xfrm>
            <a:off x="1600200" y="365125"/>
            <a:ext cx="9686925" cy="1325563"/>
          </a:xfrm>
        </p:spPr>
        <p:txBody>
          <a:bodyPr/>
          <a:lstStyle/>
          <a:p>
            <a:r>
              <a:rPr lang="fi-FI"/>
              <a:t>Muokkaa ots. perustyyl. napsautt.</a:t>
            </a:r>
            <a:endParaRPr lang="fi-FI" dirty="0"/>
          </a:p>
        </p:txBody>
      </p:sp>
      <p:sp>
        <p:nvSpPr>
          <p:cNvPr id="3" name="Sisällön paikkamerkki 2">
            <a:extLst>
              <a:ext uri="{FF2B5EF4-FFF2-40B4-BE49-F238E27FC236}">
                <a16:creationId xmlns:a16="http://schemas.microsoft.com/office/drawing/2014/main" id="{FBED7F0D-4E7C-4918-8926-FB4764BC5E85}"/>
              </a:ext>
            </a:extLst>
          </p:cNvPr>
          <p:cNvSpPr>
            <a:spLocks noGrp="1"/>
          </p:cNvSpPr>
          <p:nvPr>
            <p:ph idx="1"/>
          </p:nvPr>
        </p:nvSpPr>
        <p:spPr>
          <a:xfrm>
            <a:off x="1600200" y="1825625"/>
            <a:ext cx="9686925"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E6293756-5B8D-4FDF-AF61-EA340FFE003D}" type="datetime1">
              <a:rPr lang="fi-FI" smtClean="0"/>
              <a:t>9.10.2024</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1" name="Dian numeron paikkamerkki 5">
            <a:extLst>
              <a:ext uri="{FF2B5EF4-FFF2-40B4-BE49-F238E27FC236}">
                <a16:creationId xmlns:a16="http://schemas.microsoft.com/office/drawing/2014/main" id="{04046189-E7D0-4EB2-9A7F-9A70486A1E0A}"/>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8747602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Otsikkodia sininen">
    <p:bg>
      <p:bgPr>
        <a:solidFill>
          <a:schemeClr val="accent1">
            <a:alpha val="50000"/>
          </a:schemeClr>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2130EC-EE98-4A32-9F05-6EE8D205D9A4}"/>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E5B9C96C-C317-49B9-8FE0-E96EE53523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310B69CC-1DF7-4B85-B176-A24171472973}"/>
              </a:ext>
            </a:extLst>
          </p:cNvPr>
          <p:cNvSpPr>
            <a:spLocks noGrp="1"/>
          </p:cNvSpPr>
          <p:nvPr>
            <p:ph type="dt" sz="half" idx="10"/>
          </p:nvPr>
        </p:nvSpPr>
        <p:spPr/>
        <p:txBody>
          <a:bodyPr/>
          <a:lstStyle/>
          <a:p>
            <a:fld id="{D58037B4-3A17-49CB-9389-10A3F23900BD}" type="datetime1">
              <a:rPr lang="fi-FI" smtClean="0"/>
              <a:t>9.10.2024</a:t>
            </a:fld>
            <a:endParaRPr lang="fi-FI"/>
          </a:p>
        </p:txBody>
      </p:sp>
      <p:sp>
        <p:nvSpPr>
          <p:cNvPr id="5" name="Alatunnisteen paikkamerkki 4">
            <a:extLst>
              <a:ext uri="{FF2B5EF4-FFF2-40B4-BE49-F238E27FC236}">
                <a16:creationId xmlns:a16="http://schemas.microsoft.com/office/drawing/2014/main" id="{17C40EA8-0D3E-4614-9FA5-64E9B1F3E36B}"/>
              </a:ext>
            </a:extLst>
          </p:cNvPr>
          <p:cNvSpPr>
            <a:spLocks noGrp="1"/>
          </p:cNvSpPr>
          <p:nvPr>
            <p:ph type="ftr" sz="quarter" idx="11"/>
          </p:nvPr>
        </p:nvSpPr>
        <p:spPr/>
        <p:txBody>
          <a:bodyPr/>
          <a:lstStyle/>
          <a:p>
            <a:endParaRPr lang="fi-FI"/>
          </a:p>
        </p:txBody>
      </p:sp>
      <p:pic>
        <p:nvPicPr>
          <p:cNvPr id="8" name="Kuva 7">
            <a:extLst>
              <a:ext uri="{FF2B5EF4-FFF2-40B4-BE49-F238E27FC236}">
                <a16:creationId xmlns:a16="http://schemas.microsoft.com/office/drawing/2014/main" id="{1C417BAF-CDF8-435F-96DF-586296DB8B0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sp>
        <p:nvSpPr>
          <p:cNvPr id="6" name="Dian numeron paikkamerkki 5">
            <a:extLst>
              <a:ext uri="{FF2B5EF4-FFF2-40B4-BE49-F238E27FC236}">
                <a16:creationId xmlns:a16="http://schemas.microsoft.com/office/drawing/2014/main" id="{1C0DF97D-8C69-4125-A070-47DDE9479DEA}"/>
              </a:ext>
            </a:extLst>
          </p:cNvPr>
          <p:cNvSpPr>
            <a:spLocks noGrp="1"/>
          </p:cNvSpPr>
          <p:nvPr>
            <p:ph type="sldNum" sz="quarter" idx="12"/>
          </p:nvPr>
        </p:nvSpPr>
        <p:spPr/>
        <p:txBody>
          <a:bodyPr/>
          <a:lstStyle/>
          <a:p>
            <a:fld id="{E9708067-95A7-4DE9-A0BE-FD7614CDD73A}" type="slidenum">
              <a:rPr lang="fi-FI" smtClean="0"/>
              <a:t>‹#›</a:t>
            </a:fld>
            <a:endParaRPr lang="fi-FI"/>
          </a:p>
        </p:txBody>
      </p:sp>
      <p:pic>
        <p:nvPicPr>
          <p:cNvPr id="9" name="Kuva 8">
            <a:extLst>
              <a:ext uri="{FF2B5EF4-FFF2-40B4-BE49-F238E27FC236}">
                <a16:creationId xmlns:a16="http://schemas.microsoft.com/office/drawing/2014/main" id="{F788FB0F-A4B2-4211-A060-A67440C46C4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55692" y="6005585"/>
            <a:ext cx="2680615" cy="269802"/>
          </a:xfrm>
          <a:prstGeom prst="rect">
            <a:avLst/>
          </a:prstGeom>
        </p:spPr>
      </p:pic>
    </p:spTree>
    <p:extLst>
      <p:ext uri="{BB962C8B-B14F-4D97-AF65-F5344CB8AC3E}">
        <p14:creationId xmlns:p14="http://schemas.microsoft.com/office/powerpoint/2010/main" val="24309177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tsikko ja sisältö sininen">
    <p:bg>
      <p:bgPr>
        <a:solidFill>
          <a:schemeClr val="accent1">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BF1C66BC-6772-40F5-934A-AABDBD4346E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8313"/>
            <a:ext cx="6109772" cy="2255285"/>
          </a:xfrm>
          <a:prstGeom prst="rect">
            <a:avLst/>
          </a:prstGeom>
        </p:spPr>
      </p:pic>
      <p:pic>
        <p:nvPicPr>
          <p:cNvPr id="8" name="Kuva 7">
            <a:extLst>
              <a:ext uri="{FF2B5EF4-FFF2-40B4-BE49-F238E27FC236}">
                <a16:creationId xmlns:a16="http://schemas.microsoft.com/office/drawing/2014/main" id="{53FBF5AA-B588-4DFE-BF76-C3354DF2A03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799" y="5533693"/>
            <a:ext cx="2835469" cy="1332329"/>
          </a:xfrm>
          <a:prstGeom prst="rect">
            <a:avLst/>
          </a:prstGeom>
        </p:spPr>
      </p:pic>
      <p:pic>
        <p:nvPicPr>
          <p:cNvPr id="9" name="Kuva 8">
            <a:extLst>
              <a:ext uri="{FF2B5EF4-FFF2-40B4-BE49-F238E27FC236}">
                <a16:creationId xmlns:a16="http://schemas.microsoft.com/office/drawing/2014/main" id="{F0DE08C1-5FDE-4B8C-92AA-5CCC06B9B42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950165"/>
            <a:ext cx="1484450" cy="3121151"/>
          </a:xfrm>
          <a:prstGeom prst="rect">
            <a:avLst/>
          </a:prstGeom>
        </p:spPr>
      </p:pic>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4AA4C07D-C3A4-4596-9EE1-B6192DDBDF27}" type="datetime1">
              <a:rPr lang="fi-FI" smtClean="0"/>
              <a:t>9.10.2024</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1" name="Otsikko 1">
            <a:extLst>
              <a:ext uri="{FF2B5EF4-FFF2-40B4-BE49-F238E27FC236}">
                <a16:creationId xmlns:a16="http://schemas.microsoft.com/office/drawing/2014/main" id="{F5EFCF63-35BB-48D0-A02A-E2564CFA5E62}"/>
              </a:ext>
            </a:extLst>
          </p:cNvPr>
          <p:cNvSpPr>
            <a:spLocks noGrp="1"/>
          </p:cNvSpPr>
          <p:nvPr>
            <p:ph type="title"/>
          </p:nvPr>
        </p:nvSpPr>
        <p:spPr>
          <a:xfrm>
            <a:off x="1600200" y="365125"/>
            <a:ext cx="9686925"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2" name="Sisällön paikkamerkki 2">
            <a:extLst>
              <a:ext uri="{FF2B5EF4-FFF2-40B4-BE49-F238E27FC236}">
                <a16:creationId xmlns:a16="http://schemas.microsoft.com/office/drawing/2014/main" id="{F0514842-8076-4A26-811E-87A3DF769E91}"/>
              </a:ext>
            </a:extLst>
          </p:cNvPr>
          <p:cNvSpPr>
            <a:spLocks noGrp="1"/>
          </p:cNvSpPr>
          <p:nvPr>
            <p:ph idx="1"/>
          </p:nvPr>
        </p:nvSpPr>
        <p:spPr>
          <a:xfrm>
            <a:off x="1600200" y="1825625"/>
            <a:ext cx="9686925" cy="435133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4" name="Dian numeron paikkamerkki 5">
            <a:extLst>
              <a:ext uri="{FF2B5EF4-FFF2-40B4-BE49-F238E27FC236}">
                <a16:creationId xmlns:a16="http://schemas.microsoft.com/office/drawing/2014/main" id="{A190E134-26FB-4D2C-9093-3643639B7E49}"/>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6953426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Osan ylätunniste sininen">
    <p:bg>
      <p:bgPr>
        <a:solidFill>
          <a:schemeClr val="accent1">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F70D9599-F8C3-4E16-92FE-1639A2F090E8}" type="datetime1">
              <a:rPr lang="fi-FI" smtClean="0"/>
              <a:t>9.10.2024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8000077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aksi sisältökohdetta sininen">
    <p:bg>
      <p:bgPr>
        <a:solidFill>
          <a:schemeClr val="accent1">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B5264EB7-8951-4CB4-B3D9-9DA3201A82D3}" type="datetime1">
              <a:rPr lang="fi-FI" smtClean="0"/>
              <a:t>9.10.2024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0" name="Otsikko 1">
            <a:extLst>
              <a:ext uri="{FF2B5EF4-FFF2-40B4-BE49-F238E27FC236}">
                <a16:creationId xmlns:a16="http://schemas.microsoft.com/office/drawing/2014/main" id="{E7C4A680-09D1-4245-AAC6-6F66114EE955}"/>
              </a:ext>
            </a:extLst>
          </p:cNvPr>
          <p:cNvSpPr>
            <a:spLocks noGrp="1"/>
          </p:cNvSpPr>
          <p:nvPr>
            <p:ph type="title"/>
          </p:nvPr>
        </p:nvSpPr>
        <p:spPr>
          <a:xfrm>
            <a:off x="838200" y="365125"/>
            <a:ext cx="10515600"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1" name="Sisällön paikkamerkki 2">
            <a:extLst>
              <a:ext uri="{FF2B5EF4-FFF2-40B4-BE49-F238E27FC236}">
                <a16:creationId xmlns:a16="http://schemas.microsoft.com/office/drawing/2014/main" id="{EF64E38F-0504-4ECC-85C8-AB59D634F657}"/>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2" name="Sisällön paikkamerkki 3">
            <a:extLst>
              <a:ext uri="{FF2B5EF4-FFF2-40B4-BE49-F238E27FC236}">
                <a16:creationId xmlns:a16="http://schemas.microsoft.com/office/drawing/2014/main" id="{6A299EFF-99D7-423D-9AEC-773F2B698452}"/>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4470112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ertailu sininen">
    <p:bg>
      <p:bgPr>
        <a:solidFill>
          <a:schemeClr val="accent1">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5647408E-977B-4384-8EB3-E117B9F63EA5}" type="datetime1">
              <a:rPr lang="fi-FI" smtClean="0"/>
              <a:t>9.10.2024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3" name="Otsikko 1">
            <a:extLst>
              <a:ext uri="{FF2B5EF4-FFF2-40B4-BE49-F238E27FC236}">
                <a16:creationId xmlns:a16="http://schemas.microsoft.com/office/drawing/2014/main" id="{9F323CED-9B21-4914-BBE0-96C93FA21EE5}"/>
              </a:ext>
            </a:extLst>
          </p:cNvPr>
          <p:cNvSpPr>
            <a:spLocks noGrp="1"/>
          </p:cNvSpPr>
          <p:nvPr>
            <p:ph type="title"/>
          </p:nvPr>
        </p:nvSpPr>
        <p:spPr>
          <a:xfrm>
            <a:off x="839788" y="365125"/>
            <a:ext cx="10515600" cy="1044575"/>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Tekstin paikkamerkki 2">
            <a:extLst>
              <a:ext uri="{FF2B5EF4-FFF2-40B4-BE49-F238E27FC236}">
                <a16:creationId xmlns:a16="http://schemas.microsoft.com/office/drawing/2014/main" id="{608E496D-D33A-4FFC-9050-1225B563C861}"/>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 napsauttamalla</a:t>
            </a:r>
          </a:p>
        </p:txBody>
      </p:sp>
      <p:sp>
        <p:nvSpPr>
          <p:cNvPr id="15" name="Sisällön paikkamerkki 3">
            <a:extLst>
              <a:ext uri="{FF2B5EF4-FFF2-40B4-BE49-F238E27FC236}">
                <a16:creationId xmlns:a16="http://schemas.microsoft.com/office/drawing/2014/main" id="{06B83487-E6E0-4A5E-BDA7-16228C7E6435}"/>
              </a:ext>
            </a:extLst>
          </p:cNvPr>
          <p:cNvSpPr>
            <a:spLocks noGrp="1"/>
          </p:cNvSpPr>
          <p:nvPr>
            <p:ph sz="half" idx="2"/>
          </p:nvPr>
        </p:nvSpPr>
        <p:spPr>
          <a:xfrm>
            <a:off x="839789" y="2505075"/>
            <a:ext cx="6018210" cy="368458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Sisällön paikkamerkki 5">
            <a:extLst>
              <a:ext uri="{FF2B5EF4-FFF2-40B4-BE49-F238E27FC236}">
                <a16:creationId xmlns:a16="http://schemas.microsoft.com/office/drawing/2014/main" id="{0585BE96-F63C-47EA-A810-5F533224566E}"/>
              </a:ext>
            </a:extLst>
          </p:cNvPr>
          <p:cNvSpPr>
            <a:spLocks noGrp="1"/>
          </p:cNvSpPr>
          <p:nvPr>
            <p:ph sz="quarter" idx="4"/>
          </p:nvPr>
        </p:nvSpPr>
        <p:spPr>
          <a:xfrm>
            <a:off x="7028609" y="1681163"/>
            <a:ext cx="4326779" cy="45085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36849065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tsikko+teksti sininen">
    <p:bg>
      <p:bgPr>
        <a:solidFill>
          <a:schemeClr val="accent1">
            <a:alpha val="50000"/>
          </a:schemeClr>
        </a:solidFill>
        <a:effectLst/>
      </p:bgPr>
    </p:bg>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7F7537A9-5EC6-4237-AA18-4B14814BE86E}" type="datetime1">
              <a:rPr lang="fi-FI" smtClean="0"/>
              <a:t>9.10.2024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13" name="Otsikko 1">
            <a:extLst>
              <a:ext uri="{FF2B5EF4-FFF2-40B4-BE49-F238E27FC236}">
                <a16:creationId xmlns:a16="http://schemas.microsoft.com/office/drawing/2014/main" id="{2FF11E3C-4A01-461B-8A49-E5305079CB09}"/>
              </a:ext>
            </a:extLst>
          </p:cNvPr>
          <p:cNvSpPr>
            <a:spLocks noGrp="1"/>
          </p:cNvSpPr>
          <p:nvPr>
            <p:ph type="title"/>
          </p:nvPr>
        </p:nvSpPr>
        <p:spPr>
          <a:xfrm>
            <a:off x="1975448" y="365251"/>
            <a:ext cx="9378351"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Sisällön paikkamerkki 2">
            <a:extLst>
              <a:ext uri="{FF2B5EF4-FFF2-40B4-BE49-F238E27FC236}">
                <a16:creationId xmlns:a16="http://schemas.microsoft.com/office/drawing/2014/main" id="{5EA0F42D-DF5D-47B7-A5B5-05E323BF0033}"/>
              </a:ext>
            </a:extLst>
          </p:cNvPr>
          <p:cNvSpPr>
            <a:spLocks noGrp="1"/>
          </p:cNvSpPr>
          <p:nvPr>
            <p:ph idx="1"/>
          </p:nvPr>
        </p:nvSpPr>
        <p:spPr>
          <a:xfrm>
            <a:off x="1975449" y="1825625"/>
            <a:ext cx="9378351" cy="3986213"/>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3239496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tsikko+bullet sininen">
    <p:bg>
      <p:bgPr>
        <a:solidFill>
          <a:schemeClr val="bg1">
            <a:alpha val="50000"/>
          </a:schemeClr>
        </a:solid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37C43CD6-6840-4B2C-9FC9-8C60C4A9416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740400" cy="6858000"/>
          </a:xfrm>
          <a:prstGeom prst="rect">
            <a:avLst/>
          </a:prstGeom>
        </p:spPr>
      </p:pic>
      <p:sp>
        <p:nvSpPr>
          <p:cNvPr id="8" name="Sisällön paikkamerkki 2">
            <a:extLst>
              <a:ext uri="{FF2B5EF4-FFF2-40B4-BE49-F238E27FC236}">
                <a16:creationId xmlns:a16="http://schemas.microsoft.com/office/drawing/2014/main" id="{4C81F1E6-C66F-49A7-A986-B43AA3B57F61}"/>
              </a:ext>
            </a:extLst>
          </p:cNvPr>
          <p:cNvSpPr>
            <a:spLocks noGrp="1"/>
          </p:cNvSpPr>
          <p:nvPr>
            <p:ph idx="1"/>
          </p:nvPr>
        </p:nvSpPr>
        <p:spPr>
          <a:xfrm>
            <a:off x="5753100" y="987424"/>
            <a:ext cx="5649912" cy="4108337"/>
          </a:xfrm>
          <a:noFill/>
          <a:effectLst>
            <a:softEdge rad="0"/>
          </a:effectLst>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pic>
        <p:nvPicPr>
          <p:cNvPr id="9" name="Kuva 8">
            <a:extLst>
              <a:ext uri="{FF2B5EF4-FFF2-40B4-BE49-F238E27FC236}">
                <a16:creationId xmlns:a16="http://schemas.microsoft.com/office/drawing/2014/main" id="{25496D99-066B-448D-BB23-34485EA6501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372725" y="5204287"/>
            <a:ext cx="1724025" cy="1567295"/>
          </a:xfrm>
          <a:prstGeom prst="rect">
            <a:avLst/>
          </a:prstGeom>
        </p:spPr>
      </p:pic>
      <p:sp>
        <p:nvSpPr>
          <p:cNvPr id="3" name="Päivämäärän paikkamerkki 2">
            <a:extLst>
              <a:ext uri="{FF2B5EF4-FFF2-40B4-BE49-F238E27FC236}">
                <a16:creationId xmlns:a16="http://schemas.microsoft.com/office/drawing/2014/main" id="{BD4BA423-B0BB-4B3B-AA90-40A0B946C96B}"/>
              </a:ext>
            </a:extLst>
          </p:cNvPr>
          <p:cNvSpPr>
            <a:spLocks noGrp="1"/>
          </p:cNvSpPr>
          <p:nvPr>
            <p:ph type="dt" sz="half" idx="10"/>
          </p:nvPr>
        </p:nvSpPr>
        <p:spPr/>
        <p:txBody>
          <a:bodyPr/>
          <a:lstStyle/>
          <a:p>
            <a:fld id="{6B6C00C3-FA13-4D0D-89A4-FFEE62EF1437}" type="datetime1">
              <a:rPr lang="fi-FI" smtClean="0"/>
              <a:t>9.10.2024</a:t>
            </a:fld>
            <a:endParaRPr lang="fi-FI"/>
          </a:p>
        </p:txBody>
      </p:sp>
      <p:sp>
        <p:nvSpPr>
          <p:cNvPr id="4" name="Alatunnisteen paikkamerkki 3">
            <a:extLst>
              <a:ext uri="{FF2B5EF4-FFF2-40B4-BE49-F238E27FC236}">
                <a16:creationId xmlns:a16="http://schemas.microsoft.com/office/drawing/2014/main" id="{A4AA6169-8B46-4A45-89A9-451B8BEE985C}"/>
              </a:ext>
            </a:extLst>
          </p:cNvPr>
          <p:cNvSpPr>
            <a:spLocks noGrp="1"/>
          </p:cNvSpPr>
          <p:nvPr>
            <p:ph type="ftr" sz="quarter" idx="11"/>
          </p:nvPr>
        </p:nvSpPr>
        <p:spPr/>
        <p:txBody>
          <a:bodyPr/>
          <a:lstStyle/>
          <a:p>
            <a:endParaRPr lang="fi-FI" dirty="0"/>
          </a:p>
        </p:txBody>
      </p:sp>
      <p:sp>
        <p:nvSpPr>
          <p:cNvPr id="5" name="Dian numeron paikkamerkki 4">
            <a:extLst>
              <a:ext uri="{FF2B5EF4-FFF2-40B4-BE49-F238E27FC236}">
                <a16:creationId xmlns:a16="http://schemas.microsoft.com/office/drawing/2014/main" id="{966515AD-FFF3-40E6-BE0B-6AD566B06BC7}"/>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4" name="Otsikko 1">
            <a:extLst>
              <a:ext uri="{FF2B5EF4-FFF2-40B4-BE49-F238E27FC236}">
                <a16:creationId xmlns:a16="http://schemas.microsoft.com/office/drawing/2014/main" id="{C86966AF-C9DA-4719-9EBD-D4115365F469}"/>
              </a:ext>
            </a:extLst>
          </p:cNvPr>
          <p:cNvSpPr>
            <a:spLocks noGrp="1"/>
          </p:cNvSpPr>
          <p:nvPr>
            <p:ph type="title"/>
          </p:nvPr>
        </p:nvSpPr>
        <p:spPr>
          <a:xfrm>
            <a:off x="659981" y="987424"/>
            <a:ext cx="3902494" cy="1926669"/>
          </a:xfrm>
        </p:spPr>
        <p:txBody>
          <a:bodyPr anchor="t">
            <a:normAutofit/>
          </a:bodyPr>
          <a:lstStyle>
            <a:lvl1pPr>
              <a:defRPr sz="3200" b="1">
                <a:solidFill>
                  <a:schemeClr val="bg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7701659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tsikko + teksti kuvalla sininen">
    <p:bg>
      <p:bgPr>
        <a:solidFill>
          <a:schemeClr val="accent1">
            <a:alpha val="40000"/>
          </a:schemeClr>
        </a:solidFill>
        <a:effectLst/>
      </p:bgPr>
    </p:bg>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56784D06-670D-490B-BAA5-EFEC2CE90D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113541" y="4387980"/>
            <a:ext cx="1078459" cy="2470020"/>
          </a:xfrm>
          <a:prstGeom prst="rect">
            <a:avLst/>
          </a:prstGeom>
        </p:spPr>
      </p:pic>
      <p:pic>
        <p:nvPicPr>
          <p:cNvPr id="9" name="Kuva 8">
            <a:extLst>
              <a:ext uri="{FF2B5EF4-FFF2-40B4-BE49-F238E27FC236}">
                <a16:creationId xmlns:a16="http://schemas.microsoft.com/office/drawing/2014/main" id="{E6B4BE9E-097E-4FD9-9E92-F564B6C5CCC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752951" y="382992"/>
            <a:ext cx="3761307" cy="3761307"/>
          </a:xfrm>
          <a:prstGeom prst="rect">
            <a:avLst/>
          </a:prstGeom>
        </p:spPr>
      </p:pic>
      <p:sp>
        <p:nvSpPr>
          <p:cNvPr id="28" name="Ellipsi 27">
            <a:extLst>
              <a:ext uri="{FF2B5EF4-FFF2-40B4-BE49-F238E27FC236}">
                <a16:creationId xmlns:a16="http://schemas.microsoft.com/office/drawing/2014/main" id="{9ED2D882-D299-42CD-B2B7-E36862595D62}"/>
              </a:ext>
            </a:extLst>
          </p:cNvPr>
          <p:cNvSpPr/>
          <p:nvPr userDrawn="1"/>
        </p:nvSpPr>
        <p:spPr>
          <a:xfrm>
            <a:off x="-552655" y="1643979"/>
            <a:ext cx="3656833" cy="3656833"/>
          </a:xfrm>
          <a:prstGeom prst="ellipse">
            <a:avLst/>
          </a:prstGeom>
          <a:blipFill>
            <a:blip r:embed="rId6"/>
            <a:stretch>
              <a:fillRect t="-25000" b="-25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0" name="Kuva 9">
            <a:extLst>
              <a:ext uri="{FF2B5EF4-FFF2-40B4-BE49-F238E27FC236}">
                <a16:creationId xmlns:a16="http://schemas.microsoft.com/office/drawing/2014/main" id="{C52D14F5-1ABA-4EC3-9215-88DC65B90424}"/>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910126" y="1557188"/>
            <a:ext cx="1432663" cy="1302422"/>
          </a:xfrm>
          <a:prstGeom prst="rect">
            <a:avLst/>
          </a:prstGeom>
        </p:spPr>
      </p:pic>
      <p:sp>
        <p:nvSpPr>
          <p:cNvPr id="11" name="Otsikko 1">
            <a:extLst>
              <a:ext uri="{FF2B5EF4-FFF2-40B4-BE49-F238E27FC236}">
                <a16:creationId xmlns:a16="http://schemas.microsoft.com/office/drawing/2014/main" id="{801AD68D-BEE8-4989-AAB9-A724FF123B9C}"/>
              </a:ext>
            </a:extLst>
          </p:cNvPr>
          <p:cNvSpPr>
            <a:spLocks noGrp="1"/>
          </p:cNvSpPr>
          <p:nvPr>
            <p:ph type="title"/>
          </p:nvPr>
        </p:nvSpPr>
        <p:spPr>
          <a:xfrm>
            <a:off x="3437791" y="365251"/>
            <a:ext cx="8209306"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2" name="Sisällön paikkamerkki 2">
            <a:extLst>
              <a:ext uri="{FF2B5EF4-FFF2-40B4-BE49-F238E27FC236}">
                <a16:creationId xmlns:a16="http://schemas.microsoft.com/office/drawing/2014/main" id="{97FDB190-2D4D-440E-8221-51BDAC3D3712}"/>
              </a:ext>
            </a:extLst>
          </p:cNvPr>
          <p:cNvSpPr>
            <a:spLocks noGrp="1"/>
          </p:cNvSpPr>
          <p:nvPr>
            <p:ph idx="1"/>
          </p:nvPr>
        </p:nvSpPr>
        <p:spPr>
          <a:xfrm>
            <a:off x="3437791" y="1825625"/>
            <a:ext cx="8209305" cy="3986213"/>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3" name="Päivämäärän paikkamerkki 2">
            <a:extLst>
              <a:ext uri="{FF2B5EF4-FFF2-40B4-BE49-F238E27FC236}">
                <a16:creationId xmlns:a16="http://schemas.microsoft.com/office/drawing/2014/main" id="{6F1C7F00-6301-4C80-8C24-0AFBF7694CB8}"/>
              </a:ext>
            </a:extLst>
          </p:cNvPr>
          <p:cNvSpPr>
            <a:spLocks noGrp="1"/>
          </p:cNvSpPr>
          <p:nvPr>
            <p:ph type="dt" sz="half" idx="10"/>
          </p:nvPr>
        </p:nvSpPr>
        <p:spPr>
          <a:xfrm>
            <a:off x="838200" y="6356350"/>
            <a:ext cx="2743200" cy="365125"/>
          </a:xfrm>
        </p:spPr>
        <p:txBody>
          <a:bodyPr/>
          <a:lstStyle/>
          <a:p>
            <a:fld id="{AE876792-4FBB-4073-B4DA-C52E75BC536E}" type="datetime1">
              <a:rPr lang="fi-FI" smtClean="0"/>
              <a:t>9.10.2024</a:t>
            </a:fld>
            <a:endParaRPr lang="fi-FI"/>
          </a:p>
        </p:txBody>
      </p:sp>
      <p:sp>
        <p:nvSpPr>
          <p:cNvPr id="14" name="Alatunnisteen paikkamerkki 3">
            <a:extLst>
              <a:ext uri="{FF2B5EF4-FFF2-40B4-BE49-F238E27FC236}">
                <a16:creationId xmlns:a16="http://schemas.microsoft.com/office/drawing/2014/main" id="{F84A19D4-4FD1-4D1A-A191-685F923C2FE1}"/>
              </a:ext>
            </a:extLst>
          </p:cNvPr>
          <p:cNvSpPr>
            <a:spLocks noGrp="1"/>
          </p:cNvSpPr>
          <p:nvPr>
            <p:ph type="ftr" sz="quarter" idx="11"/>
          </p:nvPr>
        </p:nvSpPr>
        <p:spPr>
          <a:xfrm>
            <a:off x="4038600" y="6356350"/>
            <a:ext cx="4114800" cy="365125"/>
          </a:xfrm>
        </p:spPr>
        <p:txBody>
          <a:bodyPr/>
          <a:lstStyle/>
          <a:p>
            <a:endParaRPr lang="fi-FI" dirty="0"/>
          </a:p>
        </p:txBody>
      </p:sp>
      <p:sp>
        <p:nvSpPr>
          <p:cNvPr id="15" name="Dian numeron paikkamerkki 4">
            <a:extLst>
              <a:ext uri="{FF2B5EF4-FFF2-40B4-BE49-F238E27FC236}">
                <a16:creationId xmlns:a16="http://schemas.microsoft.com/office/drawing/2014/main" id="{0CB25A1B-A6D5-4E48-91EE-B04968AE3D7D}"/>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4768776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Otsikkodia pinkk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4BB2642-49FE-407A-A3F4-0600B55015CE}"/>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A542BF88-A9F2-4E2A-B0F1-8276E9D81B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58FCF8F6-5F32-43A2-AC8B-954415E80512}"/>
              </a:ext>
            </a:extLst>
          </p:cNvPr>
          <p:cNvSpPr>
            <a:spLocks noGrp="1"/>
          </p:cNvSpPr>
          <p:nvPr>
            <p:ph type="dt" sz="half" idx="10"/>
          </p:nvPr>
        </p:nvSpPr>
        <p:spPr/>
        <p:txBody>
          <a:bodyPr/>
          <a:lstStyle/>
          <a:p>
            <a:fld id="{C3D05EDE-1D7F-410F-88EC-30185458F402}" type="datetime1">
              <a:rPr lang="fi-FI" smtClean="0"/>
              <a:t>9.10.2024</a:t>
            </a:fld>
            <a:endParaRPr lang="fi-FI"/>
          </a:p>
        </p:txBody>
      </p:sp>
      <p:sp>
        <p:nvSpPr>
          <p:cNvPr id="5" name="Alatunnisteen paikkamerkki 4">
            <a:extLst>
              <a:ext uri="{FF2B5EF4-FFF2-40B4-BE49-F238E27FC236}">
                <a16:creationId xmlns:a16="http://schemas.microsoft.com/office/drawing/2014/main" id="{E648B0DC-D89C-405B-8306-443D022CC988}"/>
              </a:ext>
            </a:extLst>
          </p:cNvPr>
          <p:cNvSpPr>
            <a:spLocks noGrp="1"/>
          </p:cNvSpPr>
          <p:nvPr>
            <p:ph type="ftr" sz="quarter" idx="11"/>
          </p:nvPr>
        </p:nvSpPr>
        <p:spPr/>
        <p:txBody>
          <a:bodyPr/>
          <a:lstStyle/>
          <a:p>
            <a:endParaRPr lang="fi-FI"/>
          </a:p>
        </p:txBody>
      </p:sp>
      <p:pic>
        <p:nvPicPr>
          <p:cNvPr id="7" name="Kuva 6">
            <a:extLst>
              <a:ext uri="{FF2B5EF4-FFF2-40B4-BE49-F238E27FC236}">
                <a16:creationId xmlns:a16="http://schemas.microsoft.com/office/drawing/2014/main" id="{3AFC798E-1C05-4E68-8FDA-47B426270D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sp>
        <p:nvSpPr>
          <p:cNvPr id="6" name="Dian numeron paikkamerkki 5">
            <a:extLst>
              <a:ext uri="{FF2B5EF4-FFF2-40B4-BE49-F238E27FC236}">
                <a16:creationId xmlns:a16="http://schemas.microsoft.com/office/drawing/2014/main" id="{5305A476-C345-48E9-A7C5-E0794885957D}"/>
              </a:ext>
            </a:extLst>
          </p:cNvPr>
          <p:cNvSpPr>
            <a:spLocks noGrp="1"/>
          </p:cNvSpPr>
          <p:nvPr>
            <p:ph type="sldNum" sz="quarter" idx="12"/>
          </p:nvPr>
        </p:nvSpPr>
        <p:spPr/>
        <p:txBody>
          <a:bodyPr/>
          <a:lstStyle/>
          <a:p>
            <a:fld id="{6BEC55B7-B27F-4F33-B573-7AD37FBCDED2}" type="slidenum">
              <a:rPr lang="fi-FI" smtClean="0"/>
              <a:t>‹#›</a:t>
            </a:fld>
            <a:endParaRPr lang="fi-FI"/>
          </a:p>
        </p:txBody>
      </p:sp>
      <p:pic>
        <p:nvPicPr>
          <p:cNvPr id="9" name="Kuva 8">
            <a:extLst>
              <a:ext uri="{FF2B5EF4-FFF2-40B4-BE49-F238E27FC236}">
                <a16:creationId xmlns:a16="http://schemas.microsoft.com/office/drawing/2014/main" id="{306A76AF-D851-4685-80F4-02A0FCC547B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55692" y="6005585"/>
            <a:ext cx="2680615" cy="269802"/>
          </a:xfrm>
          <a:prstGeom prst="rect">
            <a:avLst/>
          </a:prstGeom>
        </p:spPr>
      </p:pic>
    </p:spTree>
    <p:extLst>
      <p:ext uri="{BB962C8B-B14F-4D97-AF65-F5344CB8AC3E}">
        <p14:creationId xmlns:p14="http://schemas.microsoft.com/office/powerpoint/2010/main" val="226432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tsikko ja sisältö pinkki">
    <p:bg>
      <p:bgPr>
        <a:solidFill>
          <a:schemeClr val="accent3">
            <a:alpha val="50000"/>
          </a:schemeClr>
        </a:solidFill>
        <a:effectLst/>
      </p:bgPr>
    </p:bg>
    <p:spTree>
      <p:nvGrpSpPr>
        <p:cNvPr id="1" name=""/>
        <p:cNvGrpSpPr/>
        <p:nvPr/>
      </p:nvGrpSpPr>
      <p:grpSpPr>
        <a:xfrm>
          <a:off x="0" y="0"/>
          <a:ext cx="0" cy="0"/>
          <a:chOff x="0" y="0"/>
          <a:chExt cx="0" cy="0"/>
        </a:xfrm>
      </p:grpSpPr>
      <p:pic>
        <p:nvPicPr>
          <p:cNvPr id="11" name="Kuva 10">
            <a:extLst>
              <a:ext uri="{FF2B5EF4-FFF2-40B4-BE49-F238E27FC236}">
                <a16:creationId xmlns:a16="http://schemas.microsoft.com/office/drawing/2014/main" id="{B64B5535-12A2-444F-B881-BF3E072D1E1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0"/>
            <a:ext cx="6109772" cy="2255285"/>
          </a:xfrm>
          <a:prstGeom prst="rect">
            <a:avLst/>
          </a:prstGeom>
        </p:spPr>
      </p:pic>
      <p:pic>
        <p:nvPicPr>
          <p:cNvPr id="12" name="Kuva 11">
            <a:extLst>
              <a:ext uri="{FF2B5EF4-FFF2-40B4-BE49-F238E27FC236}">
                <a16:creationId xmlns:a16="http://schemas.microsoft.com/office/drawing/2014/main" id="{83E3DA57-A0C2-4269-AA6A-C2041B36578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799" y="5533693"/>
            <a:ext cx="2835469" cy="1332329"/>
          </a:xfrm>
          <a:prstGeom prst="rect">
            <a:avLst/>
          </a:prstGeom>
        </p:spPr>
      </p:pic>
      <p:pic>
        <p:nvPicPr>
          <p:cNvPr id="13" name="Kuva 12">
            <a:extLst>
              <a:ext uri="{FF2B5EF4-FFF2-40B4-BE49-F238E27FC236}">
                <a16:creationId xmlns:a16="http://schemas.microsoft.com/office/drawing/2014/main" id="{7D25BCE7-3C58-4625-B134-D4925C434C3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950165"/>
            <a:ext cx="1484450" cy="3121151"/>
          </a:xfrm>
          <a:prstGeom prst="rect">
            <a:avLst/>
          </a:prstGeom>
        </p:spPr>
      </p:pic>
      <p:pic>
        <p:nvPicPr>
          <p:cNvPr id="8" name="Kuva 7">
            <a:extLst>
              <a:ext uri="{FF2B5EF4-FFF2-40B4-BE49-F238E27FC236}">
                <a16:creationId xmlns:a16="http://schemas.microsoft.com/office/drawing/2014/main" id="{53FBF5AA-B588-4DFE-BF76-C3354DF2A03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8799" y="5533693"/>
            <a:ext cx="2835469" cy="1332329"/>
          </a:xfrm>
          <a:prstGeom prst="rect">
            <a:avLst/>
          </a:prstGeom>
        </p:spPr>
      </p:pic>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2FD115F5-8437-440C-87EB-C17E6B62E928}" type="datetime1">
              <a:rPr lang="fi-FI" smtClean="0"/>
              <a:t>9.10.2024</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4" name="Otsikko 1">
            <a:extLst>
              <a:ext uri="{FF2B5EF4-FFF2-40B4-BE49-F238E27FC236}">
                <a16:creationId xmlns:a16="http://schemas.microsoft.com/office/drawing/2014/main" id="{D827BA8A-BFEE-4F2C-9BB9-113EFD0DCE67}"/>
              </a:ext>
            </a:extLst>
          </p:cNvPr>
          <p:cNvSpPr>
            <a:spLocks noGrp="1"/>
          </p:cNvSpPr>
          <p:nvPr>
            <p:ph type="title"/>
          </p:nvPr>
        </p:nvSpPr>
        <p:spPr>
          <a:xfrm>
            <a:off x="1600200" y="365125"/>
            <a:ext cx="9686925"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5" name="Sisällön paikkamerkki 2">
            <a:extLst>
              <a:ext uri="{FF2B5EF4-FFF2-40B4-BE49-F238E27FC236}">
                <a16:creationId xmlns:a16="http://schemas.microsoft.com/office/drawing/2014/main" id="{D3069FD1-4B67-4CD3-8634-B32C320EA751}"/>
              </a:ext>
            </a:extLst>
          </p:cNvPr>
          <p:cNvSpPr>
            <a:spLocks noGrp="1"/>
          </p:cNvSpPr>
          <p:nvPr>
            <p:ph idx="1"/>
          </p:nvPr>
        </p:nvSpPr>
        <p:spPr>
          <a:xfrm>
            <a:off x="1600200" y="1825625"/>
            <a:ext cx="9686925" cy="435133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Dian numeron paikkamerkki 5">
            <a:extLst>
              <a:ext uri="{FF2B5EF4-FFF2-40B4-BE49-F238E27FC236}">
                <a16:creationId xmlns:a16="http://schemas.microsoft.com/office/drawing/2014/main" id="{F0056C40-F7BB-4ACC-9A82-D6903014B1C6}"/>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781695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valkoinen">
    <p:bg>
      <p:bgPr>
        <a:solidFill>
          <a:schemeClr val="bg1"/>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a:t>Muokkaa ots. perustyyl. napsautt.</a:t>
            </a:r>
            <a:endParaRPr lang="fi-FI" dirty="0"/>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96E30A4B-D4F1-4D68-829B-C9450B17FC88}" type="datetime1">
              <a:rPr lang="fi-FI" smtClean="0"/>
              <a:t>9.10.2024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3135461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Osan ylätunniste pinkki">
    <p:bg>
      <p:bgPr>
        <a:solidFill>
          <a:schemeClr val="accent3">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521BE045-E739-4683-921C-9E3571297131}" type="datetime1">
              <a:rPr lang="fi-FI" smtClean="0"/>
              <a:t>9.10.2024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42888726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Kaksi sisältökohdetta pinkki">
    <p:bg>
      <p:bgPr>
        <a:solidFill>
          <a:schemeClr val="accent3">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FBDF1DDC-7A29-411D-AB2A-DB3160F426AD}" type="datetime1">
              <a:rPr lang="fi-FI" smtClean="0"/>
              <a:t>9.10.2024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0" name="Otsikko 1">
            <a:extLst>
              <a:ext uri="{FF2B5EF4-FFF2-40B4-BE49-F238E27FC236}">
                <a16:creationId xmlns:a16="http://schemas.microsoft.com/office/drawing/2014/main" id="{C8452E8F-A576-4F74-B1B1-2525B5F77267}"/>
              </a:ext>
            </a:extLst>
          </p:cNvPr>
          <p:cNvSpPr>
            <a:spLocks noGrp="1"/>
          </p:cNvSpPr>
          <p:nvPr>
            <p:ph type="title"/>
          </p:nvPr>
        </p:nvSpPr>
        <p:spPr>
          <a:xfrm>
            <a:off x="838200" y="365125"/>
            <a:ext cx="10515600"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1" name="Sisällön paikkamerkki 2">
            <a:extLst>
              <a:ext uri="{FF2B5EF4-FFF2-40B4-BE49-F238E27FC236}">
                <a16:creationId xmlns:a16="http://schemas.microsoft.com/office/drawing/2014/main" id="{443F6A56-28AA-470C-A288-7B5AFE310518}"/>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2" name="Sisällön paikkamerkki 3">
            <a:extLst>
              <a:ext uri="{FF2B5EF4-FFF2-40B4-BE49-F238E27FC236}">
                <a16:creationId xmlns:a16="http://schemas.microsoft.com/office/drawing/2014/main" id="{76F1C969-5C79-4E79-8C1B-32C1472C752B}"/>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0574134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ertailu pinkki">
    <p:bg>
      <p:bgPr>
        <a:solidFill>
          <a:schemeClr val="accent3">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9ECAA2A7-D247-49BF-808E-099534BFAE3A}" type="datetime1">
              <a:rPr lang="fi-FI" smtClean="0"/>
              <a:t>9.10.2024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3" name="Otsikko 1">
            <a:extLst>
              <a:ext uri="{FF2B5EF4-FFF2-40B4-BE49-F238E27FC236}">
                <a16:creationId xmlns:a16="http://schemas.microsoft.com/office/drawing/2014/main" id="{171CE3AD-73BA-4432-B14F-66834C34A9ED}"/>
              </a:ext>
            </a:extLst>
          </p:cNvPr>
          <p:cNvSpPr>
            <a:spLocks noGrp="1"/>
          </p:cNvSpPr>
          <p:nvPr>
            <p:ph type="title"/>
          </p:nvPr>
        </p:nvSpPr>
        <p:spPr>
          <a:xfrm>
            <a:off x="839788" y="365125"/>
            <a:ext cx="10515600" cy="1044575"/>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Tekstin paikkamerkki 2">
            <a:extLst>
              <a:ext uri="{FF2B5EF4-FFF2-40B4-BE49-F238E27FC236}">
                <a16:creationId xmlns:a16="http://schemas.microsoft.com/office/drawing/2014/main" id="{0F7529ED-6E94-4F0E-9A1D-B554AD75A32A}"/>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 napsauttamalla</a:t>
            </a:r>
          </a:p>
        </p:txBody>
      </p:sp>
      <p:sp>
        <p:nvSpPr>
          <p:cNvPr id="15" name="Sisällön paikkamerkki 3">
            <a:extLst>
              <a:ext uri="{FF2B5EF4-FFF2-40B4-BE49-F238E27FC236}">
                <a16:creationId xmlns:a16="http://schemas.microsoft.com/office/drawing/2014/main" id="{C194B069-2676-448D-8BAE-F65320298A2E}"/>
              </a:ext>
            </a:extLst>
          </p:cNvPr>
          <p:cNvSpPr>
            <a:spLocks noGrp="1"/>
          </p:cNvSpPr>
          <p:nvPr>
            <p:ph sz="half" idx="2"/>
          </p:nvPr>
        </p:nvSpPr>
        <p:spPr>
          <a:xfrm>
            <a:off x="839789" y="2505075"/>
            <a:ext cx="6018210" cy="368458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Sisällön paikkamerkki 5">
            <a:extLst>
              <a:ext uri="{FF2B5EF4-FFF2-40B4-BE49-F238E27FC236}">
                <a16:creationId xmlns:a16="http://schemas.microsoft.com/office/drawing/2014/main" id="{A27EC461-AC56-4FB4-B3FF-DD8B3FD0CAAB}"/>
              </a:ext>
            </a:extLst>
          </p:cNvPr>
          <p:cNvSpPr>
            <a:spLocks noGrp="1"/>
          </p:cNvSpPr>
          <p:nvPr>
            <p:ph sz="quarter" idx="4"/>
          </p:nvPr>
        </p:nvSpPr>
        <p:spPr>
          <a:xfrm>
            <a:off x="7028609" y="1681163"/>
            <a:ext cx="4326779" cy="45085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6717568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tsikko+teksti pinkki">
    <p:bg>
      <p:bgPr>
        <a:solidFill>
          <a:schemeClr val="accent3">
            <a:alpha val="50000"/>
          </a:schemeClr>
        </a:solidFill>
        <a:effectLst/>
      </p:bgPr>
    </p:bg>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02E89032-1880-4839-9253-F354AC05199C}" type="datetime1">
              <a:rPr lang="fi-FI" smtClean="0"/>
              <a:t>9.10.2024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13" name="Otsikko 1">
            <a:extLst>
              <a:ext uri="{FF2B5EF4-FFF2-40B4-BE49-F238E27FC236}">
                <a16:creationId xmlns:a16="http://schemas.microsoft.com/office/drawing/2014/main" id="{9AA739BF-E2F3-4B10-9B8D-06F98AC5CAD7}"/>
              </a:ext>
            </a:extLst>
          </p:cNvPr>
          <p:cNvSpPr>
            <a:spLocks noGrp="1"/>
          </p:cNvSpPr>
          <p:nvPr>
            <p:ph type="title"/>
          </p:nvPr>
        </p:nvSpPr>
        <p:spPr>
          <a:xfrm>
            <a:off x="1975448" y="365251"/>
            <a:ext cx="9378351"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Sisällön paikkamerkki 2">
            <a:extLst>
              <a:ext uri="{FF2B5EF4-FFF2-40B4-BE49-F238E27FC236}">
                <a16:creationId xmlns:a16="http://schemas.microsoft.com/office/drawing/2014/main" id="{9A081EBC-78E5-4BBD-BDA9-49ADAA5824F7}"/>
              </a:ext>
            </a:extLst>
          </p:cNvPr>
          <p:cNvSpPr>
            <a:spLocks noGrp="1"/>
          </p:cNvSpPr>
          <p:nvPr>
            <p:ph idx="1"/>
          </p:nvPr>
        </p:nvSpPr>
        <p:spPr>
          <a:xfrm>
            <a:off x="1975449" y="1825625"/>
            <a:ext cx="9378351" cy="3986213"/>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36905338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tsikko+bullet pinkki">
    <p:bg>
      <p:bgPr>
        <a:solidFill>
          <a:schemeClr val="bg1"/>
        </a:solidFill>
        <a:effectLst/>
      </p:bgPr>
    </p:bg>
    <p:spTree>
      <p:nvGrpSpPr>
        <p:cNvPr id="1" name=""/>
        <p:cNvGrpSpPr/>
        <p:nvPr/>
      </p:nvGrpSpPr>
      <p:grpSpPr>
        <a:xfrm>
          <a:off x="0" y="0"/>
          <a:ext cx="0" cy="0"/>
          <a:chOff x="0" y="0"/>
          <a:chExt cx="0" cy="0"/>
        </a:xfrm>
      </p:grpSpPr>
      <p:pic>
        <p:nvPicPr>
          <p:cNvPr id="14" name="Kuva 13">
            <a:extLst>
              <a:ext uri="{FF2B5EF4-FFF2-40B4-BE49-F238E27FC236}">
                <a16:creationId xmlns:a16="http://schemas.microsoft.com/office/drawing/2014/main" id="{17FA9958-0408-4766-A8D7-E37777BAB2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477200" y="0"/>
            <a:ext cx="8714800" cy="6858000"/>
          </a:xfrm>
          <a:prstGeom prst="rect">
            <a:avLst/>
          </a:prstGeom>
        </p:spPr>
      </p:pic>
      <p:sp>
        <p:nvSpPr>
          <p:cNvPr id="8" name="Sisällön paikkamerkki 2">
            <a:extLst>
              <a:ext uri="{FF2B5EF4-FFF2-40B4-BE49-F238E27FC236}">
                <a16:creationId xmlns:a16="http://schemas.microsoft.com/office/drawing/2014/main" id="{4C81F1E6-C66F-49A7-A986-B43AA3B57F61}"/>
              </a:ext>
            </a:extLst>
          </p:cNvPr>
          <p:cNvSpPr>
            <a:spLocks noGrp="1"/>
          </p:cNvSpPr>
          <p:nvPr>
            <p:ph idx="1"/>
          </p:nvPr>
        </p:nvSpPr>
        <p:spPr>
          <a:xfrm>
            <a:off x="5753100" y="987424"/>
            <a:ext cx="5649912" cy="4108337"/>
          </a:xfrm>
          <a:noFill/>
          <a:effectLst>
            <a:softEdge rad="0"/>
          </a:effectLst>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3" name="Päivämäärän paikkamerkki 2">
            <a:extLst>
              <a:ext uri="{FF2B5EF4-FFF2-40B4-BE49-F238E27FC236}">
                <a16:creationId xmlns:a16="http://schemas.microsoft.com/office/drawing/2014/main" id="{BD4BA423-B0BB-4B3B-AA90-40A0B946C96B}"/>
              </a:ext>
            </a:extLst>
          </p:cNvPr>
          <p:cNvSpPr>
            <a:spLocks noGrp="1"/>
          </p:cNvSpPr>
          <p:nvPr>
            <p:ph type="dt" sz="half" idx="10"/>
          </p:nvPr>
        </p:nvSpPr>
        <p:spPr/>
        <p:txBody>
          <a:bodyPr/>
          <a:lstStyle/>
          <a:p>
            <a:fld id="{007FD47F-5CA1-4777-94C0-15B3FC210915}" type="datetime1">
              <a:rPr lang="fi-FI" smtClean="0"/>
              <a:t>9.10.2024</a:t>
            </a:fld>
            <a:endParaRPr lang="fi-FI"/>
          </a:p>
        </p:txBody>
      </p:sp>
      <p:sp>
        <p:nvSpPr>
          <p:cNvPr id="4" name="Alatunnisteen paikkamerkki 3">
            <a:extLst>
              <a:ext uri="{FF2B5EF4-FFF2-40B4-BE49-F238E27FC236}">
                <a16:creationId xmlns:a16="http://schemas.microsoft.com/office/drawing/2014/main" id="{A4AA6169-8B46-4A45-89A9-451B8BEE985C}"/>
              </a:ext>
            </a:extLst>
          </p:cNvPr>
          <p:cNvSpPr>
            <a:spLocks noGrp="1"/>
          </p:cNvSpPr>
          <p:nvPr>
            <p:ph type="ftr" sz="quarter" idx="11"/>
          </p:nvPr>
        </p:nvSpPr>
        <p:spPr/>
        <p:txBody>
          <a:bodyPr/>
          <a:lstStyle/>
          <a:p>
            <a:endParaRPr lang="fi-FI"/>
          </a:p>
        </p:txBody>
      </p:sp>
      <p:pic>
        <p:nvPicPr>
          <p:cNvPr id="15" name="Kuva 14">
            <a:extLst>
              <a:ext uri="{FF2B5EF4-FFF2-40B4-BE49-F238E27FC236}">
                <a16:creationId xmlns:a16="http://schemas.microsoft.com/office/drawing/2014/main" id="{48E22005-FACB-4E51-BC17-DBFD979423D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372725" y="5204287"/>
            <a:ext cx="1724025" cy="1567295"/>
          </a:xfrm>
          <a:prstGeom prst="rect">
            <a:avLst/>
          </a:prstGeom>
        </p:spPr>
      </p:pic>
      <p:sp>
        <p:nvSpPr>
          <p:cNvPr id="5" name="Dian numeron paikkamerkki 4">
            <a:extLst>
              <a:ext uri="{FF2B5EF4-FFF2-40B4-BE49-F238E27FC236}">
                <a16:creationId xmlns:a16="http://schemas.microsoft.com/office/drawing/2014/main" id="{966515AD-FFF3-40E6-BE0B-6AD566B06BC7}"/>
              </a:ext>
            </a:extLst>
          </p:cNvPr>
          <p:cNvSpPr>
            <a:spLocks noGrp="1"/>
          </p:cNvSpPr>
          <p:nvPr>
            <p:ph type="sldNum" sz="quarter" idx="12"/>
          </p:nvPr>
        </p:nvSpPr>
        <p:spPr/>
        <p:txBody>
          <a:bodyPr/>
          <a:lstStyle/>
          <a:p>
            <a:fld id="{960804D1-D1DA-404B-A345-162A4B99A0F1}" type="slidenum">
              <a:rPr lang="fi-FI" smtClean="0"/>
              <a:t>‹#›</a:t>
            </a:fld>
            <a:endParaRPr lang="fi-FI" dirty="0"/>
          </a:p>
        </p:txBody>
      </p:sp>
      <p:sp>
        <p:nvSpPr>
          <p:cNvPr id="16" name="Otsikko 1">
            <a:extLst>
              <a:ext uri="{FF2B5EF4-FFF2-40B4-BE49-F238E27FC236}">
                <a16:creationId xmlns:a16="http://schemas.microsoft.com/office/drawing/2014/main" id="{975802D1-55CF-4772-96DA-72A0FD4567D2}"/>
              </a:ext>
            </a:extLst>
          </p:cNvPr>
          <p:cNvSpPr>
            <a:spLocks noGrp="1"/>
          </p:cNvSpPr>
          <p:nvPr>
            <p:ph type="title"/>
          </p:nvPr>
        </p:nvSpPr>
        <p:spPr>
          <a:xfrm>
            <a:off x="659981" y="987424"/>
            <a:ext cx="3902494" cy="1926669"/>
          </a:xfrm>
        </p:spPr>
        <p:txBody>
          <a:bodyPr anchor="t">
            <a:normAutofit/>
          </a:bodyPr>
          <a:lstStyle>
            <a:lvl1pPr>
              <a:defRPr sz="3200" b="1">
                <a:solidFill>
                  <a:schemeClr val="tx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41113895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Otsikkodia lime">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E16D7E4C-1C6A-4E85-A20C-A25F6BDF17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sp>
        <p:nvSpPr>
          <p:cNvPr id="2" name="Otsikko 1">
            <a:extLst>
              <a:ext uri="{FF2B5EF4-FFF2-40B4-BE49-F238E27FC236}">
                <a16:creationId xmlns:a16="http://schemas.microsoft.com/office/drawing/2014/main" id="{36425C37-0F88-4610-A8AF-BF4E41B46E3B}"/>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8646B017-43E4-4833-BA31-594945C3E0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052481BC-8F22-44EF-8464-17BFAF4B1D13}"/>
              </a:ext>
            </a:extLst>
          </p:cNvPr>
          <p:cNvSpPr>
            <a:spLocks noGrp="1"/>
          </p:cNvSpPr>
          <p:nvPr>
            <p:ph type="dt" sz="half" idx="10"/>
          </p:nvPr>
        </p:nvSpPr>
        <p:spPr/>
        <p:txBody>
          <a:bodyPr/>
          <a:lstStyle/>
          <a:p>
            <a:fld id="{F162E40E-A040-4634-A42E-A22540534437}" type="datetime1">
              <a:rPr lang="fi-FI" smtClean="0"/>
              <a:t>9.10.2024</a:t>
            </a:fld>
            <a:endParaRPr lang="fi-FI"/>
          </a:p>
        </p:txBody>
      </p:sp>
      <p:sp>
        <p:nvSpPr>
          <p:cNvPr id="5" name="Alatunnisteen paikkamerkki 4">
            <a:extLst>
              <a:ext uri="{FF2B5EF4-FFF2-40B4-BE49-F238E27FC236}">
                <a16:creationId xmlns:a16="http://schemas.microsoft.com/office/drawing/2014/main" id="{7B5A0D6D-07D7-4ED0-AF0F-FA6EEF089CE0}"/>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C737FEBF-0ECB-4AE9-AB43-304286ED1D03}"/>
              </a:ext>
            </a:extLst>
          </p:cNvPr>
          <p:cNvSpPr>
            <a:spLocks noGrp="1"/>
          </p:cNvSpPr>
          <p:nvPr>
            <p:ph type="sldNum" sz="quarter" idx="12"/>
          </p:nvPr>
        </p:nvSpPr>
        <p:spPr/>
        <p:txBody>
          <a:bodyPr/>
          <a:lstStyle/>
          <a:p>
            <a:fld id="{0C5EC5B8-5E2E-4484-BCC3-4F68CC0857D7}" type="slidenum">
              <a:rPr lang="fi-FI" smtClean="0"/>
              <a:t>‹#›</a:t>
            </a:fld>
            <a:endParaRPr lang="fi-FI"/>
          </a:p>
        </p:txBody>
      </p:sp>
      <p:pic>
        <p:nvPicPr>
          <p:cNvPr id="9" name="Kuva 8">
            <a:extLst>
              <a:ext uri="{FF2B5EF4-FFF2-40B4-BE49-F238E27FC236}">
                <a16:creationId xmlns:a16="http://schemas.microsoft.com/office/drawing/2014/main" id="{07500EDC-0A48-41E1-B38C-C90A73585E2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55692" y="6005585"/>
            <a:ext cx="2680615" cy="269802"/>
          </a:xfrm>
          <a:prstGeom prst="rect">
            <a:avLst/>
          </a:prstGeom>
        </p:spPr>
      </p:pic>
    </p:spTree>
    <p:extLst>
      <p:ext uri="{BB962C8B-B14F-4D97-AF65-F5344CB8AC3E}">
        <p14:creationId xmlns:p14="http://schemas.microsoft.com/office/powerpoint/2010/main" val="10458382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tsikko ja sisältö lime">
    <p:bg>
      <p:bgPr>
        <a:solidFill>
          <a:schemeClr val="accent6"/>
        </a:solidFill>
        <a:effectLst/>
      </p:bgPr>
    </p:bg>
    <p:spTree>
      <p:nvGrpSpPr>
        <p:cNvPr id="1" name=""/>
        <p:cNvGrpSpPr/>
        <p:nvPr/>
      </p:nvGrpSpPr>
      <p:grpSpPr>
        <a:xfrm>
          <a:off x="0" y="0"/>
          <a:ext cx="0" cy="0"/>
          <a:chOff x="0" y="0"/>
          <a:chExt cx="0" cy="0"/>
        </a:xfrm>
      </p:grpSpPr>
      <p:pic>
        <p:nvPicPr>
          <p:cNvPr id="14" name="Kuva 13">
            <a:extLst>
              <a:ext uri="{FF2B5EF4-FFF2-40B4-BE49-F238E27FC236}">
                <a16:creationId xmlns:a16="http://schemas.microsoft.com/office/drawing/2014/main" id="{B326F0DF-1493-4EE5-94E2-9A354344628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0"/>
            <a:ext cx="6109772" cy="2255285"/>
          </a:xfrm>
          <a:prstGeom prst="rect">
            <a:avLst/>
          </a:prstGeom>
        </p:spPr>
      </p:pic>
      <p:pic>
        <p:nvPicPr>
          <p:cNvPr id="15" name="Kuva 14">
            <a:extLst>
              <a:ext uri="{FF2B5EF4-FFF2-40B4-BE49-F238E27FC236}">
                <a16:creationId xmlns:a16="http://schemas.microsoft.com/office/drawing/2014/main" id="{55B6FA2A-CE5B-444E-AB1D-A3971E5AFB4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950165"/>
            <a:ext cx="1484450" cy="3121151"/>
          </a:xfrm>
          <a:prstGeom prst="rect">
            <a:avLst/>
          </a:prstGeom>
        </p:spPr>
      </p:pic>
      <p:pic>
        <p:nvPicPr>
          <p:cNvPr id="12" name="Kuva 11">
            <a:extLst>
              <a:ext uri="{FF2B5EF4-FFF2-40B4-BE49-F238E27FC236}">
                <a16:creationId xmlns:a16="http://schemas.microsoft.com/office/drawing/2014/main" id="{83E3DA57-A0C2-4269-AA6A-C2041B36578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8799" y="5533693"/>
            <a:ext cx="2835469" cy="1332329"/>
          </a:xfrm>
          <a:prstGeom prst="rect">
            <a:avLst/>
          </a:prstGeom>
        </p:spPr>
      </p:pic>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AE3FDE5C-ED04-4C55-A468-0DAAA35B5A83}" type="datetime1">
              <a:rPr lang="fi-FI" smtClean="0"/>
              <a:t>9.10.2024</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6" name="Otsikko 1">
            <a:extLst>
              <a:ext uri="{FF2B5EF4-FFF2-40B4-BE49-F238E27FC236}">
                <a16:creationId xmlns:a16="http://schemas.microsoft.com/office/drawing/2014/main" id="{7A62D804-0625-4D73-8C50-90A55877E7B8}"/>
              </a:ext>
            </a:extLst>
          </p:cNvPr>
          <p:cNvSpPr>
            <a:spLocks noGrp="1"/>
          </p:cNvSpPr>
          <p:nvPr>
            <p:ph type="title"/>
          </p:nvPr>
        </p:nvSpPr>
        <p:spPr>
          <a:xfrm>
            <a:off x="1600200" y="365125"/>
            <a:ext cx="9686925"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7" name="Sisällön paikkamerkki 2">
            <a:extLst>
              <a:ext uri="{FF2B5EF4-FFF2-40B4-BE49-F238E27FC236}">
                <a16:creationId xmlns:a16="http://schemas.microsoft.com/office/drawing/2014/main" id="{92E865E3-39AF-405E-B818-2775B8F02E05}"/>
              </a:ext>
            </a:extLst>
          </p:cNvPr>
          <p:cNvSpPr>
            <a:spLocks noGrp="1"/>
          </p:cNvSpPr>
          <p:nvPr>
            <p:ph idx="1"/>
          </p:nvPr>
        </p:nvSpPr>
        <p:spPr>
          <a:xfrm>
            <a:off x="1600200" y="1825625"/>
            <a:ext cx="9686925" cy="435133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8" name="Dian numeron paikkamerkki 5">
            <a:extLst>
              <a:ext uri="{FF2B5EF4-FFF2-40B4-BE49-F238E27FC236}">
                <a16:creationId xmlns:a16="http://schemas.microsoft.com/office/drawing/2014/main" id="{D5F760AC-B6C7-446B-9C00-19B3DF3C0432}"/>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8485211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Osan ylätunniste lime">
    <p:bg>
      <p:bgPr>
        <a:solidFill>
          <a:schemeClr val="accent6"/>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27BF0523-03C6-4748-AAC6-6DF6610DF367}" type="datetime1">
              <a:rPr lang="fi-FI" smtClean="0"/>
              <a:t>9.10.2024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dirty="0"/>
          </a:p>
        </p:txBody>
      </p:sp>
    </p:spTree>
    <p:extLst>
      <p:ext uri="{BB962C8B-B14F-4D97-AF65-F5344CB8AC3E}">
        <p14:creationId xmlns:p14="http://schemas.microsoft.com/office/powerpoint/2010/main" val="38763036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Kaksi sisältökohdetta lime">
    <p:bg>
      <p:bgPr>
        <a:solidFill>
          <a:schemeClr val="accent6"/>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FFB77F89-92B9-4A0E-953B-E031DA5F7BFB}" type="datetime1">
              <a:rPr lang="fi-FI" smtClean="0"/>
              <a:t>9.10.2024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dirty="0"/>
          </a:p>
        </p:txBody>
      </p:sp>
      <p:sp>
        <p:nvSpPr>
          <p:cNvPr id="10" name="Otsikko 1">
            <a:extLst>
              <a:ext uri="{FF2B5EF4-FFF2-40B4-BE49-F238E27FC236}">
                <a16:creationId xmlns:a16="http://schemas.microsoft.com/office/drawing/2014/main" id="{F5F398E1-4FEA-4C47-8DBB-67002E46672D}"/>
              </a:ext>
            </a:extLst>
          </p:cNvPr>
          <p:cNvSpPr>
            <a:spLocks noGrp="1"/>
          </p:cNvSpPr>
          <p:nvPr>
            <p:ph type="title"/>
          </p:nvPr>
        </p:nvSpPr>
        <p:spPr>
          <a:xfrm>
            <a:off x="838200" y="365125"/>
            <a:ext cx="10515600"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1" name="Sisällön paikkamerkki 2">
            <a:extLst>
              <a:ext uri="{FF2B5EF4-FFF2-40B4-BE49-F238E27FC236}">
                <a16:creationId xmlns:a16="http://schemas.microsoft.com/office/drawing/2014/main" id="{C53C25F3-3EC4-4DE1-A238-4D351EE959D8}"/>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2" name="Sisällön paikkamerkki 3">
            <a:extLst>
              <a:ext uri="{FF2B5EF4-FFF2-40B4-BE49-F238E27FC236}">
                <a16:creationId xmlns:a16="http://schemas.microsoft.com/office/drawing/2014/main" id="{419D7574-E807-47CA-AE37-D5658E326901}"/>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3078962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Vertailu lime">
    <p:bg>
      <p:bgPr>
        <a:solidFill>
          <a:schemeClr val="accent6"/>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964C4E1C-9627-4A94-922F-09B49EB1A00E}" type="datetime1">
              <a:rPr lang="fi-FI" smtClean="0"/>
              <a:t>9.10.2024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dirty="0"/>
          </a:p>
        </p:txBody>
      </p:sp>
      <p:sp>
        <p:nvSpPr>
          <p:cNvPr id="13" name="Otsikko 1">
            <a:extLst>
              <a:ext uri="{FF2B5EF4-FFF2-40B4-BE49-F238E27FC236}">
                <a16:creationId xmlns:a16="http://schemas.microsoft.com/office/drawing/2014/main" id="{D7D77BBA-8B6E-4F47-9695-F42CC253CA53}"/>
              </a:ext>
            </a:extLst>
          </p:cNvPr>
          <p:cNvSpPr>
            <a:spLocks noGrp="1"/>
          </p:cNvSpPr>
          <p:nvPr>
            <p:ph type="title"/>
          </p:nvPr>
        </p:nvSpPr>
        <p:spPr>
          <a:xfrm>
            <a:off x="839788" y="365125"/>
            <a:ext cx="10515600" cy="1044575"/>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Tekstin paikkamerkki 2">
            <a:extLst>
              <a:ext uri="{FF2B5EF4-FFF2-40B4-BE49-F238E27FC236}">
                <a16:creationId xmlns:a16="http://schemas.microsoft.com/office/drawing/2014/main" id="{5E3742E4-B808-4663-91DE-005687581E23}"/>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 napsauttamalla</a:t>
            </a:r>
          </a:p>
        </p:txBody>
      </p:sp>
      <p:sp>
        <p:nvSpPr>
          <p:cNvPr id="15" name="Sisällön paikkamerkki 3">
            <a:extLst>
              <a:ext uri="{FF2B5EF4-FFF2-40B4-BE49-F238E27FC236}">
                <a16:creationId xmlns:a16="http://schemas.microsoft.com/office/drawing/2014/main" id="{5D7AE2B7-5BC9-42F8-BFD1-2BF17D56F500}"/>
              </a:ext>
            </a:extLst>
          </p:cNvPr>
          <p:cNvSpPr>
            <a:spLocks noGrp="1"/>
          </p:cNvSpPr>
          <p:nvPr>
            <p:ph sz="half" idx="2"/>
          </p:nvPr>
        </p:nvSpPr>
        <p:spPr>
          <a:xfrm>
            <a:off x="839789" y="2505075"/>
            <a:ext cx="6018210" cy="368458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Sisällön paikkamerkki 5">
            <a:extLst>
              <a:ext uri="{FF2B5EF4-FFF2-40B4-BE49-F238E27FC236}">
                <a16:creationId xmlns:a16="http://schemas.microsoft.com/office/drawing/2014/main" id="{4B00869B-713A-4CB8-B785-5B128E4E813E}"/>
              </a:ext>
            </a:extLst>
          </p:cNvPr>
          <p:cNvSpPr>
            <a:spLocks noGrp="1"/>
          </p:cNvSpPr>
          <p:nvPr>
            <p:ph sz="quarter" idx="4"/>
          </p:nvPr>
        </p:nvSpPr>
        <p:spPr>
          <a:xfrm>
            <a:off x="7028609" y="1681163"/>
            <a:ext cx="4326779" cy="45085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2309847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D1577AF8-DD86-4024-93E2-7E1A51C7384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9" name="Kuva 8">
            <a:extLst>
              <a:ext uri="{FF2B5EF4-FFF2-40B4-BE49-F238E27FC236}">
                <a16:creationId xmlns:a16="http://schemas.microsoft.com/office/drawing/2014/main" id="{38B27854-73B8-4FFC-8F83-62F8B7C9242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0" name="Kuva 9">
            <a:extLst>
              <a:ext uri="{FF2B5EF4-FFF2-40B4-BE49-F238E27FC236}">
                <a16:creationId xmlns:a16="http://schemas.microsoft.com/office/drawing/2014/main" id="{410CD2C3-62B1-408D-97B3-9188FE536FC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330908ED-3482-4FBF-B121-C4420B8C629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7027FFB0-6391-4A75-8B78-C7629EDD4774}"/>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2CB2CD6C-89CB-4290-8245-E9CDBB2F9FE7}"/>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810A0DB2-00AB-4AB4-AE88-21856CF0CDEE}"/>
              </a:ext>
            </a:extLst>
          </p:cNvPr>
          <p:cNvSpPr>
            <a:spLocks noGrp="1"/>
          </p:cNvSpPr>
          <p:nvPr>
            <p:ph type="dt" sz="half" idx="10"/>
          </p:nvPr>
        </p:nvSpPr>
        <p:spPr/>
        <p:txBody>
          <a:bodyPr/>
          <a:lstStyle/>
          <a:p>
            <a:fld id="{8EB9D6A4-63AE-47D2-A595-BF5F22D4C2F2}" type="datetime1">
              <a:rPr lang="fi-FI" smtClean="0"/>
              <a:t>9.10.2024</a:t>
            </a:fld>
            <a:endParaRPr lang="fi-FI"/>
          </a:p>
        </p:txBody>
      </p:sp>
      <p:sp>
        <p:nvSpPr>
          <p:cNvPr id="6" name="Alatunnisteen paikkamerkki 5">
            <a:extLst>
              <a:ext uri="{FF2B5EF4-FFF2-40B4-BE49-F238E27FC236}">
                <a16:creationId xmlns:a16="http://schemas.microsoft.com/office/drawing/2014/main" id="{2F0851F6-DB17-418D-8ACA-61B6C8DD3019}"/>
              </a:ext>
            </a:extLst>
          </p:cNvPr>
          <p:cNvSpPr>
            <a:spLocks noGrp="1"/>
          </p:cNvSpPr>
          <p:nvPr>
            <p:ph type="ftr" sz="quarter" idx="11"/>
          </p:nvPr>
        </p:nvSpPr>
        <p:spPr/>
        <p:txBody>
          <a:bodyPr/>
          <a:lstStyle/>
          <a:p>
            <a:endParaRPr lang="fi-FI" dirty="0"/>
          </a:p>
        </p:txBody>
      </p:sp>
      <p:sp>
        <p:nvSpPr>
          <p:cNvPr id="7" name="Dian numeron paikkamerkki 6">
            <a:extLst>
              <a:ext uri="{FF2B5EF4-FFF2-40B4-BE49-F238E27FC236}">
                <a16:creationId xmlns:a16="http://schemas.microsoft.com/office/drawing/2014/main" id="{F75FFE64-F4AD-4C4F-A49D-18AF7B0BD23A}"/>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6964482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Otsikko+teksti lime">
    <p:bg>
      <p:bgPr>
        <a:solidFill>
          <a:schemeClr val="accent6"/>
        </a:solidFill>
        <a:effectLst/>
      </p:bgPr>
    </p:bg>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CD7F0862-5907-47C8-B64A-B1A99D9BFFBC}" type="datetime1">
              <a:rPr lang="fi-FI" smtClean="0"/>
              <a:t>9.10.2024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13" name="Otsikko 1">
            <a:extLst>
              <a:ext uri="{FF2B5EF4-FFF2-40B4-BE49-F238E27FC236}">
                <a16:creationId xmlns:a16="http://schemas.microsoft.com/office/drawing/2014/main" id="{3A76CEC0-F009-47A4-B0A2-E9BD45A999F1}"/>
              </a:ext>
            </a:extLst>
          </p:cNvPr>
          <p:cNvSpPr>
            <a:spLocks noGrp="1"/>
          </p:cNvSpPr>
          <p:nvPr>
            <p:ph type="title"/>
          </p:nvPr>
        </p:nvSpPr>
        <p:spPr>
          <a:xfrm>
            <a:off x="1975448" y="365251"/>
            <a:ext cx="9378351"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Sisällön paikkamerkki 2">
            <a:extLst>
              <a:ext uri="{FF2B5EF4-FFF2-40B4-BE49-F238E27FC236}">
                <a16:creationId xmlns:a16="http://schemas.microsoft.com/office/drawing/2014/main" id="{ADF49E5B-594D-402D-905D-C898BED784C5}"/>
              </a:ext>
            </a:extLst>
          </p:cNvPr>
          <p:cNvSpPr>
            <a:spLocks noGrp="1"/>
          </p:cNvSpPr>
          <p:nvPr>
            <p:ph idx="1"/>
          </p:nvPr>
        </p:nvSpPr>
        <p:spPr>
          <a:xfrm>
            <a:off x="1975449" y="1825625"/>
            <a:ext cx="9378351" cy="3986213"/>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7676164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tsikko+bullet lime">
    <p:bg>
      <p:bgPr>
        <a:solidFill>
          <a:schemeClr val="bg1"/>
        </a:solid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37C43CD6-6840-4B2C-9FC9-8C60C4A9416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740400" cy="6858000"/>
          </a:xfrm>
          <a:prstGeom prst="rect">
            <a:avLst/>
          </a:prstGeom>
        </p:spPr>
      </p:pic>
      <p:sp>
        <p:nvSpPr>
          <p:cNvPr id="8" name="Sisällön paikkamerkki 2">
            <a:extLst>
              <a:ext uri="{FF2B5EF4-FFF2-40B4-BE49-F238E27FC236}">
                <a16:creationId xmlns:a16="http://schemas.microsoft.com/office/drawing/2014/main" id="{4C81F1E6-C66F-49A7-A986-B43AA3B57F61}"/>
              </a:ext>
            </a:extLst>
          </p:cNvPr>
          <p:cNvSpPr>
            <a:spLocks noGrp="1"/>
          </p:cNvSpPr>
          <p:nvPr>
            <p:ph idx="1"/>
          </p:nvPr>
        </p:nvSpPr>
        <p:spPr>
          <a:xfrm>
            <a:off x="5753100" y="987424"/>
            <a:ext cx="5649912" cy="4108337"/>
          </a:xfrm>
          <a:noFill/>
          <a:effectLst>
            <a:softEdge rad="0"/>
          </a:effectLst>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3" name="Päivämäärän paikkamerkki 2">
            <a:extLst>
              <a:ext uri="{FF2B5EF4-FFF2-40B4-BE49-F238E27FC236}">
                <a16:creationId xmlns:a16="http://schemas.microsoft.com/office/drawing/2014/main" id="{BD4BA423-B0BB-4B3B-AA90-40A0B946C96B}"/>
              </a:ext>
            </a:extLst>
          </p:cNvPr>
          <p:cNvSpPr>
            <a:spLocks noGrp="1"/>
          </p:cNvSpPr>
          <p:nvPr>
            <p:ph type="dt" sz="half" idx="10"/>
          </p:nvPr>
        </p:nvSpPr>
        <p:spPr/>
        <p:txBody>
          <a:bodyPr/>
          <a:lstStyle/>
          <a:p>
            <a:fld id="{CA26390B-854D-4E9D-BAEB-914E4E49D18D}" type="datetime1">
              <a:rPr lang="fi-FI" smtClean="0"/>
              <a:t>9.10.2024</a:t>
            </a:fld>
            <a:endParaRPr lang="fi-FI"/>
          </a:p>
        </p:txBody>
      </p:sp>
      <p:sp>
        <p:nvSpPr>
          <p:cNvPr id="4" name="Alatunnisteen paikkamerkki 3">
            <a:extLst>
              <a:ext uri="{FF2B5EF4-FFF2-40B4-BE49-F238E27FC236}">
                <a16:creationId xmlns:a16="http://schemas.microsoft.com/office/drawing/2014/main" id="{A4AA6169-8B46-4A45-89A9-451B8BEE985C}"/>
              </a:ext>
            </a:extLst>
          </p:cNvPr>
          <p:cNvSpPr>
            <a:spLocks noGrp="1"/>
          </p:cNvSpPr>
          <p:nvPr>
            <p:ph type="ftr" sz="quarter" idx="11"/>
          </p:nvPr>
        </p:nvSpPr>
        <p:spPr/>
        <p:txBody>
          <a:bodyPr/>
          <a:lstStyle/>
          <a:p>
            <a:endParaRPr lang="fi-FI"/>
          </a:p>
        </p:txBody>
      </p:sp>
      <p:pic>
        <p:nvPicPr>
          <p:cNvPr id="13" name="Kuva 12">
            <a:extLst>
              <a:ext uri="{FF2B5EF4-FFF2-40B4-BE49-F238E27FC236}">
                <a16:creationId xmlns:a16="http://schemas.microsoft.com/office/drawing/2014/main" id="{D34BFFF6-FB31-4AC1-B11B-286B9666676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330533" y="5220255"/>
            <a:ext cx="1794792" cy="1533525"/>
          </a:xfrm>
          <a:prstGeom prst="rect">
            <a:avLst/>
          </a:prstGeom>
        </p:spPr>
      </p:pic>
      <p:sp>
        <p:nvSpPr>
          <p:cNvPr id="5" name="Dian numeron paikkamerkki 4">
            <a:extLst>
              <a:ext uri="{FF2B5EF4-FFF2-40B4-BE49-F238E27FC236}">
                <a16:creationId xmlns:a16="http://schemas.microsoft.com/office/drawing/2014/main" id="{966515AD-FFF3-40E6-BE0B-6AD566B06BC7}"/>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4" name="Otsikko 1">
            <a:extLst>
              <a:ext uri="{FF2B5EF4-FFF2-40B4-BE49-F238E27FC236}">
                <a16:creationId xmlns:a16="http://schemas.microsoft.com/office/drawing/2014/main" id="{E258B078-2E19-46E8-9BF3-E48356A5D722}"/>
              </a:ext>
            </a:extLst>
          </p:cNvPr>
          <p:cNvSpPr>
            <a:spLocks noGrp="1"/>
          </p:cNvSpPr>
          <p:nvPr>
            <p:ph type="title"/>
          </p:nvPr>
        </p:nvSpPr>
        <p:spPr>
          <a:xfrm>
            <a:off x="659981" y="987424"/>
            <a:ext cx="3902494" cy="1926669"/>
          </a:xfrm>
        </p:spPr>
        <p:txBody>
          <a:bodyPr anchor="t">
            <a:normAutofit/>
          </a:bodyPr>
          <a:lstStyle>
            <a:lvl1pPr>
              <a:defRPr sz="3200" b="1">
                <a:solidFill>
                  <a:schemeClr val="bg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1273029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C3B0F693-8620-4238-9BCB-CBC0B37C74E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14" name="Kuva 13">
            <a:extLst>
              <a:ext uri="{FF2B5EF4-FFF2-40B4-BE49-F238E27FC236}">
                <a16:creationId xmlns:a16="http://schemas.microsoft.com/office/drawing/2014/main" id="{B9796154-1B81-4CDE-8768-921EBEF853B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5" name="Kuva 14">
            <a:extLst>
              <a:ext uri="{FF2B5EF4-FFF2-40B4-BE49-F238E27FC236}">
                <a16:creationId xmlns:a16="http://schemas.microsoft.com/office/drawing/2014/main" id="{A6CC50A6-FA20-42EB-A63B-816674AA37D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B3E29281-DB2F-46E3-9F61-9B264F9D381E}"/>
              </a:ext>
            </a:extLst>
          </p:cNvPr>
          <p:cNvSpPr>
            <a:spLocks noGrp="1"/>
          </p:cNvSpPr>
          <p:nvPr>
            <p:ph type="title"/>
          </p:nvPr>
        </p:nvSpPr>
        <p:spPr>
          <a:xfrm>
            <a:off x="839788" y="365125"/>
            <a:ext cx="10515600" cy="1044575"/>
          </a:xfrm>
        </p:spPr>
        <p:txBody>
          <a:bodyPr/>
          <a:lstStyle/>
          <a:p>
            <a:r>
              <a:rPr lang="fi-FI"/>
              <a:t>Muokkaa ots. perustyyl. napsautt.</a:t>
            </a:r>
            <a:endParaRPr lang="fi-FI" dirty="0"/>
          </a:p>
        </p:txBody>
      </p:sp>
      <p:sp>
        <p:nvSpPr>
          <p:cNvPr id="3" name="Tekstin paikkamerkki 2">
            <a:extLst>
              <a:ext uri="{FF2B5EF4-FFF2-40B4-BE49-F238E27FC236}">
                <a16:creationId xmlns:a16="http://schemas.microsoft.com/office/drawing/2014/main" id="{2057B119-54A3-48B7-91E1-DFD79B37D070}"/>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13CAB312-19D1-4983-A280-148507C7867F}"/>
              </a:ext>
            </a:extLst>
          </p:cNvPr>
          <p:cNvSpPr>
            <a:spLocks noGrp="1"/>
          </p:cNvSpPr>
          <p:nvPr>
            <p:ph sz="half" idx="2"/>
          </p:nvPr>
        </p:nvSpPr>
        <p:spPr>
          <a:xfrm>
            <a:off x="839789" y="2505075"/>
            <a:ext cx="6018210"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6" name="Sisällön paikkamerkki 5">
            <a:extLst>
              <a:ext uri="{FF2B5EF4-FFF2-40B4-BE49-F238E27FC236}">
                <a16:creationId xmlns:a16="http://schemas.microsoft.com/office/drawing/2014/main" id="{B9583713-393A-4BD7-A8DB-EC5705D4457E}"/>
              </a:ext>
            </a:extLst>
          </p:cNvPr>
          <p:cNvSpPr>
            <a:spLocks noGrp="1"/>
          </p:cNvSpPr>
          <p:nvPr>
            <p:ph sz="quarter" idx="4"/>
          </p:nvPr>
        </p:nvSpPr>
        <p:spPr>
          <a:xfrm>
            <a:off x="7028609" y="1681163"/>
            <a:ext cx="4326779" cy="45085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BF2F3989-FCBF-4175-BD55-10F610F47128}" type="datetime1">
              <a:rPr lang="fi-FI" smtClean="0"/>
              <a:t>9.10.2024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862504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tsikko+teksti">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9DCB8681-006F-47CE-A9BE-1C373364E9D4}" type="datetime1">
              <a:rPr lang="fi-FI" smtClean="0"/>
              <a:t>9.10.2024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20" name="Otsikko 1">
            <a:extLst>
              <a:ext uri="{FF2B5EF4-FFF2-40B4-BE49-F238E27FC236}">
                <a16:creationId xmlns:a16="http://schemas.microsoft.com/office/drawing/2014/main" id="{660C4BBA-D728-4B9A-9B19-B3DF60A5B083}"/>
              </a:ext>
            </a:extLst>
          </p:cNvPr>
          <p:cNvSpPr>
            <a:spLocks noGrp="1"/>
          </p:cNvSpPr>
          <p:nvPr>
            <p:ph type="title"/>
          </p:nvPr>
        </p:nvSpPr>
        <p:spPr>
          <a:xfrm>
            <a:off x="1975448" y="365251"/>
            <a:ext cx="9378351" cy="1325563"/>
          </a:xfrm>
        </p:spPr>
        <p:txBody>
          <a:bodyPr/>
          <a:lstStyle/>
          <a:p>
            <a:r>
              <a:rPr lang="fi-FI"/>
              <a:t>Muokkaa ots. perustyyl. napsautt.</a:t>
            </a:r>
            <a:endParaRPr lang="fi-FI" dirty="0"/>
          </a:p>
        </p:txBody>
      </p:sp>
      <p:sp>
        <p:nvSpPr>
          <p:cNvPr id="21" name="Sisällön paikkamerkki 2">
            <a:extLst>
              <a:ext uri="{FF2B5EF4-FFF2-40B4-BE49-F238E27FC236}">
                <a16:creationId xmlns:a16="http://schemas.microsoft.com/office/drawing/2014/main" id="{403B93D0-AEB3-42E5-B352-9DD044D6A517}"/>
              </a:ext>
            </a:extLst>
          </p:cNvPr>
          <p:cNvSpPr>
            <a:spLocks noGrp="1"/>
          </p:cNvSpPr>
          <p:nvPr>
            <p:ph idx="1"/>
          </p:nvPr>
        </p:nvSpPr>
        <p:spPr>
          <a:xfrm>
            <a:off x="1975449" y="1825625"/>
            <a:ext cx="9378351" cy="39862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Tree>
    <p:extLst>
      <p:ext uri="{BB962C8B-B14F-4D97-AF65-F5344CB8AC3E}">
        <p14:creationId xmlns:p14="http://schemas.microsoft.com/office/powerpoint/2010/main" val="1926143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sikko + teksti kuvalla valkoinen">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56784D06-670D-490B-BAA5-EFEC2CE90D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113541" y="4387980"/>
            <a:ext cx="1078459" cy="2470020"/>
          </a:xfrm>
          <a:prstGeom prst="rect">
            <a:avLst/>
          </a:prstGeom>
        </p:spPr>
      </p:pic>
      <p:pic>
        <p:nvPicPr>
          <p:cNvPr id="9" name="Kuva 8">
            <a:extLst>
              <a:ext uri="{FF2B5EF4-FFF2-40B4-BE49-F238E27FC236}">
                <a16:creationId xmlns:a16="http://schemas.microsoft.com/office/drawing/2014/main" id="{E6B4BE9E-097E-4FD9-9E92-F564B6C5CCC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752951" y="382992"/>
            <a:ext cx="3761307" cy="3761307"/>
          </a:xfrm>
          <a:prstGeom prst="rect">
            <a:avLst/>
          </a:prstGeom>
        </p:spPr>
      </p:pic>
      <p:sp>
        <p:nvSpPr>
          <p:cNvPr id="28" name="Ellipsi 27">
            <a:extLst>
              <a:ext uri="{FF2B5EF4-FFF2-40B4-BE49-F238E27FC236}">
                <a16:creationId xmlns:a16="http://schemas.microsoft.com/office/drawing/2014/main" id="{9ED2D882-D299-42CD-B2B7-E36862595D62}"/>
              </a:ext>
            </a:extLst>
          </p:cNvPr>
          <p:cNvSpPr/>
          <p:nvPr userDrawn="1"/>
        </p:nvSpPr>
        <p:spPr>
          <a:xfrm>
            <a:off x="-552655" y="1643979"/>
            <a:ext cx="3656833" cy="3656833"/>
          </a:xfrm>
          <a:prstGeom prst="ellipse">
            <a:avLst/>
          </a:prstGeom>
          <a:blipFill>
            <a:blip r:embed="rId6"/>
            <a:stretch>
              <a:fillRect t="-25000" b="-25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0" name="Kuva 9">
            <a:extLst>
              <a:ext uri="{FF2B5EF4-FFF2-40B4-BE49-F238E27FC236}">
                <a16:creationId xmlns:a16="http://schemas.microsoft.com/office/drawing/2014/main" id="{C52D14F5-1ABA-4EC3-9215-88DC65B90424}"/>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910126" y="1557188"/>
            <a:ext cx="1432663" cy="1302422"/>
          </a:xfrm>
          <a:prstGeom prst="rect">
            <a:avLst/>
          </a:prstGeom>
        </p:spPr>
      </p:pic>
      <p:sp>
        <p:nvSpPr>
          <p:cNvPr id="11" name="Otsikko 1">
            <a:extLst>
              <a:ext uri="{FF2B5EF4-FFF2-40B4-BE49-F238E27FC236}">
                <a16:creationId xmlns:a16="http://schemas.microsoft.com/office/drawing/2014/main" id="{94EFDD80-0915-47C0-A00C-A0E9CB2C9189}"/>
              </a:ext>
            </a:extLst>
          </p:cNvPr>
          <p:cNvSpPr>
            <a:spLocks noGrp="1"/>
          </p:cNvSpPr>
          <p:nvPr>
            <p:ph type="title"/>
          </p:nvPr>
        </p:nvSpPr>
        <p:spPr>
          <a:xfrm>
            <a:off x="3437791" y="365251"/>
            <a:ext cx="8209306" cy="1325563"/>
          </a:xfrm>
        </p:spPr>
        <p:txBody>
          <a:bodyPr/>
          <a:lstStyle/>
          <a:p>
            <a:r>
              <a:rPr lang="fi-FI"/>
              <a:t>Muokkaa ots. perustyyl. napsautt.</a:t>
            </a:r>
            <a:endParaRPr lang="fi-FI" dirty="0"/>
          </a:p>
        </p:txBody>
      </p:sp>
      <p:sp>
        <p:nvSpPr>
          <p:cNvPr id="12" name="Sisällön paikkamerkki 2">
            <a:extLst>
              <a:ext uri="{FF2B5EF4-FFF2-40B4-BE49-F238E27FC236}">
                <a16:creationId xmlns:a16="http://schemas.microsoft.com/office/drawing/2014/main" id="{C884C321-DDE7-4ACB-8672-204BFB2DD0B3}"/>
              </a:ext>
            </a:extLst>
          </p:cNvPr>
          <p:cNvSpPr>
            <a:spLocks noGrp="1"/>
          </p:cNvSpPr>
          <p:nvPr>
            <p:ph idx="1"/>
          </p:nvPr>
        </p:nvSpPr>
        <p:spPr>
          <a:xfrm>
            <a:off x="3437791" y="1825625"/>
            <a:ext cx="8209305" cy="39862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3" name="Päivämäärän paikkamerkki 2">
            <a:extLst>
              <a:ext uri="{FF2B5EF4-FFF2-40B4-BE49-F238E27FC236}">
                <a16:creationId xmlns:a16="http://schemas.microsoft.com/office/drawing/2014/main" id="{4E0F2629-EBAD-41E9-B007-0ED8EA179B32}"/>
              </a:ext>
            </a:extLst>
          </p:cNvPr>
          <p:cNvSpPr>
            <a:spLocks noGrp="1"/>
          </p:cNvSpPr>
          <p:nvPr>
            <p:ph type="dt" sz="half" idx="10"/>
          </p:nvPr>
        </p:nvSpPr>
        <p:spPr>
          <a:xfrm>
            <a:off x="838200" y="6356350"/>
            <a:ext cx="2743200" cy="365125"/>
          </a:xfrm>
        </p:spPr>
        <p:txBody>
          <a:bodyPr/>
          <a:lstStyle/>
          <a:p>
            <a:fld id="{BC94CD7C-C9AD-4C54-B5CA-F38B98EB8CA8}" type="datetime1">
              <a:rPr lang="fi-FI" smtClean="0"/>
              <a:t>9.10.2024</a:t>
            </a:fld>
            <a:endParaRPr lang="fi-FI"/>
          </a:p>
        </p:txBody>
      </p:sp>
      <p:sp>
        <p:nvSpPr>
          <p:cNvPr id="14" name="Alatunnisteen paikkamerkki 3">
            <a:extLst>
              <a:ext uri="{FF2B5EF4-FFF2-40B4-BE49-F238E27FC236}">
                <a16:creationId xmlns:a16="http://schemas.microsoft.com/office/drawing/2014/main" id="{3693DB33-6718-49C9-8A97-0FAAFEB114EE}"/>
              </a:ext>
            </a:extLst>
          </p:cNvPr>
          <p:cNvSpPr>
            <a:spLocks noGrp="1"/>
          </p:cNvSpPr>
          <p:nvPr>
            <p:ph type="ftr" sz="quarter" idx="11"/>
          </p:nvPr>
        </p:nvSpPr>
        <p:spPr>
          <a:xfrm>
            <a:off x="4038600" y="6356350"/>
            <a:ext cx="4114800" cy="365125"/>
          </a:xfrm>
        </p:spPr>
        <p:txBody>
          <a:bodyPr/>
          <a:lstStyle/>
          <a:p>
            <a:endParaRPr lang="fi-FI" dirty="0"/>
          </a:p>
        </p:txBody>
      </p:sp>
      <p:sp>
        <p:nvSpPr>
          <p:cNvPr id="15" name="Dian numeron paikkamerkki 4">
            <a:extLst>
              <a:ext uri="{FF2B5EF4-FFF2-40B4-BE49-F238E27FC236}">
                <a16:creationId xmlns:a16="http://schemas.microsoft.com/office/drawing/2014/main" id="{D5B2C172-79D8-4597-A0F0-10B3296F6D92}"/>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679799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bg>
      <p:bgPr>
        <a:solidFill>
          <a:schemeClr val="bg1"/>
        </a:solid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CC738554-EACB-4859-9AF0-1161C60469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9" name="Kuva 8">
            <a:extLst>
              <a:ext uri="{FF2B5EF4-FFF2-40B4-BE49-F238E27FC236}">
                <a16:creationId xmlns:a16="http://schemas.microsoft.com/office/drawing/2014/main" id="{60681525-44B3-407E-9179-862CB4BCB35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0" name="Kuva 9">
            <a:extLst>
              <a:ext uri="{FF2B5EF4-FFF2-40B4-BE49-F238E27FC236}">
                <a16:creationId xmlns:a16="http://schemas.microsoft.com/office/drawing/2014/main" id="{5E80CEDA-92BD-4162-80F3-B777FA7CDBF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26D519C1-DBA2-4853-BB94-BAA5D8D6F5AA}"/>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endParaRPr lang="fi-FI" dirty="0"/>
          </a:p>
        </p:txBody>
      </p:sp>
      <p:sp>
        <p:nvSpPr>
          <p:cNvPr id="3" name="Sisällön paikkamerkki 2">
            <a:extLst>
              <a:ext uri="{FF2B5EF4-FFF2-40B4-BE49-F238E27FC236}">
                <a16:creationId xmlns:a16="http://schemas.microsoft.com/office/drawing/2014/main" id="{4AF95B21-D280-4C07-A42D-4582F99C46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02C84588-F671-4ED1-A1BD-0CF6A43104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4FD6AE44-14B0-449E-9641-29982AF2C65B}"/>
              </a:ext>
            </a:extLst>
          </p:cNvPr>
          <p:cNvSpPr>
            <a:spLocks noGrp="1"/>
          </p:cNvSpPr>
          <p:nvPr>
            <p:ph type="dt" sz="half" idx="10"/>
          </p:nvPr>
        </p:nvSpPr>
        <p:spPr/>
        <p:txBody>
          <a:bodyPr/>
          <a:lstStyle/>
          <a:p>
            <a:fld id="{57445072-DBF7-4385-B064-1E5BA6081DC4}" type="datetime1">
              <a:rPr lang="fi-FI" smtClean="0"/>
              <a:t>9.10.2024</a:t>
            </a:fld>
            <a:endParaRPr lang="fi-FI"/>
          </a:p>
        </p:txBody>
      </p:sp>
      <p:sp>
        <p:nvSpPr>
          <p:cNvPr id="6" name="Alatunnisteen paikkamerkki 5">
            <a:extLst>
              <a:ext uri="{FF2B5EF4-FFF2-40B4-BE49-F238E27FC236}">
                <a16:creationId xmlns:a16="http://schemas.microsoft.com/office/drawing/2014/main" id="{B36561D0-A4BD-4B87-9245-0D3AE17971A9}"/>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E71E1C21-E92C-4225-9F43-D8C574973296}"/>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050849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CA7EFFDB-A4A4-4A0B-BA9F-296CB1A0A14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9" name="Kuva 8">
            <a:extLst>
              <a:ext uri="{FF2B5EF4-FFF2-40B4-BE49-F238E27FC236}">
                <a16:creationId xmlns:a16="http://schemas.microsoft.com/office/drawing/2014/main" id="{CBA301CA-F3BE-489F-A1FE-BC10079BA9C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0" name="Kuva 9">
            <a:extLst>
              <a:ext uri="{FF2B5EF4-FFF2-40B4-BE49-F238E27FC236}">
                <a16:creationId xmlns:a16="http://schemas.microsoft.com/office/drawing/2014/main" id="{E4E6D1C5-2DDC-41A6-8246-84126183D5C3}"/>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39DA1A47-518C-4015-B7F7-7DA7EA40D976}"/>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C86E39C6-FDF9-4704-BFED-6416920FF6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endParaRPr lang="fi-FI" dirty="0"/>
          </a:p>
        </p:txBody>
      </p:sp>
      <p:sp>
        <p:nvSpPr>
          <p:cNvPr id="4" name="Tekstin paikkamerkki 3">
            <a:extLst>
              <a:ext uri="{FF2B5EF4-FFF2-40B4-BE49-F238E27FC236}">
                <a16:creationId xmlns:a16="http://schemas.microsoft.com/office/drawing/2014/main" id="{6C82EC43-E3A7-4FD2-A7E6-A6A3BC9A88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B5B3C74C-28EA-4FE5-912B-886D4AC947C3}"/>
              </a:ext>
            </a:extLst>
          </p:cNvPr>
          <p:cNvSpPr>
            <a:spLocks noGrp="1"/>
          </p:cNvSpPr>
          <p:nvPr>
            <p:ph type="dt" sz="half" idx="10"/>
          </p:nvPr>
        </p:nvSpPr>
        <p:spPr/>
        <p:txBody>
          <a:bodyPr/>
          <a:lstStyle/>
          <a:p>
            <a:fld id="{AB0E8C19-1203-4872-8C47-C963B5EFD86D}" type="datetime1">
              <a:rPr lang="fi-FI" smtClean="0"/>
              <a:t>9.10.2024</a:t>
            </a:fld>
            <a:endParaRPr lang="fi-FI"/>
          </a:p>
        </p:txBody>
      </p:sp>
      <p:sp>
        <p:nvSpPr>
          <p:cNvPr id="6" name="Alatunnisteen paikkamerkki 5">
            <a:extLst>
              <a:ext uri="{FF2B5EF4-FFF2-40B4-BE49-F238E27FC236}">
                <a16:creationId xmlns:a16="http://schemas.microsoft.com/office/drawing/2014/main" id="{31F300E9-3ABC-4DFC-B507-6A5514D70F54}"/>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1DBC89C4-BF92-48E0-8CA8-71526C3C07E6}"/>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429984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395D96BA-098E-411B-A6B8-A4391236BC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F762C610-5792-46F9-B22B-1887F16B11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C132445B-485D-4A4A-9AA9-76BF4944D5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6B1C28-BC0F-4F5A-8899-A61229EA9FE1}" type="datetime1">
              <a:rPr lang="fi-FI" smtClean="0"/>
              <a:t>9.10.2024</a:t>
            </a:fld>
            <a:endParaRPr lang="fi-FI"/>
          </a:p>
        </p:txBody>
      </p:sp>
      <p:sp>
        <p:nvSpPr>
          <p:cNvPr id="5" name="Alatunnisteen paikkamerkki 4">
            <a:extLst>
              <a:ext uri="{FF2B5EF4-FFF2-40B4-BE49-F238E27FC236}">
                <a16:creationId xmlns:a16="http://schemas.microsoft.com/office/drawing/2014/main" id="{6DFCF603-EE67-412B-BFF8-8F3A9437D7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D9FEC9C8-A594-43E9-AB8F-27C8913C96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0804D1-D1DA-404B-A345-162A4B99A0F1}" type="slidenum">
              <a:rPr lang="fi-FI" smtClean="0"/>
              <a:t>‹#›</a:t>
            </a:fld>
            <a:endParaRPr lang="fi-FI"/>
          </a:p>
        </p:txBody>
      </p:sp>
    </p:spTree>
    <p:extLst>
      <p:ext uri="{BB962C8B-B14F-4D97-AF65-F5344CB8AC3E}">
        <p14:creationId xmlns:p14="http://schemas.microsoft.com/office/powerpoint/2010/main" val="119885235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41" r:id="rId6"/>
    <p:sldLayoutId id="2147483755" r:id="rId7"/>
    <p:sldLayoutId id="2147483716" r:id="rId8"/>
    <p:sldLayoutId id="2147483717" r:id="rId9"/>
    <p:sldLayoutId id="2147483751" r:id="rId10"/>
    <p:sldLayoutId id="2147483752" r:id="rId11"/>
    <p:sldLayoutId id="2147483753" r:id="rId12"/>
    <p:sldLayoutId id="2147483833"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7FEECF1B-24CD-4663-A81C-D18681E159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1EB3DC5C-9508-4984-BF6A-15355A8F65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EBCAFE9-83AD-4069-A1BB-7629C73C23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AE8F5E-E736-4F58-B779-6BE086011B52}" type="datetime1">
              <a:rPr lang="fi-FI" smtClean="0"/>
              <a:t>9.10.2024</a:t>
            </a:fld>
            <a:endParaRPr lang="fi-FI"/>
          </a:p>
        </p:txBody>
      </p:sp>
      <p:sp>
        <p:nvSpPr>
          <p:cNvPr id="5" name="Alatunnisteen paikkamerkki 4">
            <a:extLst>
              <a:ext uri="{FF2B5EF4-FFF2-40B4-BE49-F238E27FC236}">
                <a16:creationId xmlns:a16="http://schemas.microsoft.com/office/drawing/2014/main" id="{4E02E98D-816C-4A84-8030-C368D32324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AE4AC2E0-A08C-45EF-8A11-560F98A6D1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9E0309-FE3D-45C8-9A15-89B2C10FD860}" type="slidenum">
              <a:rPr lang="fi-FI" smtClean="0"/>
              <a:t>‹#›</a:t>
            </a:fld>
            <a:endParaRPr lang="fi-FI"/>
          </a:p>
        </p:txBody>
      </p:sp>
    </p:spTree>
    <p:extLst>
      <p:ext uri="{BB962C8B-B14F-4D97-AF65-F5344CB8AC3E}">
        <p14:creationId xmlns:p14="http://schemas.microsoft.com/office/powerpoint/2010/main" val="234096545"/>
      </p:ext>
    </p:extLst>
  </p:cSld>
  <p:clrMap bg1="lt1" tx1="dk1" bg2="lt2" tx2="dk2" accent1="accent1" accent2="accent2" accent3="accent3" accent4="accent4" accent5="accent5" accent6="accent6" hlink="hlink" folHlink="folHlink"/>
  <p:sldLayoutIdLst>
    <p:sldLayoutId id="2147483768" r:id="rId1"/>
    <p:sldLayoutId id="2147483770" r:id="rId2"/>
    <p:sldLayoutId id="2147483771" r:id="rId3"/>
    <p:sldLayoutId id="2147483772" r:id="rId4"/>
    <p:sldLayoutId id="2147483773" r:id="rId5"/>
    <p:sldLayoutId id="2147483774"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alpha val="50000"/>
          </a:schemeClr>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8384CAFD-B017-4670-BA09-2327181057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9BCF2EEC-C2DC-47D4-816E-90B9C407CE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47BB54C6-25DC-4427-AC8A-A249B80FCB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6EC36F-4EFC-4B0E-9A41-B7C3DC263A85}" type="datetime1">
              <a:rPr lang="fi-FI" smtClean="0"/>
              <a:t>9.10.2024</a:t>
            </a:fld>
            <a:endParaRPr lang="fi-FI"/>
          </a:p>
        </p:txBody>
      </p:sp>
      <p:sp>
        <p:nvSpPr>
          <p:cNvPr id="5" name="Alatunnisteen paikkamerkki 4">
            <a:extLst>
              <a:ext uri="{FF2B5EF4-FFF2-40B4-BE49-F238E27FC236}">
                <a16:creationId xmlns:a16="http://schemas.microsoft.com/office/drawing/2014/main" id="{36DA8616-D585-4DFA-8103-6A08A2EBA0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C43BF19D-9554-42B0-9576-841D392838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708067-95A7-4DE9-A0BE-FD7614CDD73A}" type="slidenum">
              <a:rPr lang="fi-FI" smtClean="0"/>
              <a:t>‹#›</a:t>
            </a:fld>
            <a:endParaRPr lang="fi-FI"/>
          </a:p>
        </p:txBody>
      </p:sp>
    </p:spTree>
    <p:extLst>
      <p:ext uri="{BB962C8B-B14F-4D97-AF65-F5344CB8AC3E}">
        <p14:creationId xmlns:p14="http://schemas.microsoft.com/office/powerpoint/2010/main" val="465464759"/>
      </p:ext>
    </p:extLst>
  </p:cSld>
  <p:clrMap bg1="lt1" tx1="dk1" bg2="lt2" tx2="dk2" accent1="accent1" accent2="accent2" accent3="accent3" accent4="accent4" accent5="accent5" accent6="accent6" hlink="hlink" folHlink="folHlink"/>
  <p:sldLayoutIdLst>
    <p:sldLayoutId id="2147483776" r:id="rId1"/>
    <p:sldLayoutId id="2147483788" r:id="rId2"/>
    <p:sldLayoutId id="2147483789" r:id="rId3"/>
    <p:sldLayoutId id="2147483790" r:id="rId4"/>
    <p:sldLayoutId id="2147483791" r:id="rId5"/>
    <p:sldLayoutId id="2147483792" r:id="rId6"/>
    <p:sldLayoutId id="2147483793" r:id="rId7"/>
    <p:sldLayoutId id="2147483794"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alpha val="50000"/>
          </a:schemeClr>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B62B5B5D-D6F9-4F0B-9324-5D4DB3B731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4FD98A96-47F6-41DF-BA9C-CCA7AF285E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FD4E139-8374-4F55-AECD-591AE2B020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E59F16-31B6-447B-865D-2588CF026E77}" type="datetime1">
              <a:rPr lang="fi-FI" smtClean="0"/>
              <a:t>9.10.2024</a:t>
            </a:fld>
            <a:endParaRPr lang="fi-FI"/>
          </a:p>
        </p:txBody>
      </p:sp>
      <p:sp>
        <p:nvSpPr>
          <p:cNvPr id="5" name="Alatunnisteen paikkamerkki 4">
            <a:extLst>
              <a:ext uri="{FF2B5EF4-FFF2-40B4-BE49-F238E27FC236}">
                <a16:creationId xmlns:a16="http://schemas.microsoft.com/office/drawing/2014/main" id="{7A6F78C1-A459-4221-90EC-AF548E8933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5D3F6112-0C56-405D-8BDB-26E573E0ED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EC55B7-B27F-4F33-B573-7AD37FBCDED2}" type="slidenum">
              <a:rPr lang="fi-FI" smtClean="0"/>
              <a:t>‹#›</a:t>
            </a:fld>
            <a:endParaRPr lang="fi-FI"/>
          </a:p>
        </p:txBody>
      </p:sp>
    </p:spTree>
    <p:extLst>
      <p:ext uri="{BB962C8B-B14F-4D97-AF65-F5344CB8AC3E}">
        <p14:creationId xmlns:p14="http://schemas.microsoft.com/office/powerpoint/2010/main" val="538418627"/>
      </p:ext>
    </p:extLst>
  </p:cSld>
  <p:clrMap bg1="lt1" tx1="dk1" bg2="lt2" tx2="dk2" accent1="accent1" accent2="accent2" accent3="accent3" accent4="accent4" accent5="accent5" accent6="accent6" hlink="hlink" folHlink="folHlink"/>
  <p:sldLayoutIdLst>
    <p:sldLayoutId id="2147483796" r:id="rId1"/>
    <p:sldLayoutId id="2147483808" r:id="rId2"/>
    <p:sldLayoutId id="2147483809" r:id="rId3"/>
    <p:sldLayoutId id="2147483810" r:id="rId4"/>
    <p:sldLayoutId id="2147483811" r:id="rId5"/>
    <p:sldLayoutId id="2147483812" r:id="rId6"/>
    <p:sldLayoutId id="2147483813"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56943762-9B90-46FA-97F5-D19A0F80F0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02DFC3E5-E0B6-46F1-A638-2E178C2F2A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683260F8-DC2D-4B26-832C-8C15B102B5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D91EBB-C93E-4EC5-9395-677EC1AD4D4A}" type="datetime1">
              <a:rPr lang="fi-FI" smtClean="0"/>
              <a:t>9.10.2024</a:t>
            </a:fld>
            <a:endParaRPr lang="fi-FI"/>
          </a:p>
        </p:txBody>
      </p:sp>
      <p:sp>
        <p:nvSpPr>
          <p:cNvPr id="5" name="Alatunnisteen paikkamerkki 4">
            <a:extLst>
              <a:ext uri="{FF2B5EF4-FFF2-40B4-BE49-F238E27FC236}">
                <a16:creationId xmlns:a16="http://schemas.microsoft.com/office/drawing/2014/main" id="{FC044051-3718-46B3-BAFB-53A195157A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472CBF57-BFAB-4BE3-A1F7-E85659992F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5EC5B8-5E2E-4484-BCC3-4F68CC0857D7}" type="slidenum">
              <a:rPr lang="fi-FI" smtClean="0"/>
              <a:t>‹#›</a:t>
            </a:fld>
            <a:endParaRPr lang="fi-FI"/>
          </a:p>
        </p:txBody>
      </p:sp>
    </p:spTree>
    <p:extLst>
      <p:ext uri="{BB962C8B-B14F-4D97-AF65-F5344CB8AC3E}">
        <p14:creationId xmlns:p14="http://schemas.microsoft.com/office/powerpoint/2010/main" val="2323316004"/>
      </p:ext>
    </p:extLst>
  </p:cSld>
  <p:clrMap bg1="lt1" tx1="dk1" bg2="lt2" tx2="dk2" accent1="accent1" accent2="accent2" accent3="accent3" accent4="accent4" accent5="accent5" accent6="accent6" hlink="hlink" folHlink="folHlink"/>
  <p:sldLayoutIdLst>
    <p:sldLayoutId id="2147483815" r:id="rId1"/>
    <p:sldLayoutId id="2147483827" r:id="rId2"/>
    <p:sldLayoutId id="2147483828" r:id="rId3"/>
    <p:sldLayoutId id="2147483829" r:id="rId4"/>
    <p:sldLayoutId id="2147483830" r:id="rId5"/>
    <p:sldLayoutId id="2147483831" r:id="rId6"/>
    <p:sldLayoutId id="2147483832"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2ED8A7B-AAD8-407E-BAF6-16D1669F24CE}"/>
              </a:ext>
            </a:extLst>
          </p:cNvPr>
          <p:cNvSpPr>
            <a:spLocks noGrp="1"/>
          </p:cNvSpPr>
          <p:nvPr>
            <p:ph type="title"/>
          </p:nvPr>
        </p:nvSpPr>
        <p:spPr>
          <a:xfrm>
            <a:off x="1600199" y="608316"/>
            <a:ext cx="9686925" cy="1325563"/>
          </a:xfrm>
        </p:spPr>
        <p:txBody>
          <a:bodyPr/>
          <a:lstStyle/>
          <a:p>
            <a:pPr algn="ctr"/>
            <a:r>
              <a:rPr lang="fi-FI" b="1" dirty="0">
                <a:solidFill>
                  <a:srgbClr val="002060"/>
                </a:solidFill>
              </a:rPr>
              <a:t>HÄMEEN KAUPPAKAMARI</a:t>
            </a:r>
            <a:endParaRPr lang="fi-FI" dirty="0"/>
          </a:p>
        </p:txBody>
      </p:sp>
      <p:sp>
        <p:nvSpPr>
          <p:cNvPr id="3" name="Sisällön paikkamerkki 2">
            <a:extLst>
              <a:ext uri="{FF2B5EF4-FFF2-40B4-BE49-F238E27FC236}">
                <a16:creationId xmlns:a16="http://schemas.microsoft.com/office/drawing/2014/main" id="{0E065E19-0607-4D4D-98D7-4D2B164E7B34}"/>
              </a:ext>
            </a:extLst>
          </p:cNvPr>
          <p:cNvSpPr>
            <a:spLocks noGrp="1"/>
          </p:cNvSpPr>
          <p:nvPr>
            <p:ph idx="1"/>
          </p:nvPr>
        </p:nvSpPr>
        <p:spPr>
          <a:xfrm>
            <a:off x="1404891" y="1763482"/>
            <a:ext cx="9686925" cy="4351338"/>
          </a:xfrm>
        </p:spPr>
        <p:txBody>
          <a:bodyPr>
            <a:normAutofit/>
          </a:bodyPr>
          <a:lstStyle/>
          <a:p>
            <a:pPr marL="0" indent="0" algn="ctr">
              <a:buNone/>
            </a:pPr>
            <a:endParaRPr lang="fi-FI" dirty="0"/>
          </a:p>
          <a:p>
            <a:pPr marL="0" indent="0" algn="ctr">
              <a:buNone/>
            </a:pPr>
            <a:r>
              <a:rPr lang="fi-FI" sz="2800" b="1" dirty="0">
                <a:latin typeface="+mj-lt"/>
              </a:rPr>
              <a:t>Osaajakysely</a:t>
            </a:r>
            <a:endParaRPr lang="fi-FI" b="1" dirty="0">
              <a:latin typeface="+mj-lt"/>
            </a:endParaRPr>
          </a:p>
          <a:p>
            <a:pPr marL="0" indent="0" algn="ctr">
              <a:buNone/>
            </a:pPr>
            <a:r>
              <a:rPr lang="fi-FI" b="1" dirty="0">
                <a:latin typeface="+mj-lt"/>
              </a:rPr>
              <a:t>27.8.-3.9.2024</a:t>
            </a:r>
            <a:endParaRPr lang="fi-FI" sz="1800" b="1" i="1" dirty="0">
              <a:effectLst/>
              <a:ea typeface="Cambria" panose="02040503050406030204" pitchFamily="18" charset="0"/>
              <a:cs typeface="Arial" panose="020B0604020202020204" pitchFamily="34" charset="0"/>
            </a:endParaRPr>
          </a:p>
          <a:p>
            <a:pPr marL="0" indent="0" algn="ctr">
              <a:lnSpc>
                <a:spcPct val="150000"/>
              </a:lnSpc>
              <a:buNone/>
            </a:pPr>
            <a:br>
              <a:rPr lang="fi-FI" sz="1800" b="1" i="1" dirty="0">
                <a:solidFill>
                  <a:srgbClr val="002060"/>
                </a:solidFill>
                <a:effectLst/>
                <a:ea typeface="Cambria" panose="02040503050406030204" pitchFamily="18" charset="0"/>
                <a:cs typeface="Arial" panose="020B0604020202020204" pitchFamily="34" charset="0"/>
              </a:rPr>
            </a:br>
            <a:r>
              <a:rPr lang="fi-FI" sz="1800" b="1" i="1" dirty="0">
                <a:solidFill>
                  <a:srgbClr val="002060"/>
                </a:solidFill>
                <a:effectLst/>
                <a:ea typeface="Cambria" panose="02040503050406030204" pitchFamily="18" charset="0"/>
                <a:cs typeface="Arial" panose="020B0604020202020204" pitchFamily="34" charset="0"/>
              </a:rPr>
              <a:t>Hämeen kauppakamarin alueelta kyselyyn vastanneita yrityksiä oli 72, </a:t>
            </a:r>
            <a:br>
              <a:rPr lang="fi-FI" sz="1800" b="1" i="1" dirty="0">
                <a:solidFill>
                  <a:srgbClr val="FF0000"/>
                </a:solidFill>
                <a:effectLst/>
                <a:ea typeface="Cambria" panose="02040503050406030204" pitchFamily="18" charset="0"/>
                <a:cs typeface="Arial" panose="020B0604020202020204" pitchFamily="34" charset="0"/>
              </a:rPr>
            </a:br>
            <a:r>
              <a:rPr lang="fi-FI" sz="1800" b="1" dirty="0">
                <a:effectLst/>
                <a:ea typeface="Calibri" panose="020F0502020204030204" pitchFamily="34" charset="0"/>
                <a:cs typeface="Times New Roman" panose="02020603050405020304" pitchFamily="18" charset="0"/>
              </a:rPr>
              <a:t>joista teollisuusyritysten osuus on liki 39 prosenttia ja palveluyritysten 29 prosenttia. Vastanneista yli kolmannes on yrityksiä, joiden vuosiliikevaihto on yli 10 miljoonaa euroa. Vastanneet kattavat laajasti koko Hämeen kauppakamarin alueen toimialat ja vastanneista </a:t>
            </a:r>
            <a:r>
              <a:rPr lang="fi-FI" sz="1800" b="1" dirty="0">
                <a:ea typeface="Calibri" panose="020F0502020204030204" pitchFamily="34" charset="0"/>
                <a:cs typeface="Times New Roman" panose="02020603050405020304" pitchFamily="18" charset="0"/>
              </a:rPr>
              <a:t>yrityksistä 68 prosenttia työllistää alle 50 henkilöä.</a:t>
            </a:r>
            <a:endParaRPr lang="fi-FI" sz="1800" b="1" dirty="0">
              <a:effectLst/>
              <a:ea typeface="Cambria" panose="02040503050406030204" pitchFamily="18" charset="0"/>
              <a:cs typeface="Times New Roman" panose="02020603050405020304" pitchFamily="18" charset="0"/>
            </a:endParaRPr>
          </a:p>
          <a:p>
            <a:pPr marL="0" indent="0" algn="ctr">
              <a:lnSpc>
                <a:spcPct val="150000"/>
              </a:lnSpc>
              <a:buNone/>
            </a:pPr>
            <a:endParaRPr lang="fi-FI" sz="1800" b="1" dirty="0">
              <a:solidFill>
                <a:srgbClr val="FF0000"/>
              </a:solidFill>
            </a:endParaRPr>
          </a:p>
        </p:txBody>
      </p:sp>
      <p:sp>
        <p:nvSpPr>
          <p:cNvPr id="4" name="Dian numeron paikkamerkki 3">
            <a:extLst>
              <a:ext uri="{FF2B5EF4-FFF2-40B4-BE49-F238E27FC236}">
                <a16:creationId xmlns:a16="http://schemas.microsoft.com/office/drawing/2014/main" id="{E2B74D50-45CF-42C7-97CF-0FD3B7BD331E}"/>
              </a:ext>
            </a:extLst>
          </p:cNvPr>
          <p:cNvSpPr>
            <a:spLocks noGrp="1"/>
          </p:cNvSpPr>
          <p:nvPr>
            <p:ph type="sldNum" sz="quarter" idx="12"/>
          </p:nvPr>
        </p:nvSpPr>
        <p:spPr/>
        <p:txBody>
          <a:bodyPr/>
          <a:lstStyle/>
          <a:p>
            <a:fld id="{960804D1-D1DA-404B-A345-162A4B99A0F1}" type="slidenum">
              <a:rPr lang="fi-FI" smtClean="0"/>
              <a:t>1</a:t>
            </a:fld>
            <a:endParaRPr lang="fi-FI" dirty="0"/>
          </a:p>
        </p:txBody>
      </p:sp>
    </p:spTree>
    <p:extLst>
      <p:ext uri="{BB962C8B-B14F-4D97-AF65-F5344CB8AC3E}">
        <p14:creationId xmlns:p14="http://schemas.microsoft.com/office/powerpoint/2010/main" val="2723821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00200" y="365125"/>
            <a:ext cx="9686925" cy="1193087"/>
          </a:xfrm>
        </p:spPr>
        <p:txBody>
          <a:bodyPr>
            <a:noAutofit/>
          </a:bodyPr>
          <a:lstStyle/>
          <a:p>
            <a:r>
              <a:rPr lang="fi-FI" sz="2800" b="1" dirty="0"/>
              <a:t> Yrityksen toimiala</a:t>
            </a: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804D1-D1DA-404B-A345-162A4B99A0F1}" type="slidenum">
              <a:rPr kumimoji="0" lang="fi-FI" sz="1200" b="0" i="0" u="none" strike="noStrike" kern="1200" cap="none" spc="0" normalizeH="0" baseline="0" noProof="0" smtClean="0">
                <a:ln>
                  <a:noFill/>
                </a:ln>
                <a:solidFill>
                  <a:srgbClr val="002663">
                    <a:tint val="75000"/>
                  </a:srgbClr>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i-FI" sz="1200" b="0" i="0" u="none" strike="noStrike" kern="1200" cap="none" spc="0" normalizeH="0" baseline="0" noProof="0">
              <a:ln>
                <a:noFill/>
              </a:ln>
              <a:solidFill>
                <a:srgbClr val="002663">
                  <a:tint val="75000"/>
                </a:srgbClr>
              </a:solidFill>
              <a:effectLst/>
              <a:uLnTx/>
              <a:uFillTx/>
              <a:latin typeface="Century Gothic" panose="020F0302020204030204"/>
              <a:ea typeface="+mn-ea"/>
              <a:cs typeface="+mn-cs"/>
            </a:endParaRPr>
          </a:p>
        </p:txBody>
      </p:sp>
      <p:graphicFrame>
        <p:nvGraphicFramePr>
          <p:cNvPr id="3" name="Chart 1">
            <a:extLst>
              <a:ext uri="{FF2B5EF4-FFF2-40B4-BE49-F238E27FC236}">
                <a16:creationId xmlns:a16="http://schemas.microsoft.com/office/drawing/2014/main" id="{00000000-0008-0000-0300-000002000000}"/>
              </a:ext>
            </a:extLst>
          </p:cNvPr>
          <p:cNvGraphicFramePr>
            <a:graphicFrameLocks noGrp="1"/>
          </p:cNvGraphicFramePr>
          <p:nvPr>
            <p:ph idx="1"/>
            <p:extLst>
              <p:ext uri="{D42A27DB-BD31-4B8C-83A1-F6EECF244321}">
                <p14:modId xmlns:p14="http://schemas.microsoft.com/office/powerpoint/2010/main" val="3593674484"/>
              </p:ext>
            </p:extLst>
          </p:nvPr>
        </p:nvGraphicFramePr>
        <p:xfrm>
          <a:off x="1600200" y="1558212"/>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87164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00200" y="365125"/>
            <a:ext cx="9686925" cy="1193087"/>
          </a:xfrm>
        </p:spPr>
        <p:txBody>
          <a:bodyPr>
            <a:noAutofit/>
          </a:bodyPr>
          <a:lstStyle/>
          <a:p>
            <a:r>
              <a:rPr lang="fi-FI" sz="2800" b="1" dirty="0"/>
              <a:t>Yrityksen vuosiliikevaihto</a:t>
            </a: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804D1-D1DA-404B-A345-162A4B99A0F1}" type="slidenum">
              <a:rPr kumimoji="0" lang="fi-FI" sz="1200" b="0" i="0" u="none" strike="noStrike" kern="1200" cap="none" spc="0" normalizeH="0" baseline="0" noProof="0" smtClean="0">
                <a:ln>
                  <a:noFill/>
                </a:ln>
                <a:solidFill>
                  <a:srgbClr val="002663">
                    <a:tint val="75000"/>
                  </a:srgbClr>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i-FI" sz="1200" b="0" i="0" u="none" strike="noStrike" kern="1200" cap="none" spc="0" normalizeH="0" baseline="0" noProof="0">
              <a:ln>
                <a:noFill/>
              </a:ln>
              <a:solidFill>
                <a:srgbClr val="002663">
                  <a:tint val="75000"/>
                </a:srgbClr>
              </a:solidFill>
              <a:effectLst/>
              <a:uLnTx/>
              <a:uFillTx/>
              <a:latin typeface="Century Gothic" panose="020F0302020204030204"/>
              <a:ea typeface="+mn-ea"/>
              <a:cs typeface="+mn-cs"/>
            </a:endParaRPr>
          </a:p>
        </p:txBody>
      </p:sp>
      <p:graphicFrame>
        <p:nvGraphicFramePr>
          <p:cNvPr id="3" name="Chart 1">
            <a:extLst>
              <a:ext uri="{FF2B5EF4-FFF2-40B4-BE49-F238E27FC236}">
                <a16:creationId xmlns:a16="http://schemas.microsoft.com/office/drawing/2014/main" id="{00000000-0008-0000-0400-000002000000}"/>
              </a:ext>
            </a:extLst>
          </p:cNvPr>
          <p:cNvGraphicFramePr>
            <a:graphicFrameLocks noGrp="1"/>
          </p:cNvGraphicFramePr>
          <p:nvPr>
            <p:ph idx="1"/>
            <p:extLst>
              <p:ext uri="{D42A27DB-BD31-4B8C-83A1-F6EECF244321}">
                <p14:modId xmlns:p14="http://schemas.microsoft.com/office/powerpoint/2010/main" val="2564171216"/>
              </p:ext>
            </p:extLst>
          </p:nvPr>
        </p:nvGraphicFramePr>
        <p:xfrm>
          <a:off x="1600200" y="1474236"/>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02804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00200" y="365125"/>
            <a:ext cx="9686925" cy="1193087"/>
          </a:xfrm>
        </p:spPr>
        <p:txBody>
          <a:bodyPr>
            <a:noAutofit/>
          </a:bodyPr>
          <a:lstStyle/>
          <a:p>
            <a:r>
              <a:rPr lang="fi-FI" sz="2800" b="1" dirty="0"/>
              <a:t>Yrityksen henkilöstömäärä</a:t>
            </a: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804D1-D1DA-404B-A345-162A4B99A0F1}" type="slidenum">
              <a:rPr kumimoji="0" lang="fi-FI" sz="1200" b="0" i="0" u="none" strike="noStrike" kern="1200" cap="none" spc="0" normalizeH="0" baseline="0" noProof="0" smtClean="0">
                <a:ln>
                  <a:noFill/>
                </a:ln>
                <a:solidFill>
                  <a:srgbClr val="002663">
                    <a:tint val="75000"/>
                  </a:srgbClr>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i-FI" sz="1200" b="0" i="0" u="none" strike="noStrike" kern="1200" cap="none" spc="0" normalizeH="0" baseline="0" noProof="0">
              <a:ln>
                <a:noFill/>
              </a:ln>
              <a:solidFill>
                <a:srgbClr val="002663">
                  <a:tint val="75000"/>
                </a:srgbClr>
              </a:solidFill>
              <a:effectLst/>
              <a:uLnTx/>
              <a:uFillTx/>
              <a:latin typeface="Century Gothic" panose="020F0302020204030204"/>
              <a:ea typeface="+mn-ea"/>
              <a:cs typeface="+mn-cs"/>
            </a:endParaRPr>
          </a:p>
        </p:txBody>
      </p:sp>
      <p:graphicFrame>
        <p:nvGraphicFramePr>
          <p:cNvPr id="3" name="Chart 1">
            <a:extLst>
              <a:ext uri="{FF2B5EF4-FFF2-40B4-BE49-F238E27FC236}">
                <a16:creationId xmlns:a16="http://schemas.microsoft.com/office/drawing/2014/main" id="{00000000-0008-0000-0500-000002000000}"/>
              </a:ext>
            </a:extLst>
          </p:cNvPr>
          <p:cNvGraphicFramePr>
            <a:graphicFrameLocks noGrp="1"/>
          </p:cNvGraphicFramePr>
          <p:nvPr>
            <p:ph idx="1"/>
            <p:extLst>
              <p:ext uri="{D42A27DB-BD31-4B8C-83A1-F6EECF244321}">
                <p14:modId xmlns:p14="http://schemas.microsoft.com/office/powerpoint/2010/main" val="1234031212"/>
              </p:ext>
            </p:extLst>
          </p:nvPr>
        </p:nvGraphicFramePr>
        <p:xfrm>
          <a:off x="1600200" y="1629682"/>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74651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15C68D37-2E22-499F-8941-03602D70C01A}"/>
              </a:ext>
            </a:extLst>
          </p:cNvPr>
          <p:cNvSpPr>
            <a:spLocks noGrp="1"/>
          </p:cNvSpPr>
          <p:nvPr>
            <p:ph type="sldNum" sz="quarter" idx="12"/>
          </p:nvPr>
        </p:nvSpPr>
        <p:spPr/>
        <p:txBody>
          <a:bodyPr/>
          <a:lstStyle/>
          <a:p>
            <a:fld id="{960804D1-D1DA-404B-A345-162A4B99A0F1}" type="slidenum">
              <a:rPr lang="fi-FI" smtClean="0"/>
              <a:t>13</a:t>
            </a:fld>
            <a:endParaRPr lang="fi-FI"/>
          </a:p>
        </p:txBody>
      </p:sp>
      <p:sp>
        <p:nvSpPr>
          <p:cNvPr id="3" name="Otsikko 2">
            <a:extLst>
              <a:ext uri="{FF2B5EF4-FFF2-40B4-BE49-F238E27FC236}">
                <a16:creationId xmlns:a16="http://schemas.microsoft.com/office/drawing/2014/main" id="{72E62B7B-DFAC-4680-A6CA-F7F2ED3A91CB}"/>
              </a:ext>
            </a:extLst>
          </p:cNvPr>
          <p:cNvSpPr>
            <a:spLocks noGrp="1"/>
          </p:cNvSpPr>
          <p:nvPr>
            <p:ph type="title"/>
          </p:nvPr>
        </p:nvSpPr>
        <p:spPr>
          <a:xfrm>
            <a:off x="4607444" y="3089364"/>
            <a:ext cx="6029454" cy="1203738"/>
          </a:xfrm>
        </p:spPr>
        <p:txBody>
          <a:bodyPr>
            <a:normAutofit fontScale="90000"/>
          </a:bodyPr>
          <a:lstStyle/>
          <a:p>
            <a:pPr>
              <a:lnSpc>
                <a:spcPct val="150000"/>
              </a:lnSpc>
            </a:pPr>
            <a:r>
              <a:rPr lang="fi-FI" sz="1800" b="0" i="1" dirty="0">
                <a:effectLst/>
                <a:latin typeface="+mn-lt"/>
                <a:ea typeface="Cambria" panose="02040503050406030204" pitchFamily="18" charset="0"/>
                <a:cs typeface="Arial" panose="020B0604020202020204" pitchFamily="34" charset="0"/>
              </a:rPr>
              <a:t>Hämeen kauppakamarin tehtävänä on edistää yritysten toimintaedellytyksiä ja vaikuttaa yhteiskunnalliseen päätöksentekoon yritysten kilpailukyvyn turvaamiseksi. </a:t>
            </a:r>
            <a:br>
              <a:rPr lang="fi-FI" sz="1800" b="0" i="1" dirty="0">
                <a:effectLst/>
                <a:latin typeface="+mn-lt"/>
                <a:ea typeface="Cambria" panose="02040503050406030204" pitchFamily="18" charset="0"/>
                <a:cs typeface="Arial" panose="020B0604020202020204" pitchFamily="34" charset="0"/>
              </a:rPr>
            </a:br>
            <a:r>
              <a:rPr lang="fi-FI" sz="1800" b="0" i="1" dirty="0">
                <a:effectLst/>
                <a:latin typeface="+mn-lt"/>
                <a:ea typeface="Cambria" panose="02040503050406030204" pitchFamily="18" charset="0"/>
                <a:cs typeface="Arial" panose="020B0604020202020204" pitchFamily="34" charset="0"/>
              </a:rPr>
              <a:t>Lisäksi Hämeen kauppakamari edistää alueensa yritysten verkostoitumista ja yhteistyötä sekä tarjoaa jäsenilleen tietoa, palveluja ja kontakteja. Hämeen kauppakamarin toiminta-alueeseen kuuluvat Päijät-Hämeen maakunta, Kuhmoinen sekä Kanta-Hämeen maakunnasta Hämeenlinnan ja </a:t>
            </a:r>
            <a:r>
              <a:rPr lang="fi-FI" sz="1800" b="0" i="1">
                <a:effectLst/>
                <a:latin typeface="+mn-lt"/>
                <a:ea typeface="Cambria" panose="02040503050406030204" pitchFamily="18" charset="0"/>
                <a:cs typeface="Arial" panose="020B0604020202020204" pitchFamily="34" charset="0"/>
              </a:rPr>
              <a:t>Forssan seutukunnat. </a:t>
            </a:r>
            <a:br>
              <a:rPr lang="fi-FI" sz="1800" dirty="0">
                <a:effectLst/>
                <a:latin typeface="Cambria" panose="02040503050406030204" pitchFamily="18" charset="0"/>
                <a:ea typeface="Cambria" panose="02040503050406030204" pitchFamily="18" charset="0"/>
                <a:cs typeface="Times New Roman" panose="02020603050405020304" pitchFamily="18" charset="0"/>
              </a:rPr>
            </a:br>
            <a:endParaRPr lang="fi-FI" dirty="0"/>
          </a:p>
        </p:txBody>
      </p:sp>
    </p:spTree>
    <p:extLst>
      <p:ext uri="{BB962C8B-B14F-4D97-AF65-F5344CB8AC3E}">
        <p14:creationId xmlns:p14="http://schemas.microsoft.com/office/powerpoint/2010/main" val="2931149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00200" y="453151"/>
            <a:ext cx="9686925" cy="1193087"/>
          </a:xfrm>
        </p:spPr>
        <p:txBody>
          <a:bodyPr>
            <a:noAutofit/>
          </a:bodyPr>
          <a:lstStyle/>
          <a:p>
            <a:r>
              <a:rPr lang="fi-FI" sz="2800" b="1" dirty="0">
                <a:solidFill>
                  <a:srgbClr val="002060"/>
                </a:solidFill>
              </a:rPr>
              <a:t>Millainen on yrityksenne näkymä lähitulevaisuuden rekrytointitarpeesta (seuraavat 6 kk)? </a:t>
            </a:r>
            <a:br>
              <a:rPr lang="fi-FI" sz="2800" b="1" dirty="0">
                <a:solidFill>
                  <a:srgbClr val="002060"/>
                </a:solidFill>
              </a:rPr>
            </a:br>
            <a:endParaRPr lang="fi-FI" sz="2000" b="1" dirty="0">
              <a:solidFill>
                <a:srgbClr val="002060"/>
              </a:solidFill>
            </a:endParaRP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fld id="{960804D1-D1DA-404B-A345-162A4B99A0F1}" type="slidenum">
              <a:rPr lang="fi-FI" smtClean="0"/>
              <a:t>2</a:t>
            </a:fld>
            <a:endParaRPr lang="fi-FI"/>
          </a:p>
        </p:txBody>
      </p:sp>
      <p:graphicFrame>
        <p:nvGraphicFramePr>
          <p:cNvPr id="6" name="Sisällön paikkamerkki 5">
            <a:extLst>
              <a:ext uri="{FF2B5EF4-FFF2-40B4-BE49-F238E27FC236}">
                <a16:creationId xmlns:a16="http://schemas.microsoft.com/office/drawing/2014/main" id="{39F304D8-0D5A-B754-7719-862AADE6811B}"/>
              </a:ext>
            </a:extLst>
          </p:cNvPr>
          <p:cNvGraphicFramePr>
            <a:graphicFrameLocks noGrp="1"/>
          </p:cNvGraphicFramePr>
          <p:nvPr>
            <p:ph idx="1"/>
            <p:extLst>
              <p:ext uri="{D42A27DB-BD31-4B8C-83A1-F6EECF244321}">
                <p14:modId xmlns:p14="http://schemas.microsoft.com/office/powerpoint/2010/main" val="1407862259"/>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37407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00200" y="327802"/>
            <a:ext cx="9686925" cy="1193087"/>
          </a:xfrm>
        </p:spPr>
        <p:txBody>
          <a:bodyPr>
            <a:noAutofit/>
          </a:bodyPr>
          <a:lstStyle/>
          <a:p>
            <a:r>
              <a:rPr lang="fi-FI" sz="2800" b="1" dirty="0">
                <a:solidFill>
                  <a:srgbClr val="002060"/>
                </a:solidFill>
              </a:rPr>
              <a:t>Millainen on yrityksenne näkymä tulevaisuuden rekrytointitarpeesta (2-3 vuoden aikajänne)?</a:t>
            </a:r>
            <a:endParaRPr lang="fi-FI" sz="2000" b="1" dirty="0">
              <a:solidFill>
                <a:srgbClr val="002060"/>
              </a:solidFill>
            </a:endParaRP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fld id="{960804D1-D1DA-404B-A345-162A4B99A0F1}" type="slidenum">
              <a:rPr lang="fi-FI" smtClean="0"/>
              <a:t>3</a:t>
            </a:fld>
            <a:endParaRPr lang="fi-FI"/>
          </a:p>
        </p:txBody>
      </p:sp>
      <p:graphicFrame>
        <p:nvGraphicFramePr>
          <p:cNvPr id="7" name="Sisällön paikkamerkki 6">
            <a:extLst>
              <a:ext uri="{FF2B5EF4-FFF2-40B4-BE49-F238E27FC236}">
                <a16:creationId xmlns:a16="http://schemas.microsoft.com/office/drawing/2014/main" id="{254E86BD-8366-847B-C8D9-2E1E7E6DC243}"/>
              </a:ext>
            </a:extLst>
          </p:cNvPr>
          <p:cNvGraphicFramePr>
            <a:graphicFrameLocks noGrp="1"/>
          </p:cNvGraphicFramePr>
          <p:nvPr>
            <p:ph idx="1"/>
            <p:extLst>
              <p:ext uri="{D42A27DB-BD31-4B8C-83A1-F6EECF244321}">
                <p14:modId xmlns:p14="http://schemas.microsoft.com/office/powerpoint/2010/main" val="1696416962"/>
              </p:ext>
            </p:extLst>
          </p:nvPr>
        </p:nvGraphicFramePr>
        <p:xfrm>
          <a:off x="1600200" y="1762950"/>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15705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00200" y="327802"/>
            <a:ext cx="9686925" cy="1193087"/>
          </a:xfrm>
        </p:spPr>
        <p:txBody>
          <a:bodyPr>
            <a:noAutofit/>
          </a:bodyPr>
          <a:lstStyle/>
          <a:p>
            <a:r>
              <a:rPr lang="fi-FI" sz="2800" b="1" dirty="0">
                <a:solidFill>
                  <a:srgbClr val="002060"/>
                </a:solidFill>
              </a:rPr>
              <a:t>Onko yrityksenne tarvitsemaa osaavaa työvoimaa saatavilla tällä hetkellä?</a:t>
            </a:r>
            <a:endParaRPr lang="fi-FI" sz="2000" b="1" dirty="0">
              <a:solidFill>
                <a:srgbClr val="002060"/>
              </a:solidFill>
            </a:endParaRP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fld id="{960804D1-D1DA-404B-A345-162A4B99A0F1}" type="slidenum">
              <a:rPr lang="fi-FI" smtClean="0"/>
              <a:t>4</a:t>
            </a:fld>
            <a:endParaRPr lang="fi-FI"/>
          </a:p>
        </p:txBody>
      </p:sp>
      <p:graphicFrame>
        <p:nvGraphicFramePr>
          <p:cNvPr id="6" name="Sisällön paikkamerkki 5">
            <a:extLst>
              <a:ext uri="{FF2B5EF4-FFF2-40B4-BE49-F238E27FC236}">
                <a16:creationId xmlns:a16="http://schemas.microsoft.com/office/drawing/2014/main" id="{41AC5549-CF69-F1D5-D95A-C33D4C474B75}"/>
              </a:ext>
            </a:extLst>
          </p:cNvPr>
          <p:cNvGraphicFramePr>
            <a:graphicFrameLocks noGrp="1"/>
          </p:cNvGraphicFramePr>
          <p:nvPr>
            <p:ph idx="1"/>
            <p:extLst>
              <p:ext uri="{D42A27DB-BD31-4B8C-83A1-F6EECF244321}">
                <p14:modId xmlns:p14="http://schemas.microsoft.com/office/powerpoint/2010/main" val="788253461"/>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53466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00200" y="327802"/>
            <a:ext cx="9686925" cy="1193087"/>
          </a:xfrm>
        </p:spPr>
        <p:txBody>
          <a:bodyPr>
            <a:noAutofit/>
          </a:bodyPr>
          <a:lstStyle/>
          <a:p>
            <a:r>
              <a:rPr lang="fi-FI" sz="2800" b="1" dirty="0">
                <a:solidFill>
                  <a:srgbClr val="002060"/>
                </a:solidFill>
              </a:rPr>
              <a:t>Rajoittaako osaavan työvoiman saatavuus yrityksen kasvua ja liiketoiminnan kehittämistä?</a:t>
            </a:r>
            <a:endParaRPr lang="fi-FI" sz="2000" b="1" dirty="0">
              <a:solidFill>
                <a:srgbClr val="002060"/>
              </a:solidFill>
            </a:endParaRP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fld id="{960804D1-D1DA-404B-A345-162A4B99A0F1}" type="slidenum">
              <a:rPr lang="fi-FI" smtClean="0"/>
              <a:t>5</a:t>
            </a:fld>
            <a:endParaRPr lang="fi-FI"/>
          </a:p>
        </p:txBody>
      </p:sp>
      <p:graphicFrame>
        <p:nvGraphicFramePr>
          <p:cNvPr id="7" name="Sisällön paikkamerkki 6">
            <a:extLst>
              <a:ext uri="{FF2B5EF4-FFF2-40B4-BE49-F238E27FC236}">
                <a16:creationId xmlns:a16="http://schemas.microsoft.com/office/drawing/2014/main" id="{40C52F07-41B9-7A48-514F-FD4EA32D07D9}"/>
              </a:ext>
            </a:extLst>
          </p:cNvPr>
          <p:cNvGraphicFramePr>
            <a:graphicFrameLocks noGrp="1"/>
          </p:cNvGraphicFramePr>
          <p:nvPr>
            <p:ph idx="1"/>
            <p:extLst>
              <p:ext uri="{D42A27DB-BD31-4B8C-83A1-F6EECF244321}">
                <p14:modId xmlns:p14="http://schemas.microsoft.com/office/powerpoint/2010/main" val="2824585975"/>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4567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00200" y="453151"/>
            <a:ext cx="9686925" cy="1193087"/>
          </a:xfrm>
        </p:spPr>
        <p:txBody>
          <a:bodyPr>
            <a:noAutofit/>
          </a:bodyPr>
          <a:lstStyle/>
          <a:p>
            <a:r>
              <a:rPr lang="fi-FI" sz="2800" b="1" dirty="0">
                <a:solidFill>
                  <a:srgbClr val="002060"/>
                </a:solidFill>
              </a:rPr>
              <a:t>Miltä koulutusasteelta valmistuneista osaajista on yrityksessänne suurin pula? </a:t>
            </a:r>
            <a:endParaRPr lang="fi-FI" sz="2400" b="1" dirty="0">
              <a:solidFill>
                <a:schemeClr val="accent3">
                  <a:lumMod val="90000"/>
                </a:schemeClr>
              </a:solidFill>
            </a:endParaRP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fld id="{960804D1-D1DA-404B-A345-162A4B99A0F1}" type="slidenum">
              <a:rPr lang="fi-FI" smtClean="0"/>
              <a:t>6</a:t>
            </a:fld>
            <a:endParaRPr lang="fi-FI"/>
          </a:p>
        </p:txBody>
      </p:sp>
      <p:graphicFrame>
        <p:nvGraphicFramePr>
          <p:cNvPr id="7" name="Sisällön paikkamerkki 6">
            <a:extLst>
              <a:ext uri="{FF2B5EF4-FFF2-40B4-BE49-F238E27FC236}">
                <a16:creationId xmlns:a16="http://schemas.microsoft.com/office/drawing/2014/main" id="{ACF85F5F-6775-EF32-BA2E-6B52131833CC}"/>
              </a:ext>
            </a:extLst>
          </p:cNvPr>
          <p:cNvGraphicFramePr>
            <a:graphicFrameLocks noGrp="1"/>
          </p:cNvGraphicFramePr>
          <p:nvPr>
            <p:ph idx="1"/>
            <p:extLst>
              <p:ext uri="{D42A27DB-BD31-4B8C-83A1-F6EECF244321}">
                <p14:modId xmlns:p14="http://schemas.microsoft.com/office/powerpoint/2010/main" val="3783960887"/>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7717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00200" y="453151"/>
            <a:ext cx="9686925" cy="1193087"/>
          </a:xfrm>
        </p:spPr>
        <p:txBody>
          <a:bodyPr>
            <a:noAutofit/>
          </a:bodyPr>
          <a:lstStyle/>
          <a:p>
            <a:r>
              <a:rPr lang="fi-FI" sz="2800" b="1" dirty="0">
                <a:solidFill>
                  <a:srgbClr val="002060"/>
                </a:solidFill>
              </a:rPr>
              <a:t>Kuinka hyvin alueenne oppilaitoksista valmistuneiden osaaminen vastaa yrityksenne tarpeita?</a:t>
            </a: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fld id="{960804D1-D1DA-404B-A345-162A4B99A0F1}" type="slidenum">
              <a:rPr lang="fi-FI" smtClean="0"/>
              <a:t>7</a:t>
            </a:fld>
            <a:endParaRPr lang="fi-FI"/>
          </a:p>
        </p:txBody>
      </p:sp>
      <p:graphicFrame>
        <p:nvGraphicFramePr>
          <p:cNvPr id="7" name="Sisällön paikkamerkki 6">
            <a:extLst>
              <a:ext uri="{FF2B5EF4-FFF2-40B4-BE49-F238E27FC236}">
                <a16:creationId xmlns:a16="http://schemas.microsoft.com/office/drawing/2014/main" id="{C053AA0B-9C84-EF16-CB6B-3351426037FD}"/>
              </a:ext>
            </a:extLst>
          </p:cNvPr>
          <p:cNvGraphicFramePr>
            <a:graphicFrameLocks noGrp="1"/>
          </p:cNvGraphicFramePr>
          <p:nvPr>
            <p:ph idx="1"/>
            <p:extLst>
              <p:ext uri="{D42A27DB-BD31-4B8C-83A1-F6EECF244321}">
                <p14:modId xmlns:p14="http://schemas.microsoft.com/office/powerpoint/2010/main" val="1901381293"/>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66111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00200" y="453151"/>
            <a:ext cx="9686925" cy="1193087"/>
          </a:xfrm>
        </p:spPr>
        <p:txBody>
          <a:bodyPr>
            <a:noAutofit/>
          </a:bodyPr>
          <a:lstStyle/>
          <a:p>
            <a:r>
              <a:rPr lang="fi-FI" sz="2800" b="1" dirty="0">
                <a:solidFill>
                  <a:srgbClr val="002060"/>
                </a:solidFill>
              </a:rPr>
              <a:t>Arvioikaa seuraavia vaihtoehtoja keinoina osaavan työvoiman turvaamiseksi? (Häme)</a:t>
            </a:r>
            <a:endParaRPr lang="fi-FI" sz="2000" b="1" dirty="0">
              <a:solidFill>
                <a:srgbClr val="002060"/>
              </a:solidFill>
            </a:endParaRP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fld id="{960804D1-D1DA-404B-A345-162A4B99A0F1}" type="slidenum">
              <a:rPr lang="fi-FI" smtClean="0"/>
              <a:t>8</a:t>
            </a:fld>
            <a:endParaRPr lang="fi-FI"/>
          </a:p>
        </p:txBody>
      </p:sp>
      <p:graphicFrame>
        <p:nvGraphicFramePr>
          <p:cNvPr id="10" name="Chart 1">
            <a:extLst>
              <a:ext uri="{FF2B5EF4-FFF2-40B4-BE49-F238E27FC236}">
                <a16:creationId xmlns:a16="http://schemas.microsoft.com/office/drawing/2014/main" id="{40226C0D-B917-4B08-9F51-90F3F6EC4443}"/>
              </a:ext>
            </a:extLst>
          </p:cNvPr>
          <p:cNvGraphicFramePr>
            <a:graphicFrameLocks noGrp="1"/>
          </p:cNvGraphicFramePr>
          <p:nvPr>
            <p:ph idx="1"/>
            <p:extLst>
              <p:ext uri="{D42A27DB-BD31-4B8C-83A1-F6EECF244321}">
                <p14:modId xmlns:p14="http://schemas.microsoft.com/office/powerpoint/2010/main" val="1765544866"/>
              </p:ext>
            </p:extLst>
          </p:nvPr>
        </p:nvGraphicFramePr>
        <p:xfrm>
          <a:off x="1483467" y="1491804"/>
          <a:ext cx="10413461" cy="4677696"/>
        </p:xfrm>
        <a:graphic>
          <a:graphicData uri="http://schemas.openxmlformats.org/drawingml/2006/chart">
            <c:chart xmlns:c="http://schemas.openxmlformats.org/drawingml/2006/chart" xmlns:r="http://schemas.openxmlformats.org/officeDocument/2006/relationships" r:id="rId2"/>
          </a:graphicData>
        </a:graphic>
      </p:graphicFrame>
      <p:sp>
        <p:nvSpPr>
          <p:cNvPr id="11" name="Nuoli: Oikea 10">
            <a:extLst>
              <a:ext uri="{FF2B5EF4-FFF2-40B4-BE49-F238E27FC236}">
                <a16:creationId xmlns:a16="http://schemas.microsoft.com/office/drawing/2014/main" id="{BF81596A-4C2A-727A-DD50-E02070FE8EB0}"/>
              </a:ext>
            </a:extLst>
          </p:cNvPr>
          <p:cNvSpPr/>
          <p:nvPr/>
        </p:nvSpPr>
        <p:spPr>
          <a:xfrm>
            <a:off x="493230" y="4508076"/>
            <a:ext cx="1055451" cy="1167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Nuoli: Oikea 11">
            <a:extLst>
              <a:ext uri="{FF2B5EF4-FFF2-40B4-BE49-F238E27FC236}">
                <a16:creationId xmlns:a16="http://schemas.microsoft.com/office/drawing/2014/main" id="{EC1CA715-E481-B667-BCB9-E937AFF92FFB}"/>
              </a:ext>
            </a:extLst>
          </p:cNvPr>
          <p:cNvSpPr/>
          <p:nvPr/>
        </p:nvSpPr>
        <p:spPr>
          <a:xfrm>
            <a:off x="1954763" y="1796772"/>
            <a:ext cx="1055451" cy="1167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 name="Nuoli: Oikea 2">
            <a:extLst>
              <a:ext uri="{FF2B5EF4-FFF2-40B4-BE49-F238E27FC236}">
                <a16:creationId xmlns:a16="http://schemas.microsoft.com/office/drawing/2014/main" id="{5BCA0D0D-9BC6-BE8F-F209-780D4DF146F7}"/>
              </a:ext>
            </a:extLst>
          </p:cNvPr>
          <p:cNvSpPr/>
          <p:nvPr/>
        </p:nvSpPr>
        <p:spPr>
          <a:xfrm>
            <a:off x="2417074" y="4165954"/>
            <a:ext cx="1055451" cy="1167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1856056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0A9DBF0-2A4F-4F2B-A1DE-5CB790B56FF3}"/>
              </a:ext>
            </a:extLst>
          </p:cNvPr>
          <p:cNvSpPr>
            <a:spLocks noGrp="1"/>
          </p:cNvSpPr>
          <p:nvPr>
            <p:ph type="title"/>
          </p:nvPr>
        </p:nvSpPr>
        <p:spPr>
          <a:xfrm>
            <a:off x="991649" y="2917102"/>
            <a:ext cx="10515600" cy="2214754"/>
          </a:xfrm>
        </p:spPr>
        <p:txBody>
          <a:bodyPr>
            <a:normAutofit/>
          </a:bodyPr>
          <a:lstStyle/>
          <a:p>
            <a:pPr algn="ctr"/>
            <a:r>
              <a:rPr lang="fi-FI" sz="4000" b="1" dirty="0"/>
              <a:t>Taustatiedot</a:t>
            </a:r>
          </a:p>
        </p:txBody>
      </p:sp>
      <p:sp>
        <p:nvSpPr>
          <p:cNvPr id="4" name="Dian numeron paikkamerkki 3">
            <a:extLst>
              <a:ext uri="{FF2B5EF4-FFF2-40B4-BE49-F238E27FC236}">
                <a16:creationId xmlns:a16="http://schemas.microsoft.com/office/drawing/2014/main" id="{C6455DD1-D965-404B-9779-102DC477FF5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804D1-D1DA-404B-A345-162A4B99A0F1}" type="slidenum">
              <a:rPr kumimoji="0" lang="fi-FI" sz="1200" b="0" i="0" u="none" strike="noStrike" kern="1200" cap="none" spc="0" normalizeH="0" baseline="0" noProof="0" smtClean="0">
                <a:ln>
                  <a:noFill/>
                </a:ln>
                <a:solidFill>
                  <a:srgbClr val="002663">
                    <a:tint val="75000"/>
                  </a:srgbClr>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i-FI" sz="1200" b="0" i="0" u="none" strike="noStrike" kern="1200" cap="none" spc="0" normalizeH="0" baseline="0" noProof="0">
              <a:ln>
                <a:noFill/>
              </a:ln>
              <a:solidFill>
                <a:srgbClr val="002663">
                  <a:tint val="75000"/>
                </a:srgbClr>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3783665225"/>
      </p:ext>
    </p:extLst>
  </p:cSld>
  <p:clrMapOvr>
    <a:masterClrMapping/>
  </p:clrMapOvr>
</p:sld>
</file>

<file path=ppt/theme/theme1.xml><?xml version="1.0" encoding="utf-8"?>
<a:theme xmlns:a="http://schemas.openxmlformats.org/drawingml/2006/main" name="Keskuskauppakamarin pohja">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1" id="{8313ECB8-2323-4A04-A83A-A4F46EEB5692}" vid="{E40488AD-CEA8-4954-8A47-F69A6E8205EB}"/>
    </a:ext>
  </a:extLst>
</a:theme>
</file>

<file path=ppt/theme/theme2.xml><?xml version="1.0" encoding="utf-8"?>
<a:theme xmlns:a="http://schemas.openxmlformats.org/drawingml/2006/main" name="Beige">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1" id="{8313ECB8-2323-4A04-A83A-A4F46EEB5692}" vid="{21D8D071-10BB-46CF-B293-27CB3D646576}"/>
    </a:ext>
  </a:extLst>
</a:theme>
</file>

<file path=ppt/theme/theme3.xml><?xml version="1.0" encoding="utf-8"?>
<a:theme xmlns:a="http://schemas.openxmlformats.org/drawingml/2006/main" name="Sininen">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1" id="{8313ECB8-2323-4A04-A83A-A4F46EEB5692}" vid="{8297671E-D270-42DE-94A1-E438C3E3B503}"/>
    </a:ext>
  </a:extLst>
</a:theme>
</file>

<file path=ppt/theme/theme4.xml><?xml version="1.0" encoding="utf-8"?>
<a:theme xmlns:a="http://schemas.openxmlformats.org/drawingml/2006/main" name="Pinkki">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1" id="{8313ECB8-2323-4A04-A83A-A4F46EEB5692}" vid="{BF64538C-4AB0-4700-B8C9-8AE869706E0B}"/>
    </a:ext>
  </a:extLst>
</a:theme>
</file>

<file path=ppt/theme/theme5.xml><?xml version="1.0" encoding="utf-8"?>
<a:theme xmlns:a="http://schemas.openxmlformats.org/drawingml/2006/main" name="Lime">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1" id="{8313ECB8-2323-4A04-A83A-A4F46EEB5692}" vid="{B8CFB994-0B71-4933-A94B-B795C9DBAEBE}"/>
    </a:ext>
  </a:extLst>
</a:theme>
</file>

<file path=ppt/theme/theme6.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568f90f-7a76-499f-b24e-64c53539126a" xsi:nil="true"/>
    <lcf76f155ced4ddcb4097134ff3c332f xmlns="944b7541-8c04-40ea-999a-e2e75062a75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Asiakirja" ma:contentTypeID="0x010100F0F204561FD0AD4C816FC61D77954BE2" ma:contentTypeVersion="18" ma:contentTypeDescription="Luo uusi asiakirja." ma:contentTypeScope="" ma:versionID="546c0441982fdbeacc9c10573c90654b">
  <xsd:schema xmlns:xsd="http://www.w3.org/2001/XMLSchema" xmlns:xs="http://www.w3.org/2001/XMLSchema" xmlns:p="http://schemas.microsoft.com/office/2006/metadata/properties" xmlns:ns2="944b7541-8c04-40ea-999a-e2e75062a751" xmlns:ns3="9568f90f-7a76-499f-b24e-64c53539126a" targetNamespace="http://schemas.microsoft.com/office/2006/metadata/properties" ma:root="true" ma:fieldsID="c9b9fad1894a352f67a7755501e21ada" ns2:_="" ns3:_="">
    <xsd:import namespace="944b7541-8c04-40ea-999a-e2e75062a751"/>
    <xsd:import namespace="9568f90f-7a76-499f-b24e-64c53539126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4b7541-8c04-40ea-999a-e2e75062a75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Kuvien tunnisteet" ma:readOnly="false" ma:fieldId="{5cf76f15-5ced-4ddc-b409-7134ff3c332f}" ma:taxonomyMulti="true" ma:sspId="3f25e0bd-434f-4748-8a06-ef2431e9f30f"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68f90f-7a76-499f-b24e-64c53539126a" elementFormDefault="qualified">
    <xsd:import namespace="http://schemas.microsoft.com/office/2006/documentManagement/types"/>
    <xsd:import namespace="http://schemas.microsoft.com/office/infopath/2007/PartnerControls"/>
    <xsd:element name="SharedWithUsers" ma:index="1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Jakamisen tiedot" ma:internalName="SharedWithDetails" ma:readOnly="true">
      <xsd:simpleType>
        <xsd:restriction base="dms:Note">
          <xsd:maxLength value="255"/>
        </xsd:restriction>
      </xsd:simpleType>
    </xsd:element>
    <xsd:element name="TaxCatchAll" ma:index="23" nillable="true" ma:displayName="Taxonomy Catch All Column" ma:hidden="true" ma:list="{5db9dfad-390b-42f4-b8b0-6600f7228ce9}" ma:internalName="TaxCatchAll" ma:showField="CatchAllData" ma:web="9568f90f-7a76-499f-b24e-64c5353912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3C92BBC-6A43-4373-A5C7-2FC7C42CD72C}">
  <ds:schemaRefs>
    <ds:schemaRef ds:uri="http://schemas.openxmlformats.org/package/2006/metadata/core-properties"/>
    <ds:schemaRef ds:uri="http://schemas.microsoft.com/office/2006/documentManagement/types"/>
    <ds:schemaRef ds:uri="9568f90f-7a76-499f-b24e-64c53539126a"/>
    <ds:schemaRef ds:uri="http://purl.org/dc/dcmitype/"/>
    <ds:schemaRef ds:uri="http://www.w3.org/XML/1998/namespace"/>
    <ds:schemaRef ds:uri="http://purl.org/dc/terms/"/>
    <ds:schemaRef ds:uri="http://schemas.microsoft.com/office/infopath/2007/PartnerControls"/>
    <ds:schemaRef ds:uri="944b7541-8c04-40ea-999a-e2e75062a751"/>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A34BFEDB-08D3-4CBA-9367-E4AC9AD2C7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4b7541-8c04-40ea-999a-e2e75062a751"/>
    <ds:schemaRef ds:uri="9568f90f-7a76-499f-b24e-64c5353912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270A31F-BD4E-47FD-A732-2C33AACBB1B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Kkauppakamarin PowerPoint pohja_2020</Template>
  <TotalTime>3853</TotalTime>
  <Words>215</Words>
  <Application>Microsoft Office PowerPoint</Application>
  <PresentationFormat>Laajakuva</PresentationFormat>
  <Paragraphs>40</Paragraphs>
  <Slides>13</Slides>
  <Notes>0</Notes>
  <HiddenSlides>0</HiddenSlides>
  <MMClips>0</MMClips>
  <ScaleCrop>false</ScaleCrop>
  <HeadingPairs>
    <vt:vector size="6" baseType="variant">
      <vt:variant>
        <vt:lpstr>Käytetyt fontit</vt:lpstr>
      </vt:variant>
      <vt:variant>
        <vt:i4>4</vt:i4>
      </vt:variant>
      <vt:variant>
        <vt:lpstr>Teema</vt:lpstr>
      </vt:variant>
      <vt:variant>
        <vt:i4>5</vt:i4>
      </vt:variant>
      <vt:variant>
        <vt:lpstr>Dian otsikot</vt:lpstr>
      </vt:variant>
      <vt:variant>
        <vt:i4>13</vt:i4>
      </vt:variant>
    </vt:vector>
  </HeadingPairs>
  <TitlesOfParts>
    <vt:vector size="22" baseType="lpstr">
      <vt:lpstr>Arial</vt:lpstr>
      <vt:lpstr>Calibri</vt:lpstr>
      <vt:lpstr>Cambria</vt:lpstr>
      <vt:lpstr>Century Gothic</vt:lpstr>
      <vt:lpstr>Keskuskauppakamarin pohja</vt:lpstr>
      <vt:lpstr>Beige</vt:lpstr>
      <vt:lpstr>Sininen</vt:lpstr>
      <vt:lpstr>Pinkki</vt:lpstr>
      <vt:lpstr>Lime</vt:lpstr>
      <vt:lpstr>HÄMEEN KAUPPAKAMARI</vt:lpstr>
      <vt:lpstr>Millainen on yrityksenne näkymä lähitulevaisuuden rekrytointitarpeesta (seuraavat 6 kk)?  </vt:lpstr>
      <vt:lpstr>Millainen on yrityksenne näkymä tulevaisuuden rekrytointitarpeesta (2-3 vuoden aikajänne)?</vt:lpstr>
      <vt:lpstr>Onko yrityksenne tarvitsemaa osaavaa työvoimaa saatavilla tällä hetkellä?</vt:lpstr>
      <vt:lpstr>Rajoittaako osaavan työvoiman saatavuus yrityksen kasvua ja liiketoiminnan kehittämistä?</vt:lpstr>
      <vt:lpstr>Miltä koulutusasteelta valmistuneista osaajista on yrityksessänne suurin pula? </vt:lpstr>
      <vt:lpstr>Kuinka hyvin alueenne oppilaitoksista valmistuneiden osaaminen vastaa yrityksenne tarpeita?</vt:lpstr>
      <vt:lpstr>Arvioikaa seuraavia vaihtoehtoja keinoina osaavan työvoiman turvaamiseksi? (Häme)</vt:lpstr>
      <vt:lpstr>Taustatiedot</vt:lpstr>
      <vt:lpstr> Yrityksen toimiala</vt:lpstr>
      <vt:lpstr>Yrityksen vuosiliikevaihto</vt:lpstr>
      <vt:lpstr>Yrityksen henkilöstömäärä</vt:lpstr>
      <vt:lpstr>Hämeen kauppakamarin tehtävänä on edistää yritysten toimintaedellytyksiä ja vaikuttaa yhteiskunnalliseen päätöksentekoon yritysten kilpailukyvyn turvaamiseksi.  Lisäksi Hämeen kauppakamari edistää alueensa yritysten verkostoitumista ja yhteistyötä sekä tarjoaa jäsenilleen tietoa, palveluja ja kontakteja. Hämeen kauppakamarin toiminta-alueeseen kuuluvat Päijät-Hämeen maakunta, Kuhmoinen sekä Kanta-Hämeen maakunnasta Hämeenlinnan ja Forssan seutukunnat.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Päivi Pulkki</dc:creator>
  <cp:keywords>Keskuskauppakamari</cp:keywords>
  <cp:lastModifiedBy>Päivi Pulkki</cp:lastModifiedBy>
  <cp:revision>20</cp:revision>
  <cp:lastPrinted>2024-09-24T11:59:29Z</cp:lastPrinted>
  <dcterms:created xsi:type="dcterms:W3CDTF">2020-06-15T11:23:58Z</dcterms:created>
  <dcterms:modified xsi:type="dcterms:W3CDTF">2024-10-09T09:17:00Z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0x010100F0F204561FD0AD4C816FC61D77954BE2</vt:lpwstr>
  </property>
  <property fmtid="{D5CDD505-2E9C-101B-9397-08002B2CF9AE}" pid="3" name="MediaServiceImageTags">
    <vt:lpwstr/>
  </property>
</Properties>
</file>