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1155" r:id="rId5"/>
    <p:sldId id="341" r:id="rId6"/>
    <p:sldId id="1064" r:id="rId7"/>
    <p:sldId id="1099" r:id="rId8"/>
    <p:sldId id="1100" r:id="rId9"/>
    <p:sldId id="1101" r:id="rId10"/>
    <p:sldId id="1103" r:id="rId11"/>
    <p:sldId id="1116" r:id="rId12"/>
    <p:sldId id="1124" r:id="rId13"/>
    <p:sldId id="1125" r:id="rId14"/>
    <p:sldId id="1131" r:id="rId15"/>
    <p:sldId id="1132" r:id="rId16"/>
    <p:sldId id="1133" r:id="rId17"/>
    <p:sldId id="1134" r:id="rId18"/>
    <p:sldId id="1135" r:id="rId19"/>
    <p:sldId id="1136" r:id="rId20"/>
    <p:sldId id="1137" r:id="rId21"/>
    <p:sldId id="1123" r:id="rId22"/>
    <p:sldId id="293" r:id="rId23"/>
    <p:sldId id="1154" r:id="rId24"/>
    <p:sldId id="329" r:id="rId25"/>
    <p:sldId id="330" r:id="rId26"/>
    <p:sldId id="331" r:id="rId27"/>
    <p:sldId id="277" r:id="rId28"/>
  </p:sldIdLst>
  <p:sldSz cx="12192000" cy="6858000"/>
  <p:notesSz cx="6797675"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E67D8-A1C7-41F9-AB21-F59E3F56541F}" v="4" dt="2025-09-15T11:31:03.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äivi Pulkki" userId="75e05dbb-de64-449e-9b26-147fee05f82d" providerId="ADAL" clId="{38C4A65A-AA8F-4917-B717-7914CA5115B4}"/>
    <pc:docChg chg="custSel addSld delSld modSld delMainMaster">
      <pc:chgData name="Päivi Pulkki" userId="75e05dbb-de64-449e-9b26-147fee05f82d" providerId="ADAL" clId="{38C4A65A-AA8F-4917-B717-7914CA5115B4}" dt="2025-09-15T11:31:48.140" v="10" actId="1076"/>
      <pc:docMkLst>
        <pc:docMk/>
      </pc:docMkLst>
      <pc:sldChg chg="del">
        <pc:chgData name="Päivi Pulkki" userId="75e05dbb-de64-449e-9b26-147fee05f82d" providerId="ADAL" clId="{38C4A65A-AA8F-4917-B717-7914CA5115B4}" dt="2025-09-15T08:53:45.263" v="1" actId="2696"/>
        <pc:sldMkLst>
          <pc:docMk/>
          <pc:sldMk cId="1363848339" sldId="257"/>
        </pc:sldMkLst>
      </pc:sldChg>
      <pc:sldChg chg="add">
        <pc:chgData name="Päivi Pulkki" userId="75e05dbb-de64-449e-9b26-147fee05f82d" providerId="ADAL" clId="{38C4A65A-AA8F-4917-B717-7914CA5115B4}" dt="2025-09-15T08:53:26.706" v="0"/>
        <pc:sldMkLst>
          <pc:docMk/>
          <pc:sldMk cId="2931149921" sldId="277"/>
        </pc:sldMkLst>
      </pc:sldChg>
      <pc:sldChg chg="add">
        <pc:chgData name="Päivi Pulkki" userId="75e05dbb-de64-449e-9b26-147fee05f82d" providerId="ADAL" clId="{38C4A65A-AA8F-4917-B717-7914CA5115B4}" dt="2025-09-15T08:53:26.706" v="0"/>
        <pc:sldMkLst>
          <pc:docMk/>
          <pc:sldMk cId="3783665225" sldId="293"/>
        </pc:sldMkLst>
      </pc:sldChg>
      <pc:sldChg chg="add">
        <pc:chgData name="Päivi Pulkki" userId="75e05dbb-de64-449e-9b26-147fee05f82d" providerId="ADAL" clId="{38C4A65A-AA8F-4917-B717-7914CA5115B4}" dt="2025-09-15T08:53:26.706" v="0"/>
        <pc:sldMkLst>
          <pc:docMk/>
          <pc:sldMk cId="2187164593" sldId="329"/>
        </pc:sldMkLst>
      </pc:sldChg>
      <pc:sldChg chg="add">
        <pc:chgData name="Päivi Pulkki" userId="75e05dbb-de64-449e-9b26-147fee05f82d" providerId="ADAL" clId="{38C4A65A-AA8F-4917-B717-7914CA5115B4}" dt="2025-09-15T08:53:26.706" v="0"/>
        <pc:sldMkLst>
          <pc:docMk/>
          <pc:sldMk cId="2002804746" sldId="330"/>
        </pc:sldMkLst>
      </pc:sldChg>
      <pc:sldChg chg="add">
        <pc:chgData name="Päivi Pulkki" userId="75e05dbb-de64-449e-9b26-147fee05f82d" providerId="ADAL" clId="{38C4A65A-AA8F-4917-B717-7914CA5115B4}" dt="2025-09-15T08:53:26.706" v="0"/>
        <pc:sldMkLst>
          <pc:docMk/>
          <pc:sldMk cId="1674651604" sldId="331"/>
        </pc:sldMkLst>
      </pc:sldChg>
      <pc:sldChg chg="addSp delSp modSp mod">
        <pc:chgData name="Päivi Pulkki" userId="75e05dbb-de64-449e-9b26-147fee05f82d" providerId="ADAL" clId="{38C4A65A-AA8F-4917-B717-7914CA5115B4}" dt="2025-09-15T11:31:48.140" v="10" actId="1076"/>
        <pc:sldMkLst>
          <pc:docMk/>
          <pc:sldMk cId="3497362480" sldId="341"/>
        </pc:sldMkLst>
        <pc:spChg chg="del">
          <ac:chgData name="Päivi Pulkki" userId="75e05dbb-de64-449e-9b26-147fee05f82d" providerId="ADAL" clId="{38C4A65A-AA8F-4917-B717-7914CA5115B4}" dt="2025-09-15T11:31:00.670" v="4" actId="478"/>
          <ac:spMkLst>
            <pc:docMk/>
            <pc:sldMk cId="3497362480" sldId="341"/>
            <ac:spMk id="18" creationId="{EFE4E663-73EB-F4AC-C754-E03211826564}"/>
          </ac:spMkLst>
        </pc:spChg>
        <pc:picChg chg="add mod">
          <ac:chgData name="Päivi Pulkki" userId="75e05dbb-de64-449e-9b26-147fee05f82d" providerId="ADAL" clId="{38C4A65A-AA8F-4917-B717-7914CA5115B4}" dt="2025-09-15T11:31:43.289" v="9" actId="1076"/>
          <ac:picMkLst>
            <pc:docMk/>
            <pc:sldMk cId="3497362480" sldId="341"/>
            <ac:picMk id="3" creationId="{7BE41841-8AEC-F774-43A1-E31145454F72}"/>
          </ac:picMkLst>
        </pc:picChg>
        <pc:picChg chg="mod">
          <ac:chgData name="Päivi Pulkki" userId="75e05dbb-de64-449e-9b26-147fee05f82d" providerId="ADAL" clId="{38C4A65A-AA8F-4917-B717-7914CA5115B4}" dt="2025-09-15T11:31:48.140" v="10" actId="1076"/>
          <ac:picMkLst>
            <pc:docMk/>
            <pc:sldMk cId="3497362480" sldId="341"/>
            <ac:picMk id="13" creationId="{915A5425-8754-B3CD-EEA7-7E317722704E}"/>
          </ac:picMkLst>
        </pc:picChg>
      </pc:sldChg>
      <pc:sldChg chg="add mod modShow">
        <pc:chgData name="Päivi Pulkki" userId="75e05dbb-de64-449e-9b26-147fee05f82d" providerId="ADAL" clId="{38C4A65A-AA8F-4917-B717-7914CA5115B4}" dt="2025-09-15T10:13:36.742" v="3" actId="729"/>
        <pc:sldMkLst>
          <pc:docMk/>
          <pc:sldMk cId="1435254499" sldId="1136"/>
        </pc:sldMkLst>
      </pc:sldChg>
      <pc:sldChg chg="add">
        <pc:chgData name="Päivi Pulkki" userId="75e05dbb-de64-449e-9b26-147fee05f82d" providerId="ADAL" clId="{38C4A65A-AA8F-4917-B717-7914CA5115B4}" dt="2025-09-15T08:53:26.706" v="0"/>
        <pc:sldMkLst>
          <pc:docMk/>
          <pc:sldMk cId="2614570517" sldId="1154"/>
        </pc:sldMkLst>
      </pc:sldChg>
      <pc:sldMasterChg chg="del delSldLayout">
        <pc:chgData name="Päivi Pulkki" userId="75e05dbb-de64-449e-9b26-147fee05f82d" providerId="ADAL" clId="{38C4A65A-AA8F-4917-B717-7914CA5115B4}" dt="2025-09-15T08:53:45.263" v="1" actId="2696"/>
        <pc:sldMasterMkLst>
          <pc:docMk/>
          <pc:sldMasterMk cId="1467783684" sldId="2147483648"/>
        </pc:sldMasterMkLst>
        <pc:sldLayoutChg chg="del">
          <pc:chgData name="Päivi Pulkki" userId="75e05dbb-de64-449e-9b26-147fee05f82d" providerId="ADAL" clId="{38C4A65A-AA8F-4917-B717-7914CA5115B4}" dt="2025-09-15T08:53:45.263" v="1" actId="2696"/>
          <pc:sldLayoutMkLst>
            <pc:docMk/>
            <pc:sldMasterMk cId="1467783684" sldId="2147483648"/>
            <pc:sldLayoutMk cId="4108499351" sldId="2147483649"/>
          </pc:sldLayoutMkLst>
        </pc:sldLayoutChg>
        <pc:sldLayoutChg chg="del">
          <pc:chgData name="Päivi Pulkki" userId="75e05dbb-de64-449e-9b26-147fee05f82d" providerId="ADAL" clId="{38C4A65A-AA8F-4917-B717-7914CA5115B4}" dt="2025-09-15T08:53:45.263" v="1" actId="2696"/>
          <pc:sldLayoutMkLst>
            <pc:docMk/>
            <pc:sldMasterMk cId="1467783684" sldId="2147483648"/>
            <pc:sldLayoutMk cId="3036717940" sldId="2147483650"/>
          </pc:sldLayoutMkLst>
        </pc:sldLayoutChg>
        <pc:sldLayoutChg chg="del">
          <pc:chgData name="Päivi Pulkki" userId="75e05dbb-de64-449e-9b26-147fee05f82d" providerId="ADAL" clId="{38C4A65A-AA8F-4917-B717-7914CA5115B4}" dt="2025-09-15T08:53:45.263" v="1" actId="2696"/>
          <pc:sldLayoutMkLst>
            <pc:docMk/>
            <pc:sldMasterMk cId="1467783684" sldId="2147483648"/>
            <pc:sldLayoutMk cId="1811254650" sldId="2147483651"/>
          </pc:sldLayoutMkLst>
        </pc:sldLayoutChg>
        <pc:sldLayoutChg chg="del">
          <pc:chgData name="Päivi Pulkki" userId="75e05dbb-de64-449e-9b26-147fee05f82d" providerId="ADAL" clId="{38C4A65A-AA8F-4917-B717-7914CA5115B4}" dt="2025-09-15T08:53:45.263" v="1" actId="2696"/>
          <pc:sldLayoutMkLst>
            <pc:docMk/>
            <pc:sldMasterMk cId="1467783684" sldId="2147483648"/>
            <pc:sldLayoutMk cId="1481841607" sldId="2147483652"/>
          </pc:sldLayoutMkLst>
        </pc:sldLayoutChg>
        <pc:sldLayoutChg chg="del">
          <pc:chgData name="Päivi Pulkki" userId="75e05dbb-de64-449e-9b26-147fee05f82d" providerId="ADAL" clId="{38C4A65A-AA8F-4917-B717-7914CA5115B4}" dt="2025-09-15T08:53:45.263" v="1" actId="2696"/>
          <pc:sldLayoutMkLst>
            <pc:docMk/>
            <pc:sldMasterMk cId="1467783684" sldId="2147483648"/>
            <pc:sldLayoutMk cId="1134804391" sldId="2147483653"/>
          </pc:sldLayoutMkLst>
        </pc:sldLayoutChg>
        <pc:sldLayoutChg chg="del">
          <pc:chgData name="Päivi Pulkki" userId="75e05dbb-de64-449e-9b26-147fee05f82d" providerId="ADAL" clId="{38C4A65A-AA8F-4917-B717-7914CA5115B4}" dt="2025-09-15T08:53:45.263" v="1" actId="2696"/>
          <pc:sldLayoutMkLst>
            <pc:docMk/>
            <pc:sldMasterMk cId="1467783684" sldId="2147483648"/>
            <pc:sldLayoutMk cId="247527938" sldId="2147483654"/>
          </pc:sldLayoutMkLst>
        </pc:sldLayoutChg>
        <pc:sldLayoutChg chg="del">
          <pc:chgData name="Päivi Pulkki" userId="75e05dbb-de64-449e-9b26-147fee05f82d" providerId="ADAL" clId="{38C4A65A-AA8F-4917-B717-7914CA5115B4}" dt="2025-09-15T08:53:45.263" v="1" actId="2696"/>
          <pc:sldLayoutMkLst>
            <pc:docMk/>
            <pc:sldMasterMk cId="1467783684" sldId="2147483648"/>
            <pc:sldLayoutMk cId="3772009194" sldId="2147483655"/>
          </pc:sldLayoutMkLst>
        </pc:sldLayoutChg>
        <pc:sldLayoutChg chg="del">
          <pc:chgData name="Päivi Pulkki" userId="75e05dbb-de64-449e-9b26-147fee05f82d" providerId="ADAL" clId="{38C4A65A-AA8F-4917-B717-7914CA5115B4}" dt="2025-09-15T08:53:45.263" v="1" actId="2696"/>
          <pc:sldLayoutMkLst>
            <pc:docMk/>
            <pc:sldMasterMk cId="1467783684" sldId="2147483648"/>
            <pc:sldLayoutMk cId="4159427449" sldId="2147483656"/>
          </pc:sldLayoutMkLst>
        </pc:sldLayoutChg>
        <pc:sldLayoutChg chg="del">
          <pc:chgData name="Päivi Pulkki" userId="75e05dbb-de64-449e-9b26-147fee05f82d" providerId="ADAL" clId="{38C4A65A-AA8F-4917-B717-7914CA5115B4}" dt="2025-09-15T08:53:45.263" v="1" actId="2696"/>
          <pc:sldLayoutMkLst>
            <pc:docMk/>
            <pc:sldMasterMk cId="1467783684" sldId="2147483648"/>
            <pc:sldLayoutMk cId="2117705355" sldId="2147483657"/>
          </pc:sldLayoutMkLst>
        </pc:sldLayoutChg>
        <pc:sldLayoutChg chg="del">
          <pc:chgData name="Päivi Pulkki" userId="75e05dbb-de64-449e-9b26-147fee05f82d" providerId="ADAL" clId="{38C4A65A-AA8F-4917-B717-7914CA5115B4}" dt="2025-09-15T08:53:45.263" v="1" actId="2696"/>
          <pc:sldLayoutMkLst>
            <pc:docMk/>
            <pc:sldMasterMk cId="1467783684" sldId="2147483648"/>
            <pc:sldLayoutMk cId="4104755650" sldId="2147483658"/>
          </pc:sldLayoutMkLst>
        </pc:sldLayoutChg>
        <pc:sldLayoutChg chg="del">
          <pc:chgData name="Päivi Pulkki" userId="75e05dbb-de64-449e-9b26-147fee05f82d" providerId="ADAL" clId="{38C4A65A-AA8F-4917-B717-7914CA5115B4}" dt="2025-09-15T08:53:45.263" v="1" actId="2696"/>
          <pc:sldLayoutMkLst>
            <pc:docMk/>
            <pc:sldMasterMk cId="1467783684" sldId="2147483648"/>
            <pc:sldLayoutMk cId="1864743757"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5/Osaajakysely/Tulokset/Osaajakysely%202025_Ha&#776;meen%20kauppakamari%20-%20Osaajakysely%20202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'9 Kysymys'!$G$33</c:f>
              <c:strCache>
                <c:ptCount val="1"/>
                <c:pt idx="0">
                  <c:v>Häme 2024</c:v>
                </c:pt>
              </c:strCache>
            </c:strRef>
          </c:tx>
          <c:spPr>
            <a:solidFill>
              <a:schemeClr val="accent1"/>
            </a:solidFill>
            <a:ln>
              <a:noFill/>
            </a:ln>
            <a:effectLst/>
          </c:spPr>
          <c:invertIfNegative val="0"/>
          <c:dLbls>
            <c:dLbl>
              <c:idx val="1"/>
              <c:layout>
                <c:manualLayout>
                  <c:x val="-5.2441822353327255E-3"/>
                  <c:y val="2.91864249571046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1A-42C9-933B-227FEDB60FD2}"/>
                </c:ext>
              </c:extLst>
            </c:dLbl>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 Kysymys'!$F$34:$F$39</c:f>
              <c:strCache>
                <c:ptCount val="6"/>
                <c:pt idx="0">
                  <c:v>Peruskoulu</c:v>
                </c:pt>
                <c:pt idx="1">
                  <c:v>Lukiokoulutus</c:v>
                </c:pt>
                <c:pt idx="2">
                  <c:v>Ammatillinen koulutus</c:v>
                </c:pt>
                <c:pt idx="3">
                  <c:v>Ammattikorkeakoulutus</c:v>
                </c:pt>
                <c:pt idx="4">
                  <c:v>Yliopistokoulutus</c:v>
                </c:pt>
                <c:pt idx="5">
                  <c:v>Meillä ei ole pulaa osaajista</c:v>
                </c:pt>
              </c:strCache>
            </c:strRef>
          </c:cat>
          <c:val>
            <c:numRef>
              <c:f>'9 Kysymys'!$G$34:$G$39</c:f>
              <c:numCache>
                <c:formatCode>0.0%</c:formatCode>
                <c:ptCount val="6"/>
                <c:pt idx="0">
                  <c:v>2.7777777777777776E-2</c:v>
                </c:pt>
                <c:pt idx="1">
                  <c:v>1.3888888888888888E-2</c:v>
                </c:pt>
                <c:pt idx="2">
                  <c:v>0.55555555555555558</c:v>
                </c:pt>
                <c:pt idx="3">
                  <c:v>0.23611111111111113</c:v>
                </c:pt>
                <c:pt idx="4">
                  <c:v>0.16666666666666669</c:v>
                </c:pt>
              </c:numCache>
            </c:numRef>
          </c:val>
          <c:extLst>
            <c:ext xmlns:c16="http://schemas.microsoft.com/office/drawing/2014/chart" uri="{C3380CC4-5D6E-409C-BE32-E72D297353CC}">
              <c16:uniqueId val="{00000000-071A-42C9-933B-227FEDB60FD2}"/>
            </c:ext>
          </c:extLst>
        </c:ser>
        <c:ser>
          <c:idx val="1"/>
          <c:order val="1"/>
          <c:tx>
            <c:strRef>
              <c:f>'9 Kysymys'!$H$33</c:f>
              <c:strCache>
                <c:ptCount val="1"/>
                <c:pt idx="0">
                  <c:v>Häme 2025</c:v>
                </c:pt>
              </c:strCache>
            </c:strRef>
          </c:tx>
          <c:spPr>
            <a:solidFill>
              <a:schemeClr val="tx1"/>
            </a:solidFill>
            <a:ln>
              <a:noFill/>
            </a:ln>
            <a:effectLst/>
          </c:spPr>
          <c:invertIfNegative val="0"/>
          <c:dLbls>
            <c:dLbl>
              <c:idx val="2"/>
              <c:layout>
                <c:manualLayout>
                  <c:x val="6.5552277941657994E-3"/>
                  <c:y val="-5.83728499142105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1A-42C9-933B-227FEDB60FD2}"/>
                </c:ext>
              </c:extLst>
            </c:dLbl>
            <c:dLbl>
              <c:idx val="4"/>
              <c:layout>
                <c:manualLayout>
                  <c:x val="2.622091117666242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71A-42C9-933B-227FEDB60FD2}"/>
                </c:ext>
              </c:extLst>
            </c:dLbl>
            <c:dLbl>
              <c:idx val="5"/>
              <c:layout>
                <c:manualLayout>
                  <c:x val="-9.1773189118321864E-3"/>
                  <c:y val="-1.337695690692550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1A-42C9-933B-227FEDB60FD2}"/>
                </c:ext>
              </c:extLst>
            </c:dLbl>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 Kysymys'!$F$34:$F$39</c:f>
              <c:strCache>
                <c:ptCount val="6"/>
                <c:pt idx="0">
                  <c:v>Peruskoulu</c:v>
                </c:pt>
                <c:pt idx="1">
                  <c:v>Lukiokoulutus</c:v>
                </c:pt>
                <c:pt idx="2">
                  <c:v>Ammatillinen koulutus</c:v>
                </c:pt>
                <c:pt idx="3">
                  <c:v>Ammattikorkeakoulutus</c:v>
                </c:pt>
                <c:pt idx="4">
                  <c:v>Yliopistokoulutus</c:v>
                </c:pt>
                <c:pt idx="5">
                  <c:v>Meillä ei ole pulaa osaajista</c:v>
                </c:pt>
              </c:strCache>
            </c:strRef>
          </c:cat>
          <c:val>
            <c:numRef>
              <c:f>'9 Kysymys'!$H$34:$H$39</c:f>
              <c:numCache>
                <c:formatCode>0.0%</c:formatCode>
                <c:ptCount val="6"/>
                <c:pt idx="0">
                  <c:v>0</c:v>
                </c:pt>
                <c:pt idx="1">
                  <c:v>0</c:v>
                </c:pt>
                <c:pt idx="2">
                  <c:v>0.26315789473684209</c:v>
                </c:pt>
                <c:pt idx="3">
                  <c:v>0.15789473684210525</c:v>
                </c:pt>
                <c:pt idx="4">
                  <c:v>0.10526315789473684</c:v>
                </c:pt>
                <c:pt idx="5">
                  <c:v>0.47368421052631582</c:v>
                </c:pt>
              </c:numCache>
            </c:numRef>
          </c:val>
          <c:extLst>
            <c:ext xmlns:c16="http://schemas.microsoft.com/office/drawing/2014/chart" uri="{C3380CC4-5D6E-409C-BE32-E72D297353CC}">
              <c16:uniqueId val="{00000001-071A-42C9-933B-227FEDB60FD2}"/>
            </c:ext>
          </c:extLst>
        </c:ser>
        <c:ser>
          <c:idx val="2"/>
          <c:order val="2"/>
          <c:tx>
            <c:strRef>
              <c:f>'9 Kysymys'!$I$33</c:f>
              <c:strCache>
                <c:ptCount val="1"/>
                <c:pt idx="0">
                  <c:v>Koko Suomi 2025</c:v>
                </c:pt>
              </c:strCache>
            </c:strRef>
          </c:tx>
          <c:spPr>
            <a:solidFill>
              <a:schemeClr val="accent3"/>
            </a:solidFill>
            <a:ln>
              <a:noFill/>
            </a:ln>
            <a:effectLst/>
          </c:spPr>
          <c:invertIfNegative val="0"/>
          <c:dLbls>
            <c:dLbl>
              <c:idx val="0"/>
              <c:layout>
                <c:manualLayout>
                  <c:x val="1.0488364470665356E-2"/>
                  <c:y val="5.350782762770201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1A-42C9-933B-227FEDB60FD2}"/>
                </c:ext>
              </c:extLst>
            </c:dLbl>
            <c:dLbl>
              <c:idx val="1"/>
              <c:layout>
                <c:manualLayout>
                  <c:x val="7.8662733529990172E-3"/>
                  <c:y val="-2.91864249571046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1A-42C9-933B-227FEDB60FD2}"/>
                </c:ext>
              </c:extLst>
            </c:dLbl>
            <c:dLbl>
              <c:idx val="2"/>
              <c:layout>
                <c:manualLayout>
                  <c:x val="1.573254670599803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1A-42C9-933B-227FEDB60FD2}"/>
                </c:ext>
              </c:extLst>
            </c:dLbl>
            <c:dLbl>
              <c:idx val="3"/>
              <c:layout>
                <c:manualLayout>
                  <c:x val="1.1799410029498525E-2"/>
                  <c:y val="-2.91864249571051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1A-42C9-933B-227FEDB60FD2}"/>
                </c:ext>
              </c:extLst>
            </c:dLbl>
            <c:dLbl>
              <c:idx val="4"/>
              <c:layout>
                <c:manualLayout>
                  <c:x val="1.5732546705997937E-2"/>
                  <c:y val="-2.91864249571051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1A-42C9-933B-227FEDB60FD2}"/>
                </c:ext>
              </c:extLst>
            </c:dLbl>
            <c:dLbl>
              <c:idx val="5"/>
              <c:layout>
                <c:manualLayout>
                  <c:x val="1.3110455588331502E-2"/>
                  <c:y val="-5.83728499142102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1A-42C9-933B-227FEDB60FD2}"/>
                </c:ext>
              </c:extLst>
            </c:dLbl>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 Kysymys'!$F$34:$F$39</c:f>
              <c:strCache>
                <c:ptCount val="6"/>
                <c:pt idx="0">
                  <c:v>Peruskoulu</c:v>
                </c:pt>
                <c:pt idx="1">
                  <c:v>Lukiokoulutus</c:v>
                </c:pt>
                <c:pt idx="2">
                  <c:v>Ammatillinen koulutus</c:v>
                </c:pt>
                <c:pt idx="3">
                  <c:v>Ammattikorkeakoulutus</c:v>
                </c:pt>
                <c:pt idx="4">
                  <c:v>Yliopistokoulutus</c:v>
                </c:pt>
                <c:pt idx="5">
                  <c:v>Meillä ei ole pulaa osaajista</c:v>
                </c:pt>
              </c:strCache>
            </c:strRef>
          </c:cat>
          <c:val>
            <c:numRef>
              <c:f>'9 Kysymys'!$I$34:$I$39</c:f>
              <c:numCache>
                <c:formatCode>0.0%</c:formatCode>
                <c:ptCount val="6"/>
                <c:pt idx="0">
                  <c:v>5.1150895140664966E-3</c:v>
                </c:pt>
                <c:pt idx="1">
                  <c:v>2.5575447570332483E-3</c:v>
                </c:pt>
                <c:pt idx="2">
                  <c:v>0.22506393861892585</c:v>
                </c:pt>
                <c:pt idx="3">
                  <c:v>0.16624040920716113</c:v>
                </c:pt>
                <c:pt idx="4">
                  <c:v>0.13299232736572891</c:v>
                </c:pt>
                <c:pt idx="5">
                  <c:v>0.4680306905370844</c:v>
                </c:pt>
              </c:numCache>
            </c:numRef>
          </c:val>
          <c:extLst>
            <c:ext xmlns:c16="http://schemas.microsoft.com/office/drawing/2014/chart" uri="{C3380CC4-5D6E-409C-BE32-E72D297353CC}">
              <c16:uniqueId val="{00000002-071A-42C9-933B-227FEDB60FD2}"/>
            </c:ext>
          </c:extLst>
        </c:ser>
        <c:dLbls>
          <c:dLblPos val="outEnd"/>
          <c:showLegendKey val="0"/>
          <c:showVal val="1"/>
          <c:showCatName val="0"/>
          <c:showSerName val="0"/>
          <c:showPercent val="0"/>
          <c:showBubbleSize val="0"/>
        </c:dLbls>
        <c:gapWidth val="219"/>
        <c:overlap val="-27"/>
        <c:axId val="1827566751"/>
        <c:axId val="1827568671"/>
        <c:extLst>
          <c:ext xmlns:c15="http://schemas.microsoft.com/office/drawing/2012/chart" uri="{02D57815-91ED-43cb-92C2-25804820EDAC}">
            <c15:filteredBarSeries>
              <c15:ser>
                <c:idx val="3"/>
                <c:order val="3"/>
                <c:tx>
                  <c:strRef>
                    <c:extLst>
                      <c:ext uri="{02D57815-91ED-43cb-92C2-25804820EDAC}">
                        <c15:formulaRef>
                          <c15:sqref>'9 Kysymys'!$J$33</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'9 Kysymys'!$F$34:$F$39</c15:sqref>
                        </c15:formulaRef>
                      </c:ext>
                    </c:extLst>
                    <c:strCache>
                      <c:ptCount val="6"/>
                      <c:pt idx="0">
                        <c:v>Peruskoulu</c:v>
                      </c:pt>
                      <c:pt idx="1">
                        <c:v>Lukiokoulutus</c:v>
                      </c:pt>
                      <c:pt idx="2">
                        <c:v>Ammatillinen koulutus</c:v>
                      </c:pt>
                      <c:pt idx="3">
                        <c:v>Ammattikorkeakoulutus</c:v>
                      </c:pt>
                      <c:pt idx="4">
                        <c:v>Yliopistokoulutus</c:v>
                      </c:pt>
                      <c:pt idx="5">
                        <c:v>Meillä ei ole pulaa osaajista</c:v>
                      </c:pt>
                    </c:strCache>
                  </c:strRef>
                </c:cat>
                <c:val>
                  <c:numRef>
                    <c:extLst>
                      <c:ext uri="{02D57815-91ED-43cb-92C2-25804820EDAC}">
                        <c15:formulaRef>
                          <c15:sqref>'9 Kysymys'!$J$34:$J$39</c15:sqref>
                        </c15:formulaRef>
                      </c:ext>
                    </c:extLst>
                    <c:numCache>
                      <c:formatCode>General</c:formatCode>
                      <c:ptCount val="6"/>
                    </c:numCache>
                  </c:numRef>
                </c:val>
                <c:extLst>
                  <c:ext xmlns:c16="http://schemas.microsoft.com/office/drawing/2014/chart" uri="{C3380CC4-5D6E-409C-BE32-E72D297353CC}">
                    <c16:uniqueId val="{00000003-071A-42C9-933B-227FEDB60FD2}"/>
                  </c:ext>
                </c:extLst>
              </c15:ser>
            </c15:filteredBarSeries>
          </c:ext>
        </c:extLst>
      </c:barChart>
      <c:catAx>
        <c:axId val="182756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crossAx val="1827568671"/>
        <c:crosses val="autoZero"/>
        <c:auto val="1"/>
        <c:lblAlgn val="ctr"/>
        <c:lblOffset val="100"/>
        <c:noMultiLvlLbl val="0"/>
      </c:catAx>
      <c:valAx>
        <c:axId val="182756867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crossAx val="1827566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rgbClr val="002060"/>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'36 Kysymys'!$H$34</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 Kysymys'!$G$35:$G$39</c:f>
              <c:strCache>
                <c:ptCount val="5"/>
                <c:pt idx="0">
                  <c:v>Alan ammattiosaaminen</c:v>
                </c:pt>
                <c:pt idx="1">
                  <c:v>Taidot toimia työpaikalla ja työyhteisössä</c:v>
                </c:pt>
                <c:pt idx="2">
                  <c:v>Kyky oppia uutta ja sietää muutosta</c:v>
                </c:pt>
                <c:pt idx="3">
                  <c:v>Perustaidot (esim. luku-, lasku- tai ICT-taidot)</c:v>
                </c:pt>
                <c:pt idx="4">
                  <c:v>Työkyky ja sen ylläpito</c:v>
                </c:pt>
              </c:strCache>
            </c:strRef>
          </c:cat>
          <c:val>
            <c:numRef>
              <c:f>'36 Kysymys'!$H$35:$H$39</c:f>
              <c:numCache>
                <c:formatCode>0.00</c:formatCode>
                <c:ptCount val="5"/>
                <c:pt idx="0">
                  <c:v>2.3928571428571432</c:v>
                </c:pt>
                <c:pt idx="1">
                  <c:v>2.5357142857142856</c:v>
                </c:pt>
                <c:pt idx="2">
                  <c:v>2.9642857142857144</c:v>
                </c:pt>
                <c:pt idx="3">
                  <c:v>2.9285714285714288</c:v>
                </c:pt>
                <c:pt idx="4">
                  <c:v>2.6428571428571432</c:v>
                </c:pt>
              </c:numCache>
            </c:numRef>
          </c:val>
          <c:extLst>
            <c:ext xmlns:c16="http://schemas.microsoft.com/office/drawing/2014/chart" uri="{C3380CC4-5D6E-409C-BE32-E72D297353CC}">
              <c16:uniqueId val="{00000000-6128-43DB-9633-37DC24327057}"/>
            </c:ext>
          </c:extLst>
        </c:ser>
        <c:ser>
          <c:idx val="1"/>
          <c:order val="1"/>
          <c:tx>
            <c:strRef>
              <c:f>'36 Kysymys'!$I$34</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 Kysymys'!$G$35:$G$39</c:f>
              <c:strCache>
                <c:ptCount val="5"/>
                <c:pt idx="0">
                  <c:v>Alan ammattiosaaminen</c:v>
                </c:pt>
                <c:pt idx="1">
                  <c:v>Taidot toimia työpaikalla ja työyhteisössä</c:v>
                </c:pt>
                <c:pt idx="2">
                  <c:v>Kyky oppia uutta ja sietää muutosta</c:v>
                </c:pt>
                <c:pt idx="3">
                  <c:v>Perustaidot (esim. luku-, lasku- tai ICT-taidot)</c:v>
                </c:pt>
                <c:pt idx="4">
                  <c:v>Työkyky ja sen ylläpito</c:v>
                </c:pt>
              </c:strCache>
            </c:strRef>
          </c:cat>
          <c:val>
            <c:numRef>
              <c:f>'36 Kysymys'!$I$35:$I$39</c:f>
              <c:numCache>
                <c:formatCode>0.00</c:formatCode>
                <c:ptCount val="5"/>
                <c:pt idx="0">
                  <c:v>2.5055555555555555</c:v>
                </c:pt>
                <c:pt idx="1">
                  <c:v>2.6305555555555555</c:v>
                </c:pt>
                <c:pt idx="2">
                  <c:v>2.7944444444444443</c:v>
                </c:pt>
                <c:pt idx="3">
                  <c:v>2.8861111111111111</c:v>
                </c:pt>
                <c:pt idx="4">
                  <c:v>2.6388888888888888</c:v>
                </c:pt>
              </c:numCache>
            </c:numRef>
          </c:val>
          <c:extLst>
            <c:ext xmlns:c16="http://schemas.microsoft.com/office/drawing/2014/chart" uri="{C3380CC4-5D6E-409C-BE32-E72D297353CC}">
              <c16:uniqueId val="{00000001-6128-43DB-9633-37DC24327057}"/>
            </c:ext>
          </c:extLst>
        </c:ser>
        <c:dLbls>
          <c:dLblPos val="outEnd"/>
          <c:showLegendKey val="0"/>
          <c:showVal val="1"/>
          <c:showCatName val="0"/>
          <c:showSerName val="0"/>
          <c:showPercent val="0"/>
          <c:showBubbleSize val="0"/>
        </c:dLbls>
        <c:gapWidth val="182"/>
        <c:axId val="1748573711"/>
        <c:axId val="1748574671"/>
        <c:extLst>
          <c:ext xmlns:c15="http://schemas.microsoft.com/office/drawing/2012/chart" uri="{02D57815-91ED-43cb-92C2-25804820EDAC}">
            <c15:filteredBarSeries>
              <c15:ser>
                <c:idx val="2"/>
                <c:order val="2"/>
                <c:tx>
                  <c:strRef>
                    <c:extLst>
                      <c:ext uri="{02D57815-91ED-43cb-92C2-25804820EDAC}">
                        <c15:formulaRef>
                          <c15:sqref>'36 Kysymys'!$J$34</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'36 Kysymys'!$G$35:$G$39</c15:sqref>
                        </c15:formulaRef>
                      </c:ext>
                    </c:extLst>
                    <c:strCache>
                      <c:ptCount val="5"/>
                      <c:pt idx="0">
                        <c:v>Alan ammattiosaaminen</c:v>
                      </c:pt>
                      <c:pt idx="1">
                        <c:v>Taidot toimia työpaikalla ja työyhteisössä</c:v>
                      </c:pt>
                      <c:pt idx="2">
                        <c:v>Kyky oppia uutta ja sietää muutosta</c:v>
                      </c:pt>
                      <c:pt idx="3">
                        <c:v>Perustaidot (esim. luku-, lasku- tai ICT-taidot)</c:v>
                      </c:pt>
                      <c:pt idx="4">
                        <c:v>Työkyky ja sen ylläpito</c:v>
                      </c:pt>
                    </c:strCache>
                  </c:strRef>
                </c:cat>
                <c:val>
                  <c:numRef>
                    <c:extLst>
                      <c:ext uri="{02D57815-91ED-43cb-92C2-25804820EDAC}">
                        <c15:formulaRef>
                          <c15:sqref>'36 Kysymys'!$J$35:$J$39</c15:sqref>
                        </c15:formulaRef>
                      </c:ext>
                    </c:extLst>
                    <c:numCache>
                      <c:formatCode>General</c:formatCode>
                      <c:ptCount val="5"/>
                    </c:numCache>
                  </c:numRef>
                </c:val>
                <c:extLst>
                  <c:ext xmlns:c16="http://schemas.microsoft.com/office/drawing/2014/chart" uri="{C3380CC4-5D6E-409C-BE32-E72D297353CC}">
                    <c16:uniqueId val="{00000002-6128-43DB-9633-37DC24327057}"/>
                  </c:ext>
                </c:extLst>
              </c15:ser>
            </c15:filteredBarSeries>
          </c:ext>
        </c:extLst>
      </c:barChart>
      <c:catAx>
        <c:axId val="1748573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748574671"/>
        <c:crosses val="autoZero"/>
        <c:auto val="1"/>
        <c:lblAlgn val="ctr"/>
        <c:lblOffset val="100"/>
        <c:noMultiLvlLbl val="0"/>
      </c:catAx>
      <c:valAx>
        <c:axId val="1748574671"/>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748573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'37 Kysymys'!$G$33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'37 Kysymys'!$F$34:$F$37</c:f>
              <c:strCache>
                <c:ptCount val="4"/>
                <c:pt idx="0">
                  <c:v>Erittäin tyytymätön</c:v>
                </c:pt>
                <c:pt idx="1">
                  <c:v>Jokseenkin tyytymätön</c:v>
                </c:pt>
                <c:pt idx="2">
                  <c:v>Jokseenkin tyytyväinen</c:v>
                </c:pt>
                <c:pt idx="3">
                  <c:v>Erittäin tyytyväinen</c:v>
                </c:pt>
              </c:strCache>
            </c:strRef>
          </c:cat>
          <c:val>
            <c:numRef>
              <c:f>'37 Kysymys'!$G$34:$G$37</c:f>
              <c:numCache>
                <c:formatCode>0.0%</c:formatCode>
                <c:ptCount val="4"/>
                <c:pt idx="0">
                  <c:v>0.10714285714285715</c:v>
                </c:pt>
                <c:pt idx="1">
                  <c:v>0.39285714285714285</c:v>
                </c:pt>
                <c:pt idx="2">
                  <c:v>0.5</c:v>
                </c:pt>
                <c:pt idx="3">
                  <c:v>0</c:v>
                </c:pt>
              </c:numCache>
            </c:numRef>
          </c:val>
          <c:extLst>
            <c:ext xmlns:c16="http://schemas.microsoft.com/office/drawing/2014/chart" uri="{C3380CC4-5D6E-409C-BE32-E72D297353CC}">
              <c16:uniqueId val="{00000000-06AB-4E25-9A9F-A92C0C6E5FBA}"/>
            </c:ext>
          </c:extLst>
        </c:ser>
        <c:ser>
          <c:idx val="1"/>
          <c:order val="1"/>
          <c:tx>
            <c:strRef>
              <c:f>'37 Kysymys'!$H$33</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'37 Kysymys'!$F$34:$F$37</c:f>
              <c:strCache>
                <c:ptCount val="4"/>
                <c:pt idx="0">
                  <c:v>Erittäin tyytymätön</c:v>
                </c:pt>
                <c:pt idx="1">
                  <c:v>Jokseenkin tyytymätön</c:v>
                </c:pt>
                <c:pt idx="2">
                  <c:v>Jokseenkin tyytyväinen</c:v>
                </c:pt>
                <c:pt idx="3">
                  <c:v>Erittäin tyytyväinen</c:v>
                </c:pt>
              </c:strCache>
            </c:strRef>
          </c:cat>
          <c:val>
            <c:numRef>
              <c:f>'37 Kysymys'!$H$34:$H$37</c:f>
              <c:numCache>
                <c:formatCode>0.0%</c:formatCode>
                <c:ptCount val="4"/>
                <c:pt idx="0">
                  <c:v>8.3333333333333343E-2</c:v>
                </c:pt>
                <c:pt idx="1">
                  <c:v>0.35833333333333334</c:v>
                </c:pt>
                <c:pt idx="2">
                  <c:v>0.52777777777777779</c:v>
                </c:pt>
                <c:pt idx="3">
                  <c:v>3.0555555555555558E-2</c:v>
                </c:pt>
              </c:numCache>
            </c:numRef>
          </c:val>
          <c:extLst>
            <c:ext xmlns:c16="http://schemas.microsoft.com/office/drawing/2014/chart" uri="{C3380CC4-5D6E-409C-BE32-E72D297353CC}">
              <c16:uniqueId val="{00000001-06AB-4E25-9A9F-A92C0C6E5FBA}"/>
            </c:ext>
          </c:extLst>
        </c:ser>
        <c:dLbls>
          <c:dLblPos val="outEnd"/>
          <c:showLegendKey val="0"/>
          <c:showVal val="1"/>
          <c:showCatName val="0"/>
          <c:showSerName val="0"/>
          <c:showPercent val="0"/>
          <c:showBubbleSize val="0"/>
        </c:dLbls>
        <c:gapWidth val="219"/>
        <c:overlap val="-27"/>
        <c:axId val="1578747215"/>
        <c:axId val="1578748175"/>
        <c:extLst>
          <c:ext xmlns:c15="http://schemas.microsoft.com/office/drawing/2012/chart" uri="{02D57815-91ED-43cb-92C2-25804820EDAC}">
            <c15:filteredBarSeries>
              <c15:ser>
                <c:idx val="2"/>
                <c:order val="2"/>
                <c:tx>
                  <c:strRef>
                    <c:extLst>
                      <c:ext uri="{02D57815-91ED-43cb-92C2-25804820EDAC}">
                        <c15:formulaRef>
                          <c15:sqref>'37 Kysymys'!$I$33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'37 Kysymys'!$F$34:$F$37</c15:sqref>
                        </c15:formulaRef>
                      </c:ext>
                    </c:extLst>
                    <c:strCache>
                      <c:ptCount val="4"/>
                      <c:pt idx="0">
                        <c:v>Erittäin tyytymätön</c:v>
                      </c:pt>
                      <c:pt idx="1">
                        <c:v>Jokseenkin tyytymätön</c:v>
                      </c:pt>
                      <c:pt idx="2">
                        <c:v>Jokseenkin tyytyväinen</c:v>
                      </c:pt>
                      <c:pt idx="3">
                        <c:v>Erittäin tyytyväinen</c:v>
                      </c:pt>
                    </c:strCache>
                  </c:strRef>
                </c:cat>
                <c:val>
                  <c:numRef>
                    <c:extLst>
                      <c:ext uri="{02D57815-91ED-43cb-92C2-25804820EDAC}">
                        <c15:formulaRef>
                          <c15:sqref>'37 Kysymys'!$I$34:$I$37</c15:sqref>
                        </c15:formulaRef>
                      </c:ext>
                    </c:extLst>
                    <c:numCache>
                      <c:formatCode>General</c:formatCode>
                      <c:ptCount val="4"/>
                    </c:numCache>
                  </c:numRef>
                </c:val>
                <c:extLst>
                  <c:ext xmlns:c16="http://schemas.microsoft.com/office/drawing/2014/chart" uri="{C3380CC4-5D6E-409C-BE32-E72D297353CC}">
                    <c16:uniqueId val="{00000002-06AB-4E25-9A9F-A92C0C6E5FBA}"/>
                  </c:ext>
                </c:extLst>
              </c15:ser>
            </c15:filteredBarSeries>
          </c:ext>
        </c:extLst>
      </c:barChart>
      <c:catAx>
        <c:axId val="157874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578748175"/>
        <c:crosses val="autoZero"/>
        <c:auto val="1"/>
        <c:lblAlgn val="ctr"/>
        <c:lblOffset val="100"/>
        <c:noMultiLvlLbl val="0"/>
      </c:catAx>
      <c:valAx>
        <c:axId val="157874817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578747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'38 Kysymys'!$G$33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'38 Kysymys'!$F$34:$F$37</c:f>
              <c:strCache>
                <c:ptCount val="4"/>
                <c:pt idx="0">
                  <c:v>Erittäin tyytymätön</c:v>
                </c:pt>
                <c:pt idx="1">
                  <c:v>Jokseenkin tyytymätön</c:v>
                </c:pt>
                <c:pt idx="2">
                  <c:v>Jokseenkin tyytyväinen</c:v>
                </c:pt>
                <c:pt idx="3">
                  <c:v>Erittäin tyytyväinen</c:v>
                </c:pt>
              </c:strCache>
            </c:strRef>
          </c:cat>
          <c:val>
            <c:numRef>
              <c:f>'38 Kysymys'!$G$34:$G$37</c:f>
              <c:numCache>
                <c:formatCode>0.0%</c:formatCode>
                <c:ptCount val="4"/>
                <c:pt idx="0">
                  <c:v>7.1428571428571438E-2</c:v>
                </c:pt>
                <c:pt idx="1">
                  <c:v>0.35714285714285715</c:v>
                </c:pt>
                <c:pt idx="2">
                  <c:v>0.53571428571428581</c:v>
                </c:pt>
                <c:pt idx="3">
                  <c:v>3.5714285714285719E-2</c:v>
                </c:pt>
              </c:numCache>
            </c:numRef>
          </c:val>
          <c:extLst>
            <c:ext xmlns:c16="http://schemas.microsoft.com/office/drawing/2014/chart" uri="{C3380CC4-5D6E-409C-BE32-E72D297353CC}">
              <c16:uniqueId val="{00000000-30B5-40A2-9720-F3E1874E9FDF}"/>
            </c:ext>
          </c:extLst>
        </c:ser>
        <c:ser>
          <c:idx val="1"/>
          <c:order val="1"/>
          <c:tx>
            <c:strRef>
              <c:f>'38 Kysymys'!$H$33</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'38 Kysymys'!$F$34:$F$37</c:f>
              <c:strCache>
                <c:ptCount val="4"/>
                <c:pt idx="0">
                  <c:v>Erittäin tyytymätön</c:v>
                </c:pt>
                <c:pt idx="1">
                  <c:v>Jokseenkin tyytymätön</c:v>
                </c:pt>
                <c:pt idx="2">
                  <c:v>Jokseenkin tyytyväinen</c:v>
                </c:pt>
                <c:pt idx="3">
                  <c:v>Erittäin tyytyväinen</c:v>
                </c:pt>
              </c:strCache>
            </c:strRef>
          </c:cat>
          <c:val>
            <c:numRef>
              <c:f>'38 Kysymys'!$H$34:$H$37</c:f>
              <c:numCache>
                <c:formatCode>0.0%</c:formatCode>
                <c:ptCount val="4"/>
                <c:pt idx="0">
                  <c:v>5.8333333333333334E-2</c:v>
                </c:pt>
                <c:pt idx="1">
                  <c:v>0.30833333333333335</c:v>
                </c:pt>
                <c:pt idx="2">
                  <c:v>0.57777777777777783</c:v>
                </c:pt>
                <c:pt idx="3">
                  <c:v>5.5555555555555552E-2</c:v>
                </c:pt>
              </c:numCache>
            </c:numRef>
          </c:val>
          <c:extLst>
            <c:ext xmlns:c16="http://schemas.microsoft.com/office/drawing/2014/chart" uri="{C3380CC4-5D6E-409C-BE32-E72D297353CC}">
              <c16:uniqueId val="{00000001-30B5-40A2-9720-F3E1874E9FDF}"/>
            </c:ext>
          </c:extLst>
        </c:ser>
        <c:dLbls>
          <c:dLblPos val="outEnd"/>
          <c:showLegendKey val="0"/>
          <c:showVal val="1"/>
          <c:showCatName val="0"/>
          <c:showSerName val="0"/>
          <c:showPercent val="0"/>
          <c:showBubbleSize val="0"/>
        </c:dLbls>
        <c:gapWidth val="219"/>
        <c:overlap val="-27"/>
        <c:axId val="839490175"/>
        <c:axId val="839490655"/>
        <c:extLst>
          <c:ext xmlns:c15="http://schemas.microsoft.com/office/drawing/2012/chart" uri="{02D57815-91ED-43cb-92C2-25804820EDAC}">
            <c15:filteredBarSeries>
              <c15:ser>
                <c:idx val="2"/>
                <c:order val="2"/>
                <c:tx>
                  <c:strRef>
                    <c:extLst>
                      <c:ext uri="{02D57815-91ED-43cb-92C2-25804820EDAC}">
                        <c15:formulaRef>
                          <c15:sqref>'38 Kysymys'!$I$33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'38 Kysymys'!$F$34:$F$37</c15:sqref>
                        </c15:formulaRef>
                      </c:ext>
                    </c:extLst>
                    <c:strCache>
                      <c:ptCount val="4"/>
                      <c:pt idx="0">
                        <c:v>Erittäin tyytymätön</c:v>
                      </c:pt>
                      <c:pt idx="1">
                        <c:v>Jokseenkin tyytymätön</c:v>
                      </c:pt>
                      <c:pt idx="2">
                        <c:v>Jokseenkin tyytyväinen</c:v>
                      </c:pt>
                      <c:pt idx="3">
                        <c:v>Erittäin tyytyväinen</c:v>
                      </c:pt>
                    </c:strCache>
                  </c:strRef>
                </c:cat>
                <c:val>
                  <c:numRef>
                    <c:extLst>
                      <c:ext uri="{02D57815-91ED-43cb-92C2-25804820EDAC}">
                        <c15:formulaRef>
                          <c15:sqref>'38 Kysymys'!$I$34:$I$37</c15:sqref>
                        </c15:formulaRef>
                      </c:ext>
                    </c:extLst>
                    <c:numCache>
                      <c:formatCode>General</c:formatCode>
                      <c:ptCount val="4"/>
                    </c:numCache>
                  </c:numRef>
                </c:val>
                <c:extLst>
                  <c:ext xmlns:c16="http://schemas.microsoft.com/office/drawing/2014/chart" uri="{C3380CC4-5D6E-409C-BE32-E72D297353CC}">
                    <c16:uniqueId val="{00000002-30B5-40A2-9720-F3E1874E9FDF}"/>
                  </c:ext>
                </c:extLst>
              </c15:ser>
            </c15:filteredBarSeries>
          </c:ext>
        </c:extLst>
      </c:barChart>
      <c:catAx>
        <c:axId val="83949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839490655"/>
        <c:crosses val="autoZero"/>
        <c:auto val="1"/>
        <c:lblAlgn val="ctr"/>
        <c:lblOffset val="100"/>
        <c:noMultiLvlLbl val="0"/>
      </c:catAx>
      <c:valAx>
        <c:axId val="83949065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3949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'39 Kysymys'!$G$33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'39 Kysymys'!$F$34:$F$37</c:f>
              <c:strCache>
                <c:ptCount val="4"/>
                <c:pt idx="0">
                  <c:v>Erittäin tyytymätön</c:v>
                </c:pt>
                <c:pt idx="1">
                  <c:v>Jokseenkin tyytymätön</c:v>
                </c:pt>
                <c:pt idx="2">
                  <c:v>Jokseenkin tyytyväinen</c:v>
                </c:pt>
                <c:pt idx="3">
                  <c:v>Erittäin tyytyväinen</c:v>
                </c:pt>
              </c:strCache>
            </c:strRef>
          </c:cat>
          <c:val>
            <c:numRef>
              <c:f>'39 Kysymys'!$G$34:$G$37</c:f>
              <c:numCache>
                <c:formatCode>0.0%</c:formatCode>
                <c:ptCount val="4"/>
                <c:pt idx="0">
                  <c:v>0</c:v>
                </c:pt>
                <c:pt idx="1">
                  <c:v>0.17857142857142858</c:v>
                </c:pt>
                <c:pt idx="2">
                  <c:v>0.6785714285714286</c:v>
                </c:pt>
                <c:pt idx="3">
                  <c:v>0.14285714285714288</c:v>
                </c:pt>
              </c:numCache>
            </c:numRef>
          </c:val>
          <c:extLst>
            <c:ext xmlns:c16="http://schemas.microsoft.com/office/drawing/2014/chart" uri="{C3380CC4-5D6E-409C-BE32-E72D297353CC}">
              <c16:uniqueId val="{00000000-3DDB-4443-92A7-9039DD22D657}"/>
            </c:ext>
          </c:extLst>
        </c:ser>
        <c:ser>
          <c:idx val="1"/>
          <c:order val="1"/>
          <c:tx>
            <c:strRef>
              <c:f>'39 Kysymys'!$H$33</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'39 Kysymys'!$F$34:$F$37</c:f>
              <c:strCache>
                <c:ptCount val="4"/>
                <c:pt idx="0">
                  <c:v>Erittäin tyytymätön</c:v>
                </c:pt>
                <c:pt idx="1">
                  <c:v>Jokseenkin tyytymätön</c:v>
                </c:pt>
                <c:pt idx="2">
                  <c:v>Jokseenkin tyytyväinen</c:v>
                </c:pt>
                <c:pt idx="3">
                  <c:v>Erittäin tyytyväinen</c:v>
                </c:pt>
              </c:strCache>
            </c:strRef>
          </c:cat>
          <c:val>
            <c:numRef>
              <c:f>'39 Kysymys'!$H$34:$H$37</c:f>
              <c:numCache>
                <c:formatCode>0.0%</c:formatCode>
                <c:ptCount val="4"/>
                <c:pt idx="0">
                  <c:v>1.9444444444444445E-2</c:v>
                </c:pt>
                <c:pt idx="1">
                  <c:v>0.27500000000000002</c:v>
                </c:pt>
                <c:pt idx="2">
                  <c:v>0.59722222222222232</c:v>
                </c:pt>
                <c:pt idx="3">
                  <c:v>0.10833333333333334</c:v>
                </c:pt>
              </c:numCache>
            </c:numRef>
          </c:val>
          <c:extLst>
            <c:ext xmlns:c16="http://schemas.microsoft.com/office/drawing/2014/chart" uri="{C3380CC4-5D6E-409C-BE32-E72D297353CC}">
              <c16:uniqueId val="{00000001-3DDB-4443-92A7-9039DD22D657}"/>
            </c:ext>
          </c:extLst>
        </c:ser>
        <c:dLbls>
          <c:dLblPos val="outEnd"/>
          <c:showLegendKey val="0"/>
          <c:showVal val="1"/>
          <c:showCatName val="0"/>
          <c:showSerName val="0"/>
          <c:showPercent val="0"/>
          <c:showBubbleSize val="0"/>
        </c:dLbls>
        <c:gapWidth val="219"/>
        <c:overlap val="-27"/>
        <c:axId val="797927439"/>
        <c:axId val="797927919"/>
        <c:extLst>
          <c:ext xmlns:c15="http://schemas.microsoft.com/office/drawing/2012/chart" uri="{02D57815-91ED-43cb-92C2-25804820EDAC}">
            <c15:filteredBarSeries>
              <c15:ser>
                <c:idx val="2"/>
                <c:order val="2"/>
                <c:tx>
                  <c:strRef>
                    <c:extLst>
                      <c:ext uri="{02D57815-91ED-43cb-92C2-25804820EDAC}">
                        <c15:formulaRef>
                          <c15:sqref>'39 Kysymys'!$I$33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'39 Kysymys'!$F$34:$F$37</c15:sqref>
                        </c15:formulaRef>
                      </c:ext>
                    </c:extLst>
                    <c:strCache>
                      <c:ptCount val="4"/>
                      <c:pt idx="0">
                        <c:v>Erittäin tyytymätön</c:v>
                      </c:pt>
                      <c:pt idx="1">
                        <c:v>Jokseenkin tyytymätön</c:v>
                      </c:pt>
                      <c:pt idx="2">
                        <c:v>Jokseenkin tyytyväinen</c:v>
                      </c:pt>
                      <c:pt idx="3">
                        <c:v>Erittäin tyytyväinen</c:v>
                      </c:pt>
                    </c:strCache>
                  </c:strRef>
                </c:cat>
                <c:val>
                  <c:numRef>
                    <c:extLst>
                      <c:ext uri="{02D57815-91ED-43cb-92C2-25804820EDAC}">
                        <c15:formulaRef>
                          <c15:sqref>'39 Kysymys'!$I$34:$I$37</c15:sqref>
                        </c15:formulaRef>
                      </c:ext>
                    </c:extLst>
                    <c:numCache>
                      <c:formatCode>General</c:formatCode>
                      <c:ptCount val="4"/>
                    </c:numCache>
                  </c:numRef>
                </c:val>
                <c:extLst>
                  <c:ext xmlns:c16="http://schemas.microsoft.com/office/drawing/2014/chart" uri="{C3380CC4-5D6E-409C-BE32-E72D297353CC}">
                    <c16:uniqueId val="{00000002-3DDB-4443-92A7-9039DD22D657}"/>
                  </c:ext>
                </c:extLst>
              </c15:ser>
            </c15:filteredBarSeries>
          </c:ext>
        </c:extLst>
      </c:barChart>
      <c:catAx>
        <c:axId val="79792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797927919"/>
        <c:crosses val="autoZero"/>
        <c:auto val="1"/>
        <c:lblAlgn val="ctr"/>
        <c:lblOffset val="100"/>
        <c:noMultiLvlLbl val="0"/>
      </c:catAx>
      <c:valAx>
        <c:axId val="79792791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797927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'40 Kysymys'!$H$33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 Kysymys'!$G$34:$G$37</c:f>
              <c:strCache>
                <c:ptCount val="4"/>
                <c:pt idx="0">
                  <c:v>Erittäin tyytymätön</c:v>
                </c:pt>
                <c:pt idx="1">
                  <c:v>Jokseenkin tyytymätön</c:v>
                </c:pt>
                <c:pt idx="2">
                  <c:v>Jokseenkin tyytyväinen</c:v>
                </c:pt>
                <c:pt idx="3">
                  <c:v>Erittäin tyytyväinen</c:v>
                </c:pt>
              </c:strCache>
            </c:strRef>
          </c:cat>
          <c:val>
            <c:numRef>
              <c:f>'40 Kysymys'!$H$34:$H$37</c:f>
              <c:numCache>
                <c:formatCode>0.0%</c:formatCode>
                <c:ptCount val="4"/>
                <c:pt idx="0">
                  <c:v>3.5714285714285719E-2</c:v>
                </c:pt>
                <c:pt idx="1">
                  <c:v>0.10714285714285715</c:v>
                </c:pt>
                <c:pt idx="2">
                  <c:v>0.75</c:v>
                </c:pt>
                <c:pt idx="3">
                  <c:v>0.10714285714285715</c:v>
                </c:pt>
              </c:numCache>
            </c:numRef>
          </c:val>
          <c:extLst>
            <c:ext xmlns:c16="http://schemas.microsoft.com/office/drawing/2014/chart" uri="{C3380CC4-5D6E-409C-BE32-E72D297353CC}">
              <c16:uniqueId val="{00000000-E300-4645-8C7B-26CA123AC95F}"/>
            </c:ext>
          </c:extLst>
        </c:ser>
        <c:ser>
          <c:idx val="1"/>
          <c:order val="1"/>
          <c:tx>
            <c:strRef>
              <c:f>'40 Kysymys'!$I$33</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 Kysymys'!$G$34:$G$37</c:f>
              <c:strCache>
                <c:ptCount val="4"/>
                <c:pt idx="0">
                  <c:v>Erittäin tyytymätön</c:v>
                </c:pt>
                <c:pt idx="1">
                  <c:v>Jokseenkin tyytymätön</c:v>
                </c:pt>
                <c:pt idx="2">
                  <c:v>Jokseenkin tyytyväinen</c:v>
                </c:pt>
                <c:pt idx="3">
                  <c:v>Erittäin tyytyväinen</c:v>
                </c:pt>
              </c:strCache>
            </c:strRef>
          </c:cat>
          <c:val>
            <c:numRef>
              <c:f>'40 Kysymys'!$I$34:$I$37</c:f>
              <c:numCache>
                <c:formatCode>0.0%</c:formatCode>
                <c:ptCount val="4"/>
                <c:pt idx="0">
                  <c:v>2.2222222222222223E-2</c:v>
                </c:pt>
                <c:pt idx="1">
                  <c:v>0.20277777777777781</c:v>
                </c:pt>
                <c:pt idx="2">
                  <c:v>0.64166666666666672</c:v>
                </c:pt>
                <c:pt idx="3">
                  <c:v>0.13333333333333333</c:v>
                </c:pt>
              </c:numCache>
            </c:numRef>
          </c:val>
          <c:extLst>
            <c:ext xmlns:c16="http://schemas.microsoft.com/office/drawing/2014/chart" uri="{C3380CC4-5D6E-409C-BE32-E72D297353CC}">
              <c16:uniqueId val="{00000001-E300-4645-8C7B-26CA123AC95F}"/>
            </c:ext>
          </c:extLst>
        </c:ser>
        <c:dLbls>
          <c:dLblPos val="outEnd"/>
          <c:showLegendKey val="0"/>
          <c:showVal val="1"/>
          <c:showCatName val="0"/>
          <c:showSerName val="0"/>
          <c:showPercent val="0"/>
          <c:showBubbleSize val="0"/>
        </c:dLbls>
        <c:gapWidth val="219"/>
        <c:overlap val="-27"/>
        <c:axId val="101643792"/>
        <c:axId val="101644272"/>
        <c:extLst>
          <c:ext xmlns:c15="http://schemas.microsoft.com/office/drawing/2012/chart" uri="{02D57815-91ED-43cb-92C2-25804820EDAC}">
            <c15:filteredBarSeries>
              <c15:ser>
                <c:idx val="2"/>
                <c:order val="2"/>
                <c:tx>
                  <c:strRef>
                    <c:extLst>
                      <c:ext uri="{02D57815-91ED-43cb-92C2-25804820EDAC}">
                        <c15:formulaRef>
                          <c15:sqref>'40 Kysymys'!$J$33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'40 Kysymys'!$G$34:$G$37</c15:sqref>
                        </c15:formulaRef>
                      </c:ext>
                    </c:extLst>
                    <c:strCache>
                      <c:ptCount val="4"/>
                      <c:pt idx="0">
                        <c:v>Erittäin tyytymätön</c:v>
                      </c:pt>
                      <c:pt idx="1">
                        <c:v>Jokseenkin tyytymätön</c:v>
                      </c:pt>
                      <c:pt idx="2">
                        <c:v>Jokseenkin tyytyväinen</c:v>
                      </c:pt>
                      <c:pt idx="3">
                        <c:v>Erittäin tyytyväinen</c:v>
                      </c:pt>
                    </c:strCache>
                  </c:strRef>
                </c:cat>
                <c:val>
                  <c:numRef>
                    <c:extLst>
                      <c:ext uri="{02D57815-91ED-43cb-92C2-25804820EDAC}">
                        <c15:formulaRef>
                          <c15:sqref>'40 Kysymys'!$J$34:$J$37</c15:sqref>
                        </c15:formulaRef>
                      </c:ext>
                    </c:extLst>
                    <c:numCache>
                      <c:formatCode>General</c:formatCode>
                      <c:ptCount val="4"/>
                    </c:numCache>
                  </c:numRef>
                </c:val>
                <c:extLst>
                  <c:ext xmlns:c16="http://schemas.microsoft.com/office/drawing/2014/chart" uri="{C3380CC4-5D6E-409C-BE32-E72D297353CC}">
                    <c16:uniqueId val="{00000002-E300-4645-8C7B-26CA123AC95F}"/>
                  </c:ext>
                </c:extLst>
              </c15:ser>
            </c15:filteredBarSeries>
          </c:ext>
        </c:extLst>
      </c:barChart>
      <c:catAx>
        <c:axId val="10164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01644272"/>
        <c:crosses val="autoZero"/>
        <c:auto val="1"/>
        <c:lblAlgn val="ctr"/>
        <c:lblOffset val="100"/>
        <c:noMultiLvlLbl val="0"/>
      </c:catAx>
      <c:valAx>
        <c:axId val="10164427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01643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'41 Kysymys'!$G$33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 Kysymys'!$F$34:$F$37</c:f>
              <c:strCache>
                <c:ptCount val="4"/>
                <c:pt idx="0">
                  <c:v>Erittäin tyytymätön</c:v>
                </c:pt>
                <c:pt idx="1">
                  <c:v>Jokseenkin tyytymätön</c:v>
                </c:pt>
                <c:pt idx="2">
                  <c:v>Jokseenkin tyytyväinen</c:v>
                </c:pt>
                <c:pt idx="3">
                  <c:v>Erittäin tyytyväinen</c:v>
                </c:pt>
              </c:strCache>
            </c:strRef>
          </c:cat>
          <c:val>
            <c:numRef>
              <c:f>'41 Kysymys'!$G$34:$G$37</c:f>
              <c:numCache>
                <c:formatCode>0.0%</c:formatCode>
                <c:ptCount val="4"/>
                <c:pt idx="0">
                  <c:v>3.5714285714285719E-2</c:v>
                </c:pt>
                <c:pt idx="1">
                  <c:v>0.28571428571428575</c:v>
                </c:pt>
                <c:pt idx="2">
                  <c:v>0.6785714285714286</c:v>
                </c:pt>
                <c:pt idx="3">
                  <c:v>0</c:v>
                </c:pt>
              </c:numCache>
            </c:numRef>
          </c:val>
          <c:extLst>
            <c:ext xmlns:c16="http://schemas.microsoft.com/office/drawing/2014/chart" uri="{C3380CC4-5D6E-409C-BE32-E72D297353CC}">
              <c16:uniqueId val="{00000000-E79A-40D1-8F1A-53BA4CEC6F79}"/>
            </c:ext>
          </c:extLst>
        </c:ser>
        <c:ser>
          <c:idx val="1"/>
          <c:order val="1"/>
          <c:tx>
            <c:strRef>
              <c:f>'41 Kysymys'!$H$33</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 Kysymys'!$F$34:$F$37</c:f>
              <c:strCache>
                <c:ptCount val="4"/>
                <c:pt idx="0">
                  <c:v>Erittäin tyytymätön</c:v>
                </c:pt>
                <c:pt idx="1">
                  <c:v>Jokseenkin tyytymätön</c:v>
                </c:pt>
                <c:pt idx="2">
                  <c:v>Jokseenkin tyytyväinen</c:v>
                </c:pt>
                <c:pt idx="3">
                  <c:v>Erittäin tyytyväinen</c:v>
                </c:pt>
              </c:strCache>
            </c:strRef>
          </c:cat>
          <c:val>
            <c:numRef>
              <c:f>'41 Kysymys'!$H$34:$H$37</c:f>
              <c:numCache>
                <c:formatCode>0.0%</c:formatCode>
                <c:ptCount val="4"/>
                <c:pt idx="0">
                  <c:v>5.5555555555555552E-2</c:v>
                </c:pt>
                <c:pt idx="1">
                  <c:v>0.32222222222222224</c:v>
                </c:pt>
                <c:pt idx="2">
                  <c:v>0.55000000000000004</c:v>
                </c:pt>
                <c:pt idx="3">
                  <c:v>7.2222222222222229E-2</c:v>
                </c:pt>
              </c:numCache>
            </c:numRef>
          </c:val>
          <c:extLst>
            <c:ext xmlns:c16="http://schemas.microsoft.com/office/drawing/2014/chart" uri="{C3380CC4-5D6E-409C-BE32-E72D297353CC}">
              <c16:uniqueId val="{00000001-E79A-40D1-8F1A-53BA4CEC6F79}"/>
            </c:ext>
          </c:extLst>
        </c:ser>
        <c:dLbls>
          <c:dLblPos val="outEnd"/>
          <c:showLegendKey val="0"/>
          <c:showVal val="1"/>
          <c:showCatName val="0"/>
          <c:showSerName val="0"/>
          <c:showPercent val="0"/>
          <c:showBubbleSize val="0"/>
        </c:dLbls>
        <c:gapWidth val="219"/>
        <c:overlap val="-27"/>
        <c:axId val="111487296"/>
        <c:axId val="111490656"/>
        <c:extLst>
          <c:ext xmlns:c15="http://schemas.microsoft.com/office/drawing/2012/chart" uri="{02D57815-91ED-43cb-92C2-25804820EDAC}">
            <c15:filteredBarSeries>
              <c15:ser>
                <c:idx val="2"/>
                <c:order val="2"/>
                <c:tx>
                  <c:strRef>
                    <c:extLst>
                      <c:ext uri="{02D57815-91ED-43cb-92C2-25804820EDAC}">
                        <c15:formulaRef>
                          <c15:sqref>'41 Kysymys'!$I$33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'41 Kysymys'!$F$34:$F$37</c15:sqref>
                        </c15:formulaRef>
                      </c:ext>
                    </c:extLst>
                    <c:strCache>
                      <c:ptCount val="4"/>
                      <c:pt idx="0">
                        <c:v>Erittäin tyytymätön</c:v>
                      </c:pt>
                      <c:pt idx="1">
                        <c:v>Jokseenkin tyytymätön</c:v>
                      </c:pt>
                      <c:pt idx="2">
                        <c:v>Jokseenkin tyytyväinen</c:v>
                      </c:pt>
                      <c:pt idx="3">
                        <c:v>Erittäin tyytyväinen</c:v>
                      </c:pt>
                    </c:strCache>
                  </c:strRef>
                </c:cat>
                <c:val>
                  <c:numRef>
                    <c:extLst>
                      <c:ext uri="{02D57815-91ED-43cb-92C2-25804820EDAC}">
                        <c15:formulaRef>
                          <c15:sqref>'41 Kysymys'!$I$34:$I$37</c15:sqref>
                        </c15:formulaRef>
                      </c:ext>
                    </c:extLst>
                    <c:numCache>
                      <c:formatCode>General</c:formatCode>
                      <c:ptCount val="4"/>
                    </c:numCache>
                  </c:numRef>
                </c:val>
                <c:extLst>
                  <c:ext xmlns:c16="http://schemas.microsoft.com/office/drawing/2014/chart" uri="{C3380CC4-5D6E-409C-BE32-E72D297353CC}">
                    <c16:uniqueId val="{00000002-E79A-40D1-8F1A-53BA4CEC6F7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'41 Kysymys'!$J$33</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'41 Kysymys'!$F$34:$F$37</c15:sqref>
                        </c15:formulaRef>
                      </c:ext>
                    </c:extLst>
                    <c:strCache>
                      <c:ptCount val="4"/>
                      <c:pt idx="0">
                        <c:v>Erittäin tyytymätön</c:v>
                      </c:pt>
                      <c:pt idx="1">
                        <c:v>Jokseenkin tyytymätön</c:v>
                      </c:pt>
                      <c:pt idx="2">
                        <c:v>Jokseenkin tyytyväinen</c:v>
                      </c:pt>
                      <c:pt idx="3">
                        <c:v>Erittäin tyytyväinen</c:v>
                      </c:pt>
                    </c:strCache>
                  </c:strRef>
                </c:cat>
                <c:val>
                  <c:numRef>
                    <c:extLst xmlns:c15="http://schemas.microsoft.com/office/drawing/2012/chart">
                      <c:ext xmlns:c15="http://schemas.microsoft.com/office/drawing/2012/chart" uri="{02D57815-91ED-43cb-92C2-25804820EDAC}">
                        <c15:formulaRef>
                          <c15:sqref>'41 Kysymys'!$J$34:$J$37</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3-E79A-40D1-8F1A-53BA4CEC6F79}"/>
                  </c:ext>
                </c:extLst>
              </c15:ser>
            </c15:filteredBarSeries>
          </c:ext>
        </c:extLst>
      </c:barChart>
      <c:catAx>
        <c:axId val="11148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11490656"/>
        <c:crosses val="autoZero"/>
        <c:auto val="1"/>
        <c:lblAlgn val="ctr"/>
        <c:lblOffset val="100"/>
        <c:noMultiLvlLbl val="0"/>
      </c:catAx>
      <c:valAx>
        <c:axId val="11149065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148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'63 Kysymys'!$I$33</c:f>
              <c:strCache>
                <c:ptCount val="1"/>
                <c:pt idx="0">
                  <c:v>Häme 2025</c:v>
                </c:pt>
              </c:strCache>
            </c:strRef>
          </c:tx>
          <c:spPr>
            <a:solidFill>
              <a:schemeClr val="tx1"/>
            </a:solidFill>
            <a:ln>
              <a:noFill/>
            </a:ln>
            <a:effectLst/>
          </c:spPr>
          <c:invertIfNegative val="0"/>
          <c:dLbls>
            <c:dLbl>
              <c:idx val="12"/>
              <c:layout>
                <c:manualLayout>
                  <c:x val="0"/>
                  <c:y val="1.16745699828420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08-4767-BFB5-63635615AF95}"/>
                </c:ext>
              </c:extLst>
            </c:dLbl>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 Kysymys'!$H$34:$H$46</c:f>
              <c:strCache>
                <c:ptCount val="13"/>
                <c:pt idx="0">
                  <c:v>Suomen vetovoiman vahvistaminen kansainvälisille osaajille</c:v>
                </c:pt>
                <c:pt idx="1">
                  <c:v>Työelämän mielenterveyden vahvistaminen ja työkykyongelmiin puuttuminen</c:v>
                </c:pt>
                <c:pt idx="2">
                  <c:v>Nuorten pääsyn parantaminen työmarkkinoille</c:v>
                </c:pt>
                <c:pt idx="3">
                  <c:v>Yli 55-vuotiaiden työssä pysymisen tukeminen</c:v>
                </c:pt>
                <c:pt idx="4">
                  <c:v>Suomessa asuvien ulkomaalaisten työllistymisen edistäminen</c:v>
                </c:pt>
                <c:pt idx="5">
                  <c:v>Eläkkeelle jäämisiän nostaminen</c:v>
                </c:pt>
                <c:pt idx="6">
                  <c:v>Korkeakoulutettujen määrän lisääminen</c:v>
                </c:pt>
                <c:pt idx="7">
                  <c:v>Tutkimus- ja TKI-osaajien määrän lisääminen</c:v>
                </c:pt>
                <c:pt idx="8">
                  <c:v>Perustaitojen ja ammattiosaamisen vahvistaminen</c:v>
                </c:pt>
                <c:pt idx="9">
                  <c:v>Joustavien muunto- ja täydennyskoulutusmahdollisuuksien lisääminen</c:v>
                </c:pt>
                <c:pt idx="10">
                  <c:v>Työvoiman alueellisen liikkuvuuden parantaminen</c:v>
                </c:pt>
                <c:pt idx="11">
                  <c:v>Työn tarjoamisen kannusteiden lisääminen</c:v>
                </c:pt>
                <c:pt idx="12">
                  <c:v>Työn vastaanottamisen kannattavuuden varmistaminen</c:v>
                </c:pt>
              </c:strCache>
            </c:strRef>
          </c:cat>
          <c:val>
            <c:numRef>
              <c:f>'63 Kysymys'!$I$34:$I$46</c:f>
              <c:numCache>
                <c:formatCode>0.0%</c:formatCode>
                <c:ptCount val="13"/>
                <c:pt idx="0">
                  <c:v>0.38461538461538458</c:v>
                </c:pt>
                <c:pt idx="1">
                  <c:v>0.26153846153846155</c:v>
                </c:pt>
                <c:pt idx="2">
                  <c:v>0.47692307692307695</c:v>
                </c:pt>
                <c:pt idx="3">
                  <c:v>0.38461538461538458</c:v>
                </c:pt>
                <c:pt idx="4">
                  <c:v>0.29230769230769232</c:v>
                </c:pt>
                <c:pt idx="5">
                  <c:v>1.5384615384615385E-2</c:v>
                </c:pt>
                <c:pt idx="6">
                  <c:v>6.1538461538461542E-2</c:v>
                </c:pt>
                <c:pt idx="7">
                  <c:v>0.13846153846153847</c:v>
                </c:pt>
                <c:pt idx="8">
                  <c:v>0.47692307692307695</c:v>
                </c:pt>
                <c:pt idx="9">
                  <c:v>0.16923076923076924</c:v>
                </c:pt>
                <c:pt idx="10">
                  <c:v>0.2</c:v>
                </c:pt>
                <c:pt idx="11">
                  <c:v>0.41538461538461541</c:v>
                </c:pt>
                <c:pt idx="12">
                  <c:v>0.53846153846153855</c:v>
                </c:pt>
              </c:numCache>
            </c:numRef>
          </c:val>
          <c:extLst>
            <c:ext xmlns:c16="http://schemas.microsoft.com/office/drawing/2014/chart" uri="{C3380CC4-5D6E-409C-BE32-E72D297353CC}">
              <c16:uniqueId val="{00000000-6508-4767-BFB5-63635615AF95}"/>
            </c:ext>
          </c:extLst>
        </c:ser>
        <c:ser>
          <c:idx val="1"/>
          <c:order val="1"/>
          <c:tx>
            <c:strRef>
              <c:f>'63 Kysymys'!$J$33</c:f>
              <c:strCache>
                <c:ptCount val="1"/>
                <c:pt idx="0">
                  <c:v>Koko Suomi 2025</c:v>
                </c:pt>
              </c:strCache>
            </c:strRef>
          </c:tx>
          <c:spPr>
            <a:solidFill>
              <a:schemeClr val="accent3"/>
            </a:solidFill>
            <a:ln>
              <a:noFill/>
            </a:ln>
            <a:effectLst/>
          </c:spPr>
          <c:invertIfNegative val="0"/>
          <c:dLbls>
            <c:dLbl>
              <c:idx val="0"/>
              <c:layout>
                <c:manualLayout>
                  <c:x val="-9.6142230337850095E-17"/>
                  <c:y val="-2.33491399656842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508-4767-BFB5-63635615AF95}"/>
                </c:ext>
              </c:extLst>
            </c:dLbl>
            <c:dLbl>
              <c:idx val="1"/>
              <c:layout>
                <c:manualLayout>
                  <c:x val="-9.6142230337850095E-17"/>
                  <c:y val="-1.16745699828421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08-4767-BFB5-63635615AF95}"/>
                </c:ext>
              </c:extLst>
            </c:dLbl>
            <c:dLbl>
              <c:idx val="2"/>
              <c:layout>
                <c:manualLayout>
                  <c:x val="-3.9331366764997003E-3"/>
                  <c:y val="-1.75118549742630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508-4767-BFB5-63635615AF95}"/>
                </c:ext>
              </c:extLst>
            </c:dLbl>
            <c:dLbl>
              <c:idx val="3"/>
              <c:layout>
                <c:manualLayout>
                  <c:x val="-2.6220911176663389E-3"/>
                  <c:y val="-1.75118549742630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08-4767-BFB5-63635615AF95}"/>
                </c:ext>
              </c:extLst>
            </c:dLbl>
            <c:dLbl>
              <c:idx val="4"/>
              <c:layout>
                <c:manualLayout>
                  <c:x val="3.9331366764995086E-3"/>
                  <c:y val="-2.0430497469973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508-4767-BFB5-63635615AF95}"/>
                </c:ext>
              </c:extLst>
            </c:dLbl>
            <c:dLbl>
              <c:idx val="6"/>
              <c:layout>
                <c:manualLayout>
                  <c:x val="0"/>
                  <c:y val="-1.45932124785526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08-4767-BFB5-63635615AF95}"/>
                </c:ext>
              </c:extLst>
            </c:dLbl>
            <c:dLbl>
              <c:idx val="7"/>
              <c:layout>
                <c:manualLayout>
                  <c:x val="-2.6220911176664352E-3"/>
                  <c:y val="-2.0430497469973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08-4767-BFB5-63635615AF95}"/>
                </c:ext>
              </c:extLst>
            </c:dLbl>
            <c:dLbl>
              <c:idx val="8"/>
              <c:layout>
                <c:manualLayout>
                  <c:x val="0"/>
                  <c:y val="-2.0430497469973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08-4767-BFB5-63635615AF95}"/>
                </c:ext>
              </c:extLst>
            </c:dLbl>
            <c:dLbl>
              <c:idx val="10"/>
              <c:layout>
                <c:manualLayout>
                  <c:x val="0"/>
                  <c:y val="-1.45932124785526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08-4767-BFB5-63635615AF95}"/>
                </c:ext>
              </c:extLst>
            </c:dLbl>
            <c:dLbl>
              <c:idx val="11"/>
              <c:layout>
                <c:manualLayout>
                  <c:x val="0"/>
                  <c:y val="-1.16745699828420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08-4767-BFB5-63635615AF95}"/>
                </c:ext>
              </c:extLst>
            </c:dLbl>
            <c:dLbl>
              <c:idx val="12"/>
              <c:layout>
                <c:manualLayout>
                  <c:x val="0"/>
                  <c:y val="-1.75118549742630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08-4767-BFB5-63635615AF95}"/>
                </c:ext>
              </c:extLst>
            </c:dLbl>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 Kysymys'!$H$34:$H$46</c:f>
              <c:strCache>
                <c:ptCount val="13"/>
                <c:pt idx="0">
                  <c:v>Suomen vetovoiman vahvistaminen kansainvälisille osaajille</c:v>
                </c:pt>
                <c:pt idx="1">
                  <c:v>Työelämän mielenterveyden vahvistaminen ja työkykyongelmiin puuttuminen</c:v>
                </c:pt>
                <c:pt idx="2">
                  <c:v>Nuorten pääsyn parantaminen työmarkkinoille</c:v>
                </c:pt>
                <c:pt idx="3">
                  <c:v>Yli 55-vuotiaiden työssä pysymisen tukeminen</c:v>
                </c:pt>
                <c:pt idx="4">
                  <c:v>Suomessa asuvien ulkomaalaisten työllistymisen edistäminen</c:v>
                </c:pt>
                <c:pt idx="5">
                  <c:v>Eläkkeelle jäämisiän nostaminen</c:v>
                </c:pt>
                <c:pt idx="6">
                  <c:v>Korkeakoulutettujen määrän lisääminen</c:v>
                </c:pt>
                <c:pt idx="7">
                  <c:v>Tutkimus- ja TKI-osaajien määrän lisääminen</c:v>
                </c:pt>
                <c:pt idx="8">
                  <c:v>Perustaitojen ja ammattiosaamisen vahvistaminen</c:v>
                </c:pt>
                <c:pt idx="9">
                  <c:v>Joustavien muunto- ja täydennyskoulutusmahdollisuuksien lisääminen</c:v>
                </c:pt>
                <c:pt idx="10">
                  <c:v>Työvoiman alueellisen liikkuvuuden parantaminen</c:v>
                </c:pt>
                <c:pt idx="11">
                  <c:v>Työn tarjoamisen kannusteiden lisääminen</c:v>
                </c:pt>
                <c:pt idx="12">
                  <c:v>Työn vastaanottamisen kannattavuuden varmistaminen</c:v>
                </c:pt>
              </c:strCache>
            </c:strRef>
          </c:cat>
          <c:val>
            <c:numRef>
              <c:f>'63 Kysymys'!$J$34:$J$46</c:f>
              <c:numCache>
                <c:formatCode>0.0%</c:formatCode>
                <c:ptCount val="13"/>
                <c:pt idx="0">
                  <c:v>0.408203125</c:v>
                </c:pt>
                <c:pt idx="1">
                  <c:v>0.2626953125</c:v>
                </c:pt>
                <c:pt idx="2">
                  <c:v>0.4560546875</c:v>
                </c:pt>
                <c:pt idx="3">
                  <c:v>0.4111328125</c:v>
                </c:pt>
                <c:pt idx="4">
                  <c:v>0.2734375</c:v>
                </c:pt>
                <c:pt idx="5">
                  <c:v>5.2734375E-2</c:v>
                </c:pt>
                <c:pt idx="6">
                  <c:v>7.91015625E-2</c:v>
                </c:pt>
                <c:pt idx="7">
                  <c:v>0.1181640625</c:v>
                </c:pt>
                <c:pt idx="8">
                  <c:v>0.4970703125</c:v>
                </c:pt>
                <c:pt idx="9">
                  <c:v>0.2158203125</c:v>
                </c:pt>
                <c:pt idx="10">
                  <c:v>0.15234375</c:v>
                </c:pt>
                <c:pt idx="11">
                  <c:v>0.361328125</c:v>
                </c:pt>
                <c:pt idx="12">
                  <c:v>0.5341796875</c:v>
                </c:pt>
              </c:numCache>
            </c:numRef>
          </c:val>
          <c:extLst>
            <c:ext xmlns:c16="http://schemas.microsoft.com/office/drawing/2014/chart" uri="{C3380CC4-5D6E-409C-BE32-E72D297353CC}">
              <c16:uniqueId val="{00000001-6508-4767-BFB5-63635615AF95}"/>
            </c:ext>
          </c:extLst>
        </c:ser>
        <c:dLbls>
          <c:dLblPos val="outEnd"/>
          <c:showLegendKey val="0"/>
          <c:showVal val="1"/>
          <c:showCatName val="0"/>
          <c:showSerName val="0"/>
          <c:showPercent val="0"/>
          <c:showBubbleSize val="0"/>
        </c:dLbls>
        <c:gapWidth val="182"/>
        <c:axId val="1748618831"/>
        <c:axId val="1748622671"/>
        <c:extLst>
          <c:ext xmlns:c15="http://schemas.microsoft.com/office/drawing/2012/chart" uri="{02D57815-91ED-43cb-92C2-25804820EDAC}">
            <c15:filteredBarSeries>
              <c15:ser>
                <c:idx val="2"/>
                <c:order val="2"/>
                <c:tx>
                  <c:strRef>
                    <c:extLst>
                      <c:ext uri="{02D57815-91ED-43cb-92C2-25804820EDAC}">
                        <c15:formulaRef>
                          <c15:sqref>'63 Kysymys'!$K$33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'63 Kysymys'!$H$34:$H$46</c15:sqref>
                        </c15:formulaRef>
                      </c:ext>
                    </c:extLst>
                    <c:strCache>
                      <c:ptCount val="13"/>
                      <c:pt idx="0">
                        <c:v>Suomen vetovoiman vahvistaminen kansainvälisille osaajille</c:v>
                      </c:pt>
                      <c:pt idx="1">
                        <c:v>Työelämän mielenterveyden vahvistaminen ja työkykyongelmiin puuttuminen</c:v>
                      </c:pt>
                      <c:pt idx="2">
                        <c:v>Nuorten pääsyn parantaminen työmarkkinoille</c:v>
                      </c:pt>
                      <c:pt idx="3">
                        <c:v>Yli 55-vuotiaiden työssä pysymisen tukeminen</c:v>
                      </c:pt>
                      <c:pt idx="4">
                        <c:v>Suomessa asuvien ulkomaalaisten työllistymisen edistäminen</c:v>
                      </c:pt>
                      <c:pt idx="5">
                        <c:v>Eläkkeelle jäämisiän nostaminen</c:v>
                      </c:pt>
                      <c:pt idx="6">
                        <c:v>Korkeakoulutettujen määrän lisääminen</c:v>
                      </c:pt>
                      <c:pt idx="7">
                        <c:v>Tutkimus- ja TKI-osaajien määrän lisääminen</c:v>
                      </c:pt>
                      <c:pt idx="8">
                        <c:v>Perustaitojen ja ammattiosaamisen vahvistaminen</c:v>
                      </c:pt>
                      <c:pt idx="9">
                        <c:v>Joustavien muunto- ja täydennyskoulutusmahdollisuuksien lisääminen</c:v>
                      </c:pt>
                      <c:pt idx="10">
                        <c:v>Työvoiman alueellisen liikkuvuuden parantaminen</c:v>
                      </c:pt>
                      <c:pt idx="11">
                        <c:v>Työn tarjoamisen kannusteiden lisääminen</c:v>
                      </c:pt>
                      <c:pt idx="12">
                        <c:v>Työn vastaanottamisen kannattavuuden varmistaminen</c:v>
                      </c:pt>
                    </c:strCache>
                  </c:strRef>
                </c:cat>
                <c:val>
                  <c:numRef>
                    <c:extLst>
                      <c:ext uri="{02D57815-91ED-43cb-92C2-25804820EDAC}">
                        <c15:formulaRef>
                          <c15:sqref>'63 Kysymys'!$K$34:$K$46</c15:sqref>
                        </c15:formulaRef>
                      </c:ext>
                    </c:extLst>
                    <c:numCache>
                      <c:formatCode>General</c:formatCode>
                      <c:ptCount val="13"/>
                    </c:numCache>
                  </c:numRef>
                </c:val>
                <c:extLst>
                  <c:ext xmlns:c16="http://schemas.microsoft.com/office/drawing/2014/chart" uri="{C3380CC4-5D6E-409C-BE32-E72D297353CC}">
                    <c16:uniqueId val="{00000002-6508-4767-BFB5-63635615AF95}"/>
                  </c:ext>
                </c:extLst>
              </c15:ser>
            </c15:filteredBarSeries>
          </c:ext>
        </c:extLst>
      </c:barChart>
      <c:catAx>
        <c:axId val="1748618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i-FI"/>
          </a:p>
        </c:txPr>
        <c:crossAx val="1748622671"/>
        <c:crosses val="autoZero"/>
        <c:auto val="1"/>
        <c:lblAlgn val="ctr"/>
        <c:lblOffset val="100"/>
        <c:noMultiLvlLbl val="0"/>
      </c:catAx>
      <c:valAx>
        <c:axId val="1748622671"/>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748618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050" b="1">
          <a:solidFill>
            <a:schemeClr val="tx1"/>
          </a:solidFill>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Kysymys'!$F$33</c:f>
              <c:strCache>
                <c:ptCount val="1"/>
                <c:pt idx="0">
                  <c:v>Häme 2024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Kysymys'!$E$34:$E$38</c:f>
              <c:strCache>
                <c:ptCount val="5"/>
                <c:pt idx="0">
                  <c:v>Teollisuus</c:v>
                </c:pt>
                <c:pt idx="1">
                  <c:v>Rakentaminen</c:v>
                </c:pt>
                <c:pt idx="2">
                  <c:v>Kauppa</c:v>
                </c:pt>
                <c:pt idx="3">
                  <c:v>Palvelut</c:v>
                </c:pt>
                <c:pt idx="4">
                  <c:v>Muu</c:v>
                </c:pt>
              </c:strCache>
            </c:strRef>
          </c:cat>
          <c:val>
            <c:numRef>
              <c:f>'2 Kysymys'!$F$34:$F$38</c:f>
              <c:numCache>
                <c:formatCode>0.0%</c:formatCode>
                <c:ptCount val="5"/>
                <c:pt idx="0">
                  <c:v>0.38888888888888895</c:v>
                </c:pt>
                <c:pt idx="1">
                  <c:v>0.1388888888888889</c:v>
                </c:pt>
                <c:pt idx="2">
                  <c:v>0.16666666666666669</c:v>
                </c:pt>
                <c:pt idx="3">
                  <c:v>0.29166666666666669</c:v>
                </c:pt>
                <c:pt idx="4">
                  <c:v>1.3888888888888888E-2</c:v>
                </c:pt>
              </c:numCache>
            </c:numRef>
          </c:val>
          <c:extLst>
            <c:ext xmlns:c16="http://schemas.microsoft.com/office/drawing/2014/chart" uri="{C3380CC4-5D6E-409C-BE32-E72D297353CC}">
              <c16:uniqueId val="{00000000-29BD-4D66-9F15-3C66DDCC7512}"/>
            </c:ext>
          </c:extLst>
        </c:ser>
        <c:ser>
          <c:idx val="1"/>
          <c:order val="1"/>
          <c:tx>
            <c:strRef>
              <c:f>'2 Kysymys'!$G$33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Kysymys'!$E$34:$E$38</c:f>
              <c:strCache>
                <c:ptCount val="5"/>
                <c:pt idx="0">
                  <c:v>Teollisuus</c:v>
                </c:pt>
                <c:pt idx="1">
                  <c:v>Rakentaminen</c:v>
                </c:pt>
                <c:pt idx="2">
                  <c:v>Kauppa</c:v>
                </c:pt>
                <c:pt idx="3">
                  <c:v>Palvelut</c:v>
                </c:pt>
                <c:pt idx="4">
                  <c:v>Muu</c:v>
                </c:pt>
              </c:strCache>
            </c:strRef>
          </c:cat>
          <c:val>
            <c:numRef>
              <c:f>'2 Kysymys'!$G$34:$G$38</c:f>
              <c:numCache>
                <c:formatCode>0.0%</c:formatCode>
                <c:ptCount val="5"/>
                <c:pt idx="0">
                  <c:v>0.34848484848484851</c:v>
                </c:pt>
                <c:pt idx="1">
                  <c:v>0.10606060606060606</c:v>
                </c:pt>
                <c:pt idx="2">
                  <c:v>0.10606060606060606</c:v>
                </c:pt>
                <c:pt idx="3">
                  <c:v>0.30303030303030304</c:v>
                </c:pt>
                <c:pt idx="4">
                  <c:v>0.13636363636363635</c:v>
                </c:pt>
              </c:numCache>
            </c:numRef>
          </c:val>
          <c:extLst>
            <c:ext xmlns:c16="http://schemas.microsoft.com/office/drawing/2014/chart" uri="{C3380CC4-5D6E-409C-BE32-E72D297353CC}">
              <c16:uniqueId val="{00000001-29BD-4D66-9F15-3C66DDCC7512}"/>
            </c:ext>
          </c:extLst>
        </c:ser>
        <c:ser>
          <c:idx val="2"/>
          <c:order val="2"/>
          <c:tx>
            <c:strRef>
              <c:f>'2 Kysymys'!$H$33</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Kysymys'!$E$34:$E$38</c:f>
              <c:strCache>
                <c:ptCount val="5"/>
                <c:pt idx="0">
                  <c:v>Teollisuus</c:v>
                </c:pt>
                <c:pt idx="1">
                  <c:v>Rakentaminen</c:v>
                </c:pt>
                <c:pt idx="2">
                  <c:v>Kauppa</c:v>
                </c:pt>
                <c:pt idx="3">
                  <c:v>Palvelut</c:v>
                </c:pt>
                <c:pt idx="4">
                  <c:v>Muu</c:v>
                </c:pt>
              </c:strCache>
            </c:strRef>
          </c:cat>
          <c:val>
            <c:numRef>
              <c:f>'2 Kysymys'!$H$34:$H$38</c:f>
              <c:numCache>
                <c:formatCode>0.0%</c:formatCode>
                <c:ptCount val="5"/>
                <c:pt idx="0">
                  <c:v>0.25507246376811593</c:v>
                </c:pt>
                <c:pt idx="1">
                  <c:v>0.1111111111111111</c:v>
                </c:pt>
                <c:pt idx="2">
                  <c:v>0.11207729468599034</c:v>
                </c:pt>
                <c:pt idx="3">
                  <c:v>0.37777777777777777</c:v>
                </c:pt>
                <c:pt idx="4">
                  <c:v>0.14396135265700483</c:v>
                </c:pt>
              </c:numCache>
            </c:numRef>
          </c:val>
          <c:extLst>
            <c:ext xmlns:c16="http://schemas.microsoft.com/office/drawing/2014/chart" uri="{C3380CC4-5D6E-409C-BE32-E72D297353CC}">
              <c16:uniqueId val="{00000002-29BD-4D66-9F15-3C66DDCC7512}"/>
            </c:ext>
          </c:extLst>
        </c:ser>
        <c:dLbls>
          <c:dLblPos val="outEnd"/>
          <c:showLegendKey val="0"/>
          <c:showVal val="1"/>
          <c:showCatName val="0"/>
          <c:showSerName val="0"/>
          <c:showPercent val="0"/>
          <c:showBubbleSize val="0"/>
        </c:dLbls>
        <c:gapWidth val="219"/>
        <c:overlap val="-27"/>
        <c:axId val="1834808496"/>
        <c:axId val="1834808976"/>
        <c:extLst>
          <c:ext xmlns:c15="http://schemas.microsoft.com/office/drawing/2012/chart" uri="{02D57815-91ED-43cb-92C2-25804820EDAC}">
            <c15:filteredBarSeries>
              <c15:ser>
                <c:idx val="3"/>
                <c:order val="3"/>
                <c:tx>
                  <c:strRef>
                    <c:extLst>
                      <c:ext uri="{02D57815-91ED-43cb-92C2-25804820EDAC}">
                        <c15:formulaRef>
                          <c15:sqref>'2 Kysymys'!$I$33</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 Kysymys'!$E$34:$E$38</c15:sqref>
                        </c15:formulaRef>
                      </c:ext>
                    </c:extLst>
                    <c:strCache>
                      <c:ptCount val="5"/>
                      <c:pt idx="0">
                        <c:v>Teollisuus</c:v>
                      </c:pt>
                      <c:pt idx="1">
                        <c:v>Rakentaminen</c:v>
                      </c:pt>
                      <c:pt idx="2">
                        <c:v>Kauppa</c:v>
                      </c:pt>
                      <c:pt idx="3">
                        <c:v>Palvelut</c:v>
                      </c:pt>
                      <c:pt idx="4">
                        <c:v>Muu</c:v>
                      </c:pt>
                    </c:strCache>
                  </c:strRef>
                </c:cat>
                <c:val>
                  <c:numRef>
                    <c:extLst>
                      <c:ext uri="{02D57815-91ED-43cb-92C2-25804820EDAC}">
                        <c15:formulaRef>
                          <c15:sqref>'2 Kysymys'!$I$34:$I$38</c15:sqref>
                        </c15:formulaRef>
                      </c:ext>
                    </c:extLst>
                    <c:numCache>
                      <c:formatCode>General</c:formatCode>
                      <c:ptCount val="5"/>
                    </c:numCache>
                  </c:numRef>
                </c:val>
                <c:extLst>
                  <c:ext xmlns:c16="http://schemas.microsoft.com/office/drawing/2014/chart" uri="{C3380CC4-5D6E-409C-BE32-E72D297353CC}">
                    <c16:uniqueId val="{00000003-29BD-4D66-9F15-3C66DDCC7512}"/>
                  </c:ext>
                </c:extLst>
              </c15:ser>
            </c15:filteredBarSeries>
          </c:ext>
        </c:extLst>
      </c:barChart>
      <c:catAx>
        <c:axId val="183480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834808976"/>
        <c:crosses val="autoZero"/>
        <c:auto val="1"/>
        <c:lblAlgn val="ctr"/>
        <c:lblOffset val="100"/>
        <c:noMultiLvlLbl val="0"/>
      </c:catAx>
      <c:valAx>
        <c:axId val="183480897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3480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 Kysymys'!$G$33</c:f>
              <c:strCache>
                <c:ptCount val="1"/>
                <c:pt idx="0">
                  <c:v>Häme 2024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Kysymys'!$F$34:$F$38</c:f>
              <c:strCache>
                <c:ptCount val="5"/>
                <c:pt idx="0">
                  <c:v>alle 2 milj. euroa (mikroyritys)</c:v>
                </c:pt>
                <c:pt idx="1">
                  <c:v>alle 10 milj. euroa (pienyritys)</c:v>
                </c:pt>
                <c:pt idx="2">
                  <c:v>alle 50 milj. euroa (keskisuuri yritys)</c:v>
                </c:pt>
                <c:pt idx="3">
                  <c:v>yli 50 milj. euroa (suuryritys)</c:v>
                </c:pt>
                <c:pt idx="4">
                  <c:v>En osaa sanoa</c:v>
                </c:pt>
              </c:strCache>
            </c:strRef>
          </c:cat>
          <c:val>
            <c:numRef>
              <c:f>'3 Kysymys'!$G$34:$G$38</c:f>
              <c:numCache>
                <c:formatCode>0.0%</c:formatCode>
                <c:ptCount val="5"/>
                <c:pt idx="0">
                  <c:v>0.38888888888888895</c:v>
                </c:pt>
                <c:pt idx="1">
                  <c:v>0.27777777777777779</c:v>
                </c:pt>
                <c:pt idx="2">
                  <c:v>0.25</c:v>
                </c:pt>
                <c:pt idx="3">
                  <c:v>8.3333333333333343E-2</c:v>
                </c:pt>
                <c:pt idx="4">
                  <c:v>0</c:v>
                </c:pt>
              </c:numCache>
            </c:numRef>
          </c:val>
          <c:extLst>
            <c:ext xmlns:c16="http://schemas.microsoft.com/office/drawing/2014/chart" uri="{C3380CC4-5D6E-409C-BE32-E72D297353CC}">
              <c16:uniqueId val="{00000000-9D46-4E92-B766-C5FF34A11865}"/>
            </c:ext>
          </c:extLst>
        </c:ser>
        <c:ser>
          <c:idx val="1"/>
          <c:order val="1"/>
          <c:tx>
            <c:strRef>
              <c:f>'3 Kysymys'!$H$33</c:f>
              <c:strCache>
                <c:ptCount val="1"/>
                <c:pt idx="0">
                  <c:v>Häme 2025</c:v>
                </c:pt>
              </c:strCache>
            </c:strRef>
          </c:tx>
          <c:spPr>
            <a:solidFill>
              <a:schemeClr val="tx1"/>
            </a:solidFill>
            <a:ln>
              <a:noFill/>
            </a:ln>
            <a:effectLst/>
          </c:spPr>
          <c:invertIfNegative val="0"/>
          <c:dLbls>
            <c:dLbl>
              <c:idx val="1"/>
              <c:layout>
                <c:manualLayout>
                  <c:x val="2.6220911176663389E-3"/>
                  <c:y val="5.83728499142102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46-4E92-B766-C5FF34A11865}"/>
                </c:ext>
              </c:extLst>
            </c:dLbl>
            <c:dLbl>
              <c:idx val="2"/>
              <c:layout>
                <c:manualLayout>
                  <c:x val="1.048836447066526E-2"/>
                  <c:y val="-1.1674569982842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46-4E92-B766-C5FF34A1186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Kysymys'!$F$34:$F$38</c:f>
              <c:strCache>
                <c:ptCount val="5"/>
                <c:pt idx="0">
                  <c:v>alle 2 milj. euroa (mikroyritys)</c:v>
                </c:pt>
                <c:pt idx="1">
                  <c:v>alle 10 milj. euroa (pienyritys)</c:v>
                </c:pt>
                <c:pt idx="2">
                  <c:v>alle 50 milj. euroa (keskisuuri yritys)</c:v>
                </c:pt>
                <c:pt idx="3">
                  <c:v>yli 50 milj. euroa (suuryritys)</c:v>
                </c:pt>
                <c:pt idx="4">
                  <c:v>En osaa sanoa</c:v>
                </c:pt>
              </c:strCache>
            </c:strRef>
          </c:cat>
          <c:val>
            <c:numRef>
              <c:f>'3 Kysymys'!$H$34:$H$38</c:f>
              <c:numCache>
                <c:formatCode>0.0%</c:formatCode>
                <c:ptCount val="5"/>
                <c:pt idx="0">
                  <c:v>0.42424242424242425</c:v>
                </c:pt>
                <c:pt idx="1">
                  <c:v>0.27272727272727271</c:v>
                </c:pt>
                <c:pt idx="2">
                  <c:v>0.24242424242424243</c:v>
                </c:pt>
                <c:pt idx="3">
                  <c:v>6.0606060606060608E-2</c:v>
                </c:pt>
                <c:pt idx="4">
                  <c:v>0</c:v>
                </c:pt>
              </c:numCache>
            </c:numRef>
          </c:val>
          <c:extLst>
            <c:ext xmlns:c16="http://schemas.microsoft.com/office/drawing/2014/chart" uri="{C3380CC4-5D6E-409C-BE32-E72D297353CC}">
              <c16:uniqueId val="{00000001-9D46-4E92-B766-C5FF34A11865}"/>
            </c:ext>
          </c:extLst>
        </c:ser>
        <c:ser>
          <c:idx val="2"/>
          <c:order val="2"/>
          <c:tx>
            <c:strRef>
              <c:f>'3 Kysymys'!$I$33</c:f>
              <c:strCache>
                <c:ptCount val="1"/>
                <c:pt idx="0">
                  <c:v>Koko Suomi 2025</c:v>
                </c:pt>
              </c:strCache>
            </c:strRef>
          </c:tx>
          <c:spPr>
            <a:solidFill>
              <a:schemeClr val="accent3"/>
            </a:solidFill>
            <a:ln>
              <a:noFill/>
            </a:ln>
            <a:effectLst/>
          </c:spPr>
          <c:invertIfNegative val="0"/>
          <c:dLbls>
            <c:dLbl>
              <c:idx val="1"/>
              <c:layout>
                <c:manualLayout>
                  <c:x val="7.8662733529989686E-3"/>
                  <c:y val="1.16745699828420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46-4E92-B766-C5FF34A1186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Kysymys'!$F$34:$F$38</c:f>
              <c:strCache>
                <c:ptCount val="5"/>
                <c:pt idx="0">
                  <c:v>alle 2 milj. euroa (mikroyritys)</c:v>
                </c:pt>
                <c:pt idx="1">
                  <c:v>alle 10 milj. euroa (pienyritys)</c:v>
                </c:pt>
                <c:pt idx="2">
                  <c:v>alle 50 milj. euroa (keskisuuri yritys)</c:v>
                </c:pt>
                <c:pt idx="3">
                  <c:v>yli 50 milj. euroa (suuryritys)</c:v>
                </c:pt>
                <c:pt idx="4">
                  <c:v>En osaa sanoa</c:v>
                </c:pt>
              </c:strCache>
            </c:strRef>
          </c:cat>
          <c:val>
            <c:numRef>
              <c:f>'3 Kysymys'!$I$34:$I$38</c:f>
              <c:numCache>
                <c:formatCode>0.0%</c:formatCode>
                <c:ptCount val="5"/>
                <c:pt idx="0">
                  <c:v>0.45700483091787442</c:v>
                </c:pt>
                <c:pt idx="1">
                  <c:v>0.27536231884057971</c:v>
                </c:pt>
                <c:pt idx="2">
                  <c:v>0.16038647342995171</c:v>
                </c:pt>
                <c:pt idx="3">
                  <c:v>0.10048309178743961</c:v>
                </c:pt>
                <c:pt idx="4">
                  <c:v>6.7632850241545897E-3</c:v>
                </c:pt>
              </c:numCache>
            </c:numRef>
          </c:val>
          <c:extLst>
            <c:ext xmlns:c16="http://schemas.microsoft.com/office/drawing/2014/chart" uri="{C3380CC4-5D6E-409C-BE32-E72D297353CC}">
              <c16:uniqueId val="{00000002-9D46-4E92-B766-C5FF34A11865}"/>
            </c:ext>
          </c:extLst>
        </c:ser>
        <c:dLbls>
          <c:dLblPos val="outEnd"/>
          <c:showLegendKey val="0"/>
          <c:showVal val="1"/>
          <c:showCatName val="0"/>
          <c:showSerName val="0"/>
          <c:showPercent val="0"/>
          <c:showBubbleSize val="0"/>
        </c:dLbls>
        <c:gapWidth val="219"/>
        <c:overlap val="-27"/>
        <c:axId val="1922237456"/>
        <c:axId val="1922228336"/>
        <c:extLst>
          <c:ext xmlns:c15="http://schemas.microsoft.com/office/drawing/2012/chart" uri="{02D57815-91ED-43cb-92C2-25804820EDAC}">
            <c15:filteredBarSeries>
              <c15:ser>
                <c:idx val="3"/>
                <c:order val="3"/>
                <c:tx>
                  <c:strRef>
                    <c:extLst>
                      <c:ext uri="{02D57815-91ED-43cb-92C2-25804820EDAC}">
                        <c15:formulaRef>
                          <c15:sqref>'3 Kysymys'!$J$33</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'3 Kysymys'!$F$34:$F$38</c15:sqref>
                        </c15:formulaRef>
                      </c:ext>
                    </c:extLst>
                    <c:strCache>
                      <c:ptCount val="5"/>
                      <c:pt idx="0">
                        <c:v>alle 2 milj. euroa (mikroyritys)</c:v>
                      </c:pt>
                      <c:pt idx="1">
                        <c:v>alle 10 milj. euroa (pienyritys)</c:v>
                      </c:pt>
                      <c:pt idx="2">
                        <c:v>alle 50 milj. euroa (keskisuuri yritys)</c:v>
                      </c:pt>
                      <c:pt idx="3">
                        <c:v>yli 50 milj. euroa (suuryritys)</c:v>
                      </c:pt>
                      <c:pt idx="4">
                        <c:v>En osaa sanoa</c:v>
                      </c:pt>
                    </c:strCache>
                  </c:strRef>
                </c:cat>
                <c:val>
                  <c:numRef>
                    <c:extLst>
                      <c:ext uri="{02D57815-91ED-43cb-92C2-25804820EDAC}">
                        <c15:formulaRef>
                          <c15:sqref>'3 Kysymys'!$J$34:$J$38</c15:sqref>
                        </c15:formulaRef>
                      </c:ext>
                    </c:extLst>
                    <c:numCache>
                      <c:formatCode>General</c:formatCode>
                      <c:ptCount val="5"/>
                    </c:numCache>
                  </c:numRef>
                </c:val>
                <c:extLst>
                  <c:ext xmlns:c16="http://schemas.microsoft.com/office/drawing/2014/chart" uri="{C3380CC4-5D6E-409C-BE32-E72D297353CC}">
                    <c16:uniqueId val="{00000003-9D46-4E92-B766-C5FF34A11865}"/>
                  </c:ext>
                </c:extLst>
              </c15:ser>
            </c15:filteredBarSeries>
          </c:ext>
        </c:extLst>
      </c:barChart>
      <c:catAx>
        <c:axId val="192223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922228336"/>
        <c:crosses val="autoZero"/>
        <c:auto val="1"/>
        <c:lblAlgn val="ctr"/>
        <c:lblOffset val="100"/>
        <c:noMultiLvlLbl val="0"/>
      </c:catAx>
      <c:valAx>
        <c:axId val="192222833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2223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 Kysymys'!$H$33</c:f>
              <c:strCache>
                <c:ptCount val="1"/>
                <c:pt idx="0">
                  <c:v>Häme 2024</c:v>
                </c:pt>
              </c:strCache>
            </c:strRef>
          </c:tx>
          <c:spPr>
            <a:solidFill>
              <a:schemeClr val="accent1"/>
            </a:solidFill>
            <a:ln>
              <a:noFill/>
            </a:ln>
            <a:effectLst/>
          </c:spPr>
          <c:invertIfNegative val="0"/>
          <c:dLbls>
            <c:dLbl>
              <c:idx val="1"/>
              <c:layout>
                <c:manualLayout>
                  <c:x val="-1.3110455588331694E-2"/>
                  <c:y val="-1.16745699828420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D4-43D5-9C54-6F48DEF49EAF}"/>
                </c:ext>
              </c:extLst>
            </c:dLbl>
            <c:dLbl>
              <c:idx val="3"/>
              <c:layout>
                <c:manualLayout>
                  <c:x val="-7.8662733529990172E-3"/>
                  <c:y val="-1.337695690692550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D4-43D5-9C54-6F48DEF49EAF}"/>
                </c:ext>
              </c:extLst>
            </c:dLbl>
            <c:dLbl>
              <c:idx val="4"/>
              <c:layout>
                <c:manualLayout>
                  <c:x val="-9.177318911832281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6D4-43D5-9C54-6F48DEF49EA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Kysymys'!$G$34:$G$39</c:f>
              <c:strCache>
                <c:ptCount val="6"/>
                <c:pt idx="0">
                  <c:v>1 (Yksinyrittäjä)</c:v>
                </c:pt>
                <c:pt idx="1">
                  <c:v>2-5</c:v>
                </c:pt>
                <c:pt idx="2">
                  <c:v>6-9</c:v>
                </c:pt>
                <c:pt idx="3">
                  <c:v>10-49</c:v>
                </c:pt>
                <c:pt idx="4">
                  <c:v>50-249</c:v>
                </c:pt>
                <c:pt idx="5">
                  <c:v>Yli 250</c:v>
                </c:pt>
              </c:strCache>
            </c:strRef>
          </c:cat>
          <c:val>
            <c:numRef>
              <c:f>'4 Kysymys'!$H$34:$H$39</c:f>
              <c:numCache>
                <c:formatCode>0.0%</c:formatCode>
                <c:ptCount val="6"/>
                <c:pt idx="0">
                  <c:v>5.5555555555555552E-2</c:v>
                </c:pt>
                <c:pt idx="1">
                  <c:v>0.22222222222222221</c:v>
                </c:pt>
                <c:pt idx="2">
                  <c:v>0.1111111111111111</c:v>
                </c:pt>
                <c:pt idx="3">
                  <c:v>0.34722222222222221</c:v>
                </c:pt>
                <c:pt idx="4">
                  <c:v>0.18055555555555555</c:v>
                </c:pt>
                <c:pt idx="5">
                  <c:v>8.3333333333333343E-2</c:v>
                </c:pt>
              </c:numCache>
            </c:numRef>
          </c:val>
          <c:extLst>
            <c:ext xmlns:c16="http://schemas.microsoft.com/office/drawing/2014/chart" uri="{C3380CC4-5D6E-409C-BE32-E72D297353CC}">
              <c16:uniqueId val="{00000000-26D4-43D5-9C54-6F48DEF49EAF}"/>
            </c:ext>
          </c:extLst>
        </c:ser>
        <c:ser>
          <c:idx val="1"/>
          <c:order val="1"/>
          <c:tx>
            <c:strRef>
              <c:f>'4 Kysymys'!$I$33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Kysymys'!$G$34:$G$39</c:f>
              <c:strCache>
                <c:ptCount val="6"/>
                <c:pt idx="0">
                  <c:v>1 (Yksinyrittäjä)</c:v>
                </c:pt>
                <c:pt idx="1">
                  <c:v>2-5</c:v>
                </c:pt>
                <c:pt idx="2">
                  <c:v>6-9</c:v>
                </c:pt>
                <c:pt idx="3">
                  <c:v>10-49</c:v>
                </c:pt>
                <c:pt idx="4">
                  <c:v>50-249</c:v>
                </c:pt>
                <c:pt idx="5">
                  <c:v>Yli 250</c:v>
                </c:pt>
              </c:strCache>
            </c:strRef>
          </c:cat>
          <c:val>
            <c:numRef>
              <c:f>'4 Kysymys'!$I$34:$I$39</c:f>
              <c:numCache>
                <c:formatCode>0.0%</c:formatCode>
                <c:ptCount val="6"/>
                <c:pt idx="0">
                  <c:v>7.5757575757575774E-2</c:v>
                </c:pt>
                <c:pt idx="1">
                  <c:v>0.21212121212121213</c:v>
                </c:pt>
                <c:pt idx="2">
                  <c:v>9.0909090909090912E-2</c:v>
                </c:pt>
                <c:pt idx="3">
                  <c:v>0.36363636363636365</c:v>
                </c:pt>
                <c:pt idx="4">
                  <c:v>0.21212121212121213</c:v>
                </c:pt>
                <c:pt idx="5">
                  <c:v>4.5454545454545456E-2</c:v>
                </c:pt>
              </c:numCache>
            </c:numRef>
          </c:val>
          <c:extLst>
            <c:ext xmlns:c16="http://schemas.microsoft.com/office/drawing/2014/chart" uri="{C3380CC4-5D6E-409C-BE32-E72D297353CC}">
              <c16:uniqueId val="{00000001-26D4-43D5-9C54-6F48DEF49EAF}"/>
            </c:ext>
          </c:extLst>
        </c:ser>
        <c:ser>
          <c:idx val="2"/>
          <c:order val="2"/>
          <c:tx>
            <c:strRef>
              <c:f>'4 Kysymys'!$J$33</c:f>
              <c:strCache>
                <c:ptCount val="1"/>
                <c:pt idx="0">
                  <c:v>Koko Suomi 2025</c:v>
                </c:pt>
              </c:strCache>
            </c:strRef>
          </c:tx>
          <c:spPr>
            <a:solidFill>
              <a:schemeClr val="accent3"/>
            </a:solidFill>
            <a:ln>
              <a:noFill/>
            </a:ln>
            <a:effectLst/>
          </c:spPr>
          <c:invertIfNegative val="0"/>
          <c:dLbls>
            <c:dLbl>
              <c:idx val="1"/>
              <c:layout>
                <c:manualLayout>
                  <c:x val="6.5552277941658471E-3"/>
                  <c:y val="-1.1674569982842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D4-43D5-9C54-6F48DEF49EAF}"/>
                </c:ext>
              </c:extLst>
            </c:dLbl>
            <c:dLbl>
              <c:idx val="3"/>
              <c:layout>
                <c:manualLayout>
                  <c:x val="1.7043592264831202E-2"/>
                  <c:y val="-1.337695690692550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D4-43D5-9C54-6F48DEF49EAF}"/>
                </c:ext>
              </c:extLst>
            </c:dLbl>
            <c:dLbl>
              <c:idx val="4"/>
              <c:layout>
                <c:manualLayout>
                  <c:x val="1.048836447066526E-2"/>
                  <c:y val="-5.83728499142102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D4-43D5-9C54-6F48DEF49EA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Kysymys'!$G$34:$G$39</c:f>
              <c:strCache>
                <c:ptCount val="6"/>
                <c:pt idx="0">
                  <c:v>1 (Yksinyrittäjä)</c:v>
                </c:pt>
                <c:pt idx="1">
                  <c:v>2-5</c:v>
                </c:pt>
                <c:pt idx="2">
                  <c:v>6-9</c:v>
                </c:pt>
                <c:pt idx="3">
                  <c:v>10-49</c:v>
                </c:pt>
                <c:pt idx="4">
                  <c:v>50-249</c:v>
                </c:pt>
                <c:pt idx="5">
                  <c:v>Yli 250</c:v>
                </c:pt>
              </c:strCache>
            </c:strRef>
          </c:cat>
          <c:val>
            <c:numRef>
              <c:f>'4 Kysymys'!$J$34:$J$39</c:f>
              <c:numCache>
                <c:formatCode>0.0%</c:formatCode>
                <c:ptCount val="6"/>
                <c:pt idx="0">
                  <c:v>6.5700483091787429E-2</c:v>
                </c:pt>
                <c:pt idx="1">
                  <c:v>0.2096618357487923</c:v>
                </c:pt>
                <c:pt idx="2">
                  <c:v>0.1458937198067633</c:v>
                </c:pt>
                <c:pt idx="3">
                  <c:v>0.33526570048309179</c:v>
                </c:pt>
                <c:pt idx="4">
                  <c:v>0.16425120772946861</c:v>
                </c:pt>
                <c:pt idx="5">
                  <c:v>7.922705314009662E-2</c:v>
                </c:pt>
              </c:numCache>
            </c:numRef>
          </c:val>
          <c:extLst>
            <c:ext xmlns:c16="http://schemas.microsoft.com/office/drawing/2014/chart" uri="{C3380CC4-5D6E-409C-BE32-E72D297353CC}">
              <c16:uniqueId val="{00000002-26D4-43D5-9C54-6F48DEF49EAF}"/>
            </c:ext>
          </c:extLst>
        </c:ser>
        <c:dLbls>
          <c:dLblPos val="outEnd"/>
          <c:showLegendKey val="0"/>
          <c:showVal val="1"/>
          <c:showCatName val="0"/>
          <c:showSerName val="0"/>
          <c:showPercent val="0"/>
          <c:showBubbleSize val="0"/>
        </c:dLbls>
        <c:gapWidth val="219"/>
        <c:overlap val="-27"/>
        <c:axId val="1922234576"/>
        <c:axId val="1922242736"/>
        <c:extLst>
          <c:ext xmlns:c15="http://schemas.microsoft.com/office/drawing/2012/chart" uri="{02D57815-91ED-43cb-92C2-25804820EDAC}">
            <c15:filteredBarSeries>
              <c15:ser>
                <c:idx val="3"/>
                <c:order val="3"/>
                <c:tx>
                  <c:strRef>
                    <c:extLst>
                      <c:ext uri="{02D57815-91ED-43cb-92C2-25804820EDAC}">
                        <c15:formulaRef>
                          <c15:sqref>'4 Kysymys'!$K$33</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'4 Kysymys'!$G$34:$G$39</c15:sqref>
                        </c15:formulaRef>
                      </c:ext>
                    </c:extLst>
                    <c:strCache>
                      <c:ptCount val="6"/>
                      <c:pt idx="0">
                        <c:v>1 (Yksinyrittäjä)</c:v>
                      </c:pt>
                      <c:pt idx="1">
                        <c:v>2-5</c:v>
                      </c:pt>
                      <c:pt idx="2">
                        <c:v>6-9</c:v>
                      </c:pt>
                      <c:pt idx="3">
                        <c:v>10-49</c:v>
                      </c:pt>
                      <c:pt idx="4">
                        <c:v>50-249</c:v>
                      </c:pt>
                      <c:pt idx="5">
                        <c:v>Yli 250</c:v>
                      </c:pt>
                    </c:strCache>
                  </c:strRef>
                </c:cat>
                <c:val>
                  <c:numRef>
                    <c:extLst>
                      <c:ext uri="{02D57815-91ED-43cb-92C2-25804820EDAC}">
                        <c15:formulaRef>
                          <c15:sqref>'4 Kysymys'!$K$34:$K$39</c15:sqref>
                        </c15:formulaRef>
                      </c:ext>
                    </c:extLst>
                    <c:numCache>
                      <c:formatCode>General</c:formatCode>
                      <c:ptCount val="6"/>
                    </c:numCache>
                  </c:numRef>
                </c:val>
                <c:extLst>
                  <c:ext xmlns:c16="http://schemas.microsoft.com/office/drawing/2014/chart" uri="{C3380CC4-5D6E-409C-BE32-E72D297353CC}">
                    <c16:uniqueId val="{00000003-26D4-43D5-9C54-6F48DEF49EAF}"/>
                  </c:ext>
                </c:extLst>
              </c15:ser>
            </c15:filteredBarSeries>
          </c:ext>
        </c:extLst>
      </c:barChart>
      <c:catAx>
        <c:axId val="192223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922242736"/>
        <c:crosses val="autoZero"/>
        <c:auto val="1"/>
        <c:lblAlgn val="ctr"/>
        <c:lblOffset val="100"/>
        <c:noMultiLvlLbl val="0"/>
      </c:catAx>
      <c:valAx>
        <c:axId val="192224273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22234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'10 Kysymys'!$H$33:$H$34</c:f>
              <c:strCache>
                <c:ptCount val="2"/>
                <c:pt idx="0">
                  <c:v>Keskiarvo</c:v>
                </c:pt>
                <c:pt idx="1">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 Kysymys'!$G$35:$G$42</c:f>
              <c:strCache>
                <c:ptCount val="8"/>
                <c:pt idx="0">
                  <c:v>Ammattiosaajien saatavuus</c:v>
                </c:pt>
                <c:pt idx="1">
                  <c:v>Työelämään tulevien nuorten osaamistaso ja valmiudet</c:v>
                </c:pt>
                <c:pt idx="2">
                  <c:v>Kansainvälisten rekrytointien onnistuminen</c:v>
                </c:pt>
                <c:pt idx="3">
                  <c:v>Saatavilla olevan työvoiman työkyky ja työssäjaksaminen</c:v>
                </c:pt>
                <c:pt idx="4">
                  <c:v>Yrityksemme johdon kyky kehittää ja uudistaa henkilöstön osaamista</c:v>
                </c:pt>
                <c:pt idx="5">
                  <c:v>Työntekijöiden valmiudet toimia digitaalisessa murroksessa</c:v>
                </c:pt>
                <c:pt idx="6">
                  <c:v>Kykymme uudistua ja kehittää uutta liiketoimintaa</c:v>
                </c:pt>
                <c:pt idx="7">
                  <c:v>Korkeasti koulutetun työvoiman saatavuus</c:v>
                </c:pt>
              </c:strCache>
            </c:strRef>
          </c:cat>
          <c:val>
            <c:numRef>
              <c:f>'10 Kysymys'!$H$35:$H$42</c:f>
              <c:numCache>
                <c:formatCode>0.00</c:formatCode>
                <c:ptCount val="8"/>
                <c:pt idx="0">
                  <c:v>2.4242424242424248</c:v>
                </c:pt>
                <c:pt idx="1">
                  <c:v>2.3484848484848486</c:v>
                </c:pt>
                <c:pt idx="2">
                  <c:v>1.8181818181818183</c:v>
                </c:pt>
                <c:pt idx="3">
                  <c:v>2.2461538461538462</c:v>
                </c:pt>
                <c:pt idx="4">
                  <c:v>1.8787878787878789</c:v>
                </c:pt>
                <c:pt idx="5">
                  <c:v>2.0151515151515151</c:v>
                </c:pt>
                <c:pt idx="6">
                  <c:v>2.2575757575757573</c:v>
                </c:pt>
                <c:pt idx="7">
                  <c:v>1.8030303030303032</c:v>
                </c:pt>
              </c:numCache>
            </c:numRef>
          </c:val>
          <c:extLst>
            <c:ext xmlns:c16="http://schemas.microsoft.com/office/drawing/2014/chart" uri="{C3380CC4-5D6E-409C-BE32-E72D297353CC}">
              <c16:uniqueId val="{00000000-CE74-4D3F-B63C-1DC70800E5F5}"/>
            </c:ext>
          </c:extLst>
        </c:ser>
        <c:ser>
          <c:idx val="1"/>
          <c:order val="1"/>
          <c:tx>
            <c:strRef>
              <c:f>'10 Kysymys'!$I$33:$I$34</c:f>
              <c:strCache>
                <c:ptCount val="2"/>
                <c:pt idx="0">
                  <c:v>Keskiarvo</c:v>
                </c:pt>
                <c:pt idx="1">
                  <c:v>Koko Suomi 2025</c:v>
                </c:pt>
              </c:strCache>
            </c:strRef>
          </c:tx>
          <c:spPr>
            <a:solidFill>
              <a:schemeClr val="accent3"/>
            </a:solidFill>
            <a:ln>
              <a:noFill/>
            </a:ln>
            <a:effectLst/>
          </c:spPr>
          <c:invertIfNegative val="0"/>
          <c:dLbls>
            <c:dLbl>
              <c:idx val="0"/>
              <c:layout>
                <c:manualLayout>
                  <c:x val="-9.6142230337850095E-17"/>
                  <c:y val="-1.75118549742630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74-4D3F-B63C-1DC70800E5F5}"/>
                </c:ext>
              </c:extLst>
            </c:dLbl>
            <c:dLbl>
              <c:idx val="1"/>
              <c:layout>
                <c:manualLayout>
                  <c:x val="0"/>
                  <c:y val="-2.62677824613946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74-4D3F-B63C-1DC70800E5F5}"/>
                </c:ext>
              </c:extLst>
            </c:dLbl>
            <c:dLbl>
              <c:idx val="3"/>
              <c:layout>
                <c:manualLayout>
                  <c:x val="0"/>
                  <c:y val="-2.33491399656841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74-4D3F-B63C-1DC70800E5F5}"/>
                </c:ext>
              </c:extLst>
            </c:dLbl>
            <c:dLbl>
              <c:idx val="4"/>
              <c:layout>
                <c:manualLayout>
                  <c:x val="-9.6142230337850095E-17"/>
                  <c:y val="-2.62677824613946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74-4D3F-B63C-1DC70800E5F5}"/>
                </c:ext>
              </c:extLst>
            </c:dLbl>
            <c:dLbl>
              <c:idx val="5"/>
              <c:layout>
                <c:manualLayout>
                  <c:x val="0"/>
                  <c:y val="-1.75118549742631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74-4D3F-B63C-1DC70800E5F5}"/>
                </c:ext>
              </c:extLst>
            </c:dLbl>
            <c:dLbl>
              <c:idx val="6"/>
              <c:layout>
                <c:manualLayout>
                  <c:x val="-1.3110455588331695E-3"/>
                  <c:y val="-2.0430497469973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74-4D3F-B63C-1DC70800E5F5}"/>
                </c:ext>
              </c:extLst>
            </c:dLbl>
            <c:dLbl>
              <c:idx val="7"/>
              <c:layout>
                <c:manualLayout>
                  <c:x val="-9.6142230337850095E-17"/>
                  <c:y val="-1.75118549742630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74-4D3F-B63C-1DC70800E5F5}"/>
                </c:ext>
              </c:extLst>
            </c:dLbl>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 Kysymys'!$G$35:$G$42</c:f>
              <c:strCache>
                <c:ptCount val="8"/>
                <c:pt idx="0">
                  <c:v>Ammattiosaajien saatavuus</c:v>
                </c:pt>
                <c:pt idx="1">
                  <c:v>Työelämään tulevien nuorten osaamistaso ja valmiudet</c:v>
                </c:pt>
                <c:pt idx="2">
                  <c:v>Kansainvälisten rekrytointien onnistuminen</c:v>
                </c:pt>
                <c:pt idx="3">
                  <c:v>Saatavilla olevan työvoiman työkyky ja työssäjaksaminen</c:v>
                </c:pt>
                <c:pt idx="4">
                  <c:v>Yrityksemme johdon kyky kehittää ja uudistaa henkilöstön osaamista</c:v>
                </c:pt>
                <c:pt idx="5">
                  <c:v>Työntekijöiden valmiudet toimia digitaalisessa murroksessa</c:v>
                </c:pt>
                <c:pt idx="6">
                  <c:v>Kykymme uudistua ja kehittää uutta liiketoimintaa</c:v>
                </c:pt>
                <c:pt idx="7">
                  <c:v>Korkeasti koulutetun työvoiman saatavuus</c:v>
                </c:pt>
              </c:strCache>
            </c:strRef>
          </c:cat>
          <c:val>
            <c:numRef>
              <c:f>'10 Kysymys'!$I$35:$I$42</c:f>
              <c:numCache>
                <c:formatCode>0.00</c:formatCode>
                <c:ptCount val="8"/>
                <c:pt idx="0">
                  <c:v>2.2929194956353056</c:v>
                </c:pt>
                <c:pt idx="1">
                  <c:v>2.4122211445198838</c:v>
                </c:pt>
                <c:pt idx="2">
                  <c:v>1.9873170731707317</c:v>
                </c:pt>
                <c:pt idx="3">
                  <c:v>2.2204878048780485</c:v>
                </c:pt>
                <c:pt idx="4">
                  <c:v>1.8919182083739046</c:v>
                </c:pt>
                <c:pt idx="5">
                  <c:v>2.0019455252918288</c:v>
                </c:pt>
                <c:pt idx="6">
                  <c:v>2.122568093385214</c:v>
                </c:pt>
                <c:pt idx="7">
                  <c:v>1.9203109815354713</c:v>
                </c:pt>
              </c:numCache>
            </c:numRef>
          </c:val>
          <c:extLst>
            <c:ext xmlns:c16="http://schemas.microsoft.com/office/drawing/2014/chart" uri="{C3380CC4-5D6E-409C-BE32-E72D297353CC}">
              <c16:uniqueId val="{00000001-CE74-4D3F-B63C-1DC70800E5F5}"/>
            </c:ext>
          </c:extLst>
        </c:ser>
        <c:dLbls>
          <c:dLblPos val="outEnd"/>
          <c:showLegendKey val="0"/>
          <c:showVal val="1"/>
          <c:showCatName val="0"/>
          <c:showSerName val="0"/>
          <c:showPercent val="0"/>
          <c:showBubbleSize val="0"/>
        </c:dLbls>
        <c:gapWidth val="182"/>
        <c:axId val="558132175"/>
        <c:axId val="558119215"/>
        <c:extLst>
          <c:ext xmlns:c15="http://schemas.microsoft.com/office/drawing/2012/chart" uri="{02D57815-91ED-43cb-92C2-25804820EDAC}">
            <c15:filteredBarSeries>
              <c15:ser>
                <c:idx val="2"/>
                <c:order val="2"/>
                <c:tx>
                  <c:strRef>
                    <c:extLst>
                      <c:ext uri="{02D57815-91ED-43cb-92C2-25804820EDAC}">
                        <c15:formulaRef>
                          <c15:sqref>'10 Kysymys'!$J$33:$J$34</c15:sqref>
                        </c15:formulaRef>
                      </c:ext>
                    </c:extLst>
                    <c:strCache>
                      <c:ptCount val="2"/>
                      <c:pt idx="0">
                        <c:v>Keskiarvo</c:v>
                      </c:pt>
                      <c:pt idx="1">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'10 Kysymys'!$G$35:$G$42</c15:sqref>
                        </c15:formulaRef>
                      </c:ext>
                    </c:extLst>
                    <c:strCache>
                      <c:ptCount val="8"/>
                      <c:pt idx="0">
                        <c:v>Ammattiosaajien saatavuus</c:v>
                      </c:pt>
                      <c:pt idx="1">
                        <c:v>Työelämään tulevien nuorten osaamistaso ja valmiudet</c:v>
                      </c:pt>
                      <c:pt idx="2">
                        <c:v>Kansainvälisten rekrytointien onnistuminen</c:v>
                      </c:pt>
                      <c:pt idx="3">
                        <c:v>Saatavilla olevan työvoiman työkyky ja työssäjaksaminen</c:v>
                      </c:pt>
                      <c:pt idx="4">
                        <c:v>Yrityksemme johdon kyky kehittää ja uudistaa henkilöstön osaamista</c:v>
                      </c:pt>
                      <c:pt idx="5">
                        <c:v>Työntekijöiden valmiudet toimia digitaalisessa murroksessa</c:v>
                      </c:pt>
                      <c:pt idx="6">
                        <c:v>Kykymme uudistua ja kehittää uutta liiketoimintaa</c:v>
                      </c:pt>
                      <c:pt idx="7">
                        <c:v>Korkeasti koulutetun työvoiman saatavuus</c:v>
                      </c:pt>
                    </c:strCache>
                  </c:strRef>
                </c:cat>
                <c:val>
                  <c:numRef>
                    <c:extLst>
                      <c:ext uri="{02D57815-91ED-43cb-92C2-25804820EDAC}">
                        <c15:formulaRef>
                          <c15:sqref>'10 Kysymys'!$J$35:$J$42</c15:sqref>
                        </c15:formulaRef>
                      </c:ext>
                    </c:extLst>
                    <c:numCache>
                      <c:formatCode>General</c:formatCode>
                      <c:ptCount val="8"/>
                    </c:numCache>
                  </c:numRef>
                </c:val>
                <c:extLst>
                  <c:ext xmlns:c16="http://schemas.microsoft.com/office/drawing/2014/chart" uri="{C3380CC4-5D6E-409C-BE32-E72D297353CC}">
                    <c16:uniqueId val="{00000002-CE74-4D3F-B63C-1DC70800E5F5}"/>
                  </c:ext>
                </c:extLst>
              </c15:ser>
            </c15:filteredBarSeries>
          </c:ext>
        </c:extLst>
      </c:barChart>
      <c:catAx>
        <c:axId val="558132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crossAx val="558119215"/>
        <c:crosses val="autoZero"/>
        <c:auto val="1"/>
        <c:lblAlgn val="ctr"/>
        <c:lblOffset val="100"/>
        <c:noMultiLvlLbl val="0"/>
      </c:catAx>
      <c:valAx>
        <c:axId val="558119215"/>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crossAx val="558132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rgbClr val="002060"/>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'11 Kysymys'!$G$33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 Kysymys'!$F$34:$F$37</c:f>
              <c:strCache>
                <c:ptCount val="4"/>
                <c:pt idx="0">
                  <c:v>Ei haasta</c:v>
                </c:pt>
                <c:pt idx="1">
                  <c:v>Haastaa vähän</c:v>
                </c:pt>
                <c:pt idx="2">
                  <c:v>Haastaa paljon</c:v>
                </c:pt>
                <c:pt idx="3">
                  <c:v>En osaa sanoa</c:v>
                </c:pt>
              </c:strCache>
            </c:strRef>
          </c:cat>
          <c:val>
            <c:numRef>
              <c:f>'11 Kysymys'!$G$34:$G$37</c:f>
              <c:numCache>
                <c:formatCode>0.0%</c:formatCode>
                <c:ptCount val="4"/>
                <c:pt idx="0">
                  <c:v>9.0909090909090912E-2</c:v>
                </c:pt>
                <c:pt idx="1">
                  <c:v>0.40909090909090912</c:v>
                </c:pt>
                <c:pt idx="2">
                  <c:v>0.48484848484848486</c:v>
                </c:pt>
                <c:pt idx="3">
                  <c:v>1.5151515151515152E-2</c:v>
                </c:pt>
              </c:numCache>
            </c:numRef>
          </c:val>
          <c:extLst>
            <c:ext xmlns:c16="http://schemas.microsoft.com/office/drawing/2014/chart" uri="{C3380CC4-5D6E-409C-BE32-E72D297353CC}">
              <c16:uniqueId val="{00000000-92EF-4A33-8204-32FF3401C723}"/>
            </c:ext>
          </c:extLst>
        </c:ser>
        <c:ser>
          <c:idx val="1"/>
          <c:order val="1"/>
          <c:tx>
            <c:strRef>
              <c:f>'11 Kysymys'!$H$33</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 Kysymys'!$F$34:$F$37</c:f>
              <c:strCache>
                <c:ptCount val="4"/>
                <c:pt idx="0">
                  <c:v>Ei haasta</c:v>
                </c:pt>
                <c:pt idx="1">
                  <c:v>Haastaa vähän</c:v>
                </c:pt>
                <c:pt idx="2">
                  <c:v>Haastaa paljon</c:v>
                </c:pt>
                <c:pt idx="3">
                  <c:v>En osaa sanoa</c:v>
                </c:pt>
              </c:strCache>
            </c:strRef>
          </c:cat>
          <c:val>
            <c:numRef>
              <c:f>'11 Kysymys'!$H$34:$H$37</c:f>
              <c:numCache>
                <c:formatCode>0.0%</c:formatCode>
                <c:ptCount val="4"/>
                <c:pt idx="0">
                  <c:v>0.16779825412221144</c:v>
                </c:pt>
                <c:pt idx="1">
                  <c:v>0.38894277400581961</c:v>
                </c:pt>
                <c:pt idx="2">
                  <c:v>0.42580019398642094</c:v>
                </c:pt>
                <c:pt idx="3">
                  <c:v>1.7458777885548012E-2</c:v>
                </c:pt>
              </c:numCache>
            </c:numRef>
          </c:val>
          <c:extLst>
            <c:ext xmlns:c16="http://schemas.microsoft.com/office/drawing/2014/chart" uri="{C3380CC4-5D6E-409C-BE32-E72D297353CC}">
              <c16:uniqueId val="{00000001-92EF-4A33-8204-32FF3401C723}"/>
            </c:ext>
          </c:extLst>
        </c:ser>
        <c:dLbls>
          <c:dLblPos val="outEnd"/>
          <c:showLegendKey val="0"/>
          <c:showVal val="1"/>
          <c:showCatName val="0"/>
          <c:showSerName val="0"/>
          <c:showPercent val="0"/>
          <c:showBubbleSize val="0"/>
        </c:dLbls>
        <c:gapWidth val="219"/>
        <c:overlap val="-27"/>
        <c:axId val="558139855"/>
        <c:axId val="558146575"/>
        <c:extLst>
          <c:ext xmlns:c15="http://schemas.microsoft.com/office/drawing/2012/chart" uri="{02D57815-91ED-43cb-92C2-25804820EDAC}">
            <c15:filteredBarSeries>
              <c15:ser>
                <c:idx val="2"/>
                <c:order val="2"/>
                <c:tx>
                  <c:strRef>
                    <c:extLst>
                      <c:ext uri="{02D57815-91ED-43cb-92C2-25804820EDAC}">
                        <c15:formulaRef>
                          <c15:sqref>'11 Kysymys'!$I$33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'11 Kysymys'!$F$34:$F$37</c15:sqref>
                        </c15:formulaRef>
                      </c:ext>
                    </c:extLst>
                    <c:strCache>
                      <c:ptCount val="4"/>
                      <c:pt idx="0">
                        <c:v>Ei haasta</c:v>
                      </c:pt>
                      <c:pt idx="1">
                        <c:v>Haastaa vähän</c:v>
                      </c:pt>
                      <c:pt idx="2">
                        <c:v>Haastaa paljon</c:v>
                      </c:pt>
                      <c:pt idx="3">
                        <c:v>En osaa sanoa</c:v>
                      </c:pt>
                    </c:strCache>
                  </c:strRef>
                </c:cat>
                <c:val>
                  <c:numRef>
                    <c:extLst>
                      <c:ext uri="{02D57815-91ED-43cb-92C2-25804820EDAC}">
                        <c15:formulaRef>
                          <c15:sqref>'11 Kysymys'!$I$34:$I$37</c15:sqref>
                        </c15:formulaRef>
                      </c:ext>
                    </c:extLst>
                    <c:numCache>
                      <c:formatCode>General</c:formatCode>
                      <c:ptCount val="4"/>
                    </c:numCache>
                  </c:numRef>
                </c:val>
                <c:extLst>
                  <c:ext xmlns:c16="http://schemas.microsoft.com/office/drawing/2014/chart" uri="{C3380CC4-5D6E-409C-BE32-E72D297353CC}">
                    <c16:uniqueId val="{00000002-92EF-4A33-8204-32FF3401C723}"/>
                  </c:ext>
                </c:extLst>
              </c15:ser>
            </c15:filteredBarSeries>
          </c:ext>
        </c:extLst>
      </c:barChart>
      <c:catAx>
        <c:axId val="558139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crossAx val="558146575"/>
        <c:crosses val="autoZero"/>
        <c:auto val="1"/>
        <c:lblAlgn val="ctr"/>
        <c:lblOffset val="100"/>
        <c:noMultiLvlLbl val="0"/>
      </c:catAx>
      <c:valAx>
        <c:axId val="55814657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58139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rgbClr val="002060"/>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'12 Kysymys'!$G$33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 Kysymys'!$F$34:$F$37</c:f>
              <c:strCache>
                <c:ptCount val="4"/>
                <c:pt idx="0">
                  <c:v>Ei haasta</c:v>
                </c:pt>
                <c:pt idx="1">
                  <c:v>Haastaa vähän</c:v>
                </c:pt>
                <c:pt idx="2">
                  <c:v>Haastaa paljon</c:v>
                </c:pt>
                <c:pt idx="3">
                  <c:v>En osaa sanoa</c:v>
                </c:pt>
              </c:strCache>
            </c:strRef>
          </c:cat>
          <c:val>
            <c:numRef>
              <c:f>'12 Kysymys'!$G$34:$G$37</c:f>
              <c:numCache>
                <c:formatCode>0.0%</c:formatCode>
                <c:ptCount val="4"/>
                <c:pt idx="0">
                  <c:v>0.15151515151515155</c:v>
                </c:pt>
                <c:pt idx="1">
                  <c:v>0.36363636363636365</c:v>
                </c:pt>
                <c:pt idx="2">
                  <c:v>0.46969696969696972</c:v>
                </c:pt>
                <c:pt idx="3">
                  <c:v>1.5151515151515152E-2</c:v>
                </c:pt>
              </c:numCache>
            </c:numRef>
          </c:val>
          <c:extLst>
            <c:ext xmlns:c16="http://schemas.microsoft.com/office/drawing/2014/chart" uri="{C3380CC4-5D6E-409C-BE32-E72D297353CC}">
              <c16:uniqueId val="{00000000-08E1-4E32-8273-BC1A9FAD35EA}"/>
            </c:ext>
          </c:extLst>
        </c:ser>
        <c:ser>
          <c:idx val="1"/>
          <c:order val="1"/>
          <c:tx>
            <c:strRef>
              <c:f>'12 Kysymys'!$H$33</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 Kysymys'!$F$34:$F$37</c:f>
              <c:strCache>
                <c:ptCount val="4"/>
                <c:pt idx="0">
                  <c:v>Ei haasta</c:v>
                </c:pt>
                <c:pt idx="1">
                  <c:v>Haastaa vähän</c:v>
                </c:pt>
                <c:pt idx="2">
                  <c:v>Haastaa paljon</c:v>
                </c:pt>
                <c:pt idx="3">
                  <c:v>En osaa sanoa</c:v>
                </c:pt>
              </c:strCache>
            </c:strRef>
          </c:cat>
          <c:val>
            <c:numRef>
              <c:f>'12 Kysymys'!$H$34:$H$37</c:f>
              <c:numCache>
                <c:formatCode>0.0%</c:formatCode>
                <c:ptCount val="4"/>
                <c:pt idx="0">
                  <c:v>0.1483996120271581</c:v>
                </c:pt>
                <c:pt idx="1">
                  <c:v>0.32977691561590688</c:v>
                </c:pt>
                <c:pt idx="2">
                  <c:v>0.48302618816682835</c:v>
                </c:pt>
                <c:pt idx="3">
                  <c:v>3.8797284190106696E-2</c:v>
                </c:pt>
              </c:numCache>
            </c:numRef>
          </c:val>
          <c:extLst>
            <c:ext xmlns:c16="http://schemas.microsoft.com/office/drawing/2014/chart" uri="{C3380CC4-5D6E-409C-BE32-E72D297353CC}">
              <c16:uniqueId val="{00000001-08E1-4E32-8273-BC1A9FAD35EA}"/>
            </c:ext>
          </c:extLst>
        </c:ser>
        <c:dLbls>
          <c:dLblPos val="outEnd"/>
          <c:showLegendKey val="0"/>
          <c:showVal val="1"/>
          <c:showCatName val="0"/>
          <c:showSerName val="0"/>
          <c:showPercent val="0"/>
          <c:showBubbleSize val="0"/>
        </c:dLbls>
        <c:gapWidth val="219"/>
        <c:overlap val="-27"/>
        <c:axId val="558161455"/>
        <c:axId val="558150415"/>
        <c:extLst>
          <c:ext xmlns:c15="http://schemas.microsoft.com/office/drawing/2012/chart" uri="{02D57815-91ED-43cb-92C2-25804820EDAC}">
            <c15:filteredBarSeries>
              <c15:ser>
                <c:idx val="2"/>
                <c:order val="2"/>
                <c:tx>
                  <c:strRef>
                    <c:extLst>
                      <c:ext uri="{02D57815-91ED-43cb-92C2-25804820EDAC}">
                        <c15:formulaRef>
                          <c15:sqref>'12 Kysymys'!$I$33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'12 Kysymys'!$F$34:$F$37</c15:sqref>
                        </c15:formulaRef>
                      </c:ext>
                    </c:extLst>
                    <c:strCache>
                      <c:ptCount val="4"/>
                      <c:pt idx="0">
                        <c:v>Ei haasta</c:v>
                      </c:pt>
                      <c:pt idx="1">
                        <c:v>Haastaa vähän</c:v>
                      </c:pt>
                      <c:pt idx="2">
                        <c:v>Haastaa paljon</c:v>
                      </c:pt>
                      <c:pt idx="3">
                        <c:v>En osaa sanoa</c:v>
                      </c:pt>
                    </c:strCache>
                  </c:strRef>
                </c:cat>
                <c:val>
                  <c:numRef>
                    <c:extLst>
                      <c:ext uri="{02D57815-91ED-43cb-92C2-25804820EDAC}">
                        <c15:formulaRef>
                          <c15:sqref>'12 Kysymys'!$I$34:$I$37</c15:sqref>
                        </c15:formulaRef>
                      </c:ext>
                    </c:extLst>
                    <c:numCache>
                      <c:formatCode>General</c:formatCode>
                      <c:ptCount val="4"/>
                    </c:numCache>
                  </c:numRef>
                </c:val>
                <c:extLst>
                  <c:ext xmlns:c16="http://schemas.microsoft.com/office/drawing/2014/chart" uri="{C3380CC4-5D6E-409C-BE32-E72D297353CC}">
                    <c16:uniqueId val="{00000002-08E1-4E32-8273-BC1A9FAD35EA}"/>
                  </c:ext>
                </c:extLst>
              </c15:ser>
            </c15:filteredBarSeries>
          </c:ext>
        </c:extLst>
      </c:barChart>
      <c:catAx>
        <c:axId val="55816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crossAx val="558150415"/>
        <c:crosses val="autoZero"/>
        <c:auto val="1"/>
        <c:lblAlgn val="ctr"/>
        <c:lblOffset val="100"/>
        <c:noMultiLvlLbl val="0"/>
      </c:catAx>
      <c:valAx>
        <c:axId val="55815041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58161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rgbClr val="002060"/>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'14 Kysymys'!$G$33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 Kysymys'!$F$34:$F$37</c:f>
              <c:strCache>
                <c:ptCount val="4"/>
                <c:pt idx="0">
                  <c:v>Ei haasta</c:v>
                </c:pt>
                <c:pt idx="1">
                  <c:v>Haastaa vähän</c:v>
                </c:pt>
                <c:pt idx="2">
                  <c:v>Haastaa paljon</c:v>
                </c:pt>
                <c:pt idx="3">
                  <c:v>En osaa sanoa</c:v>
                </c:pt>
              </c:strCache>
            </c:strRef>
          </c:cat>
          <c:val>
            <c:numRef>
              <c:f>'14 Kysymys'!$G$34:$G$37</c:f>
              <c:numCache>
                <c:formatCode>0.0%</c:formatCode>
                <c:ptCount val="4"/>
                <c:pt idx="0">
                  <c:v>0.15384615384615385</c:v>
                </c:pt>
                <c:pt idx="1">
                  <c:v>0.47692307692307695</c:v>
                </c:pt>
                <c:pt idx="2">
                  <c:v>0.33846153846153848</c:v>
                </c:pt>
                <c:pt idx="3">
                  <c:v>3.0769230769230771E-2</c:v>
                </c:pt>
              </c:numCache>
            </c:numRef>
          </c:val>
          <c:extLst>
            <c:ext xmlns:c16="http://schemas.microsoft.com/office/drawing/2014/chart" uri="{C3380CC4-5D6E-409C-BE32-E72D297353CC}">
              <c16:uniqueId val="{00000000-FC7C-482A-973B-9D7E6253CA8E}"/>
            </c:ext>
          </c:extLst>
        </c:ser>
        <c:ser>
          <c:idx val="1"/>
          <c:order val="1"/>
          <c:tx>
            <c:strRef>
              <c:f>'14 Kysymys'!$H$33</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 Kysymys'!$F$34:$F$37</c:f>
              <c:strCache>
                <c:ptCount val="4"/>
                <c:pt idx="0">
                  <c:v>Ei haasta</c:v>
                </c:pt>
                <c:pt idx="1">
                  <c:v>Haastaa vähän</c:v>
                </c:pt>
                <c:pt idx="2">
                  <c:v>Haastaa paljon</c:v>
                </c:pt>
                <c:pt idx="3">
                  <c:v>En osaa sanoa</c:v>
                </c:pt>
              </c:strCache>
            </c:strRef>
          </c:cat>
          <c:val>
            <c:numRef>
              <c:f>'14 Kysymys'!$H$34:$H$37</c:f>
              <c:numCache>
                <c:formatCode>0.0%</c:formatCode>
                <c:ptCount val="4"/>
                <c:pt idx="0">
                  <c:v>0.1678048780487805</c:v>
                </c:pt>
                <c:pt idx="1">
                  <c:v>0.4731707317073171</c:v>
                </c:pt>
                <c:pt idx="2">
                  <c:v>0.32975609756097557</c:v>
                </c:pt>
                <c:pt idx="3">
                  <c:v>2.9268292682926831E-2</c:v>
                </c:pt>
              </c:numCache>
            </c:numRef>
          </c:val>
          <c:extLst>
            <c:ext xmlns:c16="http://schemas.microsoft.com/office/drawing/2014/chart" uri="{C3380CC4-5D6E-409C-BE32-E72D297353CC}">
              <c16:uniqueId val="{00000001-FC7C-482A-973B-9D7E6253CA8E}"/>
            </c:ext>
          </c:extLst>
        </c:ser>
        <c:dLbls>
          <c:dLblPos val="outEnd"/>
          <c:showLegendKey val="0"/>
          <c:showVal val="1"/>
          <c:showCatName val="0"/>
          <c:showSerName val="0"/>
          <c:showPercent val="0"/>
          <c:showBubbleSize val="0"/>
        </c:dLbls>
        <c:gapWidth val="219"/>
        <c:overlap val="-27"/>
        <c:axId val="2049925823"/>
        <c:axId val="2049911423"/>
        <c:extLst>
          <c:ext xmlns:c15="http://schemas.microsoft.com/office/drawing/2012/chart" uri="{02D57815-91ED-43cb-92C2-25804820EDAC}">
            <c15:filteredBarSeries>
              <c15:ser>
                <c:idx val="2"/>
                <c:order val="2"/>
                <c:tx>
                  <c:strRef>
                    <c:extLst>
                      <c:ext uri="{02D57815-91ED-43cb-92C2-25804820EDAC}">
                        <c15:formulaRef>
                          <c15:sqref>'14 Kysymys'!$I$33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'14 Kysymys'!$F$34:$F$37</c15:sqref>
                        </c15:formulaRef>
                      </c:ext>
                    </c:extLst>
                    <c:strCache>
                      <c:ptCount val="4"/>
                      <c:pt idx="0">
                        <c:v>Ei haasta</c:v>
                      </c:pt>
                      <c:pt idx="1">
                        <c:v>Haastaa vähän</c:v>
                      </c:pt>
                      <c:pt idx="2">
                        <c:v>Haastaa paljon</c:v>
                      </c:pt>
                      <c:pt idx="3">
                        <c:v>En osaa sanoa</c:v>
                      </c:pt>
                    </c:strCache>
                  </c:strRef>
                </c:cat>
                <c:val>
                  <c:numRef>
                    <c:extLst>
                      <c:ext uri="{02D57815-91ED-43cb-92C2-25804820EDAC}">
                        <c15:formulaRef>
                          <c15:sqref>'14 Kysymys'!$I$34:$I$37</c15:sqref>
                        </c15:formulaRef>
                      </c:ext>
                    </c:extLst>
                    <c:numCache>
                      <c:formatCode>General</c:formatCode>
                      <c:ptCount val="4"/>
                    </c:numCache>
                  </c:numRef>
                </c:val>
                <c:extLst>
                  <c:ext xmlns:c16="http://schemas.microsoft.com/office/drawing/2014/chart" uri="{C3380CC4-5D6E-409C-BE32-E72D297353CC}">
                    <c16:uniqueId val="{00000002-FC7C-482A-973B-9D7E6253CA8E}"/>
                  </c:ext>
                </c:extLst>
              </c15:ser>
            </c15:filteredBarSeries>
          </c:ext>
        </c:extLst>
      </c:barChart>
      <c:catAx>
        <c:axId val="204992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2049911423"/>
        <c:crosses val="autoZero"/>
        <c:auto val="1"/>
        <c:lblAlgn val="ctr"/>
        <c:lblOffset val="100"/>
        <c:noMultiLvlLbl val="0"/>
      </c:catAx>
      <c:valAx>
        <c:axId val="204991142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4992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'27 Kysymys'!$G$33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 Kysymys'!$F$34:$F$36</c:f>
              <c:strCache>
                <c:ptCount val="3"/>
                <c:pt idx="0">
                  <c:v>Kyllä, ammatillisesta koulutuksesta</c:v>
                </c:pt>
                <c:pt idx="1">
                  <c:v>Kyllä, korkeakoulusta</c:v>
                </c:pt>
                <c:pt idx="2">
                  <c:v>Ei</c:v>
                </c:pt>
              </c:strCache>
            </c:strRef>
          </c:cat>
          <c:val>
            <c:numRef>
              <c:f>'27 Kysymys'!$G$34:$G$36</c:f>
              <c:numCache>
                <c:formatCode>0.0%</c:formatCode>
                <c:ptCount val="3"/>
                <c:pt idx="0">
                  <c:v>0.42424242424242425</c:v>
                </c:pt>
                <c:pt idx="1">
                  <c:v>0.18181818181818182</c:v>
                </c:pt>
                <c:pt idx="2">
                  <c:v>0.46969696969696972</c:v>
                </c:pt>
              </c:numCache>
            </c:numRef>
          </c:val>
          <c:extLst>
            <c:ext xmlns:c16="http://schemas.microsoft.com/office/drawing/2014/chart" uri="{C3380CC4-5D6E-409C-BE32-E72D297353CC}">
              <c16:uniqueId val="{00000000-1B4C-4A05-BC6A-0A2B531CE9D5}"/>
            </c:ext>
          </c:extLst>
        </c:ser>
        <c:ser>
          <c:idx val="1"/>
          <c:order val="1"/>
          <c:tx>
            <c:strRef>
              <c:f>'27 Kysymys'!$H$33</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 Kysymys'!$F$34:$F$36</c:f>
              <c:strCache>
                <c:ptCount val="3"/>
                <c:pt idx="0">
                  <c:v>Kyllä, ammatillisesta koulutuksesta</c:v>
                </c:pt>
                <c:pt idx="1">
                  <c:v>Kyllä, korkeakoulusta</c:v>
                </c:pt>
                <c:pt idx="2">
                  <c:v>Ei</c:v>
                </c:pt>
              </c:strCache>
            </c:strRef>
          </c:cat>
          <c:val>
            <c:numRef>
              <c:f>'27 Kysymys'!$H$34:$H$36</c:f>
              <c:numCache>
                <c:formatCode>0.0%</c:formatCode>
                <c:ptCount val="3"/>
                <c:pt idx="0">
                  <c:v>0.35265700483091789</c:v>
                </c:pt>
                <c:pt idx="1">
                  <c:v>0.27729468599033819</c:v>
                </c:pt>
                <c:pt idx="2">
                  <c:v>0.46956521739130436</c:v>
                </c:pt>
              </c:numCache>
            </c:numRef>
          </c:val>
          <c:extLst>
            <c:ext xmlns:c16="http://schemas.microsoft.com/office/drawing/2014/chart" uri="{C3380CC4-5D6E-409C-BE32-E72D297353CC}">
              <c16:uniqueId val="{00000001-1B4C-4A05-BC6A-0A2B531CE9D5}"/>
            </c:ext>
          </c:extLst>
        </c:ser>
        <c:dLbls>
          <c:dLblPos val="outEnd"/>
          <c:showLegendKey val="0"/>
          <c:showVal val="1"/>
          <c:showCatName val="0"/>
          <c:showSerName val="0"/>
          <c:showPercent val="0"/>
          <c:showBubbleSize val="0"/>
        </c:dLbls>
        <c:gapWidth val="219"/>
        <c:overlap val="-27"/>
        <c:axId val="1949515951"/>
        <c:axId val="1949514511"/>
        <c:extLst>
          <c:ext xmlns:c15="http://schemas.microsoft.com/office/drawing/2012/chart" uri="{02D57815-91ED-43cb-92C2-25804820EDAC}">
            <c15:filteredBarSeries>
              <c15:ser>
                <c:idx val="2"/>
                <c:order val="2"/>
                <c:tx>
                  <c:strRef>
                    <c:extLst>
                      <c:ext uri="{02D57815-91ED-43cb-92C2-25804820EDAC}">
                        <c15:formulaRef>
                          <c15:sqref>'27 Kysymys'!$I$33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'27 Kysymys'!$F$34:$F$36</c15:sqref>
                        </c15:formulaRef>
                      </c:ext>
                    </c:extLst>
                    <c:strCache>
                      <c:ptCount val="3"/>
                      <c:pt idx="0">
                        <c:v>Kyllä, ammatillisesta koulutuksesta</c:v>
                      </c:pt>
                      <c:pt idx="1">
                        <c:v>Kyllä, korkeakoulusta</c:v>
                      </c:pt>
                      <c:pt idx="2">
                        <c:v>Ei</c:v>
                      </c:pt>
                    </c:strCache>
                  </c:strRef>
                </c:cat>
                <c:val>
                  <c:numRef>
                    <c:extLst>
                      <c:ext uri="{02D57815-91ED-43cb-92C2-25804820EDAC}">
                        <c15:formulaRef>
                          <c15:sqref>'27 Kysymys'!$I$34:$I$36</c15:sqref>
                        </c15:formulaRef>
                      </c:ext>
                    </c:extLst>
                    <c:numCache>
                      <c:formatCode>General</c:formatCode>
                      <c:ptCount val="3"/>
                    </c:numCache>
                  </c:numRef>
                </c:val>
                <c:extLst>
                  <c:ext xmlns:c16="http://schemas.microsoft.com/office/drawing/2014/chart" uri="{C3380CC4-5D6E-409C-BE32-E72D297353CC}">
                    <c16:uniqueId val="{00000002-1B4C-4A05-BC6A-0A2B531CE9D5}"/>
                  </c:ext>
                </c:extLst>
              </c15:ser>
            </c15:filteredBarSeries>
          </c:ext>
        </c:extLst>
      </c:barChart>
      <c:catAx>
        <c:axId val="194951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949514511"/>
        <c:crosses val="autoZero"/>
        <c:auto val="1"/>
        <c:lblAlgn val="ctr"/>
        <c:lblOffset val="100"/>
        <c:noMultiLvlLbl val="0"/>
      </c:catAx>
      <c:valAx>
        <c:axId val="194951451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4951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'28 Kysymys'!$G$33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'28 Kysymys'!$F$34:$F$39</c:f>
              <c:strCache>
                <c:ptCount val="6"/>
                <c:pt idx="0">
                  <c:v>Erittäin huonosti</c:v>
                </c:pt>
                <c:pt idx="1">
                  <c:v>Huonosti</c:v>
                </c:pt>
                <c:pt idx="2">
                  <c:v>Ei hyvin eikä huonosti</c:v>
                </c:pt>
                <c:pt idx="3">
                  <c:v>Hyvin</c:v>
                </c:pt>
                <c:pt idx="4">
                  <c:v>Erittäin hyvin</c:v>
                </c:pt>
                <c:pt idx="5">
                  <c:v>En osaa sanoa</c:v>
                </c:pt>
              </c:strCache>
            </c:strRef>
          </c:cat>
          <c:val>
            <c:numRef>
              <c:f>'28 Kysymys'!$G$34:$G$39</c:f>
              <c:numCache>
                <c:formatCode>0.0%</c:formatCode>
                <c:ptCount val="6"/>
                <c:pt idx="0">
                  <c:v>0</c:v>
                </c:pt>
                <c:pt idx="1">
                  <c:v>0.18181818181818182</c:v>
                </c:pt>
                <c:pt idx="2">
                  <c:v>0</c:v>
                </c:pt>
                <c:pt idx="3">
                  <c:v>0.81818181818181823</c:v>
                </c:pt>
                <c:pt idx="4">
                  <c:v>0</c:v>
                </c:pt>
                <c:pt idx="5">
                  <c:v>0</c:v>
                </c:pt>
              </c:numCache>
            </c:numRef>
          </c:val>
          <c:extLst>
            <c:ext xmlns:c16="http://schemas.microsoft.com/office/drawing/2014/chart" uri="{C3380CC4-5D6E-409C-BE32-E72D297353CC}">
              <c16:uniqueId val="{00000000-9064-4810-8257-2FE88659F550}"/>
            </c:ext>
          </c:extLst>
        </c:ser>
        <c:ser>
          <c:idx val="1"/>
          <c:order val="1"/>
          <c:tx>
            <c:strRef>
              <c:f>'28 Kysymys'!$H$33</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'28 Kysymys'!$F$34:$F$39</c:f>
              <c:strCache>
                <c:ptCount val="6"/>
                <c:pt idx="0">
                  <c:v>Erittäin huonosti</c:v>
                </c:pt>
                <c:pt idx="1">
                  <c:v>Huonosti</c:v>
                </c:pt>
                <c:pt idx="2">
                  <c:v>Ei hyvin eikä huonosti</c:v>
                </c:pt>
                <c:pt idx="3">
                  <c:v>Hyvin</c:v>
                </c:pt>
                <c:pt idx="4">
                  <c:v>Erittäin hyvin</c:v>
                </c:pt>
                <c:pt idx="5">
                  <c:v>En osaa sanoa</c:v>
                </c:pt>
              </c:strCache>
            </c:strRef>
          </c:cat>
          <c:val>
            <c:numRef>
              <c:f>'28 Kysymys'!$H$34:$H$39</c:f>
              <c:numCache>
                <c:formatCode>0.0%</c:formatCode>
                <c:ptCount val="6"/>
                <c:pt idx="0">
                  <c:v>3.5335689045936395E-3</c:v>
                </c:pt>
                <c:pt idx="1">
                  <c:v>9.8939929328621903E-2</c:v>
                </c:pt>
                <c:pt idx="2">
                  <c:v>0.24734982332155478</c:v>
                </c:pt>
                <c:pt idx="3">
                  <c:v>0.53356890459363959</c:v>
                </c:pt>
                <c:pt idx="4">
                  <c:v>9.8939929328621903E-2</c:v>
                </c:pt>
                <c:pt idx="5">
                  <c:v>1.7667844522968199E-2</c:v>
                </c:pt>
              </c:numCache>
            </c:numRef>
          </c:val>
          <c:extLst>
            <c:ext xmlns:c16="http://schemas.microsoft.com/office/drawing/2014/chart" uri="{C3380CC4-5D6E-409C-BE32-E72D297353CC}">
              <c16:uniqueId val="{00000001-9064-4810-8257-2FE88659F550}"/>
            </c:ext>
          </c:extLst>
        </c:ser>
        <c:dLbls>
          <c:dLblPos val="outEnd"/>
          <c:showLegendKey val="0"/>
          <c:showVal val="1"/>
          <c:showCatName val="0"/>
          <c:showSerName val="0"/>
          <c:showPercent val="0"/>
          <c:showBubbleSize val="0"/>
        </c:dLbls>
        <c:gapWidth val="219"/>
        <c:overlap val="-27"/>
        <c:axId val="1087752463"/>
        <c:axId val="1078653359"/>
        <c:extLst>
          <c:ext xmlns:c15="http://schemas.microsoft.com/office/drawing/2012/chart" uri="{02D57815-91ED-43cb-92C2-25804820EDAC}">
            <c15:filteredBarSeries>
              <c15:ser>
                <c:idx val="2"/>
                <c:order val="2"/>
                <c:tx>
                  <c:strRef>
                    <c:extLst>
                      <c:ext uri="{02D57815-91ED-43cb-92C2-25804820EDAC}">
                        <c15:formulaRef>
                          <c15:sqref>'28 Kysymys'!$I$33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'28 Kysymys'!$F$34:$F$39</c15:sqref>
                        </c15:formulaRef>
                      </c:ext>
                    </c:extLst>
                    <c:strCache>
                      <c:ptCount val="6"/>
                      <c:pt idx="0">
                        <c:v>Erittäin huonosti</c:v>
                      </c:pt>
                      <c:pt idx="1">
                        <c:v>Huonosti</c:v>
                      </c:pt>
                      <c:pt idx="2">
                        <c:v>Ei hyvin eikä huonosti</c:v>
                      </c:pt>
                      <c:pt idx="3">
                        <c:v>Hyvin</c:v>
                      </c:pt>
                      <c:pt idx="4">
                        <c:v>Erittäin hyvin</c:v>
                      </c:pt>
                      <c:pt idx="5">
                        <c:v>En osaa sanoa</c:v>
                      </c:pt>
                    </c:strCache>
                  </c:strRef>
                </c:cat>
                <c:val>
                  <c:numRef>
                    <c:extLst>
                      <c:ext uri="{02D57815-91ED-43cb-92C2-25804820EDAC}">
                        <c15:formulaRef>
                          <c15:sqref>'28 Kysymys'!$I$34:$I$39</c15:sqref>
                        </c15:formulaRef>
                      </c:ext>
                    </c:extLst>
                    <c:numCache>
                      <c:formatCode>General</c:formatCode>
                      <c:ptCount val="6"/>
                    </c:numCache>
                  </c:numRef>
                </c:val>
                <c:extLst>
                  <c:ext xmlns:c16="http://schemas.microsoft.com/office/drawing/2014/chart" uri="{C3380CC4-5D6E-409C-BE32-E72D297353CC}">
                    <c16:uniqueId val="{00000002-9064-4810-8257-2FE88659F550}"/>
                  </c:ext>
                </c:extLst>
              </c15:ser>
            </c15:filteredBarSeries>
          </c:ext>
        </c:extLst>
      </c:barChart>
      <c:catAx>
        <c:axId val="108775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078653359"/>
        <c:crosses val="autoZero"/>
        <c:auto val="1"/>
        <c:lblAlgn val="ctr"/>
        <c:lblOffset val="100"/>
        <c:noMultiLvlLbl val="0"/>
      </c:catAx>
      <c:valAx>
        <c:axId val="107865335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08775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'29 Kysymys'!$I$33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 Kysymys'!$H$34:$H$38</c:f>
              <c:strCache>
                <c:ptCount val="5"/>
                <c:pt idx="0">
                  <c:v>Alan asiantuntemus</c:v>
                </c:pt>
                <c:pt idx="1">
                  <c:v>Taidot toimia työpaikalla ja työyhteisössä</c:v>
                </c:pt>
                <c:pt idx="2">
                  <c:v>Kyky oppia uutta ja sietää muutosta</c:v>
                </c:pt>
                <c:pt idx="3">
                  <c:v>Yleistaidot (esim. ICT-, kieli- ja viestintäosaaminen)</c:v>
                </c:pt>
                <c:pt idx="4">
                  <c:v>Työkyky ja sen ylläpito</c:v>
                </c:pt>
              </c:strCache>
            </c:strRef>
          </c:cat>
          <c:val>
            <c:numRef>
              <c:f>'29 Kysymys'!$I$34:$I$38</c:f>
              <c:numCache>
                <c:formatCode>0.00</c:formatCode>
                <c:ptCount val="5"/>
                <c:pt idx="0">
                  <c:v>2.75</c:v>
                </c:pt>
                <c:pt idx="1">
                  <c:v>3.25</c:v>
                </c:pt>
                <c:pt idx="2">
                  <c:v>3.166666666666667</c:v>
                </c:pt>
                <c:pt idx="3">
                  <c:v>3.416666666666667</c:v>
                </c:pt>
                <c:pt idx="4">
                  <c:v>3</c:v>
                </c:pt>
              </c:numCache>
            </c:numRef>
          </c:val>
          <c:extLst>
            <c:ext xmlns:c16="http://schemas.microsoft.com/office/drawing/2014/chart" uri="{C3380CC4-5D6E-409C-BE32-E72D297353CC}">
              <c16:uniqueId val="{00000000-E9CB-4D8E-ACF5-2AE2AB6D66DC}"/>
            </c:ext>
          </c:extLst>
        </c:ser>
        <c:ser>
          <c:idx val="1"/>
          <c:order val="1"/>
          <c:tx>
            <c:strRef>
              <c:f>'29 Kysymys'!$J$33</c:f>
              <c:strCache>
                <c:ptCount val="1"/>
                <c:pt idx="0">
                  <c:v>Koko Suomi 2025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 Kysymys'!$H$34:$H$38</c:f>
              <c:strCache>
                <c:ptCount val="5"/>
                <c:pt idx="0">
                  <c:v>Alan asiantuntemus</c:v>
                </c:pt>
                <c:pt idx="1">
                  <c:v>Taidot toimia työpaikalla ja työyhteisössä</c:v>
                </c:pt>
                <c:pt idx="2">
                  <c:v>Kyky oppia uutta ja sietää muutosta</c:v>
                </c:pt>
                <c:pt idx="3">
                  <c:v>Yleistaidot (esim. ICT-, kieli- ja viestintäosaaminen)</c:v>
                </c:pt>
                <c:pt idx="4">
                  <c:v>Työkyky ja sen ylläpito</c:v>
                </c:pt>
              </c:strCache>
            </c:strRef>
          </c:cat>
          <c:val>
            <c:numRef>
              <c:f>'29 Kysymys'!$J$34:$J$38</c:f>
              <c:numCache>
                <c:formatCode>0.00</c:formatCode>
                <c:ptCount val="5"/>
                <c:pt idx="0">
                  <c:v>2.8566433566433567</c:v>
                </c:pt>
                <c:pt idx="1">
                  <c:v>3.0771929824561401</c:v>
                </c:pt>
                <c:pt idx="2">
                  <c:v>3.1754385964912282</c:v>
                </c:pt>
                <c:pt idx="3">
                  <c:v>3.3251748251748254</c:v>
                </c:pt>
                <c:pt idx="4">
                  <c:v>2.9647887323943665</c:v>
                </c:pt>
              </c:numCache>
            </c:numRef>
          </c:val>
          <c:extLst>
            <c:ext xmlns:c16="http://schemas.microsoft.com/office/drawing/2014/chart" uri="{C3380CC4-5D6E-409C-BE32-E72D297353CC}">
              <c16:uniqueId val="{00000001-E9CB-4D8E-ACF5-2AE2AB6D66DC}"/>
            </c:ext>
          </c:extLst>
        </c:ser>
        <c:dLbls>
          <c:dLblPos val="outEnd"/>
          <c:showLegendKey val="0"/>
          <c:showVal val="1"/>
          <c:showCatName val="0"/>
          <c:showSerName val="0"/>
          <c:showPercent val="0"/>
          <c:showBubbleSize val="0"/>
        </c:dLbls>
        <c:gapWidth val="182"/>
        <c:axId val="1466512879"/>
        <c:axId val="1466513359"/>
        <c:extLst>
          <c:ext xmlns:c15="http://schemas.microsoft.com/office/drawing/2012/chart" uri="{02D57815-91ED-43cb-92C2-25804820EDAC}">
            <c15:filteredBarSeries>
              <c15:ser>
                <c:idx val="2"/>
                <c:order val="2"/>
                <c:tx>
                  <c:strRef>
                    <c:extLst>
                      <c:ext uri="{02D57815-91ED-43cb-92C2-25804820EDAC}">
                        <c15:formulaRef>
                          <c15:sqref>'29 Kysymys'!$K$33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'29 Kysymys'!$H$34:$H$38</c15:sqref>
                        </c15:formulaRef>
                      </c:ext>
                    </c:extLst>
                    <c:strCache>
                      <c:ptCount val="5"/>
                      <c:pt idx="0">
                        <c:v>Alan asiantuntemus</c:v>
                      </c:pt>
                      <c:pt idx="1">
                        <c:v>Taidot toimia työpaikalla ja työyhteisössä</c:v>
                      </c:pt>
                      <c:pt idx="2">
                        <c:v>Kyky oppia uutta ja sietää muutosta</c:v>
                      </c:pt>
                      <c:pt idx="3">
                        <c:v>Yleistaidot (esim. ICT-, kieli- ja viestintäosaaminen)</c:v>
                      </c:pt>
                      <c:pt idx="4">
                        <c:v>Työkyky ja sen ylläpito</c:v>
                      </c:pt>
                    </c:strCache>
                  </c:strRef>
                </c:cat>
                <c:val>
                  <c:numRef>
                    <c:extLst>
                      <c:ext uri="{02D57815-91ED-43cb-92C2-25804820EDAC}">
                        <c15:formulaRef>
                          <c15:sqref>'29 Kysymys'!$K$34:$K$38</c15:sqref>
                        </c15:formulaRef>
                      </c:ext>
                    </c:extLst>
                    <c:numCache>
                      <c:formatCode>General</c:formatCode>
                      <c:ptCount val="5"/>
                    </c:numCache>
                  </c:numRef>
                </c:val>
                <c:extLst>
                  <c:ext xmlns:c16="http://schemas.microsoft.com/office/drawing/2014/chart" uri="{C3380CC4-5D6E-409C-BE32-E72D297353CC}">
                    <c16:uniqueId val="{00000002-E9CB-4D8E-ACF5-2AE2AB6D66DC}"/>
                  </c:ext>
                </c:extLst>
              </c15:ser>
            </c15:filteredBarSeries>
          </c:ext>
        </c:extLst>
      </c:barChart>
      <c:catAx>
        <c:axId val="1466512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466513359"/>
        <c:crosses val="autoZero"/>
        <c:auto val="1"/>
        <c:lblAlgn val="ctr"/>
        <c:lblOffset val="100"/>
        <c:noMultiLvlLbl val="0"/>
      </c:catAx>
      <c:valAx>
        <c:axId val="1466513359"/>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46651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'35 Kysymys'!$G$33</c:f>
              <c:strCache>
                <c:ptCount val="1"/>
                <c:pt idx="0">
                  <c:v>Häme 2025</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'35 Kysymys'!$F$34:$F$39</c:f>
              <c:strCache>
                <c:ptCount val="6"/>
                <c:pt idx="0">
                  <c:v>Erittäin huonosti</c:v>
                </c:pt>
                <c:pt idx="1">
                  <c:v>Huonosti</c:v>
                </c:pt>
                <c:pt idx="2">
                  <c:v>Ei hyvin eikä huonosti</c:v>
                </c:pt>
                <c:pt idx="3">
                  <c:v>Hyvin</c:v>
                </c:pt>
                <c:pt idx="4">
                  <c:v>Erittäin hyvin</c:v>
                </c:pt>
                <c:pt idx="5">
                  <c:v>En osaa sanoa</c:v>
                </c:pt>
              </c:strCache>
            </c:strRef>
          </c:cat>
          <c:val>
            <c:numRef>
              <c:f>'35 Kysymys'!$G$34:$G$39</c:f>
              <c:numCache>
                <c:formatCode>0.0%</c:formatCode>
                <c:ptCount val="6"/>
                <c:pt idx="0">
                  <c:v>0.10714285714285715</c:v>
                </c:pt>
                <c:pt idx="1">
                  <c:v>0.25</c:v>
                </c:pt>
                <c:pt idx="2">
                  <c:v>0.35714285714285715</c:v>
                </c:pt>
                <c:pt idx="3">
                  <c:v>0.2142857142857143</c:v>
                </c:pt>
                <c:pt idx="4">
                  <c:v>0</c:v>
                </c:pt>
                <c:pt idx="5">
                  <c:v>7.1428571428571438E-2</c:v>
                </c:pt>
              </c:numCache>
            </c:numRef>
          </c:val>
          <c:extLst>
            <c:ext xmlns:c16="http://schemas.microsoft.com/office/drawing/2014/chart" uri="{C3380CC4-5D6E-409C-BE32-E72D297353CC}">
              <c16:uniqueId val="{00000000-2696-4DE3-9A75-079D9F5DB0A0}"/>
            </c:ext>
          </c:extLst>
        </c:ser>
        <c:ser>
          <c:idx val="1"/>
          <c:order val="1"/>
          <c:tx>
            <c:strRef>
              <c:f>'35 Kysymys'!$H$33</c:f>
              <c:strCache>
                <c:ptCount val="1"/>
                <c:pt idx="0">
                  <c:v>Koko Suomi 2025</c:v>
                </c:pt>
              </c:strCache>
            </c:strRef>
          </c:tx>
          <c:spPr>
            <a:solidFill>
              <a:schemeClr val="accent3"/>
            </a:solidFill>
            <a:ln>
              <a:noFill/>
            </a:ln>
            <a:effectLst/>
          </c:spPr>
          <c:invertIfNegative val="0"/>
          <c:dLbls>
            <c:dLbl>
              <c:idx val="1"/>
              <c:layout>
                <c:manualLayout>
                  <c:x val="1.442150114716481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96-4DE3-9A75-079D9F5DB0A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'35 Kysymys'!$F$34:$F$39</c:f>
              <c:strCache>
                <c:ptCount val="6"/>
                <c:pt idx="0">
                  <c:v>Erittäin huonosti</c:v>
                </c:pt>
                <c:pt idx="1">
                  <c:v>Huonosti</c:v>
                </c:pt>
                <c:pt idx="2">
                  <c:v>Ei hyvin eikä huonosti</c:v>
                </c:pt>
                <c:pt idx="3">
                  <c:v>Hyvin</c:v>
                </c:pt>
                <c:pt idx="4">
                  <c:v>Erittäin hyvin</c:v>
                </c:pt>
                <c:pt idx="5">
                  <c:v>En osaa sanoa</c:v>
                </c:pt>
              </c:strCache>
            </c:strRef>
          </c:cat>
          <c:val>
            <c:numRef>
              <c:f>'35 Kysymys'!$H$34:$H$39</c:f>
              <c:numCache>
                <c:formatCode>0.0%</c:formatCode>
                <c:ptCount val="6"/>
                <c:pt idx="0">
                  <c:v>6.0606060606060608E-2</c:v>
                </c:pt>
                <c:pt idx="1">
                  <c:v>0.25068870523415976</c:v>
                </c:pt>
                <c:pt idx="2">
                  <c:v>0.36639118457300279</c:v>
                </c:pt>
                <c:pt idx="3">
                  <c:v>0.26170798898071623</c:v>
                </c:pt>
                <c:pt idx="4">
                  <c:v>2.7548209366391185E-2</c:v>
                </c:pt>
                <c:pt idx="5">
                  <c:v>3.3057851239669422E-2</c:v>
                </c:pt>
              </c:numCache>
            </c:numRef>
          </c:val>
          <c:extLst>
            <c:ext xmlns:c16="http://schemas.microsoft.com/office/drawing/2014/chart" uri="{C3380CC4-5D6E-409C-BE32-E72D297353CC}">
              <c16:uniqueId val="{00000001-2696-4DE3-9A75-079D9F5DB0A0}"/>
            </c:ext>
          </c:extLst>
        </c:ser>
        <c:dLbls>
          <c:dLblPos val="outEnd"/>
          <c:showLegendKey val="0"/>
          <c:showVal val="1"/>
          <c:showCatName val="0"/>
          <c:showSerName val="0"/>
          <c:showPercent val="0"/>
          <c:showBubbleSize val="0"/>
        </c:dLbls>
        <c:gapWidth val="219"/>
        <c:overlap val="-27"/>
        <c:axId val="1080465727"/>
        <c:axId val="1080459487"/>
        <c:extLst>
          <c:ext xmlns:c15="http://schemas.microsoft.com/office/drawing/2012/chart" uri="{02D57815-91ED-43cb-92C2-25804820EDAC}">
            <c15:filteredBarSeries>
              <c15:ser>
                <c:idx val="2"/>
                <c:order val="2"/>
                <c:tx>
                  <c:strRef>
                    <c:extLst>
                      <c:ext uri="{02D57815-91ED-43cb-92C2-25804820EDAC}">
                        <c15:formulaRef>
                          <c15:sqref>'35 Kysymys'!$I$33</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'35 Kysymys'!$F$34:$F$39</c15:sqref>
                        </c15:formulaRef>
                      </c:ext>
                    </c:extLst>
                    <c:strCache>
                      <c:ptCount val="6"/>
                      <c:pt idx="0">
                        <c:v>Erittäin huonosti</c:v>
                      </c:pt>
                      <c:pt idx="1">
                        <c:v>Huonosti</c:v>
                      </c:pt>
                      <c:pt idx="2">
                        <c:v>Ei hyvin eikä huonosti</c:v>
                      </c:pt>
                      <c:pt idx="3">
                        <c:v>Hyvin</c:v>
                      </c:pt>
                      <c:pt idx="4">
                        <c:v>Erittäin hyvin</c:v>
                      </c:pt>
                      <c:pt idx="5">
                        <c:v>En osaa sanoa</c:v>
                      </c:pt>
                    </c:strCache>
                  </c:strRef>
                </c:cat>
                <c:val>
                  <c:numRef>
                    <c:extLst>
                      <c:ext uri="{02D57815-91ED-43cb-92C2-25804820EDAC}">
                        <c15:formulaRef>
                          <c15:sqref>'35 Kysymys'!$I$34:$I$39</c15:sqref>
                        </c15:formulaRef>
                      </c:ext>
                    </c:extLst>
                    <c:numCache>
                      <c:formatCode>General</c:formatCode>
                      <c:ptCount val="6"/>
                    </c:numCache>
                  </c:numRef>
                </c:val>
                <c:extLst>
                  <c:ext xmlns:c16="http://schemas.microsoft.com/office/drawing/2014/chart" uri="{C3380CC4-5D6E-409C-BE32-E72D297353CC}">
                    <c16:uniqueId val="{00000002-2696-4DE3-9A75-079D9F5DB0A0}"/>
                  </c:ext>
                </c:extLst>
              </c15:ser>
            </c15:filteredBarSeries>
          </c:ext>
        </c:extLst>
      </c:barChart>
      <c:catAx>
        <c:axId val="1080465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080459487"/>
        <c:crosses val="autoZero"/>
        <c:auto val="1"/>
        <c:lblAlgn val="ctr"/>
        <c:lblOffset val="100"/>
        <c:noMultiLvlLbl val="0"/>
      </c:catAx>
      <c:valAx>
        <c:axId val="108045948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080465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gif"/><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hasCustomPrompt="1"/>
          </p:nvPr>
        </p:nvSpPr>
        <p:spPr>
          <a:xfrm>
            <a:off x="1299411" y="582613"/>
            <a:ext cx="9144000" cy="1229238"/>
          </a:xfrm>
        </p:spPr>
        <p:txBody>
          <a:bodyPr anchor="b"/>
          <a:lstStyle>
            <a:lvl1pPr algn="l">
              <a:defRPr sz="3600"/>
            </a:lvl1pPr>
          </a:lstStyle>
          <a:p>
            <a:r>
              <a:rPr lang="fi-FI" dirty="0"/>
              <a:t>Vaikuttamisiltapäivä 27.1.2021</a:t>
            </a:r>
            <a:br>
              <a:rPr lang="fi-FI" dirty="0"/>
            </a:br>
            <a:r>
              <a:rPr lang="fi-FI" dirty="0"/>
              <a:t>Osaamisvaliokunnan kokous klo 16 – 17</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hasCustomPrompt="1"/>
          </p:nvPr>
        </p:nvSpPr>
        <p:spPr>
          <a:xfrm>
            <a:off x="1299412" y="2470484"/>
            <a:ext cx="9320462" cy="278731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fi-FI" dirty="0"/>
            </a:br>
            <a:r>
              <a:rPr lang="fi-FI" sz="2400" dirty="0">
                <a:effectLst/>
                <a:latin typeface="Calibri" panose="020F0502020204030204" pitchFamily="34" charset="0"/>
                <a:ea typeface="Calibri" panose="020F0502020204030204" pitchFamily="34" charset="0"/>
              </a:rPr>
              <a:t>1. Kokouksen avaus ja lyhyt esittäytyminen</a:t>
            </a:r>
          </a:p>
          <a:p>
            <a:r>
              <a:rPr lang="fi-FI" sz="2400" dirty="0">
                <a:effectLst/>
                <a:latin typeface="Calibri" panose="020F0502020204030204" pitchFamily="34" charset="0"/>
                <a:ea typeface="Calibri" panose="020F0502020204030204" pitchFamily="34" charset="0"/>
              </a:rPr>
              <a:t>2. Kyselyn tulokset: Ehdotuksia valiokunnan toimintasuunnitelmaan 2021 </a:t>
            </a:r>
          </a:p>
          <a:p>
            <a:r>
              <a:rPr lang="fi-FI" sz="2400" dirty="0">
                <a:effectLst/>
                <a:latin typeface="Calibri" panose="020F0502020204030204" pitchFamily="34" charset="0"/>
                <a:ea typeface="Calibri" panose="020F0502020204030204" pitchFamily="34" charset="0"/>
              </a:rPr>
              <a:t>3. Valiokunnan toiminta ja aikataulutus</a:t>
            </a:r>
          </a:p>
          <a:p>
            <a:r>
              <a:rPr lang="fi-FI" sz="2400" dirty="0">
                <a:effectLst/>
                <a:latin typeface="Calibri" panose="020F0502020204030204" pitchFamily="34" charset="0"/>
                <a:ea typeface="Calibri" panose="020F0502020204030204" pitchFamily="34" charset="0"/>
              </a:rPr>
              <a:t>4. Muut asiat</a:t>
            </a:r>
          </a:p>
          <a:p>
            <a:endParaRPr lang="fi-FI" dirty="0"/>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9" name="Kuva 8">
            <a:extLst>
              <a:ext uri="{FF2B5EF4-FFF2-40B4-BE49-F238E27FC236}">
                <a16:creationId xmlns:a16="http://schemas.microsoft.com/office/drawing/2014/main" id="{B1B8BF41-220B-4CE0-B02C-E768D6696D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397467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petusdia">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D32259C-5089-4DFC-AAEC-ACD866E8EC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298713"/>
            <a:ext cx="3056893" cy="5565113"/>
          </a:xfrm>
          <a:prstGeom prst="rect">
            <a:avLst/>
          </a:prstGeom>
        </p:spPr>
      </p:pic>
      <p:pic>
        <p:nvPicPr>
          <p:cNvPr id="21" name="Kuva 20">
            <a:extLst>
              <a:ext uri="{FF2B5EF4-FFF2-40B4-BE49-F238E27FC236}">
                <a16:creationId xmlns:a16="http://schemas.microsoft.com/office/drawing/2014/main" id="{0373A784-1E92-4F2F-99D8-BC219553F0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71962" y="157045"/>
            <a:ext cx="1556595" cy="1495661"/>
          </a:xfrm>
          <a:prstGeom prst="rect">
            <a:avLst/>
          </a:prstGeom>
        </p:spPr>
      </p:pic>
      <p:sp>
        <p:nvSpPr>
          <p:cNvPr id="11" name="Päivämäärän paikkamerkki 2">
            <a:extLst>
              <a:ext uri="{FF2B5EF4-FFF2-40B4-BE49-F238E27FC236}">
                <a16:creationId xmlns:a16="http://schemas.microsoft.com/office/drawing/2014/main" id="{7378932E-2B8E-48A5-8B3B-0783120B2F0E}"/>
              </a:ext>
            </a:extLst>
          </p:cNvPr>
          <p:cNvSpPr>
            <a:spLocks noGrp="1"/>
          </p:cNvSpPr>
          <p:nvPr>
            <p:ph type="dt" sz="half" idx="10"/>
          </p:nvPr>
        </p:nvSpPr>
        <p:spPr>
          <a:xfrm>
            <a:off x="838200" y="6356350"/>
            <a:ext cx="2743200" cy="365125"/>
          </a:xfrm>
        </p:spPr>
        <p:txBody>
          <a:bodyPr/>
          <a:lstStyle/>
          <a:p>
            <a:fld id="{E3CAC8FB-1B88-4CF1-9473-D88FB34184B1}" type="datetime1">
              <a:rPr lang="fi-FI" smtClean="0"/>
              <a:t>15.9.2025</a:t>
            </a:fld>
            <a:endParaRPr lang="fi-FI" dirty="0"/>
          </a:p>
        </p:txBody>
      </p:sp>
      <p:sp>
        <p:nvSpPr>
          <p:cNvPr id="12" name="Alatunnisteen paikkamerkki 3">
            <a:extLst>
              <a:ext uri="{FF2B5EF4-FFF2-40B4-BE49-F238E27FC236}">
                <a16:creationId xmlns:a16="http://schemas.microsoft.com/office/drawing/2014/main" id="{0539E262-07A6-48E6-86FE-942DFCA127B0}"/>
              </a:ext>
            </a:extLst>
          </p:cNvPr>
          <p:cNvSpPr>
            <a:spLocks noGrp="1"/>
          </p:cNvSpPr>
          <p:nvPr>
            <p:ph type="ftr" sz="quarter" idx="11"/>
          </p:nvPr>
        </p:nvSpPr>
        <p:spPr>
          <a:xfrm>
            <a:off x="4038600" y="6356350"/>
            <a:ext cx="4114800" cy="365125"/>
          </a:xfrm>
        </p:spPr>
        <p:txBody>
          <a:bodyPr/>
          <a:lstStyle/>
          <a:p>
            <a:endParaRPr lang="fi-FI" dirty="0"/>
          </a:p>
        </p:txBody>
      </p:sp>
      <p:sp>
        <p:nvSpPr>
          <p:cNvPr id="14" name="Dian numeron paikkamerkki 4">
            <a:extLst>
              <a:ext uri="{FF2B5EF4-FFF2-40B4-BE49-F238E27FC236}">
                <a16:creationId xmlns:a16="http://schemas.microsoft.com/office/drawing/2014/main" id="{8F88A8F5-53C4-40B4-A8EF-BFCB0D1D34CC}"/>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
        <p:nvSpPr>
          <p:cNvPr id="23" name="Otsikko 1">
            <a:extLst>
              <a:ext uri="{FF2B5EF4-FFF2-40B4-BE49-F238E27FC236}">
                <a16:creationId xmlns:a16="http://schemas.microsoft.com/office/drawing/2014/main" id="{11396BA1-0447-4882-B00F-5D1591B1DD6F}"/>
              </a:ext>
            </a:extLst>
          </p:cNvPr>
          <p:cNvSpPr>
            <a:spLocks noGrp="1"/>
          </p:cNvSpPr>
          <p:nvPr>
            <p:ph type="title" hasCustomPrompt="1"/>
          </p:nvPr>
        </p:nvSpPr>
        <p:spPr>
          <a:xfrm>
            <a:off x="4784726" y="4321004"/>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9" name="Kuva 18">
            <a:extLst>
              <a:ext uri="{FF2B5EF4-FFF2-40B4-BE49-F238E27FC236}">
                <a16:creationId xmlns:a16="http://schemas.microsoft.com/office/drawing/2014/main" id="{0CEBB99B-427F-48D3-9060-C67FF53FB83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55692" y="2725312"/>
            <a:ext cx="2680615" cy="269802"/>
          </a:xfrm>
          <a:prstGeom prst="rect">
            <a:avLst/>
          </a:prstGeom>
        </p:spPr>
      </p:pic>
    </p:spTree>
    <p:extLst>
      <p:ext uri="{BB962C8B-B14F-4D97-AF65-F5344CB8AC3E}">
        <p14:creationId xmlns:p14="http://schemas.microsoft.com/office/powerpoint/2010/main" val="135622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dia 2">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02B87ECA-4C1C-43B8-95DC-31D54347D3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791" y="0"/>
            <a:ext cx="6860209" cy="6860209"/>
          </a:xfrm>
          <a:prstGeom prst="rect">
            <a:avLst/>
          </a:prstGeom>
        </p:spPr>
      </p:pic>
      <p:pic>
        <p:nvPicPr>
          <p:cNvPr id="16" name="Kuva 15">
            <a:extLst>
              <a:ext uri="{FF2B5EF4-FFF2-40B4-BE49-F238E27FC236}">
                <a16:creationId xmlns:a16="http://schemas.microsoft.com/office/drawing/2014/main" id="{34E3AEA7-AD9C-45DB-AA69-6B27570416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0" y="4770119"/>
            <a:ext cx="5393693" cy="2087881"/>
          </a:xfrm>
          <a:prstGeom prst="rect">
            <a:avLst/>
          </a:prstGeom>
        </p:spPr>
      </p:pic>
      <p:pic>
        <p:nvPicPr>
          <p:cNvPr id="17" name="Kuva 16">
            <a:extLst>
              <a:ext uri="{FF2B5EF4-FFF2-40B4-BE49-F238E27FC236}">
                <a16:creationId xmlns:a16="http://schemas.microsoft.com/office/drawing/2014/main" id="{3383DC0D-EA75-4640-9145-D945491E56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2100" y="6477552"/>
            <a:ext cx="1601052" cy="380448"/>
          </a:xfrm>
          <a:prstGeom prst="rect">
            <a:avLst/>
          </a:prstGeom>
        </p:spPr>
      </p:pic>
      <p:pic>
        <p:nvPicPr>
          <p:cNvPr id="18" name="Kuva 17">
            <a:extLst>
              <a:ext uri="{FF2B5EF4-FFF2-40B4-BE49-F238E27FC236}">
                <a16:creationId xmlns:a16="http://schemas.microsoft.com/office/drawing/2014/main" id="{9C2DC9C2-3B15-4D8D-A81A-EEF51E52AC0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2007" y="-8834"/>
            <a:ext cx="8878711" cy="3352800"/>
          </a:xfrm>
          <a:prstGeom prst="rect">
            <a:avLst/>
          </a:prstGeom>
        </p:spPr>
      </p:pic>
      <p:sp>
        <p:nvSpPr>
          <p:cNvPr id="15" name="Päivämäärän paikkamerkki 2">
            <a:extLst>
              <a:ext uri="{FF2B5EF4-FFF2-40B4-BE49-F238E27FC236}">
                <a16:creationId xmlns:a16="http://schemas.microsoft.com/office/drawing/2014/main" id="{CABFEE31-1B3D-46EE-88B4-9306A06B461D}"/>
              </a:ext>
            </a:extLst>
          </p:cNvPr>
          <p:cNvSpPr>
            <a:spLocks noGrp="1"/>
          </p:cNvSpPr>
          <p:nvPr>
            <p:ph type="dt" sz="half" idx="10"/>
          </p:nvPr>
        </p:nvSpPr>
        <p:spPr>
          <a:xfrm>
            <a:off x="838200" y="6356350"/>
            <a:ext cx="2743200" cy="365125"/>
          </a:xfrm>
        </p:spPr>
        <p:txBody>
          <a:bodyPr/>
          <a:lstStyle/>
          <a:p>
            <a:fld id="{F8B9D0D5-C6C8-492F-BC31-672FE6BA9AB8}" type="datetime1">
              <a:rPr lang="fi-FI" smtClean="0"/>
              <a:t>15.9.2025</a:t>
            </a:fld>
            <a:endParaRPr lang="fi-FI" dirty="0"/>
          </a:p>
        </p:txBody>
      </p:sp>
      <p:sp>
        <p:nvSpPr>
          <p:cNvPr id="19" name="Alatunnisteen paikkamerkki 3">
            <a:extLst>
              <a:ext uri="{FF2B5EF4-FFF2-40B4-BE49-F238E27FC236}">
                <a16:creationId xmlns:a16="http://schemas.microsoft.com/office/drawing/2014/main" id="{270ADD0D-885C-452E-BE47-16145F0CA702}"/>
              </a:ext>
            </a:extLst>
          </p:cNvPr>
          <p:cNvSpPr>
            <a:spLocks noGrp="1"/>
          </p:cNvSpPr>
          <p:nvPr>
            <p:ph type="ftr" sz="quarter" idx="11"/>
          </p:nvPr>
        </p:nvSpPr>
        <p:spPr>
          <a:xfrm>
            <a:off x="4038600" y="6356350"/>
            <a:ext cx="4114800" cy="365125"/>
          </a:xfrm>
        </p:spPr>
        <p:txBody>
          <a:bodyPr/>
          <a:lstStyle/>
          <a:p>
            <a:endParaRPr lang="fi-FI" dirty="0"/>
          </a:p>
        </p:txBody>
      </p:sp>
      <p:sp>
        <p:nvSpPr>
          <p:cNvPr id="20" name="Dian numeron paikkamerkki 4">
            <a:extLst>
              <a:ext uri="{FF2B5EF4-FFF2-40B4-BE49-F238E27FC236}">
                <a16:creationId xmlns:a16="http://schemas.microsoft.com/office/drawing/2014/main" id="{58FB19F6-3ACF-4F7F-B39F-B54E2432CF7E}"/>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
        <p:nvSpPr>
          <p:cNvPr id="22" name="Otsikko 1">
            <a:extLst>
              <a:ext uri="{FF2B5EF4-FFF2-40B4-BE49-F238E27FC236}">
                <a16:creationId xmlns:a16="http://schemas.microsoft.com/office/drawing/2014/main" id="{0F085BB7-9BE3-4CB4-9D6C-C8D37D99F2D5}"/>
              </a:ext>
            </a:extLst>
          </p:cNvPr>
          <p:cNvSpPr>
            <a:spLocks noGrp="1"/>
          </p:cNvSpPr>
          <p:nvPr>
            <p:ph type="title" hasCustomPrompt="1"/>
          </p:nvPr>
        </p:nvSpPr>
        <p:spPr>
          <a:xfrm>
            <a:off x="7058025" y="3171825"/>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2" name="Kuva 1">
            <a:extLst>
              <a:ext uri="{FF2B5EF4-FFF2-40B4-BE49-F238E27FC236}">
                <a16:creationId xmlns:a16="http://schemas.microsoft.com/office/drawing/2014/main" id="{EA005019-E151-4930-8E74-5C21B1E4A85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9873" y="4045789"/>
            <a:ext cx="2258995" cy="556719"/>
          </a:xfrm>
          <a:prstGeom prst="rect">
            <a:avLst/>
          </a:prstGeom>
        </p:spPr>
      </p:pic>
    </p:spTree>
    <p:extLst>
      <p:ext uri="{BB962C8B-B14F-4D97-AF65-F5344CB8AC3E}">
        <p14:creationId xmlns:p14="http://schemas.microsoft.com/office/powerpoint/2010/main" val="1161465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imaatio ratas_esityksen alkuun tai loppuun">
    <p:spTree>
      <p:nvGrpSpPr>
        <p:cNvPr id="1" name=""/>
        <p:cNvGrpSpPr/>
        <p:nvPr/>
      </p:nvGrpSpPr>
      <p:grpSpPr>
        <a:xfrm>
          <a:off x="0" y="0"/>
          <a:ext cx="0" cy="0"/>
          <a:chOff x="0" y="0"/>
          <a:chExt cx="0" cy="0"/>
        </a:xfrm>
      </p:grpSpPr>
      <p:pic>
        <p:nvPicPr>
          <p:cNvPr id="8" name="Kuva 7" descr="Kuva, joka sisältää kohteen peili&#10;&#10;Kuvaus luotu automaattisesti">
            <a:extLst>
              <a:ext uri="{FF2B5EF4-FFF2-40B4-BE49-F238E27FC236}">
                <a16:creationId xmlns:a16="http://schemas.microsoft.com/office/drawing/2014/main" id="{9721A0EE-F1BE-4508-9173-1027A57158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450" y="1281112"/>
            <a:ext cx="3857625" cy="3857625"/>
          </a:xfrm>
          <a:prstGeom prst="rect">
            <a:avLst/>
          </a:prstGeom>
        </p:spPr>
      </p:pic>
      <p:sp>
        <p:nvSpPr>
          <p:cNvPr id="5" name="Otsikko 1">
            <a:extLst>
              <a:ext uri="{FF2B5EF4-FFF2-40B4-BE49-F238E27FC236}">
                <a16:creationId xmlns:a16="http://schemas.microsoft.com/office/drawing/2014/main" id="{994A2891-E156-4FC8-9438-32555576229E}"/>
              </a:ext>
            </a:extLst>
          </p:cNvPr>
          <p:cNvSpPr>
            <a:spLocks noGrp="1"/>
          </p:cNvSpPr>
          <p:nvPr>
            <p:ph type="title" hasCustomPrompt="1"/>
          </p:nvPr>
        </p:nvSpPr>
        <p:spPr>
          <a:xfrm>
            <a:off x="333375" y="3162300"/>
            <a:ext cx="2943225" cy="232768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13FA966F-8AC6-4AD1-866D-D04B2EAF21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62425" y="5713576"/>
            <a:ext cx="2258995" cy="556719"/>
          </a:xfrm>
          <a:prstGeom prst="rect">
            <a:avLst/>
          </a:prstGeom>
        </p:spPr>
      </p:pic>
    </p:spTree>
    <p:extLst>
      <p:ext uri="{BB962C8B-B14F-4D97-AF65-F5344CB8AC3E}">
        <p14:creationId xmlns:p14="http://schemas.microsoft.com/office/powerpoint/2010/main" val="165365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E2F5594-8E92-41BC-8867-CBBC14BD0055}"/>
              </a:ext>
            </a:extLst>
          </p:cNvPr>
          <p:cNvSpPr>
            <a:spLocks noGrp="1"/>
          </p:cNvSpPr>
          <p:nvPr>
            <p:ph type="dt" sz="half" idx="10"/>
          </p:nvPr>
        </p:nvSpPr>
        <p:spPr/>
        <p:txBody>
          <a:bodyPr/>
          <a:lstStyle/>
          <a:p>
            <a:fld id="{B00240A7-CF2A-416C-8D17-0C2448A71565}" type="datetime1">
              <a:rPr lang="fi-FI" smtClean="0"/>
              <a:t>15.9.2025</a:t>
            </a:fld>
            <a:endParaRPr lang="fi-FI" dirty="0"/>
          </a:p>
        </p:txBody>
      </p:sp>
      <p:sp>
        <p:nvSpPr>
          <p:cNvPr id="3" name="Alatunnisteen paikkamerkki 2">
            <a:extLst>
              <a:ext uri="{FF2B5EF4-FFF2-40B4-BE49-F238E27FC236}">
                <a16:creationId xmlns:a16="http://schemas.microsoft.com/office/drawing/2014/main" id="{B9B835E5-8A7B-412C-8B37-523754DC5635}"/>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7AE894E2-455F-417B-AE61-AFE4517F1769}"/>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91374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valkoinen">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2" name="Otsikko 1">
            <a:extLst>
              <a:ext uri="{FF2B5EF4-FFF2-40B4-BE49-F238E27FC236}">
                <a16:creationId xmlns:a16="http://schemas.microsoft.com/office/drawing/2014/main" id="{44AB1D4E-9FD0-406C-BD3D-F36510C6D9FC}"/>
              </a:ext>
            </a:extLst>
          </p:cNvPr>
          <p:cNvSpPr>
            <a:spLocks noGrp="1"/>
          </p:cNvSpPr>
          <p:nvPr>
            <p:ph type="title"/>
          </p:nvPr>
        </p:nvSpPr>
        <p:spPr>
          <a:xfrm>
            <a:off x="1600200" y="365125"/>
            <a:ext cx="9686925" cy="1325563"/>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BED7F0D-4E7C-4918-8926-FB4764BC5E85}"/>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E6293756-5B8D-4FDF-AF61-EA340FFE003D}" type="datetime1">
              <a:rPr lang="fi-FI" smtClean="0"/>
              <a:t>15.9.2025</a:t>
            </a:fld>
            <a:endParaRPr lang="fi-FI" dirty="0"/>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dirty="0"/>
          </a:p>
        </p:txBody>
      </p:sp>
      <p:sp>
        <p:nvSpPr>
          <p:cNvPr id="11" name="Dian numeron paikkamerkki 5">
            <a:extLst>
              <a:ext uri="{FF2B5EF4-FFF2-40B4-BE49-F238E27FC236}">
                <a16:creationId xmlns:a16="http://schemas.microsoft.com/office/drawing/2014/main" id="{04046189-E7D0-4EB2-9A7F-9A70486A1E0A}"/>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167640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valkoinen">
    <p:bg>
      <p:bgPr>
        <a:solidFill>
          <a:schemeClr val="bg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E30A4B-D4F1-4D68-829B-C9450B17FC88}" type="datetime1">
              <a:rPr lang="fi-FI" smtClean="0"/>
              <a:t>15.9.2025</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48772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EB9D6A4-63AE-47D2-A595-BF5F22D4C2F2}" type="datetime1">
              <a:rPr lang="fi-FI" smtClean="0"/>
              <a:t>15.9.2025</a:t>
            </a:fld>
            <a:endParaRPr lang="fi-FI" dirty="0"/>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25110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BF2F3989-FCBF-4175-BD55-10F610F47128}" type="datetime1">
              <a:rPr lang="fi-FI" smtClean="0"/>
              <a:t>15.9.2025</a:t>
            </a:fld>
            <a:endParaRPr lang="fi-FI" dirty="0"/>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31398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teksti">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9DCB8681-006F-47CE-A9BE-1C373364E9D4}" type="datetime1">
              <a:rPr lang="fi-FI" smtClean="0"/>
              <a:t>15.9.2025</a:t>
            </a:fld>
            <a:endParaRPr lang="fi-FI" dirty="0"/>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dirty="0"/>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20" name="Otsikko 1">
            <a:extLst>
              <a:ext uri="{FF2B5EF4-FFF2-40B4-BE49-F238E27FC236}">
                <a16:creationId xmlns:a16="http://schemas.microsoft.com/office/drawing/2014/main" id="{660C4BBA-D728-4B9A-9B19-B3DF60A5B083}"/>
              </a:ext>
            </a:extLst>
          </p:cNvPr>
          <p:cNvSpPr>
            <a:spLocks noGrp="1"/>
          </p:cNvSpPr>
          <p:nvPr>
            <p:ph type="title"/>
          </p:nvPr>
        </p:nvSpPr>
        <p:spPr>
          <a:xfrm>
            <a:off x="1975448" y="365251"/>
            <a:ext cx="9378351" cy="1325563"/>
          </a:xfrm>
        </p:spPr>
        <p:txBody>
          <a:bodyPr/>
          <a:lstStyle/>
          <a:p>
            <a:r>
              <a:rPr lang="fi-FI"/>
              <a:t>Muokkaa ots. perustyyl. napsautt.</a:t>
            </a:r>
            <a:endParaRPr lang="fi-FI" dirty="0"/>
          </a:p>
        </p:txBody>
      </p:sp>
      <p:sp>
        <p:nvSpPr>
          <p:cNvPr id="21" name="Sisällön paikkamerkki 2">
            <a:extLst>
              <a:ext uri="{FF2B5EF4-FFF2-40B4-BE49-F238E27FC236}">
                <a16:creationId xmlns:a16="http://schemas.microsoft.com/office/drawing/2014/main" id="{403B93D0-AEB3-42E5-B352-9DD044D6A517}"/>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6806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kuvalla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94EFDD80-0915-47C0-A00C-A0E9CB2C9189}"/>
              </a:ext>
            </a:extLst>
          </p:cNvPr>
          <p:cNvSpPr>
            <a:spLocks noGrp="1"/>
          </p:cNvSpPr>
          <p:nvPr>
            <p:ph type="title"/>
          </p:nvPr>
        </p:nvSpPr>
        <p:spPr>
          <a:xfrm>
            <a:off x="3437791" y="365251"/>
            <a:ext cx="8209306" cy="1325563"/>
          </a:xfrm>
        </p:spPr>
        <p:txBody>
          <a:body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C884C321-DDE7-4ACB-8672-204BFB2DD0B3}"/>
              </a:ext>
            </a:extLst>
          </p:cNvPr>
          <p:cNvSpPr>
            <a:spLocks noGrp="1"/>
          </p:cNvSpPr>
          <p:nvPr>
            <p:ph idx="1"/>
          </p:nvPr>
        </p:nvSpPr>
        <p:spPr>
          <a:xfrm>
            <a:off x="3437791" y="1825625"/>
            <a:ext cx="8209305"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2">
            <a:extLst>
              <a:ext uri="{FF2B5EF4-FFF2-40B4-BE49-F238E27FC236}">
                <a16:creationId xmlns:a16="http://schemas.microsoft.com/office/drawing/2014/main" id="{4E0F2629-EBAD-41E9-B007-0ED8EA179B32}"/>
              </a:ext>
            </a:extLst>
          </p:cNvPr>
          <p:cNvSpPr>
            <a:spLocks noGrp="1"/>
          </p:cNvSpPr>
          <p:nvPr>
            <p:ph type="dt" sz="half" idx="10"/>
          </p:nvPr>
        </p:nvSpPr>
        <p:spPr>
          <a:xfrm>
            <a:off x="838200" y="6356350"/>
            <a:ext cx="2743200" cy="365125"/>
          </a:xfrm>
        </p:spPr>
        <p:txBody>
          <a:bodyPr/>
          <a:lstStyle/>
          <a:p>
            <a:fld id="{BC94CD7C-C9AD-4C54-B5CA-F38B98EB8CA8}" type="datetime1">
              <a:rPr lang="fi-FI" smtClean="0"/>
              <a:t>15.9.2025</a:t>
            </a:fld>
            <a:endParaRPr lang="fi-FI" dirty="0"/>
          </a:p>
        </p:txBody>
      </p:sp>
      <p:sp>
        <p:nvSpPr>
          <p:cNvPr id="14" name="Alatunnisteen paikkamerkki 3">
            <a:extLst>
              <a:ext uri="{FF2B5EF4-FFF2-40B4-BE49-F238E27FC236}">
                <a16:creationId xmlns:a16="http://schemas.microsoft.com/office/drawing/2014/main" id="{3693DB33-6718-49C9-8A97-0FAAFEB114EE}"/>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D5B2C172-79D8-4597-A0F0-10B3296F6D9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36906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C738554-EACB-4859-9AF0-1161C60469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60681525-44B3-407E-9179-862CB4BCB3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5E80CEDA-92BD-4162-80F3-B777FA7CDB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26D519C1-DBA2-4853-BB94-BAA5D8D6F5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4AF95B21-D280-4C07-A42D-4582F99C4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2C84588-F671-4ED1-A1BD-0CF6A4310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FD6AE44-14B0-449E-9641-29982AF2C65B}"/>
              </a:ext>
            </a:extLst>
          </p:cNvPr>
          <p:cNvSpPr>
            <a:spLocks noGrp="1"/>
          </p:cNvSpPr>
          <p:nvPr>
            <p:ph type="dt" sz="half" idx="10"/>
          </p:nvPr>
        </p:nvSpPr>
        <p:spPr/>
        <p:txBody>
          <a:bodyPr/>
          <a:lstStyle/>
          <a:p>
            <a:fld id="{57445072-DBF7-4385-B064-1E5BA6081DC4}" type="datetime1">
              <a:rPr lang="fi-FI" smtClean="0"/>
              <a:t>15.9.2025</a:t>
            </a:fld>
            <a:endParaRPr lang="fi-FI" dirty="0"/>
          </a:p>
        </p:txBody>
      </p:sp>
      <p:sp>
        <p:nvSpPr>
          <p:cNvPr id="6" name="Alatunnisteen paikkamerkki 5">
            <a:extLst>
              <a:ext uri="{FF2B5EF4-FFF2-40B4-BE49-F238E27FC236}">
                <a16:creationId xmlns:a16="http://schemas.microsoft.com/office/drawing/2014/main" id="{B36561D0-A4BD-4B87-9245-0D3AE17971A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E71E1C21-E92C-4225-9F43-D8C574973296}"/>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13584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A7EFFDB-A4A4-4A0B-BA9F-296CB1A0A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CBA301CA-F3BE-489F-A1FE-BC10079BA9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E4E6D1C5-2DDC-41A6-8246-84126183D5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9DA1A47-518C-4015-B7F7-7DA7EA40D97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86E39C6-FDF9-4704-BFED-6416920F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sp>
        <p:nvSpPr>
          <p:cNvPr id="4" name="Tekstin paikkamerkki 3">
            <a:extLst>
              <a:ext uri="{FF2B5EF4-FFF2-40B4-BE49-F238E27FC236}">
                <a16:creationId xmlns:a16="http://schemas.microsoft.com/office/drawing/2014/main" id="{6C82EC43-E3A7-4FD2-A7E6-A6A3BC9A8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5B3C74C-28EA-4FE5-912B-886D4AC947C3}"/>
              </a:ext>
            </a:extLst>
          </p:cNvPr>
          <p:cNvSpPr>
            <a:spLocks noGrp="1"/>
          </p:cNvSpPr>
          <p:nvPr>
            <p:ph type="dt" sz="half" idx="10"/>
          </p:nvPr>
        </p:nvSpPr>
        <p:spPr/>
        <p:txBody>
          <a:bodyPr/>
          <a:lstStyle/>
          <a:p>
            <a:fld id="{AB0E8C19-1203-4872-8C47-C963B5EFD86D}" type="datetime1">
              <a:rPr lang="fi-FI" smtClean="0"/>
              <a:t>15.9.2025</a:t>
            </a:fld>
            <a:endParaRPr lang="fi-FI" dirty="0"/>
          </a:p>
        </p:txBody>
      </p:sp>
      <p:sp>
        <p:nvSpPr>
          <p:cNvPr id="6" name="Alatunnisteen paikkamerkki 5">
            <a:extLst>
              <a:ext uri="{FF2B5EF4-FFF2-40B4-BE49-F238E27FC236}">
                <a16:creationId xmlns:a16="http://schemas.microsoft.com/office/drawing/2014/main" id="{31F300E9-3ABC-4DFC-B507-6A5514D70F5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1DBC89C4-BF92-48E0-8CA8-71526C3C07E6}"/>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253024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95D96BA-098E-411B-A6B8-A4391236B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762C610-5792-46F9-B22B-1887F16B1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32445B-485D-4A4A-9AA9-76BF4944D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B1C28-BC0F-4F5A-8899-A61229EA9FE1}" type="datetime1">
              <a:rPr lang="fi-FI" smtClean="0"/>
              <a:t>15.9.2025</a:t>
            </a:fld>
            <a:endParaRPr lang="fi-FI" dirty="0"/>
          </a:p>
        </p:txBody>
      </p:sp>
      <p:sp>
        <p:nvSpPr>
          <p:cNvPr id="5" name="Alatunnisteen paikkamerkki 4">
            <a:extLst>
              <a:ext uri="{FF2B5EF4-FFF2-40B4-BE49-F238E27FC236}">
                <a16:creationId xmlns:a16="http://schemas.microsoft.com/office/drawing/2014/main" id="{6DFCF603-EE67-412B-BFF8-8F3A9437D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D9FEC9C8-A594-43E9-AB8F-27C8913C9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804D1-D1DA-404B-A345-162A4B99A0F1}" type="slidenum">
              <a:rPr lang="fi-FI" smtClean="0"/>
              <a:t>‹#›</a:t>
            </a:fld>
            <a:endParaRPr lang="fi-FI" dirty="0"/>
          </a:p>
        </p:txBody>
      </p:sp>
    </p:spTree>
    <p:extLst>
      <p:ext uri="{BB962C8B-B14F-4D97-AF65-F5344CB8AC3E}">
        <p14:creationId xmlns:p14="http://schemas.microsoft.com/office/powerpoint/2010/main" val="3411384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34968-1ABF-1619-235F-C8F66D4F557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F15E0D5-EF7B-AA12-E586-F97642B0A65A}"/>
              </a:ext>
            </a:extLst>
          </p:cNvPr>
          <p:cNvSpPr>
            <a:spLocks noGrp="1"/>
          </p:cNvSpPr>
          <p:nvPr>
            <p:ph type="title"/>
          </p:nvPr>
        </p:nvSpPr>
        <p:spPr>
          <a:xfrm>
            <a:off x="1592231" y="1288378"/>
            <a:ext cx="9686925" cy="1325563"/>
          </a:xfrm>
        </p:spPr>
        <p:txBody>
          <a:bodyPr>
            <a:normAutofit/>
          </a:bodyPr>
          <a:lstStyle/>
          <a:p>
            <a:pPr algn="ctr"/>
            <a:r>
              <a:rPr kumimoji="0" lang="fi-FI" sz="3200" b="1" i="0" u="none" strike="noStrike" kern="1200" cap="none" spc="0" normalizeH="0" baseline="0" noProof="0" dirty="0">
                <a:ln>
                  <a:noFill/>
                </a:ln>
                <a:solidFill>
                  <a:srgbClr val="002663"/>
                </a:solidFill>
                <a:effectLst/>
                <a:uLnTx/>
                <a:uFillTx/>
                <a:latin typeface="Century Gothic" panose="020F0302020204030204"/>
                <a:ea typeface="+mn-ea"/>
                <a:cs typeface="+mn-cs"/>
              </a:rPr>
              <a:t>Hämeen kauppakamarin osaajakysely 2025</a:t>
            </a:r>
            <a:endParaRPr lang="fi-FI" sz="3200" dirty="0"/>
          </a:p>
        </p:txBody>
      </p:sp>
      <p:sp>
        <p:nvSpPr>
          <p:cNvPr id="3" name="Sisällön paikkamerkki 2">
            <a:extLst>
              <a:ext uri="{FF2B5EF4-FFF2-40B4-BE49-F238E27FC236}">
                <a16:creationId xmlns:a16="http://schemas.microsoft.com/office/drawing/2014/main" id="{0CCEFD7B-04DF-9CE9-49C6-61D981E46710}"/>
              </a:ext>
            </a:extLst>
          </p:cNvPr>
          <p:cNvSpPr>
            <a:spLocks noGrp="1"/>
          </p:cNvSpPr>
          <p:nvPr>
            <p:ph idx="1"/>
          </p:nvPr>
        </p:nvSpPr>
        <p:spPr>
          <a:xfrm>
            <a:off x="1432883" y="2192690"/>
            <a:ext cx="9686925" cy="4351338"/>
          </a:xfrm>
        </p:spPr>
        <p:txBody>
          <a:bodyPr>
            <a:normAutofit/>
          </a:bodyPr>
          <a:lstStyle/>
          <a:p>
            <a:pPr marL="0" indent="0" algn="ctr">
              <a:lnSpc>
                <a:spcPct val="100000"/>
              </a:lnSpc>
              <a:buNone/>
            </a:pPr>
            <a:endParaRPr lang="fi-FI" dirty="0"/>
          </a:p>
          <a:p>
            <a:pPr marL="0" indent="0" algn="ctr">
              <a:lnSpc>
                <a:spcPct val="100000"/>
              </a:lnSpc>
              <a:buNone/>
            </a:pPr>
            <a:r>
              <a:rPr lang="fi-FI" sz="4000" b="1" dirty="0">
                <a:latin typeface="+mj-lt"/>
              </a:rPr>
              <a:t>Ammattiosaaminen</a:t>
            </a:r>
          </a:p>
          <a:p>
            <a:pPr marL="0" indent="0" algn="ctr">
              <a:lnSpc>
                <a:spcPct val="150000"/>
              </a:lnSpc>
              <a:buNone/>
            </a:pPr>
            <a:r>
              <a:rPr lang="fi-FI" b="1" dirty="0">
                <a:latin typeface="+mj-lt"/>
              </a:rPr>
              <a:t>Kysely toteutettu 18.-22.8.2025</a:t>
            </a:r>
            <a:endParaRPr lang="fi-FI" b="1" dirty="0">
              <a:solidFill>
                <a:srgbClr val="FF0000"/>
              </a:solidFill>
            </a:endParaRPr>
          </a:p>
        </p:txBody>
      </p:sp>
      <p:sp>
        <p:nvSpPr>
          <p:cNvPr id="4" name="Dian numeron paikkamerkki 3">
            <a:extLst>
              <a:ext uri="{FF2B5EF4-FFF2-40B4-BE49-F238E27FC236}">
                <a16:creationId xmlns:a16="http://schemas.microsoft.com/office/drawing/2014/main" id="{D439C7B4-AABC-8AC0-2D0D-978A59A3B3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73152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12F43-72FE-8E4B-FDB8-601AA5FCB9E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3295596-58C0-46FB-A652-29D1673B93CB}"/>
              </a:ext>
            </a:extLst>
          </p:cNvPr>
          <p:cNvSpPr>
            <a:spLocks noGrp="1"/>
          </p:cNvSpPr>
          <p:nvPr>
            <p:ph type="title"/>
          </p:nvPr>
        </p:nvSpPr>
        <p:spPr>
          <a:xfrm>
            <a:off x="1600200" y="1138335"/>
            <a:ext cx="9686925" cy="507903"/>
          </a:xfrm>
        </p:spPr>
        <p:txBody>
          <a:bodyPr>
            <a:noAutofit/>
          </a:bodyPr>
          <a:lstStyle/>
          <a:p>
            <a:r>
              <a:rPr lang="fi-FI" sz="2800" b="1" dirty="0">
                <a:solidFill>
                  <a:srgbClr val="002060"/>
                </a:solidFill>
              </a:rPr>
              <a:t>Kuinka tyytyväisiä olette olleet korkeakoulusta valmistuneiden osaamiseen seuraavilla osaamisalueilla?</a:t>
            </a:r>
            <a:r>
              <a:rPr lang="fi-FI" sz="2000" b="1" dirty="0">
                <a:solidFill>
                  <a:srgbClr val="002060"/>
                </a:solidFill>
              </a:rPr>
              <a:t> (keskiarvo)		</a:t>
            </a:r>
            <a:r>
              <a:rPr lang="fi-FI" sz="2800" b="1" dirty="0">
                <a:solidFill>
                  <a:srgbClr val="002060"/>
                </a:solidFill>
              </a:rPr>
              <a:t>											</a:t>
            </a:r>
          </a:p>
        </p:txBody>
      </p:sp>
      <p:sp>
        <p:nvSpPr>
          <p:cNvPr id="4" name="Dian numeron paikkamerkki 3">
            <a:extLst>
              <a:ext uri="{FF2B5EF4-FFF2-40B4-BE49-F238E27FC236}">
                <a16:creationId xmlns:a16="http://schemas.microsoft.com/office/drawing/2014/main" id="{7AA7A1A3-FFDD-83AE-BCC6-821BF9B20D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6" name="Sisällön paikkamerkki 5">
            <a:extLst>
              <a:ext uri="{FF2B5EF4-FFF2-40B4-BE49-F238E27FC236}">
                <a16:creationId xmlns:a16="http://schemas.microsoft.com/office/drawing/2014/main" id="{63508DA9-F9B7-7051-2168-9ACF78C6624D}"/>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334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4D0B-AF4E-CE8B-3473-4947E5703A7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C462953-C33F-C0E2-708C-36978FE5D872}"/>
              </a:ext>
            </a:extLst>
          </p:cNvPr>
          <p:cNvSpPr>
            <a:spLocks noGrp="1"/>
          </p:cNvSpPr>
          <p:nvPr>
            <p:ph type="title"/>
          </p:nvPr>
        </p:nvSpPr>
        <p:spPr>
          <a:xfrm>
            <a:off x="1600200" y="1138335"/>
            <a:ext cx="9686925" cy="507903"/>
          </a:xfrm>
        </p:spPr>
        <p:txBody>
          <a:bodyPr>
            <a:noAutofit/>
          </a:bodyPr>
          <a:lstStyle/>
          <a:p>
            <a:r>
              <a:rPr lang="fi-FI" sz="2400" b="1" dirty="0">
                <a:solidFill>
                  <a:srgbClr val="002060"/>
                </a:solidFill>
              </a:rPr>
              <a:t>Kuinka hyvin ammattiin valmistuneiden osaaminen vastaa työelämän tarpeita? </a:t>
            </a:r>
            <a:r>
              <a:rPr lang="fi-FI" sz="2800" b="1" dirty="0">
                <a:solidFill>
                  <a:srgbClr val="002060"/>
                </a:solidFill>
              </a:rPr>
              <a:t>									</a:t>
            </a:r>
          </a:p>
        </p:txBody>
      </p:sp>
      <p:sp>
        <p:nvSpPr>
          <p:cNvPr id="4" name="Dian numeron paikkamerkki 3">
            <a:extLst>
              <a:ext uri="{FF2B5EF4-FFF2-40B4-BE49-F238E27FC236}">
                <a16:creationId xmlns:a16="http://schemas.microsoft.com/office/drawing/2014/main" id="{6AD696BD-A9E1-24AF-4483-34383C9A61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6" name="Sisällön paikkamerkki 5">
            <a:extLst>
              <a:ext uri="{FF2B5EF4-FFF2-40B4-BE49-F238E27FC236}">
                <a16:creationId xmlns:a16="http://schemas.microsoft.com/office/drawing/2014/main" id="{05EA82B2-A1C7-E87D-3387-07E4DE27788E}"/>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9750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A81E5-C3FB-3954-9C09-4FEF4E7212C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987358C-D37C-B1EA-9CE2-FF3C35939303}"/>
              </a:ext>
            </a:extLst>
          </p:cNvPr>
          <p:cNvSpPr>
            <a:spLocks noGrp="1"/>
          </p:cNvSpPr>
          <p:nvPr>
            <p:ph type="title"/>
          </p:nvPr>
        </p:nvSpPr>
        <p:spPr>
          <a:xfrm>
            <a:off x="1600200" y="1138335"/>
            <a:ext cx="9686925" cy="507903"/>
          </a:xfrm>
        </p:spPr>
        <p:txBody>
          <a:bodyPr>
            <a:noAutofit/>
          </a:bodyPr>
          <a:lstStyle/>
          <a:p>
            <a:r>
              <a:rPr lang="fi-FI" sz="2400" b="1" dirty="0">
                <a:solidFill>
                  <a:srgbClr val="002060"/>
                </a:solidFill>
              </a:rPr>
              <a:t>Kuinka tyytyväisiä olette olleet ammattiin valmistuneiden osaamiseen seuraavilla osaamisalueilla?</a:t>
            </a:r>
            <a:r>
              <a:rPr lang="fi-FI" sz="2800" b="1" dirty="0">
                <a:solidFill>
                  <a:srgbClr val="002060"/>
                </a:solidFill>
              </a:rPr>
              <a:t> (keskiarvo)								</a:t>
            </a:r>
          </a:p>
        </p:txBody>
      </p:sp>
      <p:sp>
        <p:nvSpPr>
          <p:cNvPr id="4" name="Dian numeron paikkamerkki 3">
            <a:extLst>
              <a:ext uri="{FF2B5EF4-FFF2-40B4-BE49-F238E27FC236}">
                <a16:creationId xmlns:a16="http://schemas.microsoft.com/office/drawing/2014/main" id="{17052255-5FA8-71E9-CD89-6968715832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7" name="Sisällön paikkamerkki 6">
            <a:extLst>
              <a:ext uri="{FF2B5EF4-FFF2-40B4-BE49-F238E27FC236}">
                <a16:creationId xmlns:a16="http://schemas.microsoft.com/office/drawing/2014/main" id="{7F481712-A9C5-167E-27C3-ACF4083389B8}"/>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964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1B299-747F-4EE0-2D0E-7B8F7F7E7BD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DFB1E14-2F72-36AC-8BF8-F1393BF367F6}"/>
              </a:ext>
            </a:extLst>
          </p:cNvPr>
          <p:cNvSpPr>
            <a:spLocks noGrp="1"/>
          </p:cNvSpPr>
          <p:nvPr>
            <p:ph type="title"/>
          </p:nvPr>
        </p:nvSpPr>
        <p:spPr>
          <a:xfrm>
            <a:off x="1600200" y="1138335"/>
            <a:ext cx="9686925" cy="507903"/>
          </a:xfrm>
        </p:spPr>
        <p:txBody>
          <a:bodyPr>
            <a:noAutofit/>
          </a:bodyPr>
          <a:lstStyle/>
          <a:p>
            <a:r>
              <a:rPr lang="fi-FI" sz="2000" b="1" dirty="0">
                <a:solidFill>
                  <a:srgbClr val="002060"/>
                </a:solidFill>
              </a:rPr>
              <a:t>Kuinka tyytyväisiä olette olleet ammattiin valmistuneiden osaamiseen seuraavilla osaamisalueilla? </a:t>
            </a:r>
            <a:r>
              <a:rPr lang="fi-FI" sz="2800" b="1" dirty="0">
                <a:solidFill>
                  <a:srgbClr val="002060"/>
                </a:solidFill>
              </a:rPr>
              <a:t>Alan ammattiosaaminen 							</a:t>
            </a:r>
          </a:p>
        </p:txBody>
      </p:sp>
      <p:sp>
        <p:nvSpPr>
          <p:cNvPr id="4" name="Dian numeron paikkamerkki 3">
            <a:extLst>
              <a:ext uri="{FF2B5EF4-FFF2-40B4-BE49-F238E27FC236}">
                <a16:creationId xmlns:a16="http://schemas.microsoft.com/office/drawing/2014/main" id="{948B9780-8429-576B-5299-3A214AA1BD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6" name="Sisällön paikkamerkki 5">
            <a:extLst>
              <a:ext uri="{FF2B5EF4-FFF2-40B4-BE49-F238E27FC236}">
                <a16:creationId xmlns:a16="http://schemas.microsoft.com/office/drawing/2014/main" id="{D0FE54E8-1B3E-3A55-FFBF-2E7EDE813807}"/>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01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AB725-EA6C-9694-0872-8DCEB478ACB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B5A6A7B-DF90-ACAA-C2B9-4998F236DFFE}"/>
              </a:ext>
            </a:extLst>
          </p:cNvPr>
          <p:cNvSpPr>
            <a:spLocks noGrp="1"/>
          </p:cNvSpPr>
          <p:nvPr>
            <p:ph type="title"/>
          </p:nvPr>
        </p:nvSpPr>
        <p:spPr>
          <a:xfrm>
            <a:off x="1600200" y="1138335"/>
            <a:ext cx="9686925" cy="507903"/>
          </a:xfrm>
        </p:spPr>
        <p:txBody>
          <a:bodyPr>
            <a:noAutofit/>
          </a:bodyPr>
          <a:lstStyle/>
          <a:p>
            <a:r>
              <a:rPr lang="fi-FI" sz="2000" b="1" dirty="0">
                <a:solidFill>
                  <a:srgbClr val="002060"/>
                </a:solidFill>
              </a:rPr>
              <a:t>Kuinka tyytyväisiä olette olleet ammattiin valmistuneiden osaamiseen seuraavilla osaamisalueilla? </a:t>
            </a:r>
            <a:br>
              <a:rPr lang="fi-FI" sz="2000" b="1" dirty="0">
                <a:solidFill>
                  <a:srgbClr val="002060"/>
                </a:solidFill>
              </a:rPr>
            </a:br>
            <a:r>
              <a:rPr lang="fi-FI" sz="2800" b="1" dirty="0">
                <a:solidFill>
                  <a:srgbClr val="002060"/>
                </a:solidFill>
              </a:rPr>
              <a:t>Taidot toimia työpaikalla ja työyhteisössä							</a:t>
            </a:r>
          </a:p>
        </p:txBody>
      </p:sp>
      <p:sp>
        <p:nvSpPr>
          <p:cNvPr id="4" name="Dian numeron paikkamerkki 3">
            <a:extLst>
              <a:ext uri="{FF2B5EF4-FFF2-40B4-BE49-F238E27FC236}">
                <a16:creationId xmlns:a16="http://schemas.microsoft.com/office/drawing/2014/main" id="{D8B9A42A-8321-ACFC-492D-0417267C2B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7" name="Sisällön paikkamerkki 6">
            <a:extLst>
              <a:ext uri="{FF2B5EF4-FFF2-40B4-BE49-F238E27FC236}">
                <a16:creationId xmlns:a16="http://schemas.microsoft.com/office/drawing/2014/main" id="{2E37F883-814D-1C5D-FE62-63E3A13736DB}"/>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031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237A5-200F-C6E1-C29B-729378B76A5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AED4010-9611-9DCA-0891-2B574A850DC9}"/>
              </a:ext>
            </a:extLst>
          </p:cNvPr>
          <p:cNvSpPr>
            <a:spLocks noGrp="1"/>
          </p:cNvSpPr>
          <p:nvPr>
            <p:ph type="title"/>
          </p:nvPr>
        </p:nvSpPr>
        <p:spPr>
          <a:xfrm>
            <a:off x="1600200" y="1138335"/>
            <a:ext cx="9686925" cy="507903"/>
          </a:xfrm>
        </p:spPr>
        <p:txBody>
          <a:bodyPr>
            <a:noAutofit/>
          </a:bodyPr>
          <a:lstStyle/>
          <a:p>
            <a:r>
              <a:rPr lang="fi-FI" sz="2000" b="1" dirty="0">
                <a:solidFill>
                  <a:srgbClr val="002060"/>
                </a:solidFill>
              </a:rPr>
              <a:t>Kuinka tyytyväisiä olette olleet ammattiin valmistuneiden osaamiseen seuraavilla osaamisalueilla? </a:t>
            </a:r>
            <a:br>
              <a:rPr lang="fi-FI" sz="2800" b="1" dirty="0">
                <a:solidFill>
                  <a:srgbClr val="002060"/>
                </a:solidFill>
              </a:rPr>
            </a:br>
            <a:r>
              <a:rPr lang="fi-FI" sz="2800" b="1" dirty="0">
                <a:solidFill>
                  <a:srgbClr val="002060"/>
                </a:solidFill>
              </a:rPr>
              <a:t>Kyky oppia uutta ja sietää muutosta							</a:t>
            </a:r>
          </a:p>
        </p:txBody>
      </p:sp>
      <p:sp>
        <p:nvSpPr>
          <p:cNvPr id="4" name="Dian numeron paikkamerkki 3">
            <a:extLst>
              <a:ext uri="{FF2B5EF4-FFF2-40B4-BE49-F238E27FC236}">
                <a16:creationId xmlns:a16="http://schemas.microsoft.com/office/drawing/2014/main" id="{A6BF7AAE-E45C-EE63-31DD-3D0834698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6" name="Sisällön paikkamerkki 5">
            <a:extLst>
              <a:ext uri="{FF2B5EF4-FFF2-40B4-BE49-F238E27FC236}">
                <a16:creationId xmlns:a16="http://schemas.microsoft.com/office/drawing/2014/main" id="{E7A6411E-38C2-A851-F186-6265AB27AF17}"/>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740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E95AC-4F1E-8123-37AE-3CCAF0CB1ED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90DB70E-4222-04FE-C816-AC4846F3F717}"/>
              </a:ext>
            </a:extLst>
          </p:cNvPr>
          <p:cNvSpPr>
            <a:spLocks noGrp="1"/>
          </p:cNvSpPr>
          <p:nvPr>
            <p:ph type="title"/>
          </p:nvPr>
        </p:nvSpPr>
        <p:spPr>
          <a:xfrm>
            <a:off x="1600200" y="1138335"/>
            <a:ext cx="9686925" cy="507903"/>
          </a:xfrm>
        </p:spPr>
        <p:txBody>
          <a:bodyPr>
            <a:noAutofit/>
          </a:bodyPr>
          <a:lstStyle/>
          <a:p>
            <a:r>
              <a:rPr lang="fi-FI" sz="2000" b="1" dirty="0">
                <a:solidFill>
                  <a:srgbClr val="002060"/>
                </a:solidFill>
              </a:rPr>
              <a:t>Kuinka tyytyväisiä olette olleet ammattiin valmistuneiden osaamiseen seuraavilla osaamisalueilla? </a:t>
            </a:r>
            <a:br>
              <a:rPr lang="fi-FI" sz="2800" b="1" dirty="0">
                <a:solidFill>
                  <a:srgbClr val="002060"/>
                </a:solidFill>
              </a:rPr>
            </a:br>
            <a:r>
              <a:rPr lang="fi-FI" sz="2800" b="1" dirty="0">
                <a:solidFill>
                  <a:srgbClr val="002060"/>
                </a:solidFill>
              </a:rPr>
              <a:t>Perustaidot (esim. luku-, lasku- tai ICT-taidot) 							</a:t>
            </a:r>
          </a:p>
        </p:txBody>
      </p:sp>
      <p:sp>
        <p:nvSpPr>
          <p:cNvPr id="4" name="Dian numeron paikkamerkki 3">
            <a:extLst>
              <a:ext uri="{FF2B5EF4-FFF2-40B4-BE49-F238E27FC236}">
                <a16:creationId xmlns:a16="http://schemas.microsoft.com/office/drawing/2014/main" id="{AD97277F-AD3A-E616-1B54-427691B966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3" name="Sisällön paikkamerkki 2">
            <a:extLst>
              <a:ext uri="{FF2B5EF4-FFF2-40B4-BE49-F238E27FC236}">
                <a16:creationId xmlns:a16="http://schemas.microsoft.com/office/drawing/2014/main" id="{FBEDBE68-4F6A-AE19-19AB-B27F99C38ED0}"/>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525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E15A8-BD8B-77B9-398E-FDAB338EF9B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9E2A4B4-AD6C-6880-E6CD-5405D9F42E8C}"/>
              </a:ext>
            </a:extLst>
          </p:cNvPr>
          <p:cNvSpPr>
            <a:spLocks noGrp="1"/>
          </p:cNvSpPr>
          <p:nvPr>
            <p:ph type="title"/>
          </p:nvPr>
        </p:nvSpPr>
        <p:spPr>
          <a:xfrm>
            <a:off x="1600200" y="1138335"/>
            <a:ext cx="9686925" cy="507903"/>
          </a:xfrm>
        </p:spPr>
        <p:txBody>
          <a:bodyPr>
            <a:noAutofit/>
          </a:bodyPr>
          <a:lstStyle/>
          <a:p>
            <a:r>
              <a:rPr lang="fi-FI" sz="2000" b="1" dirty="0">
                <a:solidFill>
                  <a:srgbClr val="002060"/>
                </a:solidFill>
              </a:rPr>
              <a:t>Kuinka tyytyväisiä olette olleet ammattiin valmistuneiden osaamiseen seuraavilla osaamisalueilla? </a:t>
            </a:r>
            <a:br>
              <a:rPr lang="fi-FI" sz="2800" b="1" dirty="0">
                <a:solidFill>
                  <a:srgbClr val="002060"/>
                </a:solidFill>
              </a:rPr>
            </a:br>
            <a:r>
              <a:rPr lang="fi-FI" sz="2800" b="1" dirty="0">
                <a:solidFill>
                  <a:srgbClr val="002060"/>
                </a:solidFill>
              </a:rPr>
              <a:t>Työkyky ja sen ylläpito </a:t>
            </a:r>
            <a:br>
              <a:rPr lang="fi-FI" sz="2800" b="1" dirty="0">
                <a:solidFill>
                  <a:srgbClr val="002060"/>
                </a:solidFill>
              </a:rPr>
            </a:br>
            <a:r>
              <a:rPr lang="fi-FI" sz="2800" b="1" dirty="0">
                <a:solidFill>
                  <a:srgbClr val="002060"/>
                </a:solidFill>
              </a:rPr>
              <a:t>							</a:t>
            </a:r>
          </a:p>
        </p:txBody>
      </p:sp>
      <p:sp>
        <p:nvSpPr>
          <p:cNvPr id="4" name="Dian numeron paikkamerkki 3">
            <a:extLst>
              <a:ext uri="{FF2B5EF4-FFF2-40B4-BE49-F238E27FC236}">
                <a16:creationId xmlns:a16="http://schemas.microsoft.com/office/drawing/2014/main" id="{74B76FA0-6EF6-8384-AEBE-75531D5CD1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7" name="Sisällön paikkamerkki 6">
            <a:extLst>
              <a:ext uri="{FF2B5EF4-FFF2-40B4-BE49-F238E27FC236}">
                <a16:creationId xmlns:a16="http://schemas.microsoft.com/office/drawing/2014/main" id="{A50658B4-A9E2-9D1E-8609-855EB801629E}"/>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874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A9DD1-D440-C51E-3A29-C3AD5A509CC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74761E8-01BE-5208-9B0B-DB4D0D49E944}"/>
              </a:ext>
            </a:extLst>
          </p:cNvPr>
          <p:cNvSpPr>
            <a:spLocks noGrp="1"/>
          </p:cNvSpPr>
          <p:nvPr>
            <p:ph type="title"/>
          </p:nvPr>
        </p:nvSpPr>
        <p:spPr>
          <a:xfrm>
            <a:off x="1600200" y="681037"/>
            <a:ext cx="9686925" cy="965201"/>
          </a:xfrm>
        </p:spPr>
        <p:txBody>
          <a:bodyPr>
            <a:noAutofit/>
          </a:bodyPr>
          <a:lstStyle/>
          <a:p>
            <a:r>
              <a:rPr lang="fi-FI" sz="2800" b="1" dirty="0">
                <a:solidFill>
                  <a:srgbClr val="002060"/>
                </a:solidFill>
              </a:rPr>
              <a:t>Mihin asioihin toivot, että seuraava hallitus keskittyy työelämän ja osaamisen kehittämisessä? Valitse neljä tärkeintä. </a:t>
            </a:r>
          </a:p>
        </p:txBody>
      </p:sp>
      <p:sp>
        <p:nvSpPr>
          <p:cNvPr id="4" name="Dian numeron paikkamerkki 3">
            <a:extLst>
              <a:ext uri="{FF2B5EF4-FFF2-40B4-BE49-F238E27FC236}">
                <a16:creationId xmlns:a16="http://schemas.microsoft.com/office/drawing/2014/main" id="{41F1B042-A52E-8092-D15E-1C03A4AF3A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6" name="Sisällön paikkamerkki 5">
            <a:extLst>
              <a:ext uri="{FF2B5EF4-FFF2-40B4-BE49-F238E27FC236}">
                <a16:creationId xmlns:a16="http://schemas.microsoft.com/office/drawing/2014/main" id="{411CF78C-FF27-839B-EA6D-D4F70F8EE18E}"/>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Nuoli: Oikea 7">
            <a:extLst>
              <a:ext uri="{FF2B5EF4-FFF2-40B4-BE49-F238E27FC236}">
                <a16:creationId xmlns:a16="http://schemas.microsoft.com/office/drawing/2014/main" id="{5828C8B4-50D8-E121-F1DD-3C5DF8BFE098}"/>
              </a:ext>
            </a:extLst>
          </p:cNvPr>
          <p:cNvSpPr/>
          <p:nvPr/>
        </p:nvSpPr>
        <p:spPr>
          <a:xfrm>
            <a:off x="2108718" y="4946615"/>
            <a:ext cx="1055451" cy="1167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9" name="Nuoli: Oikea 8">
            <a:extLst>
              <a:ext uri="{FF2B5EF4-FFF2-40B4-BE49-F238E27FC236}">
                <a16:creationId xmlns:a16="http://schemas.microsoft.com/office/drawing/2014/main" id="{916193E1-A9CC-E651-B4F6-27979FE75A48}"/>
              </a:ext>
            </a:extLst>
          </p:cNvPr>
          <p:cNvSpPr/>
          <p:nvPr/>
        </p:nvSpPr>
        <p:spPr>
          <a:xfrm>
            <a:off x="1461533" y="2011376"/>
            <a:ext cx="1055451" cy="1167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0" name="Nuoli: Oikea 9">
            <a:extLst>
              <a:ext uri="{FF2B5EF4-FFF2-40B4-BE49-F238E27FC236}">
                <a16:creationId xmlns:a16="http://schemas.microsoft.com/office/drawing/2014/main" id="{6D1F4C64-14F3-BE85-65D5-069E9DEFE66B}"/>
              </a:ext>
            </a:extLst>
          </p:cNvPr>
          <p:cNvSpPr/>
          <p:nvPr/>
        </p:nvSpPr>
        <p:spPr>
          <a:xfrm>
            <a:off x="1858530" y="3223562"/>
            <a:ext cx="1055451" cy="1167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50114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A9DBF0-2A4F-4F2B-A1DE-5CB790B56FF3}"/>
              </a:ext>
            </a:extLst>
          </p:cNvPr>
          <p:cNvSpPr>
            <a:spLocks noGrp="1"/>
          </p:cNvSpPr>
          <p:nvPr>
            <p:ph type="title"/>
          </p:nvPr>
        </p:nvSpPr>
        <p:spPr>
          <a:xfrm>
            <a:off x="991649" y="2917102"/>
            <a:ext cx="10515600" cy="2214754"/>
          </a:xfrm>
        </p:spPr>
        <p:txBody>
          <a:bodyPr>
            <a:normAutofit/>
          </a:bodyPr>
          <a:lstStyle/>
          <a:p>
            <a:pPr algn="ctr"/>
            <a:r>
              <a:rPr lang="fi-FI" sz="4000" b="1" dirty="0"/>
              <a:t>Taustatiedot</a:t>
            </a:r>
          </a:p>
        </p:txBody>
      </p:sp>
      <p:sp>
        <p:nvSpPr>
          <p:cNvPr id="4" name="Dian numeron paikkamerkki 3">
            <a:extLst>
              <a:ext uri="{FF2B5EF4-FFF2-40B4-BE49-F238E27FC236}">
                <a16:creationId xmlns:a16="http://schemas.microsoft.com/office/drawing/2014/main" id="{C6455DD1-D965-404B-9779-102DC477FF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8366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96E372-3C51-4B66-EA6D-ADA4EB2E773C}"/>
              </a:ext>
            </a:extLst>
          </p:cNvPr>
          <p:cNvSpPr>
            <a:spLocks noGrp="1"/>
          </p:cNvSpPr>
          <p:nvPr>
            <p:ph type="title"/>
          </p:nvPr>
        </p:nvSpPr>
        <p:spPr>
          <a:xfrm>
            <a:off x="1091682" y="365125"/>
            <a:ext cx="10195443" cy="1325563"/>
          </a:xfrm>
        </p:spPr>
        <p:txBody>
          <a:bodyPr>
            <a:normAutofit/>
          </a:bodyPr>
          <a:lstStyle/>
          <a:p>
            <a:r>
              <a:rPr kumimoji="0" lang="fi-FI" sz="2000" b="1" i="0" u="none" strike="noStrike" kern="1200" cap="none" spc="0" normalizeH="0" baseline="0" noProof="0" dirty="0">
                <a:ln>
                  <a:noFill/>
                </a:ln>
                <a:effectLst/>
                <a:uLnTx/>
                <a:uFillTx/>
                <a:latin typeface="Century Gothic" panose="020F0302020204030204"/>
                <a:ea typeface="+mj-ea"/>
                <a:cs typeface="+mj-cs"/>
              </a:rPr>
              <a:t>Vastaajayritysten taustatiedot ja nostoja tuloksista</a:t>
            </a:r>
            <a:r>
              <a:rPr lang="fi-FI" sz="2000" b="1" dirty="0">
                <a:latin typeface="Century Gothic" panose="020F0302020204030204"/>
              </a:rPr>
              <a:t>   </a:t>
            </a:r>
            <a:r>
              <a:rPr lang="fi-FI" sz="2000" b="1" dirty="0">
                <a:solidFill>
                  <a:srgbClr val="002663"/>
                </a:solidFill>
                <a:latin typeface="Century Gothic" panose="020F0302020204030204"/>
              </a:rPr>
              <a:t>	</a:t>
            </a:r>
            <a:r>
              <a:rPr kumimoji="0" lang="fi-FI" sz="1400" b="1" i="0" u="none" strike="noStrike" kern="1200" cap="none" spc="0" normalizeH="0" baseline="0" noProof="0" dirty="0">
                <a:ln>
                  <a:noFill/>
                </a:ln>
                <a:effectLst/>
                <a:uLnTx/>
                <a:uFillTx/>
                <a:latin typeface="Century Gothic" panose="020F0302020204030204"/>
                <a:ea typeface="+mj-ea"/>
                <a:cs typeface="+mj-cs"/>
              </a:rPr>
              <a:t>Häme elokuu n=66 </a:t>
            </a:r>
            <a:r>
              <a:rPr kumimoji="0" lang="fi-FI" sz="1400" b="0" i="0" u="none" strike="noStrike" kern="1200" cap="none" spc="0" normalizeH="0" baseline="0" noProof="0" dirty="0">
                <a:ln>
                  <a:noFill/>
                </a:ln>
                <a:effectLst/>
                <a:uLnTx/>
                <a:uFillTx/>
                <a:latin typeface="Century Gothic" panose="020F0302020204030204"/>
                <a:ea typeface="+mj-ea"/>
                <a:cs typeface="+mj-cs"/>
              </a:rPr>
              <a:t>/ Koko maa  n=</a:t>
            </a:r>
            <a:r>
              <a:rPr lang="fi-FI" sz="1400" b="0" i="0" u="none" strike="noStrike" dirty="0">
                <a:effectLst/>
                <a:latin typeface="+mn-lt"/>
              </a:rPr>
              <a:t>1035</a:t>
            </a:r>
            <a:r>
              <a:rPr lang="fi-FI" sz="800" dirty="0">
                <a:effectLst/>
              </a:rPr>
              <a:t> </a:t>
            </a:r>
            <a:br>
              <a:rPr kumimoji="0" lang="fi-FI" sz="1400" b="0" i="0" u="none" strike="noStrike" kern="1200" cap="none" spc="0" normalizeH="0" baseline="0" noProof="0" dirty="0">
                <a:ln>
                  <a:noFill/>
                </a:ln>
                <a:solidFill>
                  <a:srgbClr val="FF0000"/>
                </a:solidFill>
                <a:effectLst/>
                <a:uLnTx/>
                <a:uFillTx/>
                <a:latin typeface="Century Gothic" panose="020F0302020204030204"/>
                <a:ea typeface="+mj-ea"/>
                <a:cs typeface="+mj-cs"/>
              </a:rPr>
            </a:br>
            <a:r>
              <a:rPr kumimoji="0" lang="fi-FI" sz="1400" b="0" i="0" u="none" strike="noStrike" kern="1200" cap="none" spc="0" normalizeH="0" baseline="0" noProof="0" dirty="0">
                <a:ln>
                  <a:noFill/>
                </a:ln>
                <a:solidFill>
                  <a:srgbClr val="FF0000"/>
                </a:solidFill>
                <a:effectLst/>
                <a:uLnTx/>
                <a:uFillTx/>
                <a:latin typeface="Century Gothic" panose="020F0302020204030204"/>
                <a:ea typeface="+mj-ea"/>
                <a:cs typeface="+mj-cs"/>
              </a:rPr>
              <a:t>							</a:t>
            </a:r>
            <a:r>
              <a:rPr kumimoji="0" lang="fi-FI" sz="1400" b="0" i="0" u="none" strike="noStrike" kern="1200" cap="none" spc="0" normalizeH="0" baseline="0" noProof="0" dirty="0">
                <a:ln>
                  <a:noFill/>
                </a:ln>
                <a:effectLst/>
                <a:uLnTx/>
                <a:uFillTx/>
                <a:latin typeface="Century Gothic" panose="020F0302020204030204"/>
                <a:ea typeface="+mj-ea"/>
                <a:cs typeface="+mj-cs"/>
              </a:rPr>
              <a:t>(Häme elo-syyskuu v. 2024 n=72)</a:t>
            </a:r>
            <a:br>
              <a:rPr kumimoji="0" lang="fi-FI" sz="1400" b="0" i="0" u="none" strike="noStrike" kern="1200" cap="none" spc="0" normalizeH="0" baseline="0" noProof="0" dirty="0">
                <a:ln>
                  <a:noFill/>
                </a:ln>
                <a:effectLst/>
                <a:uLnTx/>
                <a:uFillTx/>
                <a:latin typeface="Century Gothic" panose="020F0302020204030204"/>
                <a:ea typeface="+mj-ea"/>
                <a:cs typeface="+mj-cs"/>
              </a:rPr>
            </a:br>
            <a:endParaRPr lang="fi-FI" sz="1400" dirty="0"/>
          </a:p>
        </p:txBody>
      </p:sp>
      <p:sp>
        <p:nvSpPr>
          <p:cNvPr id="4" name="Dian numeron paikkamerkki 3">
            <a:extLst>
              <a:ext uri="{FF2B5EF4-FFF2-40B4-BE49-F238E27FC236}">
                <a16:creationId xmlns:a16="http://schemas.microsoft.com/office/drawing/2014/main" id="{B649837A-2322-7FC1-86A8-4B81DC30D1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sp>
        <p:nvSpPr>
          <p:cNvPr id="8" name="Tekstiruutu 7">
            <a:extLst>
              <a:ext uri="{FF2B5EF4-FFF2-40B4-BE49-F238E27FC236}">
                <a16:creationId xmlns:a16="http://schemas.microsoft.com/office/drawing/2014/main" id="{75613FAD-9CF8-6679-913C-23DBBADC3ACC}"/>
              </a:ext>
            </a:extLst>
          </p:cNvPr>
          <p:cNvSpPr txBox="1"/>
          <p:nvPr/>
        </p:nvSpPr>
        <p:spPr>
          <a:xfrm>
            <a:off x="1536719" y="6413698"/>
            <a:ext cx="49918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2663"/>
                </a:solidFill>
                <a:effectLst/>
                <a:uLnTx/>
                <a:uFillTx/>
                <a:latin typeface="Century Gothic" panose="020F0302020204030204"/>
                <a:ea typeface="+mn-ea"/>
                <a:cs typeface="+mn-cs"/>
              </a:rPr>
              <a:t>Osaajakysely - Kyselyaika 18.-22.8.2025</a:t>
            </a:r>
          </a:p>
        </p:txBody>
      </p:sp>
      <p:cxnSp>
        <p:nvCxnSpPr>
          <p:cNvPr id="11" name="Suora yhdysviiva 10">
            <a:extLst>
              <a:ext uri="{FF2B5EF4-FFF2-40B4-BE49-F238E27FC236}">
                <a16:creationId xmlns:a16="http://schemas.microsoft.com/office/drawing/2014/main" id="{A22057C6-741B-DFE0-9DAC-D67A4F43945B}"/>
              </a:ext>
            </a:extLst>
          </p:cNvPr>
          <p:cNvCxnSpPr/>
          <p:nvPr/>
        </p:nvCxnSpPr>
        <p:spPr>
          <a:xfrm>
            <a:off x="1435358" y="3758446"/>
            <a:ext cx="944413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Sisällön paikkamerkki 9">
            <a:extLst>
              <a:ext uri="{FF2B5EF4-FFF2-40B4-BE49-F238E27FC236}">
                <a16:creationId xmlns:a16="http://schemas.microsoft.com/office/drawing/2014/main" id="{5EBBA620-E39C-9135-1761-09E66EF5E7B2}"/>
              </a:ext>
            </a:extLst>
          </p:cNvPr>
          <p:cNvPicPr>
            <a:picLocks noGrp="1" noChangeAspect="1"/>
          </p:cNvPicPr>
          <p:nvPr>
            <p:ph idx="1"/>
          </p:nvPr>
        </p:nvPicPr>
        <p:blipFill>
          <a:blip r:embed="rId2"/>
          <a:stretch>
            <a:fillRect/>
          </a:stretch>
        </p:blipFill>
        <p:spPr>
          <a:xfrm>
            <a:off x="1607500" y="1160543"/>
            <a:ext cx="4130827" cy="2469686"/>
          </a:xfrm>
          <a:prstGeom prst="rect">
            <a:avLst/>
          </a:prstGeom>
        </p:spPr>
      </p:pic>
      <p:pic>
        <p:nvPicPr>
          <p:cNvPr id="13" name="Kuva 12">
            <a:extLst>
              <a:ext uri="{FF2B5EF4-FFF2-40B4-BE49-F238E27FC236}">
                <a16:creationId xmlns:a16="http://schemas.microsoft.com/office/drawing/2014/main" id="{915A5425-8754-B3CD-EEA7-7E317722704E}"/>
              </a:ext>
            </a:extLst>
          </p:cNvPr>
          <p:cNvPicPr>
            <a:picLocks noChangeAspect="1"/>
          </p:cNvPicPr>
          <p:nvPr/>
        </p:nvPicPr>
        <p:blipFill>
          <a:blip r:embed="rId3"/>
          <a:stretch>
            <a:fillRect/>
          </a:stretch>
        </p:blipFill>
        <p:spPr>
          <a:xfrm>
            <a:off x="6189403" y="3780413"/>
            <a:ext cx="4249012" cy="2496624"/>
          </a:xfrm>
          <a:prstGeom prst="rect">
            <a:avLst/>
          </a:prstGeom>
        </p:spPr>
      </p:pic>
      <p:pic>
        <p:nvPicPr>
          <p:cNvPr id="14" name="Kuva 13">
            <a:extLst>
              <a:ext uri="{FF2B5EF4-FFF2-40B4-BE49-F238E27FC236}">
                <a16:creationId xmlns:a16="http://schemas.microsoft.com/office/drawing/2014/main" id="{528685CC-FF75-E4F7-D8C5-702289281B0D}"/>
              </a:ext>
            </a:extLst>
          </p:cNvPr>
          <p:cNvPicPr>
            <a:picLocks noChangeAspect="1"/>
          </p:cNvPicPr>
          <p:nvPr/>
        </p:nvPicPr>
        <p:blipFill>
          <a:blip r:embed="rId4"/>
          <a:stretch>
            <a:fillRect/>
          </a:stretch>
        </p:blipFill>
        <p:spPr>
          <a:xfrm>
            <a:off x="1607500" y="3797286"/>
            <a:ext cx="4223461" cy="2499974"/>
          </a:xfrm>
          <a:prstGeom prst="rect">
            <a:avLst/>
          </a:prstGeom>
        </p:spPr>
      </p:pic>
      <p:pic>
        <p:nvPicPr>
          <p:cNvPr id="3" name="Kuva 2">
            <a:extLst>
              <a:ext uri="{FF2B5EF4-FFF2-40B4-BE49-F238E27FC236}">
                <a16:creationId xmlns:a16="http://schemas.microsoft.com/office/drawing/2014/main" id="{7BE41841-8AEC-F774-43A1-E31145454F72}"/>
              </a:ext>
            </a:extLst>
          </p:cNvPr>
          <p:cNvPicPr>
            <a:picLocks noChangeAspect="1"/>
          </p:cNvPicPr>
          <p:nvPr/>
        </p:nvPicPr>
        <p:blipFill>
          <a:blip r:embed="rId5"/>
          <a:stretch>
            <a:fillRect/>
          </a:stretch>
        </p:blipFill>
        <p:spPr>
          <a:xfrm>
            <a:off x="6453675" y="1238167"/>
            <a:ext cx="4208199" cy="2469687"/>
          </a:xfrm>
          <a:prstGeom prst="rect">
            <a:avLst/>
          </a:prstGeom>
        </p:spPr>
      </p:pic>
    </p:spTree>
    <p:extLst>
      <p:ext uri="{BB962C8B-B14F-4D97-AF65-F5344CB8AC3E}">
        <p14:creationId xmlns:p14="http://schemas.microsoft.com/office/powerpoint/2010/main" val="3497362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DD843-9433-F4A8-11CC-1560E2AA04A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91D3A8B-A709-29B9-6564-1FAE2A8F8C88}"/>
              </a:ext>
            </a:extLst>
          </p:cNvPr>
          <p:cNvSpPr>
            <a:spLocks noGrp="1"/>
          </p:cNvSpPr>
          <p:nvPr>
            <p:ph type="title"/>
          </p:nvPr>
        </p:nvSpPr>
        <p:spPr>
          <a:xfrm>
            <a:off x="1600199" y="608316"/>
            <a:ext cx="9686925" cy="1325563"/>
          </a:xfrm>
        </p:spPr>
        <p:txBody>
          <a:bodyPr/>
          <a:lstStyle/>
          <a:p>
            <a:pPr algn="ctr"/>
            <a:r>
              <a:rPr lang="fi-FI" b="1" dirty="0">
                <a:solidFill>
                  <a:srgbClr val="002060"/>
                </a:solidFill>
              </a:rPr>
              <a:t>HÄMEEN KAUPPAKAMARI</a:t>
            </a:r>
            <a:endParaRPr lang="fi-FI" dirty="0"/>
          </a:p>
        </p:txBody>
      </p:sp>
      <p:sp>
        <p:nvSpPr>
          <p:cNvPr id="3" name="Sisällön paikkamerkki 2">
            <a:extLst>
              <a:ext uri="{FF2B5EF4-FFF2-40B4-BE49-F238E27FC236}">
                <a16:creationId xmlns:a16="http://schemas.microsoft.com/office/drawing/2014/main" id="{6B86B5D2-B5E8-DBE8-D4DB-57D52E1E4048}"/>
              </a:ext>
            </a:extLst>
          </p:cNvPr>
          <p:cNvSpPr>
            <a:spLocks noGrp="1"/>
          </p:cNvSpPr>
          <p:nvPr>
            <p:ph idx="1"/>
          </p:nvPr>
        </p:nvSpPr>
        <p:spPr>
          <a:xfrm>
            <a:off x="1404891" y="1763482"/>
            <a:ext cx="9686925" cy="4351338"/>
          </a:xfrm>
        </p:spPr>
        <p:txBody>
          <a:bodyPr>
            <a:normAutofit/>
          </a:bodyPr>
          <a:lstStyle/>
          <a:p>
            <a:pPr marL="0" indent="0" algn="ctr">
              <a:buNone/>
            </a:pPr>
            <a:endParaRPr lang="fi-FI" dirty="0"/>
          </a:p>
          <a:p>
            <a:pPr marL="0" indent="0" algn="ctr">
              <a:buNone/>
            </a:pPr>
            <a:r>
              <a:rPr lang="fi-FI" sz="2800" b="1" dirty="0">
                <a:latin typeface="+mj-lt"/>
              </a:rPr>
              <a:t>Osaajakysely</a:t>
            </a:r>
            <a:endParaRPr lang="fi-FI" b="1" dirty="0">
              <a:latin typeface="+mj-lt"/>
            </a:endParaRPr>
          </a:p>
          <a:p>
            <a:pPr marL="0" indent="0" algn="ctr">
              <a:buNone/>
            </a:pPr>
            <a:r>
              <a:rPr lang="fi-FI" b="1" dirty="0">
                <a:latin typeface="+mj-lt"/>
              </a:rPr>
              <a:t>18.-22.8.2025</a:t>
            </a:r>
            <a:endParaRPr lang="fi-FI" sz="1800" b="1" i="1" dirty="0">
              <a:solidFill>
                <a:srgbClr val="FF0000"/>
              </a:solidFill>
              <a:effectLst/>
              <a:ea typeface="Cambria" panose="02040503050406030204" pitchFamily="18" charset="0"/>
              <a:cs typeface="Arial" panose="020B0604020202020204" pitchFamily="34" charset="0"/>
            </a:endParaRPr>
          </a:p>
          <a:p>
            <a:pPr marL="0" indent="0" algn="ctr">
              <a:lnSpc>
                <a:spcPct val="150000"/>
              </a:lnSpc>
              <a:buNone/>
            </a:pPr>
            <a:br>
              <a:rPr lang="fi-FI" sz="1800" b="1" i="1" dirty="0">
                <a:solidFill>
                  <a:srgbClr val="FF0000"/>
                </a:solidFill>
                <a:effectLst/>
                <a:ea typeface="Cambria" panose="02040503050406030204" pitchFamily="18" charset="0"/>
                <a:cs typeface="Arial" panose="020B0604020202020204" pitchFamily="34" charset="0"/>
              </a:rPr>
            </a:br>
            <a:r>
              <a:rPr lang="fi-FI" sz="1800" b="1" i="1" dirty="0">
                <a:solidFill>
                  <a:srgbClr val="002060"/>
                </a:solidFill>
                <a:effectLst/>
                <a:ea typeface="Cambria" panose="02040503050406030204" pitchFamily="18" charset="0"/>
                <a:cs typeface="Arial" panose="020B0604020202020204" pitchFamily="34" charset="0"/>
              </a:rPr>
              <a:t>Hämeen kauppakamarin alueelta kyselyyn vastanneita yrityksiä oli 66</a:t>
            </a:r>
            <a:r>
              <a:rPr lang="fi-FI" sz="1800" b="1" i="1" dirty="0">
                <a:effectLst/>
                <a:ea typeface="Cambria" panose="02040503050406030204" pitchFamily="18" charset="0"/>
                <a:cs typeface="Arial" panose="020B0604020202020204" pitchFamily="34" charset="0"/>
              </a:rPr>
              <a:t>, </a:t>
            </a:r>
            <a:br>
              <a:rPr lang="fi-FI" sz="1800" b="1" i="1" dirty="0">
                <a:solidFill>
                  <a:srgbClr val="FF0000"/>
                </a:solidFill>
                <a:effectLst/>
                <a:ea typeface="Cambria" panose="02040503050406030204" pitchFamily="18" charset="0"/>
                <a:cs typeface="Arial" panose="020B0604020202020204" pitchFamily="34" charset="0"/>
              </a:rPr>
            </a:br>
            <a:r>
              <a:rPr lang="fi-FI" sz="1800" b="1" dirty="0">
                <a:solidFill>
                  <a:srgbClr val="002060"/>
                </a:solidFill>
                <a:effectLst/>
                <a:ea typeface="Calibri" panose="020F0502020204030204" pitchFamily="34" charset="0"/>
                <a:cs typeface="Times New Roman" panose="02020603050405020304" pitchFamily="18" charset="0"/>
              </a:rPr>
              <a:t>joista teollisuusyritysten osuus on liki 35 prosenttia ja palveluyritysten 30 prosenttia</a:t>
            </a:r>
            <a:r>
              <a:rPr lang="fi-FI" sz="1800" b="1" dirty="0">
                <a:effectLst/>
                <a:ea typeface="Calibri" panose="020F0502020204030204" pitchFamily="34" charset="0"/>
                <a:cs typeface="Times New Roman" panose="02020603050405020304" pitchFamily="18" charset="0"/>
              </a:rPr>
              <a:t>.</a:t>
            </a:r>
            <a:r>
              <a:rPr lang="fi-FI" sz="1800" b="1" dirty="0">
                <a:solidFill>
                  <a:srgbClr val="FF0000"/>
                </a:solidFill>
                <a:effectLst/>
                <a:ea typeface="Calibri" panose="020F0502020204030204" pitchFamily="34" charset="0"/>
                <a:cs typeface="Times New Roman" panose="02020603050405020304" pitchFamily="18" charset="0"/>
              </a:rPr>
              <a:t> </a:t>
            </a:r>
            <a:r>
              <a:rPr lang="fi-FI" sz="1800" b="1" dirty="0">
                <a:solidFill>
                  <a:srgbClr val="002060"/>
                </a:solidFill>
                <a:effectLst/>
                <a:ea typeface="Calibri" panose="020F0502020204030204" pitchFamily="34" charset="0"/>
                <a:cs typeface="Times New Roman" panose="02020603050405020304" pitchFamily="18" charset="0"/>
              </a:rPr>
              <a:t>Vastanneista kolmannes on yrityksiä, joiden vuosiliikevaihto on yli 10 miljoonaa euroa. Vastanneet kattavat laajasti koko Hämeen kauppakamarin alueen toimialat</a:t>
            </a:r>
            <a:r>
              <a:rPr lang="fi-FI" sz="1800" b="1" dirty="0">
                <a:solidFill>
                  <a:srgbClr val="FF0000"/>
                </a:solidFill>
                <a:effectLst/>
                <a:ea typeface="Calibri" panose="020F0502020204030204" pitchFamily="34" charset="0"/>
                <a:cs typeface="Times New Roman" panose="02020603050405020304" pitchFamily="18" charset="0"/>
              </a:rPr>
              <a:t> </a:t>
            </a:r>
            <a:r>
              <a:rPr lang="fi-FI" sz="1800" b="1" dirty="0">
                <a:solidFill>
                  <a:srgbClr val="002060"/>
                </a:solidFill>
                <a:effectLst/>
                <a:ea typeface="Calibri" panose="020F0502020204030204" pitchFamily="34" charset="0"/>
                <a:cs typeface="Times New Roman" panose="02020603050405020304" pitchFamily="18" charset="0"/>
              </a:rPr>
              <a:t>ja vastanneista </a:t>
            </a:r>
            <a:r>
              <a:rPr lang="fi-FI" sz="1800" b="1" dirty="0">
                <a:solidFill>
                  <a:srgbClr val="002060"/>
                </a:solidFill>
                <a:ea typeface="Calibri" panose="020F0502020204030204" pitchFamily="34" charset="0"/>
                <a:cs typeface="Times New Roman" panose="02020603050405020304" pitchFamily="18" charset="0"/>
              </a:rPr>
              <a:t>yrityksistä 74 prosenttia työllistää alle 50 henkilöä.</a:t>
            </a:r>
            <a:endParaRPr lang="fi-FI" sz="1800" b="1" dirty="0">
              <a:solidFill>
                <a:srgbClr val="002060"/>
              </a:solidFill>
              <a:effectLst/>
              <a:ea typeface="Cambria" panose="02040503050406030204" pitchFamily="18" charset="0"/>
              <a:cs typeface="Times New Roman" panose="02020603050405020304" pitchFamily="18" charset="0"/>
            </a:endParaRPr>
          </a:p>
          <a:p>
            <a:pPr marL="0" indent="0" algn="ctr">
              <a:lnSpc>
                <a:spcPct val="150000"/>
              </a:lnSpc>
              <a:buNone/>
            </a:pPr>
            <a:endParaRPr lang="fi-FI" sz="1800" b="1" dirty="0">
              <a:solidFill>
                <a:srgbClr val="FF0000"/>
              </a:solidFill>
            </a:endParaRPr>
          </a:p>
        </p:txBody>
      </p:sp>
      <p:sp>
        <p:nvSpPr>
          <p:cNvPr id="4" name="Dian numeron paikkamerkki 3">
            <a:extLst>
              <a:ext uri="{FF2B5EF4-FFF2-40B4-BE49-F238E27FC236}">
                <a16:creationId xmlns:a16="http://schemas.microsoft.com/office/drawing/2014/main" id="{FB52AD48-6D15-9F3C-5D13-7D261B2E7C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614570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365125"/>
            <a:ext cx="9686925" cy="1193087"/>
          </a:xfrm>
        </p:spPr>
        <p:txBody>
          <a:bodyPr>
            <a:noAutofit/>
          </a:bodyPr>
          <a:lstStyle/>
          <a:p>
            <a:r>
              <a:rPr lang="fi-FI" sz="2800" b="1" dirty="0"/>
              <a:t> Yrityksen toimiala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8" name="Sisällön paikkamerkki 7">
            <a:extLst>
              <a:ext uri="{FF2B5EF4-FFF2-40B4-BE49-F238E27FC236}">
                <a16:creationId xmlns:a16="http://schemas.microsoft.com/office/drawing/2014/main" id="{DF5486C4-ABBA-FFC7-A073-D18640596984}"/>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7164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365125"/>
            <a:ext cx="9686925" cy="1193087"/>
          </a:xfrm>
        </p:spPr>
        <p:txBody>
          <a:bodyPr>
            <a:noAutofit/>
          </a:bodyPr>
          <a:lstStyle/>
          <a:p>
            <a:r>
              <a:rPr lang="fi-FI" sz="2800" b="1" dirty="0"/>
              <a:t>Yrityksen vuosiliikevaihto</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3" name="Sisällön paikkamerkki 2">
            <a:extLst>
              <a:ext uri="{FF2B5EF4-FFF2-40B4-BE49-F238E27FC236}">
                <a16:creationId xmlns:a16="http://schemas.microsoft.com/office/drawing/2014/main" id="{A61C81FA-AB1E-97CE-D49E-A6F94BD12EF1}"/>
              </a:ext>
            </a:extLst>
          </p:cNvPr>
          <p:cNvGraphicFramePr>
            <a:graphicFrameLocks noGrp="1"/>
          </p:cNvGraphicFramePr>
          <p:nvPr>
            <p:ph idx="1"/>
          </p:nvPr>
        </p:nvGraphicFramePr>
        <p:xfrm>
          <a:off x="1600200" y="1781612"/>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2804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365125"/>
            <a:ext cx="9686925" cy="1193087"/>
          </a:xfrm>
        </p:spPr>
        <p:txBody>
          <a:bodyPr>
            <a:noAutofit/>
          </a:bodyPr>
          <a:lstStyle/>
          <a:p>
            <a:r>
              <a:rPr lang="fi-FI" sz="2800" b="1" dirty="0"/>
              <a:t>Yrityksen henkilöstömäärä</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3" name="Sisällön paikkamerkki 2">
            <a:extLst>
              <a:ext uri="{FF2B5EF4-FFF2-40B4-BE49-F238E27FC236}">
                <a16:creationId xmlns:a16="http://schemas.microsoft.com/office/drawing/2014/main" id="{FC0305AC-3176-D5E9-8091-F1418D8877CD}"/>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651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5C68D37-2E22-499F-8941-03602D70C0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sp>
        <p:nvSpPr>
          <p:cNvPr id="3" name="Otsikko 2">
            <a:extLst>
              <a:ext uri="{FF2B5EF4-FFF2-40B4-BE49-F238E27FC236}">
                <a16:creationId xmlns:a16="http://schemas.microsoft.com/office/drawing/2014/main" id="{72E62B7B-DFAC-4680-A6CA-F7F2ED3A91CB}"/>
              </a:ext>
            </a:extLst>
          </p:cNvPr>
          <p:cNvSpPr>
            <a:spLocks noGrp="1"/>
          </p:cNvSpPr>
          <p:nvPr>
            <p:ph type="title"/>
          </p:nvPr>
        </p:nvSpPr>
        <p:spPr>
          <a:xfrm>
            <a:off x="4607444" y="3089364"/>
            <a:ext cx="6029454" cy="1203738"/>
          </a:xfrm>
        </p:spPr>
        <p:txBody>
          <a:bodyPr>
            <a:normAutofit fontScale="90000"/>
          </a:bodyPr>
          <a:lstStyle/>
          <a:p>
            <a:pPr>
              <a:lnSpc>
                <a:spcPct val="150000"/>
              </a:lnSpc>
            </a:pPr>
            <a:r>
              <a:rPr lang="fi-FI" sz="1800" b="0" i="1" dirty="0">
                <a:effectLst/>
                <a:latin typeface="+mn-lt"/>
                <a:ea typeface="Cambria" panose="02040503050406030204" pitchFamily="18" charset="0"/>
                <a:cs typeface="Arial" panose="020B0604020202020204" pitchFamily="34" charset="0"/>
              </a:rPr>
              <a:t>Hämeen kauppakamarin tehtävänä on edistää yritysten toimintaedellytyksiä ja vaikuttaa yhteiskunnalliseen päätöksentekoon yritysten kilpailukyvyn turvaamiseksi. </a:t>
            </a:r>
            <a:br>
              <a:rPr lang="fi-FI" sz="1800" b="0" i="1" dirty="0">
                <a:effectLst/>
                <a:latin typeface="+mn-lt"/>
                <a:ea typeface="Cambria" panose="02040503050406030204" pitchFamily="18" charset="0"/>
                <a:cs typeface="Arial" panose="020B0604020202020204" pitchFamily="34" charset="0"/>
              </a:rPr>
            </a:br>
            <a:r>
              <a:rPr lang="fi-FI" sz="1800" b="0" i="1" dirty="0">
                <a:effectLst/>
                <a:latin typeface="+mn-lt"/>
                <a:ea typeface="Cambria" panose="02040503050406030204" pitchFamily="18" charset="0"/>
                <a:cs typeface="Arial" panose="020B0604020202020204" pitchFamily="34" charset="0"/>
              </a:rPr>
              <a:t>Lisäksi Hämeen kauppakamari edistää alueensa yritysten verkostoitumista ja yhteistyötä sekä tarjoaa jäsenilleen tietoa, palveluja ja kontakteja. Hämeen kauppakamarin toiminta-alueeseen kuuluvat Päijät-Hämeen maakunta, Kuhmoinen sekä Kanta-Hämeen maakunnasta Hämeenlinnan ja Forssan seutukunnat. </a:t>
            </a:r>
            <a:br>
              <a:rPr lang="fi-FI" sz="1800" dirty="0">
                <a:effectLst/>
                <a:latin typeface="Cambria" panose="02040503050406030204" pitchFamily="18" charset="0"/>
                <a:ea typeface="Cambria" panose="02040503050406030204" pitchFamily="18" charset="0"/>
                <a:cs typeface="Times New Roman" panose="02020603050405020304" pitchFamily="18" charset="0"/>
              </a:rPr>
            </a:br>
            <a:endParaRPr lang="fi-FI" dirty="0"/>
          </a:p>
        </p:txBody>
      </p:sp>
    </p:spTree>
    <p:extLst>
      <p:ext uri="{BB962C8B-B14F-4D97-AF65-F5344CB8AC3E}">
        <p14:creationId xmlns:p14="http://schemas.microsoft.com/office/powerpoint/2010/main" val="293114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Miltä koulutusasteelta valmistuneista osaajista on yrityksessänne suurin pula? </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6" name="Sisällön paikkamerkki 5">
            <a:extLst>
              <a:ext uri="{FF2B5EF4-FFF2-40B4-BE49-F238E27FC236}">
                <a16:creationId xmlns:a16="http://schemas.microsoft.com/office/drawing/2014/main" id="{36BF83E0-7C3A-E171-C528-F2DD12E75C2B}"/>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0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0D101-7245-62CA-B131-F0E00635A9F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5077675-7E65-3B5C-A35D-D03354B77B18}"/>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Miten arvioitte seuraavien tekijöiden haastavan yrityksenne kilpailukykyä seuraavien viiden vuoden aikana?</a:t>
            </a:r>
          </a:p>
        </p:txBody>
      </p:sp>
      <p:sp>
        <p:nvSpPr>
          <p:cNvPr id="4" name="Dian numeron paikkamerkki 3">
            <a:extLst>
              <a:ext uri="{FF2B5EF4-FFF2-40B4-BE49-F238E27FC236}">
                <a16:creationId xmlns:a16="http://schemas.microsoft.com/office/drawing/2014/main" id="{B8772FE4-0197-55B1-B807-2BD41C1C6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7" name="Sisällön paikkamerkki 6">
            <a:extLst>
              <a:ext uri="{FF2B5EF4-FFF2-40B4-BE49-F238E27FC236}">
                <a16:creationId xmlns:a16="http://schemas.microsoft.com/office/drawing/2014/main" id="{7937A543-94DE-7E7C-F128-53DE2D001CE5}"/>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759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26F13-5145-DF66-D9A1-79C76044221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CE4295F-69B2-76EE-7072-2F0F803C543F}"/>
              </a:ext>
            </a:extLst>
          </p:cNvPr>
          <p:cNvSpPr>
            <a:spLocks noGrp="1"/>
          </p:cNvSpPr>
          <p:nvPr>
            <p:ph type="title"/>
          </p:nvPr>
        </p:nvSpPr>
        <p:spPr>
          <a:xfrm>
            <a:off x="1600200" y="453151"/>
            <a:ext cx="9686925" cy="1193087"/>
          </a:xfrm>
        </p:spPr>
        <p:txBody>
          <a:bodyPr>
            <a:noAutofit/>
          </a:bodyPr>
          <a:lstStyle/>
          <a:p>
            <a:r>
              <a:rPr lang="fi-FI" sz="2000" b="1" dirty="0">
                <a:solidFill>
                  <a:srgbClr val="002060"/>
                </a:solidFill>
              </a:rPr>
              <a:t>Miten arvioitte seuraavien tekijöiden haastavan yrityksenne kilpailukykyä seuraavien viiden vuoden aikana? </a:t>
            </a:r>
            <a:r>
              <a:rPr lang="fi-FI" sz="2800" b="1" dirty="0">
                <a:solidFill>
                  <a:srgbClr val="002060"/>
                </a:solidFill>
              </a:rPr>
              <a:t>Ammattiosaajien saatavuus </a:t>
            </a:r>
          </a:p>
        </p:txBody>
      </p:sp>
      <p:sp>
        <p:nvSpPr>
          <p:cNvPr id="4" name="Dian numeron paikkamerkki 3">
            <a:extLst>
              <a:ext uri="{FF2B5EF4-FFF2-40B4-BE49-F238E27FC236}">
                <a16:creationId xmlns:a16="http://schemas.microsoft.com/office/drawing/2014/main" id="{D9367C3C-B998-6A29-A819-DD7AC69808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6" name="Sisällön paikkamerkki 5">
            <a:extLst>
              <a:ext uri="{FF2B5EF4-FFF2-40B4-BE49-F238E27FC236}">
                <a16:creationId xmlns:a16="http://schemas.microsoft.com/office/drawing/2014/main" id="{8909B333-EA6F-5696-E474-8ACD0BB4E97F}"/>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289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F5CB9-0D4D-D8A6-6A00-A688F029A15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A0333E8-628C-89EC-AADE-69A761EC7AFE}"/>
              </a:ext>
            </a:extLst>
          </p:cNvPr>
          <p:cNvSpPr>
            <a:spLocks noGrp="1"/>
          </p:cNvSpPr>
          <p:nvPr>
            <p:ph type="title"/>
          </p:nvPr>
        </p:nvSpPr>
        <p:spPr>
          <a:xfrm>
            <a:off x="1600200" y="453151"/>
            <a:ext cx="9686925" cy="1193087"/>
          </a:xfrm>
        </p:spPr>
        <p:txBody>
          <a:bodyPr>
            <a:noAutofit/>
          </a:bodyPr>
          <a:lstStyle/>
          <a:p>
            <a:r>
              <a:rPr lang="fi-FI" sz="2000" b="1" dirty="0">
                <a:solidFill>
                  <a:srgbClr val="002060"/>
                </a:solidFill>
              </a:rPr>
              <a:t>Miten arvioitte seuraavien tekijöiden haastavan yrityksenne kilpailukykyä seuraavien viiden vuoden aikana? </a:t>
            </a:r>
            <a:r>
              <a:rPr lang="fi-FI" sz="2800" b="1" dirty="0">
                <a:solidFill>
                  <a:srgbClr val="002060"/>
                </a:solidFill>
              </a:rPr>
              <a:t>Työelämään tulevien nuorten osaamistaso ja valmiudet </a:t>
            </a:r>
          </a:p>
        </p:txBody>
      </p:sp>
      <p:sp>
        <p:nvSpPr>
          <p:cNvPr id="4" name="Dian numeron paikkamerkki 3">
            <a:extLst>
              <a:ext uri="{FF2B5EF4-FFF2-40B4-BE49-F238E27FC236}">
                <a16:creationId xmlns:a16="http://schemas.microsoft.com/office/drawing/2014/main" id="{14647725-F13E-C26A-603C-59BC54012E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7" name="Sisällön paikkamerkki 6">
            <a:extLst>
              <a:ext uri="{FF2B5EF4-FFF2-40B4-BE49-F238E27FC236}">
                <a16:creationId xmlns:a16="http://schemas.microsoft.com/office/drawing/2014/main" id="{348F86E1-DB01-5E13-E642-CE201933232A}"/>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8988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6DE53-7B74-CE92-2EE7-681E3EA3BB0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B3A6066-FAAB-798F-B75E-71941BBB8EEB}"/>
              </a:ext>
            </a:extLst>
          </p:cNvPr>
          <p:cNvSpPr>
            <a:spLocks noGrp="1"/>
          </p:cNvSpPr>
          <p:nvPr>
            <p:ph type="title"/>
          </p:nvPr>
        </p:nvSpPr>
        <p:spPr>
          <a:xfrm>
            <a:off x="1600200" y="453151"/>
            <a:ext cx="9686925" cy="1193087"/>
          </a:xfrm>
        </p:spPr>
        <p:txBody>
          <a:bodyPr>
            <a:noAutofit/>
          </a:bodyPr>
          <a:lstStyle/>
          <a:p>
            <a:r>
              <a:rPr lang="fi-FI" sz="2000" b="1" dirty="0">
                <a:solidFill>
                  <a:srgbClr val="002060"/>
                </a:solidFill>
              </a:rPr>
              <a:t>Miten arvioitte seuraavien tekijöiden haastavan yrityksenne kilpailukykyä seuraavien viiden vuoden aikana?</a:t>
            </a:r>
            <a:r>
              <a:rPr lang="fi-FI" sz="2800" b="1" dirty="0">
                <a:solidFill>
                  <a:srgbClr val="002060"/>
                </a:solidFill>
              </a:rPr>
              <a:t> Saatavilla olevan työvoiman työkyky ja työssäjaksaminen </a:t>
            </a:r>
          </a:p>
        </p:txBody>
      </p:sp>
      <p:sp>
        <p:nvSpPr>
          <p:cNvPr id="4" name="Dian numeron paikkamerkki 3">
            <a:extLst>
              <a:ext uri="{FF2B5EF4-FFF2-40B4-BE49-F238E27FC236}">
                <a16:creationId xmlns:a16="http://schemas.microsoft.com/office/drawing/2014/main" id="{E7ACA11B-654D-48B4-13F2-EFA6D322BF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3" name="Sisällön paikkamerkki 2">
            <a:extLst>
              <a:ext uri="{FF2B5EF4-FFF2-40B4-BE49-F238E27FC236}">
                <a16:creationId xmlns:a16="http://schemas.microsoft.com/office/drawing/2014/main" id="{AD02F3DA-A355-86A2-311F-FE2C13B38ACF}"/>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967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CD1B5-E2E8-D49D-56EA-57139E3E26E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5795275-E601-40AC-323E-1BC4BD6FA9BD}"/>
              </a:ext>
            </a:extLst>
          </p:cNvPr>
          <p:cNvSpPr>
            <a:spLocks noGrp="1"/>
          </p:cNvSpPr>
          <p:nvPr>
            <p:ph type="title"/>
          </p:nvPr>
        </p:nvSpPr>
        <p:spPr>
          <a:xfrm>
            <a:off x="1600200" y="1138335"/>
            <a:ext cx="9686925" cy="507903"/>
          </a:xfrm>
        </p:spPr>
        <p:txBody>
          <a:bodyPr>
            <a:noAutofit/>
          </a:bodyPr>
          <a:lstStyle/>
          <a:p>
            <a:r>
              <a:rPr lang="fi-FI" sz="2800" b="1" dirty="0">
                <a:solidFill>
                  <a:srgbClr val="002060"/>
                </a:solidFill>
              </a:rPr>
              <a:t>Onko yrityksenne ottanut töihin alueenne oppilaitoksesta tai korkeakoulusta hiljattain valmistuneita nuoria viimeisen kahden vuoden sisällä?</a:t>
            </a:r>
            <a:r>
              <a:rPr lang="fi-FI" sz="2000" b="1" dirty="0">
                <a:solidFill>
                  <a:srgbClr val="002060"/>
                </a:solidFill>
              </a:rPr>
              <a:t>			</a:t>
            </a:r>
            <a:r>
              <a:rPr lang="fi-FI" sz="2800" b="1" dirty="0">
                <a:solidFill>
                  <a:srgbClr val="002060"/>
                </a:solidFill>
              </a:rPr>
              <a:t>											</a:t>
            </a:r>
          </a:p>
        </p:txBody>
      </p:sp>
      <p:sp>
        <p:nvSpPr>
          <p:cNvPr id="4" name="Dian numeron paikkamerkki 3">
            <a:extLst>
              <a:ext uri="{FF2B5EF4-FFF2-40B4-BE49-F238E27FC236}">
                <a16:creationId xmlns:a16="http://schemas.microsoft.com/office/drawing/2014/main" id="{309078DA-0BFE-E864-49F1-CED7EC6D3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3" name="Sisällön paikkamerkki 2">
            <a:extLst>
              <a:ext uri="{FF2B5EF4-FFF2-40B4-BE49-F238E27FC236}">
                <a16:creationId xmlns:a16="http://schemas.microsoft.com/office/drawing/2014/main" id="{94CFFC97-924D-D611-C017-BB20FEBF61C6}"/>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006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09BFD-38A5-F12A-0937-7DA02B32852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A368C44-ABAE-722D-2C2B-FDFAB5E332AF}"/>
              </a:ext>
            </a:extLst>
          </p:cNvPr>
          <p:cNvSpPr>
            <a:spLocks noGrp="1"/>
          </p:cNvSpPr>
          <p:nvPr>
            <p:ph type="title"/>
          </p:nvPr>
        </p:nvSpPr>
        <p:spPr>
          <a:xfrm>
            <a:off x="1600200" y="1138335"/>
            <a:ext cx="9686925" cy="507903"/>
          </a:xfrm>
        </p:spPr>
        <p:txBody>
          <a:bodyPr>
            <a:noAutofit/>
          </a:bodyPr>
          <a:lstStyle/>
          <a:p>
            <a:r>
              <a:rPr lang="fi-FI" sz="2800" b="1" dirty="0">
                <a:solidFill>
                  <a:srgbClr val="002060"/>
                </a:solidFill>
              </a:rPr>
              <a:t>Kuinka hyvin korkeakouluista valmistuneiden osaaminen vastaa työelämän tarpeita? </a:t>
            </a:r>
            <a:r>
              <a:rPr lang="fi-FI" sz="2000" b="1" dirty="0">
                <a:solidFill>
                  <a:srgbClr val="002060"/>
                </a:solidFill>
              </a:rPr>
              <a:t>			</a:t>
            </a:r>
            <a:r>
              <a:rPr lang="fi-FI" sz="2800" b="1" dirty="0">
                <a:solidFill>
                  <a:srgbClr val="002060"/>
                </a:solidFill>
              </a:rPr>
              <a:t>											</a:t>
            </a:r>
          </a:p>
        </p:txBody>
      </p:sp>
      <p:sp>
        <p:nvSpPr>
          <p:cNvPr id="4" name="Dian numeron paikkamerkki 3">
            <a:extLst>
              <a:ext uri="{FF2B5EF4-FFF2-40B4-BE49-F238E27FC236}">
                <a16:creationId xmlns:a16="http://schemas.microsoft.com/office/drawing/2014/main" id="{0F6B4861-43B3-5ED6-71FD-01BE4B0028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srgbClr val="002663">
                  <a:tint val="75000"/>
                </a:srgbClr>
              </a:solidFill>
              <a:effectLst/>
              <a:uLnTx/>
              <a:uFillTx/>
              <a:latin typeface="Century Gothic" panose="020F0302020204030204"/>
              <a:ea typeface="+mn-ea"/>
              <a:cs typeface="+mn-cs"/>
            </a:endParaRPr>
          </a:p>
        </p:txBody>
      </p:sp>
      <p:graphicFrame>
        <p:nvGraphicFramePr>
          <p:cNvPr id="7" name="Sisällön paikkamerkki 6">
            <a:extLst>
              <a:ext uri="{FF2B5EF4-FFF2-40B4-BE49-F238E27FC236}">
                <a16:creationId xmlns:a16="http://schemas.microsoft.com/office/drawing/2014/main" id="{BD0BC7A9-20DE-87AB-DBB4-E6CE1935F154}"/>
              </a:ext>
            </a:extLst>
          </p:cNvPr>
          <p:cNvGraphicFramePr>
            <a:graphicFrameLocks noGrp="1"/>
          </p:cNvGraphicFramePr>
          <p:nvPr>
            <p:ph idx="1"/>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0927547"/>
      </p:ext>
    </p:extLst>
  </p:cSld>
  <p:clrMapOvr>
    <a:masterClrMapping/>
  </p:clrMapOvr>
</p:sld>
</file>

<file path=ppt/theme/theme1.xml><?xml version="1.0" encoding="utf-8"?>
<a:theme xmlns:a="http://schemas.openxmlformats.org/drawingml/2006/main" name="Keskuskauppakamarin pohja">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E40488AD-CEA8-4954-8A47-F69A6E8205E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0F204561FD0AD4C816FC61D77954BE2" ma:contentTypeVersion="19" ma:contentTypeDescription="Luo uusi asiakirja." ma:contentTypeScope="" ma:versionID="a0d3654356dc6c2d352c96b4018bad3d">
  <xsd:schema xmlns:xsd="http://www.w3.org/2001/XMLSchema" xmlns:xs="http://www.w3.org/2001/XMLSchema" xmlns:p="http://schemas.microsoft.com/office/2006/metadata/properties" xmlns:ns2="944b7541-8c04-40ea-999a-e2e75062a751" xmlns:ns3="9568f90f-7a76-499f-b24e-64c53539126a" targetNamespace="http://schemas.microsoft.com/office/2006/metadata/properties" ma:root="true" ma:fieldsID="68debb4fd25a494c2a933b50b5729ca0" ns2:_="" ns3:_="">
    <xsd:import namespace="944b7541-8c04-40ea-999a-e2e75062a751"/>
    <xsd:import namespace="9568f90f-7a76-499f-b24e-64c5353912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b7541-8c04-40ea-999a-e2e75062a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3f25e0bd-434f-4748-8a06-ef2431e9f30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8f90f-7a76-499f-b24e-64c53539126a"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5db9dfad-390b-42f4-b8b0-6600f7228ce9}" ma:internalName="TaxCatchAll" ma:showField="CatchAllData" ma:web="9568f90f-7a76-499f-b24e-64c5353912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68f90f-7a76-499f-b24e-64c53539126a" xsi:nil="true"/>
    <lcf76f155ced4ddcb4097134ff3c332f xmlns="944b7541-8c04-40ea-999a-e2e75062a75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0BC800-024C-4420-99C1-B71887A6B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b7541-8c04-40ea-999a-e2e75062a751"/>
    <ds:schemaRef ds:uri="9568f90f-7a76-499f-b24e-64c535391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0263C3-9823-4982-9998-3815DF69C55E}">
  <ds:schemaRefs>
    <ds:schemaRef ds:uri="http://schemas.microsoft.com/sharepoint/v3/contenttype/forms"/>
  </ds:schemaRefs>
</ds:datastoreItem>
</file>

<file path=customXml/itemProps3.xml><?xml version="1.0" encoding="utf-8"?>
<ds:datastoreItem xmlns:ds="http://schemas.openxmlformats.org/officeDocument/2006/customXml" ds:itemID="{B1E9F9C3-FB21-42B2-8FE7-7B5664375C65}">
  <ds:schemaRefs>
    <ds:schemaRef ds:uri="http://schemas.microsoft.com/office/2006/metadata/properties"/>
    <ds:schemaRef ds:uri="http://schemas.microsoft.com/office/infopath/2007/PartnerControls"/>
    <ds:schemaRef ds:uri="9568f90f-7a76-499f-b24e-64c53539126a"/>
    <ds:schemaRef ds:uri="944b7541-8c04-40ea-999a-e2e75062a751"/>
  </ds:schemaRefs>
</ds:datastoreItem>
</file>

<file path=docProps/app.xml><?xml version="1.0" encoding="utf-8"?>
<Properties xmlns="http://schemas.openxmlformats.org/officeDocument/2006/extended-properties" xmlns:vt="http://schemas.openxmlformats.org/officeDocument/2006/docPropsVTypes">
  <TotalTime>137</TotalTime>
  <Words>548</Words>
  <Application>Microsoft Office PowerPoint</Application>
  <PresentationFormat>Laajakuva</PresentationFormat>
  <Paragraphs>86</Paragraphs>
  <Slides>24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24</vt:i4>
      </vt:variant>
    </vt:vector>
  </HeadingPairs>
  <TitlesOfParts>
    <vt:vector size="29" baseType="lpstr">
      <vt:lpstr>Arial</vt:lpstr>
      <vt:lpstr>Calibri</vt:lpstr>
      <vt:lpstr>Cambria</vt:lpstr>
      <vt:lpstr>Century Gothic</vt:lpstr>
      <vt:lpstr>Keskuskauppakamarin pohja</vt:lpstr>
      <vt:lpstr>Hämeen kauppakamarin osaajakysely 2025</vt:lpstr>
      <vt:lpstr>Vastaajayritysten taustatiedot ja nostoja tuloksista    Häme elokuu n=66 / Koko maa  n=1035         (Häme elo-syyskuu v. 2024 n=72) </vt:lpstr>
      <vt:lpstr>Miltä koulutusasteelta valmistuneista osaajista on yrityksessänne suurin pula? </vt:lpstr>
      <vt:lpstr>Miten arvioitte seuraavien tekijöiden haastavan yrityksenne kilpailukykyä seuraavien viiden vuoden aikana?</vt:lpstr>
      <vt:lpstr>Miten arvioitte seuraavien tekijöiden haastavan yrityksenne kilpailukykyä seuraavien viiden vuoden aikana? Ammattiosaajien saatavuus </vt:lpstr>
      <vt:lpstr>Miten arvioitte seuraavien tekijöiden haastavan yrityksenne kilpailukykyä seuraavien viiden vuoden aikana? Työelämään tulevien nuorten osaamistaso ja valmiudet </vt:lpstr>
      <vt:lpstr>Miten arvioitte seuraavien tekijöiden haastavan yrityksenne kilpailukykyä seuraavien viiden vuoden aikana? Saatavilla olevan työvoiman työkyky ja työssäjaksaminen </vt:lpstr>
      <vt:lpstr>Onko yrityksenne ottanut töihin alueenne oppilaitoksesta tai korkeakoulusta hiljattain valmistuneita nuoria viimeisen kahden vuoden sisällä?              </vt:lpstr>
      <vt:lpstr>Kuinka hyvin korkeakouluista valmistuneiden osaaminen vastaa työelämän tarpeita?               </vt:lpstr>
      <vt:lpstr>Kuinka tyytyväisiä olette olleet korkeakoulusta valmistuneiden osaamiseen seuraavilla osaamisalueilla? (keskiarvo)             </vt:lpstr>
      <vt:lpstr>Kuinka hyvin ammattiin valmistuneiden osaaminen vastaa työelämän tarpeita?          </vt:lpstr>
      <vt:lpstr>Kuinka tyytyväisiä olette olleet ammattiin valmistuneiden osaamiseen seuraavilla osaamisalueilla? (keskiarvo)        </vt:lpstr>
      <vt:lpstr>Kuinka tyytyväisiä olette olleet ammattiin valmistuneiden osaamiseen seuraavilla osaamisalueilla? Alan ammattiosaaminen        </vt:lpstr>
      <vt:lpstr>Kuinka tyytyväisiä olette olleet ammattiin valmistuneiden osaamiseen seuraavilla osaamisalueilla?  Taidot toimia työpaikalla ja työyhteisössä       </vt:lpstr>
      <vt:lpstr>Kuinka tyytyväisiä olette olleet ammattiin valmistuneiden osaamiseen seuraavilla osaamisalueilla?  Kyky oppia uutta ja sietää muutosta       </vt:lpstr>
      <vt:lpstr>Kuinka tyytyväisiä olette olleet ammattiin valmistuneiden osaamiseen seuraavilla osaamisalueilla?  Perustaidot (esim. luku-, lasku- tai ICT-taidot)        </vt:lpstr>
      <vt:lpstr>Kuinka tyytyväisiä olette olleet ammattiin valmistuneiden osaamiseen seuraavilla osaamisalueilla?  Työkyky ja sen ylläpito         </vt:lpstr>
      <vt:lpstr>Mihin asioihin toivot, että seuraava hallitus keskittyy työelämän ja osaamisen kehittämisessä? Valitse neljä tärkeintä. </vt:lpstr>
      <vt:lpstr>Taustatiedot</vt:lpstr>
      <vt:lpstr>HÄMEEN KAUPPAKAMARI</vt:lpstr>
      <vt:lpstr> Yrityksen toimiala</vt:lpstr>
      <vt:lpstr>Yrityksen vuosiliikevaihto</vt:lpstr>
      <vt:lpstr>Yrityksen henkilöstömäärä</vt:lpstr>
      <vt:lpstr>Hämeen kauppakamarin tehtävänä on edistää yritysten toimintaedellytyksiä ja vaikuttaa yhteiskunnalliseen päätöksentekoon yritysten kilpailukyvyn turvaamiseksi.  Lisäksi Hämeen kauppakamari edistää alueensa yritysten verkostoitumista ja yhteistyötä sekä tarjoaa jäsenilleen tietoa, palveluja ja kontakteja. Hämeen kauppakamarin toiminta-alueeseen kuuluvat Päijät-Hämeen maakunta, Kuhmoinen sekä Kanta-Hämeen maakunnasta Hämeenlinnan ja Forssan seutukunnat.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Päivi Pulkki</dc:creator>
  <cp:lastModifiedBy>Päivi Pulkki</cp:lastModifiedBy>
  <cp:revision>1</cp:revision>
  <cp:lastPrinted>2025-09-15T09:00:11Z</cp:lastPrinted>
  <dcterms:created xsi:type="dcterms:W3CDTF">2025-09-15T08:14:59Z</dcterms:created>
  <dcterms:modified xsi:type="dcterms:W3CDTF">2025-09-15T11:31:52Z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0x010100F0F204561FD0AD4C816FC61D77954BE2</vt:lpwstr>
  </property>
  <property fmtid="{D5CDD505-2E9C-101B-9397-08002B2CF9AE}" pid="3" name="MediaServiceImageTags">
    <vt:lpwstr/>
  </property>
</Properties>
</file>