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3AA0B1-1216-43CD-ABAD-BA18F33A99FD}" v="15" dt="2025-06-10T10:47:32.4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i Lehtoruusu" userId="fc0f0198-ca2c-4909-a64e-8bf8187575bf" providerId="ADAL" clId="{F53AA0B1-1216-43CD-ABAD-BA18F33A99FD}"/>
    <pc:docChg chg="custSel addSld modSld">
      <pc:chgData name="Lauri Lehtoruusu" userId="fc0f0198-ca2c-4909-a64e-8bf8187575bf" providerId="ADAL" clId="{F53AA0B1-1216-43CD-ABAD-BA18F33A99FD}" dt="2025-06-11T07:04:38.768" v="27" actId="27918"/>
      <pc:docMkLst>
        <pc:docMk/>
      </pc:docMkLst>
      <pc:sldChg chg="addSp delSp modSp new mod">
        <pc:chgData name="Lauri Lehtoruusu" userId="fc0f0198-ca2c-4909-a64e-8bf8187575bf" providerId="ADAL" clId="{F53AA0B1-1216-43CD-ABAD-BA18F33A99FD}" dt="2025-06-11T07:04:38.768" v="27" actId="27918"/>
        <pc:sldMkLst>
          <pc:docMk/>
          <pc:sldMk cId="1382311102" sldId="257"/>
        </pc:sldMkLst>
        <pc:spChg chg="del">
          <ac:chgData name="Lauri Lehtoruusu" userId="fc0f0198-ca2c-4909-a64e-8bf8187575bf" providerId="ADAL" clId="{F53AA0B1-1216-43CD-ABAD-BA18F33A99FD}" dt="2025-06-10T10:46:34.139" v="2" actId="478"/>
          <ac:spMkLst>
            <pc:docMk/>
            <pc:sldMk cId="1382311102" sldId="257"/>
            <ac:spMk id="2" creationId="{A69AA0B3-2434-33FA-B104-99559355281B}"/>
          </ac:spMkLst>
        </pc:spChg>
        <pc:spChg chg="del">
          <ac:chgData name="Lauri Lehtoruusu" userId="fc0f0198-ca2c-4909-a64e-8bf8187575bf" providerId="ADAL" clId="{F53AA0B1-1216-43CD-ABAD-BA18F33A99FD}" dt="2025-06-10T10:46:33.315" v="1" actId="478"/>
          <ac:spMkLst>
            <pc:docMk/>
            <pc:sldMk cId="1382311102" sldId="257"/>
            <ac:spMk id="3" creationId="{66CF3EF8-1225-90BC-AAD4-06306DEABCC2}"/>
          </ac:spMkLst>
        </pc:spChg>
        <pc:graphicFrameChg chg="add mod">
          <ac:chgData name="Lauri Lehtoruusu" userId="fc0f0198-ca2c-4909-a64e-8bf8187575bf" providerId="ADAL" clId="{F53AA0B1-1216-43CD-ABAD-BA18F33A99FD}" dt="2025-06-10T10:47:47.830" v="24" actId="14100"/>
          <ac:graphicFrameMkLst>
            <pc:docMk/>
            <pc:sldMk cId="1382311102" sldId="257"/>
            <ac:graphicFrameMk id="4" creationId="{5E3C6F30-F9AB-C209-E7AA-E69BD25847CF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rakli.sharepoint.com/Asiamiestoiminnot/Jaetut%20asiakirjat/SOA/Vaikuttaminen/Taustamateriaalit/opiskelijam&#228;&#228;r&#228;t/Opiskelijat%202016-2024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rakli.sharepoint.com/Asiamiestoiminnot/Jaetut%20asiakirjat/SOA/Vaikuttaminen/Taustamateriaalit/Investointiavustus/Taustamateriaali_erityisryhmien%20investointiavustuksen%20kehitys%20ja%20tukiprosenttien%20alentamine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/>
              <a:t>Perustutkinto-opiskelijoiden ja opiskelija-asuntopaikkojen määrät Suomessa 2016-2024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'Opiskelija-asunnot ja opiskelij'!$A$2</c:f>
              <c:strCache>
                <c:ptCount val="1"/>
                <c:pt idx="0">
                  <c:v>SOAn jäsenten opiskelija-asuntopaikat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'Opiskelija-asunnot ja opiskelij'!$B$1:$J$1</c:f>
              <c:strCach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strCache>
            </c:strRef>
          </c:cat>
          <c:val>
            <c:numRef>
              <c:f>'Opiskelija-asunnot ja opiskelij'!$B$2:$J$2</c:f>
              <c:numCache>
                <c:formatCode>General</c:formatCode>
                <c:ptCount val="9"/>
                <c:pt idx="0">
                  <c:v>68600</c:v>
                </c:pt>
                <c:pt idx="1">
                  <c:v>67700</c:v>
                </c:pt>
                <c:pt idx="2">
                  <c:v>71800</c:v>
                </c:pt>
                <c:pt idx="3">
                  <c:v>69900</c:v>
                </c:pt>
                <c:pt idx="4">
                  <c:v>69800</c:v>
                </c:pt>
                <c:pt idx="5">
                  <c:v>67200</c:v>
                </c:pt>
                <c:pt idx="6">
                  <c:v>72900</c:v>
                </c:pt>
                <c:pt idx="7">
                  <c:v>72800</c:v>
                </c:pt>
                <c:pt idx="8">
                  <c:v>73700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91-429C-A14F-7C036A80368D}"/>
            </c:ext>
          </c:extLst>
        </c:ser>
        <c:ser>
          <c:idx val="1"/>
          <c:order val="1"/>
          <c:tx>
            <c:strRef>
              <c:f>'Opiskelija-asunnot ja opiskelij'!$A$3</c:f>
              <c:strCache>
                <c:ptCount val="1"/>
                <c:pt idx="0">
                  <c:v>Alemman ja ylemmän korkeakoulututkinnon opiskelijat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'Opiskelija-asunnot ja opiskelij'!$B$1:$J$1</c:f>
              <c:strCach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strCache>
            </c:strRef>
          </c:cat>
          <c:val>
            <c:numRef>
              <c:f>'Opiskelija-asunnot ja opiskelij'!$B$3:$J$3</c:f>
              <c:numCache>
                <c:formatCode>General</c:formatCode>
                <c:ptCount val="9"/>
                <c:pt idx="0">
                  <c:v>274551</c:v>
                </c:pt>
                <c:pt idx="1">
                  <c:v>273534</c:v>
                </c:pt>
                <c:pt idx="2">
                  <c:v>274527</c:v>
                </c:pt>
                <c:pt idx="3">
                  <c:v>274851</c:v>
                </c:pt>
                <c:pt idx="4">
                  <c:v>284067</c:v>
                </c:pt>
                <c:pt idx="5">
                  <c:v>293664</c:v>
                </c:pt>
                <c:pt idx="6">
                  <c:v>305964</c:v>
                </c:pt>
                <c:pt idx="7">
                  <c:v>316740</c:v>
                </c:pt>
                <c:pt idx="8">
                  <c:v>327147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91-429C-A14F-7C036A8036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9419263"/>
        <c:axId val="529423103"/>
      </c:barChart>
      <c:lineChart>
        <c:grouping val="standard"/>
        <c:varyColors val="0"/>
        <c:ser>
          <c:idx val="2"/>
          <c:order val="2"/>
          <c:tx>
            <c:strRef>
              <c:f>'Opiskelija-asunnot ja opiskelij'!$A$4</c:f>
              <c:strCache>
                <c:ptCount val="1"/>
                <c:pt idx="0">
                  <c:v>Suhde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'Opiskelija-asunnot ja opiskelij'!$B$1:$J$1</c:f>
              <c:strCach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strCache>
            </c:strRef>
          </c:cat>
          <c:val>
            <c:numRef>
              <c:f>'Opiskelija-asunnot ja opiskelij'!$B$4:$J$4</c:f>
              <c:numCache>
                <c:formatCode>0.0\ %</c:formatCode>
                <c:ptCount val="9"/>
                <c:pt idx="0">
                  <c:v>0.2498625027772618</c:v>
                </c:pt>
                <c:pt idx="1">
                  <c:v>0.24750122471063926</c:v>
                </c:pt>
                <c:pt idx="2">
                  <c:v>0.26154075919672748</c:v>
                </c:pt>
                <c:pt idx="3">
                  <c:v>0.25431961317222784</c:v>
                </c:pt>
                <c:pt idx="4">
                  <c:v>0.24571667951574805</c:v>
                </c:pt>
                <c:pt idx="5">
                  <c:v>0.2288329519450801</c:v>
                </c:pt>
                <c:pt idx="6">
                  <c:v>0.23826332509707024</c:v>
                </c:pt>
                <c:pt idx="7">
                  <c:v>0.22984151038706827</c:v>
                </c:pt>
                <c:pt idx="8">
                  <c:v>0.22528098989139439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391-429C-A14F-7C036A8036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9417823"/>
        <c:axId val="529418783"/>
      </c:lineChart>
      <c:catAx>
        <c:axId val="529419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9423103"/>
        <c:crosses val="autoZero"/>
        <c:auto val="1"/>
        <c:lblAlgn val="ctr"/>
        <c:lblOffset val="100"/>
        <c:noMultiLvlLbl val="0"/>
      </c:catAx>
      <c:valAx>
        <c:axId val="5294231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9419263"/>
        <c:crosses val="autoZero"/>
        <c:crossBetween val="between"/>
      </c:valAx>
      <c:valAx>
        <c:axId val="529418783"/>
        <c:scaling>
          <c:orientation val="minMax"/>
        </c:scaling>
        <c:delete val="0"/>
        <c:axPos val="r"/>
        <c:numFmt formatCode="0.0\ 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9417823"/>
        <c:crosses val="max"/>
        <c:crossBetween val="between"/>
      </c:valAx>
      <c:catAx>
        <c:axId val="52941782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94187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Erityisryhmien investointiavustuksella rahoitetut opiskelija-asuntojen uudistuotanto- ja perusparannushankkeet (asuntoa)</a:t>
            </a:r>
          </a:p>
        </c:rich>
      </c:tx>
      <c:layout>
        <c:manualLayout>
          <c:xMode val="edge"/>
          <c:yMode val="edge"/>
          <c:x val="0.15230319658730013"/>
          <c:y val="2.77134954613800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'Opiskelijoiden tuki'!$H$2</c:f>
              <c:strCache>
                <c:ptCount val="1"/>
                <c:pt idx="0">
                  <c:v>Asuntoja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'Opiskelijoiden tuki'!$G$3:$G$11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'Opiskelijoiden tuki'!$H$3:$H$11</c:f>
              <c:numCache>
                <c:formatCode>General</c:formatCode>
                <c:ptCount val="9"/>
                <c:pt idx="0">
                  <c:v>997</c:v>
                </c:pt>
                <c:pt idx="1">
                  <c:v>2823</c:v>
                </c:pt>
                <c:pt idx="2">
                  <c:v>2148</c:v>
                </c:pt>
                <c:pt idx="3">
                  <c:v>1843</c:v>
                </c:pt>
                <c:pt idx="4">
                  <c:v>1077</c:v>
                </c:pt>
                <c:pt idx="5">
                  <c:v>2034</c:v>
                </c:pt>
                <c:pt idx="6">
                  <c:v>753</c:v>
                </c:pt>
                <c:pt idx="7">
                  <c:v>2134</c:v>
                </c:pt>
                <c:pt idx="8">
                  <c:v>2286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52-4CA7-B4F6-82FC543DAC3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0113375"/>
        <c:axId val="50112415"/>
      </c:barChart>
      <c:catAx>
        <c:axId val="5011337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 dirty="0"/>
                  <a:t>Vuosi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0112415"/>
        <c:crosses val="autoZero"/>
        <c:auto val="1"/>
        <c:lblAlgn val="ctr"/>
        <c:lblOffset val="100"/>
        <c:noMultiLvlLbl val="0"/>
      </c:catAx>
      <c:valAx>
        <c:axId val="501124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 dirty="0"/>
                  <a:t>Asuntoa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01133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0" y="4330317"/>
            <a:ext cx="12192000" cy="833464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Alaotsikko, GillSans 24: Esittäjä, tilaisuus, paikka, päiväys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50D1-104E-45C0-A0C8-952D9154889E}" type="datetimeFigureOut">
              <a:rPr lang="fi-FI" smtClean="0"/>
              <a:t>10.6.2025</a:t>
            </a:fld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0990-1A90-401D-B20F-D80833CF99E2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0" y="2658744"/>
            <a:ext cx="12192000" cy="1216297"/>
          </a:xfrm>
        </p:spPr>
        <p:txBody>
          <a:bodyPr>
            <a:normAutofit/>
          </a:bodyPr>
          <a:lstStyle>
            <a:lvl1pPr algn="ctr">
              <a:lnSpc>
                <a:spcPct val="80000"/>
              </a:lnSpc>
              <a:defRPr sz="4400" b="0" i="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i-FI"/>
              <a:t>Pääotsikko</a:t>
            </a:r>
            <a:br>
              <a:rPr lang="fi-FI"/>
            </a:br>
            <a:r>
              <a:rPr lang="fi-FI"/>
              <a:t>Gill Sans, koko 44, riviväli 0,8</a:t>
            </a:r>
          </a:p>
        </p:txBody>
      </p:sp>
    </p:spTree>
    <p:extLst>
      <p:ext uri="{BB962C8B-B14F-4D97-AF65-F5344CB8AC3E}">
        <p14:creationId xmlns:p14="http://schemas.microsoft.com/office/powerpoint/2010/main" val="269804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_yhteisöllisy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 descr="yhteisöllisyys_iStock_000038216344_Double_110dpi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07" t="17813" r="8047" b="2784"/>
          <a:stretch/>
        </p:blipFill>
        <p:spPr>
          <a:xfrm>
            <a:off x="8469" y="2654419"/>
            <a:ext cx="3100491" cy="2412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320717" y="2550789"/>
            <a:ext cx="8484216" cy="1309004"/>
          </a:xfrm>
        </p:spPr>
        <p:txBody>
          <a:bodyPr>
            <a:normAutofit/>
          </a:bodyPr>
          <a:lstStyle>
            <a:lvl1pPr algn="l">
              <a:lnSpc>
                <a:spcPct val="80000"/>
              </a:lnSpc>
              <a:defRPr sz="4400" b="0" i="0" baseline="0">
                <a:latin typeface="+mj-lt"/>
              </a:defRPr>
            </a:lvl1pPr>
          </a:lstStyle>
          <a:p>
            <a:r>
              <a:rPr lang="fi-FI"/>
              <a:t>Aiheotsikko: Gill Sans, </a:t>
            </a:r>
            <a:br>
              <a:rPr lang="fi-FI"/>
            </a:br>
            <a:r>
              <a:rPr lang="fi-FI"/>
              <a:t>koko 44, riviväli 0,8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3311763" y="3869069"/>
            <a:ext cx="8493169" cy="1157949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Alaotsikko, GillSans 24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50D1-104E-45C0-A0C8-952D9154889E}" type="datetimeFigureOut">
              <a:rPr lang="fi-FI" smtClean="0"/>
              <a:t>10.6.2025</a:t>
            </a:fld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0990-1A90-401D-B20F-D80833CF99E2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 descr="nauhaa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51" b="64354"/>
          <a:stretch/>
        </p:blipFill>
        <p:spPr>
          <a:xfrm flipV="1">
            <a:off x="407987" y="2654419"/>
            <a:ext cx="102129" cy="19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79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3" pos="1958">
          <p15:clr>
            <a:srgbClr val="FBAE40"/>
          </p15:clr>
        </p15:guide>
        <p15:guide id="4" pos="209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_yhteisöllisyy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yhteisöllisyys_iStock_000038151536_Full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7" t="1492" r="17437" b="1282"/>
          <a:stretch/>
        </p:blipFill>
        <p:spPr>
          <a:xfrm>
            <a:off x="2" y="2648072"/>
            <a:ext cx="3108324" cy="2405533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324225" y="2550789"/>
            <a:ext cx="8480707" cy="1309004"/>
          </a:xfrm>
        </p:spPr>
        <p:txBody>
          <a:bodyPr>
            <a:normAutofit/>
          </a:bodyPr>
          <a:lstStyle>
            <a:lvl1pPr algn="l">
              <a:lnSpc>
                <a:spcPct val="80000"/>
              </a:lnSpc>
              <a:defRPr sz="4400" b="0" i="0" baseline="0">
                <a:latin typeface="+mj-lt"/>
              </a:defRPr>
            </a:lvl1pPr>
          </a:lstStyle>
          <a:p>
            <a:r>
              <a:rPr lang="fi-FI"/>
              <a:t>Aiheotsikko: Gill Sans, </a:t>
            </a:r>
            <a:br>
              <a:rPr lang="fi-FI"/>
            </a:br>
            <a:r>
              <a:rPr lang="fi-FI"/>
              <a:t>koko 44, riviväli 0,8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3324225" y="3869069"/>
            <a:ext cx="8480707" cy="1157949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Alaotsikko, GillSans 24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50D1-104E-45C0-A0C8-952D9154889E}" type="datetimeFigureOut">
              <a:rPr lang="fi-FI" smtClean="0"/>
              <a:t>10.6.2025</a:t>
            </a:fld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0990-1A90-401D-B20F-D80833CF99E2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 descr="nauhaa.png">
            <a:extLst>
              <a:ext uri="{FF2B5EF4-FFF2-40B4-BE49-F238E27FC236}">
                <a16:creationId xmlns:a16="http://schemas.microsoft.com/office/drawing/2014/main" id="{5A5ECF19-157A-49FE-91AA-E3169F12E88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51" b="64354"/>
          <a:stretch/>
        </p:blipFill>
        <p:spPr>
          <a:xfrm flipV="1">
            <a:off x="407987" y="2654419"/>
            <a:ext cx="102129" cy="19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6147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958">
          <p15:clr>
            <a:srgbClr val="FBAE40"/>
          </p15:clr>
        </p15:guide>
        <p15:guide id="3" pos="209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_opisk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opiskelu_iStock_000038368016_Full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7" r="20527" b="7699"/>
          <a:stretch/>
        </p:blipFill>
        <p:spPr>
          <a:xfrm>
            <a:off x="-1" y="2643926"/>
            <a:ext cx="3108326" cy="2415438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324225" y="2550789"/>
            <a:ext cx="8480708" cy="1309004"/>
          </a:xfrm>
        </p:spPr>
        <p:txBody>
          <a:bodyPr>
            <a:normAutofit/>
          </a:bodyPr>
          <a:lstStyle>
            <a:lvl1pPr algn="l">
              <a:lnSpc>
                <a:spcPct val="80000"/>
              </a:lnSpc>
              <a:defRPr sz="4400" b="0" i="0" baseline="0">
                <a:latin typeface="+mj-lt"/>
              </a:defRPr>
            </a:lvl1pPr>
          </a:lstStyle>
          <a:p>
            <a:r>
              <a:rPr lang="fi-FI" dirty="0"/>
              <a:t>Aiheotsikko: </a:t>
            </a:r>
            <a:r>
              <a:rPr lang="fi-FI" dirty="0" err="1"/>
              <a:t>Gill</a:t>
            </a:r>
            <a:r>
              <a:rPr lang="fi-FI" dirty="0"/>
              <a:t> </a:t>
            </a:r>
            <a:r>
              <a:rPr lang="fi-FI" dirty="0" err="1"/>
              <a:t>Sans</a:t>
            </a:r>
            <a:r>
              <a:rPr lang="fi-FI" dirty="0"/>
              <a:t>, </a:t>
            </a:r>
            <a:br>
              <a:rPr lang="fi-FI" dirty="0"/>
            </a:br>
            <a:r>
              <a:rPr lang="fi-FI" dirty="0"/>
              <a:t>koko 44, riviväli 0,8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3324225" y="3869069"/>
            <a:ext cx="8480707" cy="1157949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Alaotsikko, GillSans 24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50D1-104E-45C0-A0C8-952D9154889E}" type="datetimeFigureOut">
              <a:rPr lang="fi-FI" smtClean="0"/>
              <a:t>10.6.2025</a:t>
            </a:fld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0990-1A90-401D-B20F-D80833CF99E2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 descr="nauhaa.png">
            <a:extLst>
              <a:ext uri="{FF2B5EF4-FFF2-40B4-BE49-F238E27FC236}">
                <a16:creationId xmlns:a16="http://schemas.microsoft.com/office/drawing/2014/main" id="{03847A62-CC4F-473E-BF2F-64CF3A8AFB4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51" b="64354"/>
          <a:stretch/>
        </p:blipFill>
        <p:spPr>
          <a:xfrm flipV="1">
            <a:off x="407987" y="2654419"/>
            <a:ext cx="102129" cy="19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3552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958">
          <p15:clr>
            <a:srgbClr val="FBAE40"/>
          </p15:clr>
        </p15:guide>
        <p15:guide id="3" pos="209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_asum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 descr="asuminen_iStock_000023457219_Doubl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9" r="10671" b="2806"/>
          <a:stretch/>
        </p:blipFill>
        <p:spPr>
          <a:xfrm>
            <a:off x="2" y="2648073"/>
            <a:ext cx="3108324" cy="241129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324225" y="2550789"/>
            <a:ext cx="8480707" cy="1309004"/>
          </a:xfrm>
        </p:spPr>
        <p:txBody>
          <a:bodyPr>
            <a:normAutofit/>
          </a:bodyPr>
          <a:lstStyle>
            <a:lvl1pPr algn="l">
              <a:lnSpc>
                <a:spcPct val="80000"/>
              </a:lnSpc>
              <a:defRPr sz="4400" b="0" i="0" baseline="0">
                <a:latin typeface="+mj-lt"/>
              </a:defRPr>
            </a:lvl1pPr>
          </a:lstStyle>
          <a:p>
            <a:r>
              <a:rPr lang="fi-FI" dirty="0"/>
              <a:t>Aiheotsikko: </a:t>
            </a:r>
            <a:r>
              <a:rPr lang="fi-FI" dirty="0" err="1"/>
              <a:t>Gill</a:t>
            </a:r>
            <a:r>
              <a:rPr lang="fi-FI" dirty="0"/>
              <a:t> </a:t>
            </a:r>
            <a:r>
              <a:rPr lang="fi-FI" dirty="0" err="1"/>
              <a:t>Sans</a:t>
            </a:r>
            <a:r>
              <a:rPr lang="fi-FI" dirty="0"/>
              <a:t>, </a:t>
            </a:r>
            <a:br>
              <a:rPr lang="fi-FI" dirty="0"/>
            </a:br>
            <a:r>
              <a:rPr lang="fi-FI" dirty="0"/>
              <a:t>koko 44, riviväli 0,8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3324225" y="3869069"/>
            <a:ext cx="8480707" cy="1157949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Alaotsikko, GillSans 24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50D1-104E-45C0-A0C8-952D9154889E}" type="datetimeFigureOut">
              <a:rPr lang="fi-FI" smtClean="0"/>
              <a:t>10.6.2025</a:t>
            </a:fld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0990-1A90-401D-B20F-D80833CF99E2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 descr="nauhaa.png">
            <a:extLst>
              <a:ext uri="{FF2B5EF4-FFF2-40B4-BE49-F238E27FC236}">
                <a16:creationId xmlns:a16="http://schemas.microsoft.com/office/drawing/2014/main" id="{05691235-BE24-41D6-AB63-99C716F55F1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51" b="64354"/>
          <a:stretch/>
        </p:blipFill>
        <p:spPr>
          <a:xfrm flipV="1">
            <a:off x="407987" y="2654419"/>
            <a:ext cx="102129" cy="19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639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094">
          <p15:clr>
            <a:srgbClr val="FBAE40"/>
          </p15:clr>
        </p15:guide>
        <p15:guide id="3" pos="195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50D1-104E-45C0-A0C8-952D9154889E}" type="datetimeFigureOut">
              <a:rPr lang="fi-FI" smtClean="0"/>
              <a:t>10.6.2025</a:t>
            </a:fld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0990-1A90-401D-B20F-D80833CF99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04744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7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1226" y="635192"/>
            <a:ext cx="11093356" cy="1004719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911225" y="1658448"/>
            <a:ext cx="5354821" cy="3951288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649760" y="1658448"/>
            <a:ext cx="5354821" cy="3951288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50D1-104E-45C0-A0C8-952D9154889E}" type="datetimeFigureOut">
              <a:rPr lang="fi-FI" smtClean="0"/>
              <a:t>10.6.2025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0990-1A90-401D-B20F-D80833CF99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5304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50D1-104E-45C0-A0C8-952D9154889E}" type="datetimeFigureOut">
              <a:rPr lang="fi-FI" smtClean="0"/>
              <a:t>10.6.2025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0990-1A90-401D-B20F-D80833CF99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0436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ko, teksti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15533" y="832741"/>
            <a:ext cx="3691823" cy="817444"/>
          </a:xfrm>
        </p:spPr>
        <p:txBody>
          <a:bodyPr anchor="t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20997" y="832154"/>
            <a:ext cx="6849715" cy="50176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215533" y="1650185"/>
            <a:ext cx="3691823" cy="41996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50D1-104E-45C0-A0C8-952D9154889E}" type="datetimeFigureOut">
              <a:rPr lang="fi-FI" smtClean="0"/>
              <a:t>10.6.2025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30990-1A90-401D-B20F-D80833CF99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9627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9897493" y="6294156"/>
            <a:ext cx="12704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/>
                </a:solidFill>
              </a:defRPr>
            </a:lvl1pPr>
          </a:lstStyle>
          <a:p>
            <a:fld id="{391950D1-104E-45C0-A0C8-952D9154889E}" type="datetimeFigureOut">
              <a:rPr lang="fi-FI" smtClean="0"/>
              <a:t>10.6.2025</a:t>
            </a:fld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180711" y="6294156"/>
            <a:ext cx="79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6A230990-1A90-401D-B20F-D80833CF99E2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911225" y="635192"/>
            <a:ext cx="11076423" cy="10047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Gill Sans (otsikot) 36 sininen ja tarvittaessa kahdella rivillä, väli 0.8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11225" y="1654806"/>
            <a:ext cx="11076423" cy="45259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 descr="nauhaa.png">
            <a:extLst>
              <a:ext uri="{FF2B5EF4-FFF2-40B4-BE49-F238E27FC236}">
                <a16:creationId xmlns:a16="http://schemas.microsoft.com/office/drawing/2014/main" id="{3B1E853D-7EBF-4DE6-A816-A48A0E36787B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111" b="25648"/>
          <a:stretch/>
        </p:blipFill>
        <p:spPr>
          <a:xfrm flipV="1">
            <a:off x="410077" y="0"/>
            <a:ext cx="99092" cy="2622550"/>
          </a:xfrm>
          <a:prstGeom prst="rect">
            <a:avLst/>
          </a:prstGeom>
        </p:spPr>
      </p:pic>
      <p:pic>
        <p:nvPicPr>
          <p:cNvPr id="11" name="Kuva 10" descr="soa_1rivi_RGB_res150.jpg">
            <a:extLst>
              <a:ext uri="{FF2B5EF4-FFF2-40B4-BE49-F238E27FC236}">
                <a16:creationId xmlns:a16="http://schemas.microsoft.com/office/drawing/2014/main" id="{446046E9-D340-4E4B-ACA8-C03036CD8D3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053" y="6178054"/>
            <a:ext cx="3561516" cy="547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53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80000"/>
        </a:lnSpc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80000"/>
        </a:lnSpc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80000"/>
        </a:lnSpc>
        <a:spcBef>
          <a:spcPct val="20000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80000"/>
        </a:lnSpc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80000"/>
        </a:lnSpc>
        <a:spcBef>
          <a:spcPct val="20000"/>
        </a:spcBef>
        <a:buFont typeface="Arial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57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Kaavio 5">
            <a:extLst>
              <a:ext uri="{FF2B5EF4-FFF2-40B4-BE49-F238E27FC236}">
                <a16:creationId xmlns:a16="http://schemas.microsoft.com/office/drawing/2014/main" id="{3F3787F3-C56A-A5D8-F844-6547A3E7DC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9064309"/>
              </p:ext>
            </p:extLst>
          </p:nvPr>
        </p:nvGraphicFramePr>
        <p:xfrm>
          <a:off x="695325" y="352425"/>
          <a:ext cx="11077575" cy="589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2692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5E3C6F30-F9AB-C209-E7AA-E69BD25847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9478864"/>
              </p:ext>
            </p:extLst>
          </p:nvPr>
        </p:nvGraphicFramePr>
        <p:xfrm>
          <a:off x="714375" y="285750"/>
          <a:ext cx="11125200" cy="5943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2311102"/>
      </p:ext>
    </p:extLst>
  </p:cSld>
  <p:clrMapOvr>
    <a:masterClrMapping/>
  </p:clrMapOvr>
</p:sld>
</file>

<file path=ppt/theme/theme1.xml><?xml version="1.0" encoding="utf-8"?>
<a:theme xmlns:a="http://schemas.openxmlformats.org/drawingml/2006/main" name="SOA-teema">
  <a:themeElements>
    <a:clrScheme name="Mukautettu 19">
      <a:dk1>
        <a:srgbClr val="235EA3"/>
      </a:dk1>
      <a:lt1>
        <a:srgbClr val="FFFFFF"/>
      </a:lt1>
      <a:dk2>
        <a:srgbClr val="235EA3"/>
      </a:dk2>
      <a:lt2>
        <a:srgbClr val="FFFFFF"/>
      </a:lt2>
      <a:accent1>
        <a:srgbClr val="80AADC"/>
      </a:accent1>
      <a:accent2>
        <a:srgbClr val="7F7F7F"/>
      </a:accent2>
      <a:accent3>
        <a:srgbClr val="D9D9D9"/>
      </a:accent3>
      <a:accent4>
        <a:srgbClr val="235EA3"/>
      </a:accent4>
      <a:accent5>
        <a:srgbClr val="FFFFFF"/>
      </a:accent5>
      <a:accent6>
        <a:srgbClr val="F2CB19"/>
      </a:accent6>
      <a:hlink>
        <a:srgbClr val="9C9B9B"/>
      </a:hlink>
      <a:folHlink>
        <a:srgbClr val="E2E2E2"/>
      </a:folHlink>
    </a:clrScheme>
    <a:fontScheme name="Urbaani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oa_ppt_pohja_leveä" id="{FC050757-6647-4FFA-B4E4-11EFF11347AD}" vid="{78D50966-D5C5-4753-BA39-46EEB4610BD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1a62aa0-16cd-47e3-8a1a-d88b32c713fc" xsi:nil="true"/>
    <lcf76f155ced4ddcb4097134ff3c332f xmlns="859812bd-e317-49b6-a465-ce30db37128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28301F0EF90964FAD2A1C736AD7C299" ma:contentTypeVersion="22" ma:contentTypeDescription="Luo uusi asiakirja." ma:contentTypeScope="" ma:versionID="39b08f71c9d57f1db8784029e7a406d2">
  <xsd:schema xmlns:xsd="http://www.w3.org/2001/XMLSchema" xmlns:xs="http://www.w3.org/2001/XMLSchema" xmlns:p="http://schemas.microsoft.com/office/2006/metadata/properties" xmlns:ns2="8fde0eee-8704-45c4-95b7-7785e4eff6c0" xmlns:ns3="859812bd-e317-49b6-a465-ce30db371288" xmlns:ns4="e1a62aa0-16cd-47e3-8a1a-d88b32c713fc" targetNamespace="http://schemas.microsoft.com/office/2006/metadata/properties" ma:root="true" ma:fieldsID="8c1aa22721d6a39d09e825b19ad7edc3" ns2:_="" ns3:_="" ns4:_="">
    <xsd:import namespace="8fde0eee-8704-45c4-95b7-7785e4eff6c0"/>
    <xsd:import namespace="859812bd-e317-49b6-a465-ce30db371288"/>
    <xsd:import namespace="e1a62aa0-16cd-47e3-8a1a-d88b32c713f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de0eee-8704-45c4-95b7-7785e4eff6c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9812bd-e317-49b6-a465-ce30db3712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7bdd7b75-cc14-4b49-857b-f479c3614a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a62aa0-16cd-47e3-8a1a-d88b32c713fc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d03f116c-add9-4f43-87f2-74f99f9b3faf}" ma:internalName="TaxCatchAll" ma:showField="CatchAllData" ma:web="dabc0525-a83e-404d-8bf8-923e7e7043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A456DB-7542-4DC2-BEC8-5D16F077E930}">
  <ds:schemaRefs>
    <ds:schemaRef ds:uri="http://schemas.microsoft.com/office/2006/metadata/properties"/>
    <ds:schemaRef ds:uri="http://schemas.microsoft.com/office/infopath/2007/PartnerControls"/>
    <ds:schemaRef ds:uri="e1a62aa0-16cd-47e3-8a1a-d88b32c713fc"/>
    <ds:schemaRef ds:uri="859812bd-e317-49b6-a465-ce30db371288"/>
  </ds:schemaRefs>
</ds:datastoreItem>
</file>

<file path=customXml/itemProps2.xml><?xml version="1.0" encoding="utf-8"?>
<ds:datastoreItem xmlns:ds="http://schemas.openxmlformats.org/officeDocument/2006/customXml" ds:itemID="{D677890E-C832-4392-9EA9-C8A6AAE286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82F5F7-313F-4FE4-BD50-497259CB6B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de0eee-8704-45c4-95b7-7785e4eff6c0"/>
    <ds:schemaRef ds:uri="859812bd-e317-49b6-a465-ce30db371288"/>
    <ds:schemaRef ds:uri="e1a62aa0-16cd-47e3-8a1a-d88b32c713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soa_ppt_pohja_leveä</Template>
  <TotalTime>1185</TotalTime>
  <Words>18</Words>
  <Application>Microsoft Office PowerPoint</Application>
  <PresentationFormat>Laajakuva</PresentationFormat>
  <Paragraphs>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SOA-teema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Lauri Lehtoruusu</dc:creator>
  <cp:lastModifiedBy>Lauri Lehtoruusu</cp:lastModifiedBy>
  <cp:revision>1</cp:revision>
  <dcterms:created xsi:type="dcterms:W3CDTF">2025-06-10T10:35:33Z</dcterms:created>
  <dcterms:modified xsi:type="dcterms:W3CDTF">2025-06-11T07:04:41Z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0x010100C28301F0EF90964FAD2A1C736AD7C299</vt:lpwstr>
  </property>
  <property fmtid="{D5CDD505-2E9C-101B-9397-08002B2CF9AE}" pid="3" name="MediaServiceImageTags">
    <vt:lpwstr/>
  </property>
</Properties>
</file>