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sldIdLst>
    <p:sldId id="256" r:id="rId3"/>
    <p:sldId id="258" r:id="rId4"/>
    <p:sldId id="276" r:id="rId5"/>
    <p:sldId id="284" r:id="rId6"/>
    <p:sldId id="285" r:id="rId7"/>
    <p:sldId id="289" r:id="rId8"/>
    <p:sldId id="280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BFD6AE-CDF7-43F2-8623-2C8AFC3CDB05}" v="4" dt="2023-06-01T08:52:29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liina Vigelius" userId="85be8a0d-a2a8-424c-9855-19edec18a05f" providerId="ADAL" clId="{59BFD6AE-CDF7-43F2-8623-2C8AFC3CDB05}"/>
    <pc:docChg chg="custSel delSld modSld">
      <pc:chgData name="Eveliina Vigelius" userId="85be8a0d-a2a8-424c-9855-19edec18a05f" providerId="ADAL" clId="{59BFD6AE-CDF7-43F2-8623-2C8AFC3CDB05}" dt="2023-06-01T08:52:59.152" v="7" actId="1076"/>
      <pc:docMkLst>
        <pc:docMk/>
      </pc:docMkLst>
      <pc:sldChg chg="delSp modSp del mod">
        <pc:chgData name="Eveliina Vigelius" userId="85be8a0d-a2a8-424c-9855-19edec18a05f" providerId="ADAL" clId="{59BFD6AE-CDF7-43F2-8623-2C8AFC3CDB05}" dt="2023-06-01T08:52:59.152" v="7" actId="1076"/>
        <pc:sldMkLst>
          <pc:docMk/>
          <pc:sldMk cId="1966024358" sldId="258"/>
        </pc:sldMkLst>
        <pc:spChg chg="mod">
          <ac:chgData name="Eveliina Vigelius" userId="85be8a0d-a2a8-424c-9855-19edec18a05f" providerId="ADAL" clId="{59BFD6AE-CDF7-43F2-8623-2C8AFC3CDB05}" dt="2023-06-01T08:52:59.152" v="7" actId="1076"/>
          <ac:spMkLst>
            <pc:docMk/>
            <pc:sldMk cId="1966024358" sldId="258"/>
            <ac:spMk id="3" creationId="{BDE55533-D7F3-1836-98AE-D96EB2E8B707}"/>
          </ac:spMkLst>
        </pc:spChg>
        <pc:spChg chg="del">
          <ac:chgData name="Eveliina Vigelius" userId="85be8a0d-a2a8-424c-9855-19edec18a05f" providerId="ADAL" clId="{59BFD6AE-CDF7-43F2-8623-2C8AFC3CDB05}" dt="2023-06-01T08:52:51.361" v="4" actId="478"/>
          <ac:spMkLst>
            <pc:docMk/>
            <pc:sldMk cId="1966024358" sldId="258"/>
            <ac:spMk id="5" creationId="{61607685-F067-2572-FA88-81C95298DB2E}"/>
          </ac:spMkLst>
        </pc:spChg>
      </pc:sldChg>
      <pc:sldChg chg="del">
        <pc:chgData name="Eveliina Vigelius" userId="85be8a0d-a2a8-424c-9855-19edec18a05f" providerId="ADAL" clId="{59BFD6AE-CDF7-43F2-8623-2C8AFC3CDB05}" dt="2023-06-01T08:52:54.847" v="5" actId="47"/>
        <pc:sldMkLst>
          <pc:docMk/>
          <pc:sldMk cId="3279848912" sldId="398"/>
        </pc:sldMkLst>
      </pc:sldChg>
      <pc:sldChg chg="del">
        <pc:chgData name="Eveliina Vigelius" userId="85be8a0d-a2a8-424c-9855-19edec18a05f" providerId="ADAL" clId="{59BFD6AE-CDF7-43F2-8623-2C8AFC3CDB05}" dt="2023-06-01T08:52:55.392" v="6" actId="47"/>
        <pc:sldMkLst>
          <pc:docMk/>
          <pc:sldMk cId="1129650934" sldId="39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/>
            </a:pPr>
            <a:r>
              <a:rPr lang="fi-FI" sz="1600"/>
              <a:t>Kuinka hyvin seuraavat ominaisuudet kuvaavat mielestäsi yksityisiä sosiaali- ja terveysalan yrityksiä ja järjestöjä? Kaikki vastaajat (n=111)</a:t>
            </a:r>
            <a:endParaRPr lang="en-US" sz="1600"/>
          </a:p>
        </c:rich>
      </c:tx>
      <c:layout>
        <c:manualLayout>
          <c:xMode val="edge"/>
          <c:yMode val="edge"/>
          <c:x val="0.1185837548348705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125307194381128"/>
          <c:y val="0.12819420133863493"/>
          <c:w val="0.6986673228346455"/>
          <c:h val="0.7280328545527694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'Kaikki kysymykset'!$F$249</c:f>
              <c:strCache>
                <c:ptCount val="1"/>
                <c:pt idx="0">
                  <c:v>5 Erinomaisesti</c:v>
                </c:pt>
              </c:strCache>
            </c:strRef>
          </c:tx>
          <c:spPr>
            <a:solidFill>
              <a:srgbClr val="54AE0E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'Kaikki kysymykset'!$E$250:$E$257</c:f>
              <c:strCache>
                <c:ptCount val="8"/>
                <c:pt idx="0">
                  <c:v>Ketterä innovoija ja palvelujen kehittäjä</c:v>
                </c:pt>
                <c:pt idx="1">
                  <c:v>Laadukkaiden palvelujen tuottaja</c:v>
                </c:pt>
                <c:pt idx="2">
                  <c:v>Luotettava työnantaja</c:v>
                </c:pt>
                <c:pt idx="3">
                  <c:v>Yhteistyökykyinen</c:v>
                </c:pt>
                <c:pt idx="4">
                  <c:v>Julkisen palvelutuotannon kirittäjä</c:v>
                </c:pt>
                <c:pt idx="5">
                  <c:v>Yhteiskunnallisesti vastuullinen</c:v>
                </c:pt>
                <c:pt idx="6">
                  <c:v>Kustannustehokas</c:v>
                </c:pt>
                <c:pt idx="7">
                  <c:v>Merkittävä investoija</c:v>
                </c:pt>
              </c:strCache>
            </c:strRef>
          </c:cat>
          <c:val>
            <c:numRef>
              <c:f>'Kaikki kysymykset'!$F$250:$F$257</c:f>
              <c:numCache>
                <c:formatCode>0%</c:formatCode>
                <c:ptCount val="8"/>
                <c:pt idx="0">
                  <c:v>0.26605504587155965</c:v>
                </c:pt>
                <c:pt idx="1">
                  <c:v>0.20370370370370369</c:v>
                </c:pt>
                <c:pt idx="2">
                  <c:v>0.17592592592592596</c:v>
                </c:pt>
                <c:pt idx="3">
                  <c:v>0.19266055045871561</c:v>
                </c:pt>
                <c:pt idx="4">
                  <c:v>0.25688073394495414</c:v>
                </c:pt>
                <c:pt idx="5">
                  <c:v>0.22018348623853209</c:v>
                </c:pt>
                <c:pt idx="6">
                  <c:v>0.16513761467889909</c:v>
                </c:pt>
                <c:pt idx="7">
                  <c:v>0.11926605504587157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1B-47BE-B147-DAC5A54B9559}"/>
            </c:ext>
          </c:extLst>
        </c:ser>
        <c:ser>
          <c:idx val="2"/>
          <c:order val="1"/>
          <c:tx>
            <c:strRef>
              <c:f>'Kaikki kysymykset'!$G$249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BFFF9B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'Kaikki kysymykset'!$E$250:$E$257</c:f>
              <c:strCache>
                <c:ptCount val="8"/>
                <c:pt idx="0">
                  <c:v>Ketterä innovoija ja palvelujen kehittäjä</c:v>
                </c:pt>
                <c:pt idx="1">
                  <c:v>Laadukkaiden palvelujen tuottaja</c:v>
                </c:pt>
                <c:pt idx="2">
                  <c:v>Luotettava työnantaja</c:v>
                </c:pt>
                <c:pt idx="3">
                  <c:v>Yhteistyökykyinen</c:v>
                </c:pt>
                <c:pt idx="4">
                  <c:v>Julkisen palvelutuotannon kirittäjä</c:v>
                </c:pt>
                <c:pt idx="5">
                  <c:v>Yhteiskunnallisesti vastuullinen</c:v>
                </c:pt>
                <c:pt idx="6">
                  <c:v>Kustannustehokas</c:v>
                </c:pt>
                <c:pt idx="7">
                  <c:v>Merkittävä investoija</c:v>
                </c:pt>
              </c:strCache>
            </c:strRef>
          </c:cat>
          <c:val>
            <c:numRef>
              <c:f>'Kaikki kysymykset'!$G$250:$G$257</c:f>
              <c:numCache>
                <c:formatCode>0%</c:formatCode>
                <c:ptCount val="8"/>
                <c:pt idx="0">
                  <c:v>0.3669724770642202</c:v>
                </c:pt>
                <c:pt idx="1">
                  <c:v>0.48148148148148145</c:v>
                </c:pt>
                <c:pt idx="2">
                  <c:v>0.43518518518518523</c:v>
                </c:pt>
                <c:pt idx="3">
                  <c:v>0.45871559633027525</c:v>
                </c:pt>
                <c:pt idx="4">
                  <c:v>0.3577981651376147</c:v>
                </c:pt>
                <c:pt idx="5">
                  <c:v>0.37614678899082571</c:v>
                </c:pt>
                <c:pt idx="6">
                  <c:v>0.25688073394495414</c:v>
                </c:pt>
                <c:pt idx="7">
                  <c:v>0.26605504587155965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1B-47BE-B147-DAC5A54B9559}"/>
            </c:ext>
          </c:extLst>
        </c:ser>
        <c:ser>
          <c:idx val="3"/>
          <c:order val="2"/>
          <c:tx>
            <c:strRef>
              <c:f>'Kaikki kysymykset'!$H$249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79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'Kaikki kysymykset'!$E$250:$E$257</c:f>
              <c:strCache>
                <c:ptCount val="8"/>
                <c:pt idx="0">
                  <c:v>Ketterä innovoija ja palvelujen kehittäjä</c:v>
                </c:pt>
                <c:pt idx="1">
                  <c:v>Laadukkaiden palvelujen tuottaja</c:v>
                </c:pt>
                <c:pt idx="2">
                  <c:v>Luotettava työnantaja</c:v>
                </c:pt>
                <c:pt idx="3">
                  <c:v>Yhteistyökykyinen</c:v>
                </c:pt>
                <c:pt idx="4">
                  <c:v>Julkisen palvelutuotannon kirittäjä</c:v>
                </c:pt>
                <c:pt idx="5">
                  <c:v>Yhteiskunnallisesti vastuullinen</c:v>
                </c:pt>
                <c:pt idx="6">
                  <c:v>Kustannustehokas</c:v>
                </c:pt>
                <c:pt idx="7">
                  <c:v>Merkittävä investoija</c:v>
                </c:pt>
              </c:strCache>
            </c:strRef>
          </c:cat>
          <c:val>
            <c:numRef>
              <c:f>'Kaikki kysymykset'!$H$250:$H$257</c:f>
              <c:numCache>
                <c:formatCode>0%</c:formatCode>
                <c:ptCount val="8"/>
                <c:pt idx="0">
                  <c:v>0.21100917431192662</c:v>
                </c:pt>
                <c:pt idx="1">
                  <c:v>0.20370370370370369</c:v>
                </c:pt>
                <c:pt idx="2">
                  <c:v>0.23148148148148148</c:v>
                </c:pt>
                <c:pt idx="3">
                  <c:v>0.22935779816513763</c:v>
                </c:pt>
                <c:pt idx="4">
                  <c:v>0.1834862385321101</c:v>
                </c:pt>
                <c:pt idx="5">
                  <c:v>0.27522935779816515</c:v>
                </c:pt>
                <c:pt idx="6">
                  <c:v>0.31192660550458717</c:v>
                </c:pt>
                <c:pt idx="7">
                  <c:v>0.29357798165137616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1B-47BE-B147-DAC5A54B9559}"/>
            </c:ext>
          </c:extLst>
        </c:ser>
        <c:ser>
          <c:idx val="4"/>
          <c:order val="3"/>
          <c:tx>
            <c:strRef>
              <c:f>'Kaikki kysymykset'!$I$249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DCFE1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'Kaikki kysymykset'!$E$250:$E$257</c:f>
              <c:strCache>
                <c:ptCount val="8"/>
                <c:pt idx="0">
                  <c:v>Ketterä innovoija ja palvelujen kehittäjä</c:v>
                </c:pt>
                <c:pt idx="1">
                  <c:v>Laadukkaiden palvelujen tuottaja</c:v>
                </c:pt>
                <c:pt idx="2">
                  <c:v>Luotettava työnantaja</c:v>
                </c:pt>
                <c:pt idx="3">
                  <c:v>Yhteistyökykyinen</c:v>
                </c:pt>
                <c:pt idx="4">
                  <c:v>Julkisen palvelutuotannon kirittäjä</c:v>
                </c:pt>
                <c:pt idx="5">
                  <c:v>Yhteiskunnallisesti vastuullinen</c:v>
                </c:pt>
                <c:pt idx="6">
                  <c:v>Kustannustehokas</c:v>
                </c:pt>
                <c:pt idx="7">
                  <c:v>Merkittävä investoija</c:v>
                </c:pt>
              </c:strCache>
            </c:strRef>
          </c:cat>
          <c:val>
            <c:numRef>
              <c:f>'Kaikki kysymykset'!$I$250:$I$257</c:f>
              <c:numCache>
                <c:formatCode>0%</c:formatCode>
                <c:ptCount val="8"/>
                <c:pt idx="0">
                  <c:v>9.1743119266055051E-2</c:v>
                </c:pt>
                <c:pt idx="1">
                  <c:v>4.6296296296296301E-2</c:v>
                </c:pt>
                <c:pt idx="2">
                  <c:v>2.7777777777777776E-2</c:v>
                </c:pt>
                <c:pt idx="3">
                  <c:v>2.7522935779816512E-2</c:v>
                </c:pt>
                <c:pt idx="4">
                  <c:v>8.2568807339449546E-2</c:v>
                </c:pt>
                <c:pt idx="5">
                  <c:v>7.3394495412844041E-2</c:v>
                </c:pt>
                <c:pt idx="6">
                  <c:v>0.11926605504587157</c:v>
                </c:pt>
                <c:pt idx="7">
                  <c:v>0.1743119266055046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1B-47BE-B147-DAC5A54B9559}"/>
            </c:ext>
          </c:extLst>
        </c:ser>
        <c:ser>
          <c:idx val="6"/>
          <c:order val="4"/>
          <c:tx>
            <c:strRef>
              <c:f>'Kaikki kysymykset'!$J$249</c:f>
              <c:strCache>
                <c:ptCount val="1"/>
                <c:pt idx="0">
                  <c:v>1 Ei lainkaan</c:v>
                </c:pt>
              </c:strCache>
            </c:strRef>
          </c:tx>
          <c:spPr>
            <a:solidFill>
              <a:srgbClr val="F3297B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AA-4060-8B69-0E7C5293E70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C1B-47BE-B147-DAC5A54B95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'Kaikki kysymykset'!$E$250:$E$257</c:f>
              <c:strCache>
                <c:ptCount val="8"/>
                <c:pt idx="0">
                  <c:v>Ketterä innovoija ja palvelujen kehittäjä</c:v>
                </c:pt>
                <c:pt idx="1">
                  <c:v>Laadukkaiden palvelujen tuottaja</c:v>
                </c:pt>
                <c:pt idx="2">
                  <c:v>Luotettava työnantaja</c:v>
                </c:pt>
                <c:pt idx="3">
                  <c:v>Yhteistyökykyinen</c:v>
                </c:pt>
                <c:pt idx="4">
                  <c:v>Julkisen palvelutuotannon kirittäjä</c:v>
                </c:pt>
                <c:pt idx="5">
                  <c:v>Yhteiskunnallisesti vastuullinen</c:v>
                </c:pt>
                <c:pt idx="6">
                  <c:v>Kustannustehokas</c:v>
                </c:pt>
                <c:pt idx="7">
                  <c:v>Merkittävä investoija</c:v>
                </c:pt>
              </c:strCache>
            </c:strRef>
          </c:cat>
          <c:val>
            <c:numRef>
              <c:f>'Kaikki kysymykset'!$J$250:$J$257</c:f>
              <c:numCache>
                <c:formatCode>0%</c:formatCode>
                <c:ptCount val="8"/>
                <c:pt idx="0">
                  <c:v>0</c:v>
                </c:pt>
                <c:pt idx="1">
                  <c:v>1.8518518518518521E-2</c:v>
                </c:pt>
                <c:pt idx="2">
                  <c:v>1.8518518518518521E-2</c:v>
                </c:pt>
                <c:pt idx="3">
                  <c:v>1.834862385321101E-2</c:v>
                </c:pt>
                <c:pt idx="4">
                  <c:v>3.669724770642202E-2</c:v>
                </c:pt>
                <c:pt idx="5">
                  <c:v>1.834862385321101E-2</c:v>
                </c:pt>
                <c:pt idx="6">
                  <c:v>9.1743119266055051E-3</c:v>
                </c:pt>
                <c:pt idx="7">
                  <c:v>2.7522935779816512E-2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1B-47BE-B147-DAC5A54B9559}"/>
            </c:ext>
          </c:extLst>
        </c:ser>
        <c:ser>
          <c:idx val="7"/>
          <c:order val="5"/>
          <c:tx>
            <c:strRef>
              <c:f>'Kaikki kysymykset'!$K$249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'Kaikki kysymykset'!$E$250:$E$257</c:f>
              <c:strCache>
                <c:ptCount val="8"/>
                <c:pt idx="0">
                  <c:v>Ketterä innovoija ja palvelujen kehittäjä</c:v>
                </c:pt>
                <c:pt idx="1">
                  <c:v>Laadukkaiden palvelujen tuottaja</c:v>
                </c:pt>
                <c:pt idx="2">
                  <c:v>Luotettava työnantaja</c:v>
                </c:pt>
                <c:pt idx="3">
                  <c:v>Yhteistyökykyinen</c:v>
                </c:pt>
                <c:pt idx="4">
                  <c:v>Julkisen palvelutuotannon kirittäjä</c:v>
                </c:pt>
                <c:pt idx="5">
                  <c:v>Yhteiskunnallisesti vastuullinen</c:v>
                </c:pt>
                <c:pt idx="6">
                  <c:v>Kustannustehokas</c:v>
                </c:pt>
                <c:pt idx="7">
                  <c:v>Merkittävä investoija</c:v>
                </c:pt>
              </c:strCache>
            </c:strRef>
          </c:cat>
          <c:val>
            <c:numRef>
              <c:f>'Kaikki kysymykset'!$K$250:$K$257</c:f>
              <c:numCache>
                <c:formatCode>0%</c:formatCode>
                <c:ptCount val="8"/>
                <c:pt idx="0">
                  <c:v>6.4220183486238536E-2</c:v>
                </c:pt>
                <c:pt idx="1">
                  <c:v>4.6296296296296301E-2</c:v>
                </c:pt>
                <c:pt idx="2">
                  <c:v>0.1111111111111111</c:v>
                </c:pt>
                <c:pt idx="3">
                  <c:v>7.3394495412844041E-2</c:v>
                </c:pt>
                <c:pt idx="4">
                  <c:v>8.2568807339449546E-2</c:v>
                </c:pt>
                <c:pt idx="5">
                  <c:v>3.669724770642202E-2</c:v>
                </c:pt>
                <c:pt idx="6">
                  <c:v>0.13761467889908258</c:v>
                </c:pt>
                <c:pt idx="7">
                  <c:v>0.11926605504587157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1B-47BE-B147-DAC5A54B955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46877312"/>
        <c:axId val="46887296"/>
      </c:barChart>
      <c:catAx>
        <c:axId val="468773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46887296"/>
        <c:crossesAt val="0"/>
        <c:auto val="1"/>
        <c:lblAlgn val="ctr"/>
        <c:lblOffset val="100"/>
        <c:noMultiLvlLbl val="0"/>
      </c:catAx>
      <c:valAx>
        <c:axId val="46887296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rgbClr val="000000">
                  <a:lumMod val="50000"/>
                  <a:lumOff val="50000"/>
                </a:srgbClr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numFmt formatCode="0%" sourceLinked="1"/>
        <c:majorTickMark val="none"/>
        <c:minorTickMark val="none"/>
        <c:tickLblPos val="high"/>
        <c:spPr>
          <a:ln w="6350"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46877312"/>
        <c:crosses val="autoZero"/>
        <c:crossBetween val="between"/>
        <c:majorUnit val="0.1"/>
        <c:minorUnit val="0.05"/>
      </c:valAx>
      <c:spPr>
        <a:ln w="9525">
          <a:solidFill>
            <a:srgbClr val="878787"/>
          </a:solidFill>
        </a:ln>
      </c:spPr>
    </c:plotArea>
    <c:legend>
      <c:legendPos val="b"/>
      <c:layout>
        <c:manualLayout>
          <c:xMode val="edge"/>
          <c:yMode val="edge"/>
          <c:x val="0.21310436760712856"/>
          <c:y val="0.94698880290925791"/>
          <c:w val="0.69618903260418841"/>
          <c:h val="5.3011197090741889E-2"/>
        </c:manualLayout>
      </c:layout>
      <c:overlay val="0"/>
      <c:txPr>
        <a:bodyPr/>
        <a:lstStyle/>
        <a:p>
          <a:pPr>
            <a:defRPr sz="1200"/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  <a:ea typeface="Tahoma" pitchFamily="34" charset="0"/>
          <a:cs typeface="Tahoma" pitchFamily="34" charset="0"/>
        </a:defRPr>
      </a:pPr>
      <a:endParaRPr lang="fi-FI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/>
            </a:pPr>
            <a:r>
              <a:rPr lang="en-US" sz="2000" b="0" i="0" u="none" strike="noStrike" baseline="0" err="1">
                <a:effectLst/>
              </a:rPr>
              <a:t>Mitä</a:t>
            </a:r>
            <a:r>
              <a:rPr lang="en-US" sz="2000" b="0" i="0" u="none" strike="noStrike" baseline="0">
                <a:effectLst/>
              </a:rPr>
              <a:t> </a:t>
            </a:r>
            <a:r>
              <a:rPr lang="en-US" sz="2000" b="0" i="0" u="none" strike="noStrike" baseline="0" err="1">
                <a:effectLst/>
              </a:rPr>
              <a:t>mieltä</a:t>
            </a:r>
            <a:r>
              <a:rPr lang="en-US" sz="2000" b="0" i="0" u="none" strike="noStrike" baseline="0">
                <a:effectLst/>
              </a:rPr>
              <a:t> </a:t>
            </a:r>
            <a:r>
              <a:rPr lang="en-US" sz="2000" b="0" i="0" u="none" strike="noStrike" baseline="0" err="1">
                <a:effectLst/>
              </a:rPr>
              <a:t>olet</a:t>
            </a:r>
            <a:r>
              <a:rPr lang="en-US" sz="2000" b="0" i="0" u="none" strike="noStrike" baseline="0">
                <a:effectLst/>
              </a:rPr>
              <a:t> </a:t>
            </a:r>
            <a:r>
              <a:rPr lang="en-US" sz="2000" b="0" i="0" u="none" strike="noStrike" baseline="0" err="1">
                <a:effectLst/>
              </a:rPr>
              <a:t>seuraavista</a:t>
            </a:r>
            <a:r>
              <a:rPr lang="en-US" sz="2000" b="0" i="0" u="none" strike="noStrike" baseline="0">
                <a:effectLst/>
              </a:rPr>
              <a:t> </a:t>
            </a:r>
            <a:r>
              <a:rPr lang="en-US" sz="2000" b="0" i="0" u="none" strike="noStrike" baseline="0" err="1">
                <a:effectLst/>
              </a:rPr>
              <a:t>väittämistä</a:t>
            </a:r>
            <a:r>
              <a:rPr lang="en-US" sz="2000" b="0" i="0" u="none" strike="noStrike" baseline="0">
                <a:effectLst/>
              </a:rPr>
              <a:t>? </a:t>
            </a:r>
            <a:r>
              <a:rPr lang="en-US" sz="2000"/>
              <a:t>Hyvinvointialueeni </a:t>
            </a:r>
            <a:r>
              <a:rPr lang="en-US" sz="2000" err="1"/>
              <a:t>tulee</a:t>
            </a:r>
            <a:r>
              <a:rPr lang="en-US" sz="2000"/>
              <a:t> </a:t>
            </a:r>
            <a:r>
              <a:rPr lang="en-US" sz="2000" err="1"/>
              <a:t>todennäköisesti</a:t>
            </a:r>
            <a:r>
              <a:rPr lang="en-US" sz="2000"/>
              <a:t> </a:t>
            </a:r>
            <a:r>
              <a:rPr lang="en-US" sz="2000" err="1"/>
              <a:t>hyödyntämään</a:t>
            </a:r>
            <a:r>
              <a:rPr lang="en-US" sz="2000"/>
              <a:t> </a:t>
            </a:r>
            <a:r>
              <a:rPr lang="en-US" sz="2000" err="1"/>
              <a:t>yksityisiä</a:t>
            </a:r>
            <a:r>
              <a:rPr lang="en-US" sz="2000"/>
              <a:t> </a:t>
            </a:r>
            <a:r>
              <a:rPr lang="en-US" sz="2000" err="1"/>
              <a:t>palveluntuottajia</a:t>
            </a:r>
            <a:r>
              <a:rPr lang="en-US" sz="2000"/>
              <a:t> </a:t>
            </a:r>
            <a:r>
              <a:rPr lang="en-US" sz="2000" err="1"/>
              <a:t>enemmän</a:t>
            </a:r>
            <a:r>
              <a:rPr lang="en-US" sz="2000"/>
              <a:t> </a:t>
            </a:r>
            <a:r>
              <a:rPr lang="en-US" sz="2000" err="1"/>
              <a:t>kuin</a:t>
            </a:r>
            <a:r>
              <a:rPr lang="en-US" sz="2000"/>
              <a:t> </a:t>
            </a:r>
            <a:r>
              <a:rPr lang="en-US" sz="2000" err="1"/>
              <a:t>alueen</a:t>
            </a:r>
            <a:r>
              <a:rPr lang="en-US" sz="2000"/>
              <a:t> </a:t>
            </a:r>
            <a:r>
              <a:rPr lang="en-US" sz="2000" err="1"/>
              <a:t>kunnat</a:t>
            </a:r>
            <a:r>
              <a:rPr lang="en-US" sz="2000"/>
              <a:t> </a:t>
            </a:r>
            <a:r>
              <a:rPr lang="en-US" sz="2000" err="1"/>
              <a:t>aiemmin</a:t>
            </a:r>
            <a:r>
              <a:rPr lang="en-US" sz="2000"/>
              <a:t>. </a:t>
            </a:r>
            <a:r>
              <a:rPr lang="en-US" sz="2000" err="1"/>
              <a:t>Kaikki</a:t>
            </a:r>
            <a:r>
              <a:rPr lang="en-US" sz="2000"/>
              <a:t> </a:t>
            </a:r>
            <a:r>
              <a:rPr lang="en-US" sz="2000" err="1"/>
              <a:t>vastaajat</a:t>
            </a:r>
            <a:r>
              <a:rPr lang="en-US" sz="2000"/>
              <a:t> (n=111)</a:t>
            </a:r>
          </a:p>
        </c:rich>
      </c:tx>
      <c:layout>
        <c:manualLayout>
          <c:xMode val="edge"/>
          <c:yMode val="edge"/>
          <c:x val="9.8814681811990199E-2"/>
          <c:y val="1.522177388844149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2298692505745624"/>
          <c:y val="0.25015272560073987"/>
          <c:w val="0.32431414534950465"/>
          <c:h val="0.72330447413383214"/>
        </c:manualLayout>
      </c:layout>
      <c:pieChart>
        <c:varyColors val="0"/>
        <c:ser>
          <c:idx val="0"/>
          <c:order val="0"/>
          <c:tx>
            <c:strRef>
              <c:f>'Kaikki kysymykset'!$B$678</c:f>
              <c:strCache>
                <c:ptCount val="1"/>
                <c:pt idx="0">
                  <c:v>Kaikki vastaajat (n=111)</c:v>
                </c:pt>
              </c:strCache>
            </c:strRef>
          </c:tx>
          <c:spPr>
            <a:solidFill>
              <a:srgbClr val="C239CE">
                <a:alpha val="80000"/>
              </a:srgbClr>
            </a:solidFill>
            <a:ln w="12700"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spPr>
              <a:solidFill>
                <a:srgbClr val="54AE0E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A733-4976-A98E-30BF0566D5AF}"/>
              </c:ext>
            </c:extLst>
          </c:dPt>
          <c:dPt>
            <c:idx val="1"/>
            <c:bubble3D val="0"/>
            <c:spPr>
              <a:solidFill>
                <a:srgbClr val="BFFF9B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A733-4976-A98E-30BF0566D5AF}"/>
              </c:ext>
            </c:extLst>
          </c:dPt>
          <c:dPt>
            <c:idx val="2"/>
            <c:bubble3D val="0"/>
            <c:spPr>
              <a:solidFill>
                <a:srgbClr val="FFFF79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A733-4976-A98E-30BF0566D5AF}"/>
              </c:ext>
            </c:extLst>
          </c:dPt>
          <c:dPt>
            <c:idx val="3"/>
            <c:bubble3D val="0"/>
            <c:spPr>
              <a:solidFill>
                <a:srgbClr val="FDCFE1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A733-4976-A98E-30BF0566D5AF}"/>
              </c:ext>
            </c:extLst>
          </c:dPt>
          <c:dPt>
            <c:idx val="4"/>
            <c:bubble3D val="0"/>
            <c:spPr>
              <a:solidFill>
                <a:srgbClr val="F3297B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A733-4976-A98E-30BF0566D5AF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85000"/>
                  <a:alpha val="80000"/>
                </a:sys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A733-4976-A98E-30BF0566D5AF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33-4976-A98E-30BF0566D5AF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33-4976-A98E-30BF0566D5AF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33-4976-A98E-30BF0566D5AF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33-4976-A98E-30BF0566D5AF}"/>
                </c:ext>
              </c:extLst>
            </c:dLbl>
            <c:dLbl>
              <c:idx val="4"/>
              <c:layout>
                <c:manualLayout>
                  <c:x val="2.1264856025695347E-2"/>
                  <c:y val="6.64780107529690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33-4976-A98E-30BF0566D5AF}"/>
                </c:ext>
              </c:extLst>
            </c:dLbl>
            <c:dLbl>
              <c:idx val="5"/>
              <c:layout>
                <c:manualLayout>
                  <c:x val="9.4744955452422067E-3"/>
                  <c:y val="8.52071958158514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33-4976-A98E-30BF0566D5AF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fi-FI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'Kaikki kysymykset'!$C$677:$H$677</c:f>
              <c:strCache>
                <c:ptCount val="6"/>
                <c:pt idx="0">
                  <c:v>Täysin samaa mieltä</c:v>
                </c:pt>
                <c:pt idx="1">
                  <c:v>Jokseenkin samaa mieltä</c:v>
                </c:pt>
                <c:pt idx="2">
                  <c:v>En samaa enkä eri mieltä</c:v>
                </c:pt>
                <c:pt idx="3">
                  <c:v>Jokseenkin eri mieltä</c:v>
                </c:pt>
                <c:pt idx="4">
                  <c:v>Täysin eri mieltä</c:v>
                </c:pt>
                <c:pt idx="5">
                  <c:v>En osaa sanoa</c:v>
                </c:pt>
              </c:strCache>
            </c:strRef>
          </c:cat>
          <c:val>
            <c:numRef>
              <c:f>'Kaikki kysymykset'!$C$678:$H$678</c:f>
              <c:numCache>
                <c:formatCode>0%</c:formatCode>
                <c:ptCount val="6"/>
                <c:pt idx="0">
                  <c:v>0.1834862385321101</c:v>
                </c:pt>
                <c:pt idx="1">
                  <c:v>0.44954128440366975</c:v>
                </c:pt>
                <c:pt idx="2">
                  <c:v>0.19266055045871561</c:v>
                </c:pt>
                <c:pt idx="3">
                  <c:v>0.11009174311926605</c:v>
                </c:pt>
                <c:pt idx="4">
                  <c:v>2.7522935779816512E-2</c:v>
                </c:pt>
                <c:pt idx="5">
                  <c:v>3.669724770642202E-2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733-4976-A98E-30BF0566D5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846106450320612"/>
          <c:y val="0.39810710124406312"/>
          <c:w val="0.16776624879640714"/>
          <c:h val="0.32653287284013188"/>
        </c:manualLayout>
      </c:layout>
      <c:overlay val="0"/>
      <c:spPr>
        <a:noFill/>
      </c:spPr>
      <c:txPr>
        <a:bodyPr/>
        <a:lstStyle/>
        <a:p>
          <a:pPr>
            <a:defRPr sz="1200"/>
          </a:pPr>
          <a:endParaRPr lang="fi-FI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>
          <a:latin typeface="+mn-lt"/>
        </a:defRPr>
      </a:pPr>
      <a:endParaRPr lang="fi-FI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/>
            </a:pPr>
            <a:r>
              <a:rPr lang="en-US" sz="1700" b="0" i="0" baseline="0" err="1">
                <a:effectLst/>
              </a:rPr>
              <a:t>Mitä</a:t>
            </a:r>
            <a:r>
              <a:rPr lang="en-US" sz="1700" b="0" i="0" baseline="0">
                <a:effectLst/>
              </a:rPr>
              <a:t> </a:t>
            </a:r>
            <a:r>
              <a:rPr lang="en-US" sz="1700" b="0" i="0" baseline="0" err="1">
                <a:effectLst/>
              </a:rPr>
              <a:t>mieltä</a:t>
            </a:r>
            <a:r>
              <a:rPr lang="en-US" sz="1700" b="0" i="0" baseline="0">
                <a:effectLst/>
              </a:rPr>
              <a:t> </a:t>
            </a:r>
            <a:r>
              <a:rPr lang="en-US" sz="1700" b="0" i="0" baseline="0" err="1">
                <a:effectLst/>
              </a:rPr>
              <a:t>olet</a:t>
            </a:r>
            <a:r>
              <a:rPr lang="en-US" sz="1700" b="0" i="0" baseline="0">
                <a:effectLst/>
              </a:rPr>
              <a:t> </a:t>
            </a:r>
            <a:r>
              <a:rPr lang="en-US" sz="1700" b="0" i="0" baseline="0" err="1">
                <a:effectLst/>
              </a:rPr>
              <a:t>seuraavista</a:t>
            </a:r>
            <a:r>
              <a:rPr lang="en-US" sz="1700" b="0" i="0" baseline="0">
                <a:effectLst/>
              </a:rPr>
              <a:t> </a:t>
            </a:r>
            <a:r>
              <a:rPr lang="en-US" sz="1700" b="0" i="0" baseline="0" err="1">
                <a:effectLst/>
              </a:rPr>
              <a:t>väittämistä</a:t>
            </a:r>
            <a:r>
              <a:rPr lang="en-US" sz="1700" b="0" i="0" baseline="0">
                <a:effectLst/>
              </a:rPr>
              <a:t>? </a:t>
            </a:r>
          </a:p>
          <a:p>
            <a:pPr>
              <a:defRPr sz="2000" b="0"/>
            </a:pPr>
            <a:r>
              <a:rPr lang="en-US" sz="1700" b="0" i="0" baseline="0" err="1">
                <a:effectLst/>
              </a:rPr>
              <a:t>Palveluseteli</a:t>
            </a:r>
            <a:r>
              <a:rPr lang="en-US" sz="1700" b="0" i="0" baseline="0">
                <a:effectLst/>
              </a:rPr>
              <a:t> on </a:t>
            </a:r>
            <a:r>
              <a:rPr lang="en-US" sz="1700" b="0" i="0" baseline="0" err="1">
                <a:effectLst/>
              </a:rPr>
              <a:t>hyvä</a:t>
            </a:r>
            <a:r>
              <a:rPr lang="en-US" sz="1700" b="0" i="0" baseline="0">
                <a:effectLst/>
              </a:rPr>
              <a:t> </a:t>
            </a:r>
            <a:r>
              <a:rPr lang="en-US" sz="1700" b="0" i="0" baseline="0" err="1">
                <a:effectLst/>
              </a:rPr>
              <a:t>keino</a:t>
            </a:r>
            <a:r>
              <a:rPr lang="en-US" sz="1700" b="0" i="0" baseline="0">
                <a:effectLst/>
              </a:rPr>
              <a:t> </a:t>
            </a:r>
            <a:r>
              <a:rPr lang="en-US" sz="1700" b="0" i="0" baseline="0" err="1">
                <a:effectLst/>
              </a:rPr>
              <a:t>parantaa</a:t>
            </a:r>
            <a:r>
              <a:rPr lang="en-US" sz="1700" b="0" i="0" baseline="0">
                <a:effectLst/>
              </a:rPr>
              <a:t> </a:t>
            </a:r>
            <a:r>
              <a:rPr lang="en-US" sz="1700" b="0" i="0" baseline="0" err="1">
                <a:effectLst/>
              </a:rPr>
              <a:t>palvelujen</a:t>
            </a:r>
            <a:r>
              <a:rPr lang="en-US" sz="1700" b="0" i="0" baseline="0">
                <a:effectLst/>
              </a:rPr>
              <a:t> </a:t>
            </a:r>
            <a:r>
              <a:rPr lang="en-US" sz="1700" b="0" i="0" baseline="0" err="1">
                <a:effectLst/>
              </a:rPr>
              <a:t>saatavuutta</a:t>
            </a:r>
            <a:r>
              <a:rPr lang="en-US" sz="1700" b="0" i="0" baseline="0">
                <a:effectLst/>
              </a:rPr>
              <a:t>  </a:t>
            </a:r>
          </a:p>
          <a:p>
            <a:pPr>
              <a:defRPr sz="2000" b="0"/>
            </a:pPr>
            <a:r>
              <a:rPr lang="en-US" sz="1700" b="0" i="0" baseline="0" err="1">
                <a:effectLst/>
              </a:rPr>
              <a:t>Kaikki</a:t>
            </a:r>
            <a:r>
              <a:rPr lang="en-US" sz="1700" b="0" i="0" baseline="0">
                <a:effectLst/>
              </a:rPr>
              <a:t> </a:t>
            </a:r>
            <a:r>
              <a:rPr lang="en-US" sz="1700" b="0" i="0" baseline="0" err="1">
                <a:effectLst/>
              </a:rPr>
              <a:t>vastaajat</a:t>
            </a:r>
            <a:r>
              <a:rPr lang="en-US" sz="1700" b="0" i="0" baseline="0">
                <a:effectLst/>
              </a:rPr>
              <a:t> (n=111)</a:t>
            </a:r>
            <a:endParaRPr lang="fi-FI" sz="1700">
              <a:effectLst/>
            </a:endParaRPr>
          </a:p>
        </c:rich>
      </c:tx>
      <c:layout>
        <c:manualLayout>
          <c:xMode val="edge"/>
          <c:yMode val="edge"/>
          <c:x val="0.21104433204403453"/>
          <c:y val="2.640486130341869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0394497325739667"/>
          <c:y val="0.23953560549456865"/>
          <c:w val="0.32431414534950465"/>
          <c:h val="0.72330447413383214"/>
        </c:manualLayout>
      </c:layout>
      <c:pieChart>
        <c:varyColors val="0"/>
        <c:ser>
          <c:idx val="0"/>
          <c:order val="0"/>
          <c:tx>
            <c:strRef>
              <c:f>'Kaikki kysymykset'!$B$722</c:f>
              <c:strCache>
                <c:ptCount val="1"/>
                <c:pt idx="0">
                  <c:v>Kaikki vastaajat (n=111)</c:v>
                </c:pt>
              </c:strCache>
            </c:strRef>
          </c:tx>
          <c:spPr>
            <a:solidFill>
              <a:srgbClr val="C239CE">
                <a:alpha val="80000"/>
              </a:srgbClr>
            </a:solidFill>
            <a:ln w="12700"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spPr>
              <a:solidFill>
                <a:srgbClr val="54AE0E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B4E2-496A-B3C6-4A0596DEF139}"/>
              </c:ext>
            </c:extLst>
          </c:dPt>
          <c:dPt>
            <c:idx val="1"/>
            <c:bubble3D val="0"/>
            <c:spPr>
              <a:solidFill>
                <a:srgbClr val="54AE0E">
                  <a:lumMod val="40000"/>
                  <a:lumOff val="6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B4E2-496A-B3C6-4A0596DEF139}"/>
              </c:ext>
            </c:extLst>
          </c:dPt>
          <c:dPt>
            <c:idx val="2"/>
            <c:bubble3D val="0"/>
            <c:spPr>
              <a:solidFill>
                <a:srgbClr val="F0F44A">
                  <a:lumMod val="60000"/>
                  <a:lumOff val="4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B4E2-496A-B3C6-4A0596DEF139}"/>
              </c:ext>
            </c:extLst>
          </c:dPt>
          <c:dPt>
            <c:idx val="3"/>
            <c:bubble3D val="0"/>
            <c:spPr>
              <a:solidFill>
                <a:srgbClr val="F3297B">
                  <a:lumMod val="40000"/>
                  <a:lumOff val="60000"/>
                </a:srgb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B4E2-496A-B3C6-4A0596DEF139}"/>
              </c:ext>
            </c:extLst>
          </c:dPt>
          <c:dPt>
            <c:idx val="4"/>
            <c:bubble3D val="0"/>
            <c:spPr>
              <a:solidFill>
                <a:srgbClr val="F3297B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B4E2-496A-B3C6-4A0596DEF139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E2-496A-B3C6-4A0596DEF139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E2-496A-B3C6-4A0596DEF139}"/>
                </c:ext>
              </c:extLst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E2-496A-B3C6-4A0596DEF139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E2-496A-B3C6-4A0596DEF139}"/>
                </c:ext>
              </c:extLst>
            </c:dLbl>
            <c:dLbl>
              <c:idx val="4"/>
              <c:layout>
                <c:manualLayout>
                  <c:x val="3.5589332945996171E-3"/>
                  <c:y val="1.20558652796137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E2-496A-B3C6-4A0596DEF139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fi-FI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'Kaikki kysymykset'!$C$721:$H$721</c:f>
              <c:strCache>
                <c:ptCount val="6"/>
                <c:pt idx="0">
                  <c:v>Täysin samaa mieltä</c:v>
                </c:pt>
                <c:pt idx="1">
                  <c:v>Jokseenkin samaa mieltä</c:v>
                </c:pt>
                <c:pt idx="2">
                  <c:v>En samaa enkä eri mieltä</c:v>
                </c:pt>
                <c:pt idx="3">
                  <c:v>Jokseenkin eri mieltä</c:v>
                </c:pt>
                <c:pt idx="4">
                  <c:v>Täysin eri mieltä</c:v>
                </c:pt>
                <c:pt idx="5">
                  <c:v>En osaa sanoa</c:v>
                </c:pt>
              </c:strCache>
            </c:strRef>
          </c:cat>
          <c:val>
            <c:numRef>
              <c:f>'Kaikki kysymykset'!$C$722:$H$722</c:f>
              <c:numCache>
                <c:formatCode>0%</c:formatCode>
                <c:ptCount val="6"/>
                <c:pt idx="0">
                  <c:v>0.3669724770642202</c:v>
                </c:pt>
                <c:pt idx="1">
                  <c:v>0.44036697247706419</c:v>
                </c:pt>
                <c:pt idx="2">
                  <c:v>0.11926605504587157</c:v>
                </c:pt>
                <c:pt idx="3">
                  <c:v>6.4220183486238536E-2</c:v>
                </c:pt>
                <c:pt idx="4">
                  <c:v>9.1743119266055051E-3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4E2-496A-B3C6-4A0596DEF1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608082052819865"/>
          <c:y val="0.43792130164220516"/>
          <c:w val="0.16776624879640714"/>
          <c:h val="0.32653287284013188"/>
        </c:manualLayout>
      </c:layout>
      <c:overlay val="0"/>
      <c:spPr>
        <a:noFill/>
      </c:spPr>
      <c:txPr>
        <a:bodyPr/>
        <a:lstStyle/>
        <a:p>
          <a:pPr>
            <a:defRPr sz="1200"/>
          </a:pPr>
          <a:endParaRPr lang="fi-FI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>
          <a:latin typeface="+mn-lt"/>
        </a:defRPr>
      </a:pPr>
      <a:endParaRPr lang="fi-FI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/>
            </a:pPr>
            <a:r>
              <a:rPr lang="en-US" sz="2000" b="0" i="0" baseline="0" dirty="0" err="1">
                <a:effectLst/>
              </a:rPr>
              <a:t>Mitä</a:t>
            </a:r>
            <a:r>
              <a:rPr lang="en-US" sz="2000" b="0" i="0" baseline="0" dirty="0">
                <a:effectLst/>
              </a:rPr>
              <a:t> </a:t>
            </a:r>
            <a:r>
              <a:rPr lang="en-US" sz="2000" b="0" i="0" baseline="0" dirty="0" err="1">
                <a:effectLst/>
              </a:rPr>
              <a:t>mieltä</a:t>
            </a:r>
            <a:r>
              <a:rPr lang="en-US" sz="2000" b="0" i="0" baseline="0" dirty="0">
                <a:effectLst/>
              </a:rPr>
              <a:t> </a:t>
            </a:r>
            <a:r>
              <a:rPr lang="en-US" sz="2000" b="0" i="0" baseline="0" dirty="0" err="1">
                <a:effectLst/>
              </a:rPr>
              <a:t>olet</a:t>
            </a:r>
            <a:r>
              <a:rPr lang="en-US" sz="2000" b="0" i="0" baseline="0" dirty="0">
                <a:effectLst/>
              </a:rPr>
              <a:t> </a:t>
            </a:r>
            <a:r>
              <a:rPr lang="en-US" sz="2000" b="0" i="0" baseline="0" dirty="0" err="1">
                <a:effectLst/>
              </a:rPr>
              <a:t>seuraavista</a:t>
            </a:r>
            <a:r>
              <a:rPr lang="en-US" sz="2000" b="0" i="0" baseline="0" dirty="0">
                <a:effectLst/>
              </a:rPr>
              <a:t> </a:t>
            </a:r>
            <a:r>
              <a:rPr lang="en-US" sz="2000" b="0" i="0" baseline="0" dirty="0" err="1">
                <a:effectLst/>
              </a:rPr>
              <a:t>väittämistä</a:t>
            </a:r>
            <a:r>
              <a:rPr lang="en-US" sz="2000" b="0" i="0" baseline="0" dirty="0">
                <a:effectLst/>
              </a:rPr>
              <a:t>? On </a:t>
            </a:r>
            <a:r>
              <a:rPr lang="en-US" sz="2000" b="0" i="0" baseline="0" dirty="0" err="1">
                <a:effectLst/>
              </a:rPr>
              <a:t>tärkeää</a:t>
            </a:r>
            <a:r>
              <a:rPr lang="en-US" sz="2000" b="0" i="0" baseline="0" dirty="0">
                <a:effectLst/>
              </a:rPr>
              <a:t>, </a:t>
            </a:r>
            <a:r>
              <a:rPr lang="en-US" sz="2000" b="0" i="0" baseline="0" dirty="0" err="1">
                <a:effectLst/>
              </a:rPr>
              <a:t>että</a:t>
            </a:r>
            <a:r>
              <a:rPr lang="en-US" sz="2000" b="0" i="0" baseline="0" dirty="0">
                <a:effectLst/>
              </a:rPr>
              <a:t> </a:t>
            </a:r>
            <a:r>
              <a:rPr lang="en-US" sz="2000" b="0" i="0" baseline="0" dirty="0" err="1">
                <a:effectLst/>
              </a:rPr>
              <a:t>yksityisiä</a:t>
            </a:r>
            <a:r>
              <a:rPr lang="en-US" sz="2000" b="0" i="0" baseline="0" dirty="0">
                <a:effectLst/>
              </a:rPr>
              <a:t> ja </a:t>
            </a:r>
            <a:r>
              <a:rPr lang="en-US" sz="2000" b="0" i="0" baseline="0" dirty="0" err="1">
                <a:effectLst/>
              </a:rPr>
              <a:t>julkisia</a:t>
            </a:r>
            <a:r>
              <a:rPr lang="en-US" sz="2000" b="0" i="0" baseline="0" dirty="0">
                <a:effectLst/>
              </a:rPr>
              <a:t> </a:t>
            </a:r>
            <a:r>
              <a:rPr lang="en-US" sz="2000" b="0" i="0" baseline="0" dirty="0" err="1">
                <a:effectLst/>
              </a:rPr>
              <a:t>palveluntuottajia</a:t>
            </a:r>
            <a:r>
              <a:rPr lang="en-US" sz="2000" b="0" i="0" baseline="0" dirty="0">
                <a:effectLst/>
              </a:rPr>
              <a:t> </a:t>
            </a:r>
            <a:r>
              <a:rPr lang="en-US" sz="2000" b="0" i="0" baseline="0" dirty="0" err="1">
                <a:effectLst/>
              </a:rPr>
              <a:t>koskevat</a:t>
            </a:r>
            <a:r>
              <a:rPr lang="en-US" sz="2000" b="0" i="0" baseline="0" dirty="0">
                <a:effectLst/>
              </a:rPr>
              <a:t> </a:t>
            </a:r>
            <a:r>
              <a:rPr lang="en-US" sz="2000" b="0" i="0" baseline="0" dirty="0" err="1">
                <a:effectLst/>
              </a:rPr>
              <a:t>samat</a:t>
            </a:r>
            <a:r>
              <a:rPr lang="en-US" sz="2000" b="0" i="0" baseline="0" dirty="0">
                <a:effectLst/>
              </a:rPr>
              <a:t> </a:t>
            </a:r>
            <a:r>
              <a:rPr lang="en-US" sz="2000" b="0" i="0" baseline="0" dirty="0" err="1">
                <a:effectLst/>
              </a:rPr>
              <a:t>säännöt</a:t>
            </a:r>
            <a:r>
              <a:rPr lang="en-US" sz="2000" b="0" i="0" baseline="0" dirty="0">
                <a:effectLst/>
              </a:rPr>
              <a:t> ja </a:t>
            </a:r>
            <a:r>
              <a:rPr lang="en-US" sz="2000" b="0" i="0" baseline="0" dirty="0" err="1">
                <a:effectLst/>
              </a:rPr>
              <a:t>valvonta</a:t>
            </a:r>
            <a:r>
              <a:rPr lang="en-US" sz="2000" b="0" i="0" baseline="0" dirty="0">
                <a:effectLst/>
              </a:rPr>
              <a:t>. </a:t>
            </a:r>
          </a:p>
          <a:p>
            <a:pPr>
              <a:defRPr sz="2000" b="0"/>
            </a:pPr>
            <a:r>
              <a:rPr lang="en-US" sz="2000" b="0" i="0" baseline="0" dirty="0" err="1">
                <a:effectLst/>
              </a:rPr>
              <a:t>Kaikki</a:t>
            </a:r>
            <a:r>
              <a:rPr lang="en-US" sz="2000" b="0" i="0" baseline="0" dirty="0">
                <a:effectLst/>
              </a:rPr>
              <a:t> </a:t>
            </a:r>
            <a:r>
              <a:rPr lang="en-US" sz="2000" b="0" i="0" baseline="0" dirty="0" err="1">
                <a:effectLst/>
              </a:rPr>
              <a:t>vastaajat</a:t>
            </a:r>
            <a:r>
              <a:rPr lang="en-US" sz="2000" b="0" i="0" baseline="0" dirty="0">
                <a:effectLst/>
              </a:rPr>
              <a:t> (n=111)</a:t>
            </a:r>
            <a:endParaRPr lang="fi-FI" sz="2000" dirty="0">
              <a:effectLst/>
            </a:endParaRPr>
          </a:p>
        </c:rich>
      </c:tx>
      <c:layout>
        <c:manualLayout>
          <c:xMode val="edge"/>
          <c:yMode val="edge"/>
          <c:x val="0.14158290909857629"/>
          <c:y val="4.8502265020455718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2298692505745624"/>
          <c:y val="0.25546128565382548"/>
          <c:w val="0.32431414534950465"/>
          <c:h val="0.72330447413383214"/>
        </c:manualLayout>
      </c:layout>
      <c:pieChart>
        <c:varyColors val="0"/>
        <c:ser>
          <c:idx val="0"/>
          <c:order val="0"/>
          <c:tx>
            <c:strRef>
              <c:f>'Kaikki kysymykset'!$B$766</c:f>
              <c:strCache>
                <c:ptCount val="1"/>
                <c:pt idx="0">
                  <c:v>Kaikki vastaajat (n=111)</c:v>
                </c:pt>
              </c:strCache>
            </c:strRef>
          </c:tx>
          <c:spPr>
            <a:solidFill>
              <a:srgbClr val="C239CE">
                <a:alpha val="80000"/>
              </a:srgbClr>
            </a:solidFill>
            <a:ln w="12700"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spPr>
              <a:solidFill>
                <a:srgbClr val="54AE0E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C2A-44D5-B83F-2236E0C923E6}"/>
              </c:ext>
            </c:extLst>
          </c:dPt>
          <c:dPt>
            <c:idx val="1"/>
            <c:bubble3D val="0"/>
            <c:spPr>
              <a:solidFill>
                <a:srgbClr val="BFFF9B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C2A-44D5-B83F-2236E0C923E6}"/>
              </c:ext>
            </c:extLst>
          </c:dPt>
          <c:dPt>
            <c:idx val="2"/>
            <c:bubble3D val="0"/>
            <c:spPr>
              <a:solidFill>
                <a:srgbClr val="FFFF79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FC2A-44D5-B83F-2236E0C923E6}"/>
              </c:ext>
            </c:extLst>
          </c:dPt>
          <c:dPt>
            <c:idx val="3"/>
            <c:bubble3D val="0"/>
            <c:spPr>
              <a:solidFill>
                <a:srgbClr val="FDCFE1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FC2A-44D5-B83F-2236E0C923E6}"/>
              </c:ext>
            </c:extLst>
          </c:dPt>
          <c:dPt>
            <c:idx val="4"/>
            <c:bubble3D val="0"/>
            <c:spPr>
              <a:solidFill>
                <a:srgbClr val="F3297B"/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FC2A-44D5-B83F-2236E0C923E6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85000"/>
                  <a:alpha val="80000"/>
                </a:sysClr>
              </a:solidFill>
              <a:ln w="12700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FC2A-44D5-B83F-2236E0C923E6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2A-44D5-B83F-2236E0C923E6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2A-44D5-B83F-2236E0C923E6}"/>
                </c:ext>
              </c:extLst>
            </c:dLbl>
            <c:dLbl>
              <c:idx val="2"/>
              <c:layout>
                <c:manualLayout>
                  <c:x val="2.0074734038191669E-2"/>
                  <c:y val="6.38237307264262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2A-44D5-B83F-2236E0C923E6}"/>
                </c:ext>
              </c:extLst>
            </c:dLbl>
            <c:dLbl>
              <c:idx val="3"/>
              <c:layout>
                <c:manualLayout>
                  <c:x val="8.2712541027580872E-3"/>
                  <c:y val="7.389013997669667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C2A-44D5-B83F-2236E0C923E6}"/>
                </c:ext>
              </c:extLst>
            </c:dLbl>
            <c:dLbl>
              <c:idx val="4"/>
              <c:layout>
                <c:manualLayout>
                  <c:x val="3.5589332945996171E-3"/>
                  <c:y val="2.26729853857849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C2A-44D5-B83F-2236E0C923E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C2A-44D5-B83F-2236E0C923E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fi-FI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'Kaikki kysymykset'!$C$765:$H$765</c:f>
              <c:strCache>
                <c:ptCount val="6"/>
                <c:pt idx="0">
                  <c:v>Täysin samaa mieltä</c:v>
                </c:pt>
                <c:pt idx="1">
                  <c:v>Jokseenkin samaa mieltä</c:v>
                </c:pt>
                <c:pt idx="2">
                  <c:v>En samaa enkä eri mieltä</c:v>
                </c:pt>
                <c:pt idx="3">
                  <c:v>Jokseenkin eri mieltä</c:v>
                </c:pt>
                <c:pt idx="4">
                  <c:v>Täysin eri mieltä</c:v>
                </c:pt>
                <c:pt idx="5">
                  <c:v>En osaa sanoa</c:v>
                </c:pt>
              </c:strCache>
            </c:strRef>
          </c:cat>
          <c:val>
            <c:numRef>
              <c:f>'Kaikki kysymykset'!$C$766:$H$766</c:f>
              <c:numCache>
                <c:formatCode>0%</c:formatCode>
                <c:ptCount val="6"/>
                <c:pt idx="0">
                  <c:v>0.59633027522935789</c:v>
                </c:pt>
                <c:pt idx="1">
                  <c:v>0.33944954128440369</c:v>
                </c:pt>
                <c:pt idx="2">
                  <c:v>2.7522935779816512E-2</c:v>
                </c:pt>
                <c:pt idx="3">
                  <c:v>2.7522935779816512E-2</c:v>
                </c:pt>
                <c:pt idx="4">
                  <c:v>9.1743119266055051E-3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C2A-44D5-B83F-2236E0C923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965118649070968"/>
          <c:y val="0.40341566129714868"/>
          <c:w val="0.16776624879640714"/>
          <c:h val="0.32653287284013188"/>
        </c:manualLayout>
      </c:layout>
      <c:overlay val="0"/>
      <c:spPr>
        <a:noFill/>
      </c:spPr>
      <c:txPr>
        <a:bodyPr/>
        <a:lstStyle/>
        <a:p>
          <a:pPr>
            <a:defRPr sz="1200"/>
          </a:pPr>
          <a:endParaRPr lang="fi-FI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>
          <a:latin typeface="+mn-lt"/>
        </a:defRPr>
      </a:pPr>
      <a:endParaRPr lang="fi-FI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/>
            </a:pPr>
            <a:r>
              <a:rPr lang="en-US" sz="2000" err="1"/>
              <a:t>Näetkö</a:t>
            </a:r>
            <a:r>
              <a:rPr lang="en-US" sz="2000"/>
              <a:t>, </a:t>
            </a:r>
            <a:r>
              <a:rPr lang="en-US" sz="2000" err="1"/>
              <a:t>että</a:t>
            </a:r>
            <a:r>
              <a:rPr lang="en-US" sz="2000"/>
              <a:t> </a:t>
            </a:r>
            <a:r>
              <a:rPr lang="en-US" sz="2000" err="1"/>
              <a:t>hyvinvointialueen</a:t>
            </a:r>
            <a:r>
              <a:rPr lang="en-US" sz="2000"/>
              <a:t> </a:t>
            </a:r>
            <a:r>
              <a:rPr lang="en-US" sz="2000" err="1"/>
              <a:t>itse</a:t>
            </a:r>
            <a:r>
              <a:rPr lang="en-US" sz="2000"/>
              <a:t> </a:t>
            </a:r>
            <a:r>
              <a:rPr lang="en-US" sz="2000" err="1"/>
              <a:t>tuottamien</a:t>
            </a:r>
            <a:r>
              <a:rPr lang="en-US" sz="2000"/>
              <a:t> </a:t>
            </a:r>
            <a:r>
              <a:rPr lang="en-US" sz="2000" err="1"/>
              <a:t>palvelujen</a:t>
            </a:r>
            <a:r>
              <a:rPr lang="en-US" sz="2000"/>
              <a:t> </a:t>
            </a:r>
            <a:r>
              <a:rPr lang="en-US" sz="2000" err="1"/>
              <a:t>kustannusten</a:t>
            </a:r>
            <a:r>
              <a:rPr lang="en-US" sz="2000"/>
              <a:t> ja </a:t>
            </a:r>
            <a:r>
              <a:rPr lang="en-US" sz="2000" err="1"/>
              <a:t>kustannusrakenteen</a:t>
            </a:r>
            <a:r>
              <a:rPr lang="en-US" sz="2000"/>
              <a:t> </a:t>
            </a:r>
            <a:r>
              <a:rPr lang="en-US" sz="2000" err="1"/>
              <a:t>selvittämiselle</a:t>
            </a:r>
            <a:r>
              <a:rPr lang="en-US" sz="2000"/>
              <a:t> on </a:t>
            </a:r>
            <a:r>
              <a:rPr lang="en-US" sz="2000" err="1"/>
              <a:t>esteitä</a:t>
            </a:r>
            <a:r>
              <a:rPr lang="en-US" sz="2000"/>
              <a:t>?  </a:t>
            </a:r>
          </a:p>
          <a:p>
            <a:pPr>
              <a:defRPr sz="2000" b="0"/>
            </a:pPr>
            <a:r>
              <a:rPr lang="en-US" sz="2000" err="1"/>
              <a:t>Kaikki</a:t>
            </a:r>
            <a:r>
              <a:rPr lang="en-US" sz="2000"/>
              <a:t> </a:t>
            </a:r>
            <a:r>
              <a:rPr lang="en-US" sz="2000" err="1"/>
              <a:t>vastaajat</a:t>
            </a:r>
            <a:r>
              <a:rPr lang="en-US" sz="2000"/>
              <a:t> (n=111)</a:t>
            </a:r>
          </a:p>
        </c:rich>
      </c:tx>
      <c:layout>
        <c:manualLayout>
          <c:xMode val="edge"/>
          <c:yMode val="edge"/>
          <c:x val="0.14082291781364284"/>
          <c:y val="3.174289013475173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5561425991045975"/>
          <c:y val="0.26607840575999664"/>
          <c:w val="0.32431414534950465"/>
          <c:h val="0.72330447413383214"/>
        </c:manualLayout>
      </c:layout>
      <c:pieChart>
        <c:varyColors val="0"/>
        <c:ser>
          <c:idx val="0"/>
          <c:order val="0"/>
          <c:tx>
            <c:strRef>
              <c:f>'Kaikki kysymykset'!$B$1022</c:f>
              <c:strCache>
                <c:ptCount val="1"/>
                <c:pt idx="0">
                  <c:v>Kaikki vastaajat (n=111)</c:v>
                </c:pt>
              </c:strCache>
            </c:strRef>
          </c:tx>
          <c:spPr>
            <a:solidFill>
              <a:srgbClr val="356E09">
                <a:alpha val="80000"/>
              </a:srgbClr>
            </a:solidFill>
            <a:ln w="9525"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spPr>
              <a:solidFill>
                <a:srgbClr val="F3297B"/>
              </a:solidFill>
              <a:ln w="952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563-4A89-9FE3-9D9AC7E81014}"/>
              </c:ext>
            </c:extLst>
          </c:dPt>
          <c:dPt>
            <c:idx val="1"/>
            <c:bubble3D val="0"/>
            <c:spPr>
              <a:solidFill>
                <a:srgbClr val="54AE0E"/>
              </a:solidFill>
              <a:ln w="952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8563-4A89-9FE3-9D9AC7E81014}"/>
              </c:ext>
            </c:extLst>
          </c:dPt>
          <c:dPt>
            <c:idx val="2"/>
            <c:bubble3D val="0"/>
            <c:spPr>
              <a:solidFill>
                <a:sysClr val="window" lastClr="FFFFFF">
                  <a:lumMod val="85000"/>
                </a:sysClr>
              </a:solidFill>
              <a:ln w="952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8563-4A89-9FE3-9D9AC7E81014}"/>
              </c:ext>
            </c:extLst>
          </c:dPt>
          <c:dPt>
            <c:idx val="3"/>
            <c:bubble3D val="0"/>
            <c:spPr>
              <a:solidFill>
                <a:srgbClr val="7CEE1E"/>
              </a:solidFill>
              <a:ln w="952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8563-4A89-9FE3-9D9AC7E81014}"/>
              </c:ext>
            </c:extLst>
          </c:dPt>
          <c:dPt>
            <c:idx val="4"/>
            <c:bubble3D val="0"/>
            <c:spPr>
              <a:solidFill>
                <a:srgbClr val="A3FC60"/>
              </a:solidFill>
              <a:ln w="952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8563-4A89-9FE3-9D9AC7E81014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200"/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63-4A89-9FE3-9D9AC7E81014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200"/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63-4A89-9FE3-9D9AC7E81014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200"/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63-4A89-9FE3-9D9AC7E81014}"/>
                </c:ext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63-4A89-9FE3-9D9AC7E81014}"/>
                </c:ext>
              </c:extLst>
            </c:dLbl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63-4A89-9FE3-9D9AC7E8101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fi-FI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'Kaikki kysymykset'!$C$1021:$E$1021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'Kaikki kysymykset'!$C$1022:$E$1022</c:f>
              <c:numCache>
                <c:formatCode>0.0%</c:formatCode>
                <c:ptCount val="3"/>
                <c:pt idx="0">
                  <c:v>0.22935779816513763</c:v>
                </c:pt>
                <c:pt idx="1">
                  <c:v>0.68807339449541283</c:v>
                </c:pt>
                <c:pt idx="2">
                  <c:v>8.2568807339449546E-2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563-4A89-9FE3-9D9AC7E810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135046046944218"/>
          <c:y val="0.53017174445762294"/>
          <c:w val="0.1048917293550148"/>
          <c:h val="0.16326643642006594"/>
        </c:manualLayout>
      </c:layout>
      <c:overlay val="0"/>
      <c:txPr>
        <a:bodyPr/>
        <a:lstStyle/>
        <a:p>
          <a:pPr>
            <a:defRPr sz="1200"/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+mn-lt"/>
        </a:defRPr>
      </a:pPr>
      <a:endParaRPr lang="fi-FI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8.png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609"/>
          <a:stretch/>
        </p:blipFill>
        <p:spPr>
          <a:xfrm>
            <a:off x="-1" y="0"/>
            <a:ext cx="12192001" cy="68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3569419"/>
            <a:ext cx="10363200" cy="494328"/>
          </a:xfrm>
        </p:spPr>
        <p:txBody>
          <a:bodyPr/>
          <a:lstStyle>
            <a:lvl1pPr algn="ctr">
              <a:defRPr sz="2800">
                <a:solidFill>
                  <a:srgbClr val="800080"/>
                </a:solidFill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A967C1-43FF-4863-B891-E58AE08CB1CE}" type="datetime1">
              <a:rPr lang="fi-FI" smtClean="0"/>
              <a:pPr/>
              <a:t>1.6.2023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7" name="Group 6"/>
          <p:cNvGrpSpPr/>
          <p:nvPr/>
        </p:nvGrpSpPr>
        <p:grpSpPr>
          <a:xfrm>
            <a:off x="2891318" y="4629025"/>
            <a:ext cx="6403411" cy="1162048"/>
            <a:chOff x="1665356" y="4878396"/>
            <a:chExt cx="5977471" cy="1162048"/>
          </a:xfrm>
        </p:grpSpPr>
        <p:pic>
          <p:nvPicPr>
            <p:cNvPr id="1028" name="Picture 4" descr="http://demo.aboad.fi/aula/wp-content/themes/aula/assets/images/aula-research-suurennuslasi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5356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demo.aboad.fi/aula/wp-content/themes/aula/assets/images/aula-research-palkit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0497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://demo.aboad.fi/aula/wp-content/themes/aula/assets/images/aula-research-mikroskooppi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5638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://demo.aboad.fi/aula/wp-content/themes/aula/assets/images/aula-research-lamppu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0779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078" y="1187960"/>
            <a:ext cx="5211892" cy="24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6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609"/>
          <a:stretch/>
        </p:blipFill>
        <p:spPr>
          <a:xfrm>
            <a:off x="-1" y="0"/>
            <a:ext cx="12192001" cy="68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3933571"/>
            <a:ext cx="10363200" cy="605930"/>
          </a:xfrm>
        </p:spPr>
        <p:txBody>
          <a:bodyPr/>
          <a:lstStyle>
            <a:lvl1pPr algn="ctr">
              <a:defRPr>
                <a:solidFill>
                  <a:srgbClr val="800080"/>
                </a:solidFill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A967C1-43FF-4863-B891-E58AE08CB1CE}" type="datetime1">
              <a:rPr lang="fi-FI" smtClean="0"/>
              <a:pPr/>
              <a:t>1.6.2023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5136" y="4931248"/>
            <a:ext cx="1324388" cy="1162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204" y="4931248"/>
            <a:ext cx="1294944" cy="1162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016" y="4931248"/>
            <a:ext cx="1294944" cy="11620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670" y="4931248"/>
            <a:ext cx="1294944" cy="11510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36CF98-2227-ECD9-479B-335EC2EB8B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078" y="1187960"/>
            <a:ext cx="5211892" cy="24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96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609"/>
          <a:stretch/>
        </p:blipFill>
        <p:spPr>
          <a:xfrm>
            <a:off x="-1" y="0"/>
            <a:ext cx="12192001" cy="68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3933571"/>
            <a:ext cx="10363200" cy="605930"/>
          </a:xfrm>
        </p:spPr>
        <p:txBody>
          <a:bodyPr/>
          <a:lstStyle>
            <a:lvl1pPr algn="ctr">
              <a:defRPr>
                <a:solidFill>
                  <a:srgbClr val="800080"/>
                </a:solidFill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A967C1-43FF-4863-B891-E58AE08CB1CE}" type="datetime1">
              <a:rPr lang="fi-FI" smtClean="0"/>
              <a:pPr/>
              <a:t>1.6.2023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016" y="4928222"/>
            <a:ext cx="1294944" cy="11620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392" y="4931248"/>
            <a:ext cx="1294944" cy="11620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580" y="4928222"/>
            <a:ext cx="1294944" cy="11620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204" y="4928222"/>
            <a:ext cx="1294944" cy="116204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EDA556-4420-86AB-5A08-EC68850D56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078" y="1187960"/>
            <a:ext cx="5211892" cy="24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38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609"/>
          <a:stretch/>
        </p:blipFill>
        <p:spPr>
          <a:xfrm>
            <a:off x="-1" y="0"/>
            <a:ext cx="12192001" cy="68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3933571"/>
            <a:ext cx="10363200" cy="605930"/>
          </a:xfrm>
        </p:spPr>
        <p:txBody>
          <a:bodyPr/>
          <a:lstStyle>
            <a:lvl1pPr algn="ctr">
              <a:defRPr>
                <a:solidFill>
                  <a:srgbClr val="800080"/>
                </a:solidFill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A967C1-43FF-4863-B891-E58AE08CB1CE}" type="datetime1">
              <a:rPr lang="fi-FI" smtClean="0"/>
              <a:pPr/>
              <a:t>1.6.2023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552" y="4926402"/>
            <a:ext cx="1167619" cy="11668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0561" y="4926402"/>
            <a:ext cx="1167619" cy="11535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64" y="4917894"/>
            <a:ext cx="1157784" cy="11668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176" y="4917894"/>
            <a:ext cx="1157784" cy="11620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4BFE45-57B2-18EB-94DA-458C175281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078" y="1187960"/>
            <a:ext cx="5211892" cy="24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83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3933571"/>
            <a:ext cx="10363200" cy="605930"/>
          </a:xfrm>
        </p:spPr>
        <p:txBody>
          <a:bodyPr/>
          <a:lstStyle>
            <a:lvl1pPr algn="ctr">
              <a:defRPr>
                <a:solidFill>
                  <a:srgbClr val="800080"/>
                </a:solidFill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A967C1-43FF-4863-B891-E58AE08CB1CE}" type="datetime1">
              <a:rPr lang="fi-FI" smtClean="0"/>
              <a:pPr/>
              <a:t>1.6.2023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166" y="4931248"/>
            <a:ext cx="1225358" cy="1162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068" y="4931248"/>
            <a:ext cx="1240080" cy="1162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80" y="4931248"/>
            <a:ext cx="1240080" cy="11620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256" y="4931248"/>
            <a:ext cx="1225358" cy="11510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B38BE1-6242-63D7-E827-A990CE7F63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078" y="1187960"/>
            <a:ext cx="5211892" cy="24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59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01757" y="1721224"/>
            <a:ext cx="8064337" cy="3666563"/>
          </a:xfrm>
        </p:spPr>
        <p:txBody>
          <a:bodyPr anchor="b"/>
          <a:lstStyle>
            <a:lvl1pPr algn="l">
              <a:lnSpc>
                <a:spcPts val="6700"/>
              </a:lnSpc>
              <a:defRPr sz="70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757" y="5661212"/>
            <a:ext cx="9158032" cy="354106"/>
          </a:xfrm>
        </p:spPr>
        <p:txBody>
          <a:bodyPr anchor="ctr" anchorCtr="0"/>
          <a:lstStyle>
            <a:lvl1pPr marL="0" indent="0" algn="l">
              <a:buNone/>
              <a:defRPr sz="1400" b="0">
                <a:solidFill>
                  <a:srgbClr val="FF9A00"/>
                </a:solidFill>
                <a:latin typeface="Lucida Sans Typewriter" panose="020B0509030504030204" pitchFamily="49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30" name="Picture 29" descr="Text&#10;&#10;Description automatically generated">
            <a:extLst>
              <a:ext uri="{FF2B5EF4-FFF2-40B4-BE49-F238E27FC236}">
                <a16:creationId xmlns:a16="http://schemas.microsoft.com/office/drawing/2014/main" id="{B8332011-C760-1191-6FC7-D41395D2C2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757" y="781568"/>
            <a:ext cx="2233789" cy="63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Otsikkodia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01757" y="1721224"/>
            <a:ext cx="8064337" cy="3666563"/>
          </a:xfrm>
        </p:spPr>
        <p:txBody>
          <a:bodyPr anchor="b"/>
          <a:lstStyle>
            <a:lvl1pPr algn="l">
              <a:lnSpc>
                <a:spcPts val="6700"/>
              </a:lnSpc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757" y="5661212"/>
            <a:ext cx="9158032" cy="354106"/>
          </a:xfrm>
        </p:spPr>
        <p:txBody>
          <a:bodyPr anchor="ctr" anchorCtr="0"/>
          <a:lstStyle>
            <a:lvl1pPr marL="0" indent="0" algn="l">
              <a:buNone/>
              <a:defRPr sz="1400" b="0">
                <a:solidFill>
                  <a:srgbClr val="FF9A00"/>
                </a:solidFill>
                <a:latin typeface="Lucida Sans Typewriter" panose="020B0509030504030204" pitchFamily="49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B8332011-C760-1191-6FC7-D41395D2C2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1757" y="781568"/>
            <a:ext cx="2233788" cy="63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0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8478EE-9313-487B-A38C-8ACB9BC3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9B4A97D-E01B-41C3-8EE3-C6B1D18FA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091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5FFFF9-9783-48F2-B15F-DDE8866F40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CE90ED-E548-4C64-B24F-8901953B3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800" y="2034000"/>
            <a:ext cx="5040000" cy="4071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DCA1C57-9911-4377-BF89-4428ED51F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5976" y="2034000"/>
            <a:ext cx="5040000" cy="4071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EC852C2-9496-45FB-9E96-D52041FC9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9E5BD7F-314B-4B15-8E76-FB76E0B80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63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5FFFF9-9783-48F2-B15F-DDE8866F40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CE90ED-E548-4C64-B24F-8901953B3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800" y="2299446"/>
            <a:ext cx="5040000" cy="38061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DCA1C57-9911-4377-BF89-4428ED51F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5976" y="2299446"/>
            <a:ext cx="5040000" cy="38061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EC852C2-9496-45FB-9E96-D52041FC9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9E5BD7F-314B-4B15-8E76-FB76E0B80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Tekstin paikkamerkki 2">
            <a:extLst>
              <a:ext uri="{FF2B5EF4-FFF2-40B4-BE49-F238E27FC236}">
                <a16:creationId xmlns:a16="http://schemas.microsoft.com/office/drawing/2014/main" id="{FC2AAA9C-EFD5-4B02-AF2B-AEA70D621D4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96024" y="2030506"/>
            <a:ext cx="5040000" cy="268940"/>
          </a:xfrm>
        </p:spPr>
        <p:txBody>
          <a:bodyPr anchor="t" anchorCtr="0"/>
          <a:lstStyle>
            <a:lvl1pPr marL="0" indent="0">
              <a:buNone/>
              <a:defRPr sz="1700" b="1" i="0">
                <a:solidFill>
                  <a:srgbClr val="FAA61A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kstin paikkamerkki 4">
            <a:extLst>
              <a:ext uri="{FF2B5EF4-FFF2-40B4-BE49-F238E27FC236}">
                <a16:creationId xmlns:a16="http://schemas.microsoft.com/office/drawing/2014/main" id="{042B4437-214C-4D93-AD4C-12F662697EA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51495" y="2030506"/>
            <a:ext cx="5040000" cy="268940"/>
          </a:xfrm>
        </p:spPr>
        <p:txBody>
          <a:bodyPr anchor="t" anchorCtr="0"/>
          <a:lstStyle>
            <a:lvl1pPr marL="0" indent="0">
              <a:buNone/>
              <a:defRPr sz="1700" b="1" i="0">
                <a:solidFill>
                  <a:srgbClr val="FAA61A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752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10C604AE-AF5C-433D-945B-2E1B03CBA47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454588" y="0"/>
            <a:ext cx="5737412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082" y="797534"/>
            <a:ext cx="5104659" cy="112091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082" y="2035533"/>
            <a:ext cx="5104659" cy="407106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8478EE-9313-487B-A38C-8ACB9BC3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9B4A97D-E01B-41C3-8EE3-C6B1D18FA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Tekstin paikkamerkki 10">
            <a:extLst>
              <a:ext uri="{FF2B5EF4-FFF2-40B4-BE49-F238E27FC236}">
                <a16:creationId xmlns:a16="http://schemas.microsoft.com/office/drawing/2014/main" id="{28970D87-3BFE-4AD0-B3BE-940848C621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91200" y="259200"/>
            <a:ext cx="446400" cy="4464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"/>
            </a:lvl1pPr>
          </a:lstStyle>
          <a:p>
            <a:pPr lvl="0"/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63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anchor="b" anchorCtr="0"/>
          <a:lstStyle>
            <a:lvl1pPr>
              <a:defRPr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0400" indent="-230400">
              <a:buSzPct val="90000"/>
              <a:buFont typeface="Arial" panose="020B0604020202020204" pitchFamily="34" charset="0"/>
              <a:buChar char="•"/>
              <a:defRPr>
                <a:latin typeface="+mn-lt"/>
                <a:cs typeface="Calibri" panose="020F0502020204030204" pitchFamily="34" charset="0"/>
              </a:defRPr>
            </a:lvl1pPr>
            <a:lvl2pPr>
              <a:buSzPct val="90000"/>
              <a:defRPr>
                <a:latin typeface="+mn-lt"/>
                <a:cs typeface="Calibri" panose="020F0502020204030204" pitchFamily="34" charset="0"/>
              </a:defRPr>
            </a:lvl2pPr>
            <a:lvl3pPr>
              <a:buSzPct val="90000"/>
              <a:defRPr>
                <a:latin typeface="+mn-lt"/>
                <a:cs typeface="Calibri" panose="020F0502020204030204" pitchFamily="34" charset="0"/>
              </a:defRPr>
            </a:lvl3pPr>
            <a:lvl4pPr marL="921600" indent="-228600">
              <a:buSzPct val="90000"/>
              <a:buFont typeface="Wingdings" panose="05000000000000000000" pitchFamily="2" charset="2"/>
              <a:buChar char="§"/>
              <a:defRPr>
                <a:latin typeface="+mn-lt"/>
                <a:cs typeface="Calibri" panose="020F0502020204030204" pitchFamily="34" charset="0"/>
              </a:defRPr>
            </a:lvl4pPr>
            <a:lvl5pPr>
              <a:buSzPct val="90000"/>
              <a:defRPr>
                <a:latin typeface="+mn-lt"/>
                <a:cs typeface="Calibri" panose="020F0502020204030204" pitchFamily="34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A32B-9D7C-4141-87CD-EB9C8895F881}" type="datetime1">
              <a:rPr lang="fi-FI" smtClean="0"/>
              <a:t>1.6.2023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00" y="5858998"/>
            <a:ext cx="1046955" cy="9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0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aavion paikkamerkki 10">
            <a:extLst>
              <a:ext uri="{FF2B5EF4-FFF2-40B4-BE49-F238E27FC236}">
                <a16:creationId xmlns:a16="http://schemas.microsoft.com/office/drawing/2014/main" id="{75CA1363-E9EB-4F7C-87F4-D531C4E38D22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324600" y="1080000"/>
            <a:ext cx="5203825" cy="5040000"/>
          </a:xfrm>
        </p:spPr>
        <p:txBody>
          <a:bodyPr anchor="ctr" anchorCtr="0"/>
          <a:lstStyle>
            <a:lvl1pPr marL="0" indent="0" algn="ctr">
              <a:buNone/>
              <a:defRPr sz="1400" b="1" i="1"/>
            </a:lvl1pPr>
          </a:lstStyle>
          <a:p>
            <a:r>
              <a:rPr lang="en-GB"/>
              <a:t>Click icon to add chart</a:t>
            </a:r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082" y="797534"/>
            <a:ext cx="5104659" cy="112091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082" y="2035533"/>
            <a:ext cx="5104659" cy="407106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8478EE-9313-487B-A38C-8ACB9BC3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9B4A97D-E01B-41C3-8EE3-C6B1D18FA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185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DCA1C57-9911-4377-BF89-4428ED51F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1" name="Tekstin paikkamerkki 3">
            <a:extLst>
              <a:ext uri="{FF2B5EF4-FFF2-40B4-BE49-F238E27FC236}">
                <a16:creationId xmlns:a16="http://schemas.microsoft.com/office/drawing/2014/main" id="{80562EB6-7F5B-4915-A40E-F7FCECC2DDF8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1825625"/>
            <a:ext cx="4718174" cy="43513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5CF3B7EE-E5B4-4CA6-A179-48FB30EB26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DE56E3E-784B-4309-8D83-6439C614CEC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9ABB710-AAAA-4361-B4F2-1B976D516B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629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0814" y="1301855"/>
            <a:ext cx="10515600" cy="2852737"/>
          </a:xfrm>
        </p:spPr>
        <p:txBody>
          <a:bodyPr anchor="b"/>
          <a:lstStyle>
            <a:lvl1pPr algn="ctr">
              <a:defRPr sz="7000"/>
            </a:lvl1pPr>
          </a:lstStyle>
          <a:p>
            <a:r>
              <a:rPr lang="fi-FI"/>
              <a:t>MUOKKAA OTS.A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14" y="4450516"/>
            <a:ext cx="10515600" cy="950719"/>
          </a:xfrm>
        </p:spPr>
        <p:txBody>
          <a:bodyPr/>
          <a:lstStyle>
            <a:lvl1pPr marL="0" indent="0" algn="ctr">
              <a:buNone/>
              <a:defRPr sz="1400" b="0">
                <a:solidFill>
                  <a:srgbClr val="FF9A00"/>
                </a:solidFill>
                <a:latin typeface="Lucida Sans Typewriter" panose="020B0509030504030204" pitchFamily="49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0764A51-C785-4054-9C0C-CCAEDADB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9D8BC3-3B45-4128-9B02-D776AA820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39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1757" y="1301855"/>
            <a:ext cx="6676838" cy="4601404"/>
          </a:xfrm>
        </p:spPr>
        <p:txBody>
          <a:bodyPr anchor="b"/>
          <a:lstStyle>
            <a:lvl1pPr algn="l">
              <a:defRPr sz="4000">
                <a:solidFill>
                  <a:srgbClr val="FF9A00"/>
                </a:solidFill>
              </a:defRPr>
            </a:lvl1pPr>
          </a:lstStyle>
          <a:p>
            <a:r>
              <a:rPr lang="fi-FI"/>
              <a:t>MUOKKAA OTS.A PERUSTYYL. NAPSAUTT.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0764A51-C785-4054-9C0C-CCAEDADB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9D8BC3-3B45-4128-9B02-D776AA820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873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osto 3"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0000" y="1303200"/>
            <a:ext cx="6678000" cy="4600800"/>
          </a:xfrm>
        </p:spPr>
        <p:txBody>
          <a:bodyPr anchor="ctr" anchorCtr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9CE4E710-2389-4618-B248-8994399E9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i-FI"/>
              <a:t>Hyvinvointiala HALI ry</a:t>
            </a:r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35EDDE6A-AD30-45C0-AB98-3CBCD99C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21" name="Ryhmä 20">
            <a:extLst>
              <a:ext uri="{FF2B5EF4-FFF2-40B4-BE49-F238E27FC236}">
                <a16:creationId xmlns:a16="http://schemas.microsoft.com/office/drawing/2014/main" id="{881FEEE0-6519-4AE3-A914-6C2D4B83E9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11489614" y="258762"/>
            <a:ext cx="444652" cy="444500"/>
            <a:chOff x="3773488" y="1106488"/>
            <a:chExt cx="4645026" cy="4643438"/>
          </a:xfrm>
          <a:solidFill>
            <a:schemeClr val="bg1"/>
          </a:solidFill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A98EDFF6-23E5-4F9F-8654-28515746DF09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3543301"/>
              <a:ext cx="2208213" cy="2206625"/>
            </a:xfrm>
            <a:custGeom>
              <a:avLst/>
              <a:gdLst>
                <a:gd name="T0" fmla="*/ 3820 w 6128"/>
                <a:gd name="T1" fmla="*/ 5710 h 6124"/>
                <a:gd name="T2" fmla="*/ 6031 w 6128"/>
                <a:gd name="T3" fmla="*/ 841 h 6124"/>
                <a:gd name="T4" fmla="*/ 6125 w 6128"/>
                <a:gd name="T5" fmla="*/ 484 h 6124"/>
                <a:gd name="T6" fmla="*/ 5976 w 6128"/>
                <a:gd name="T7" fmla="*/ 152 h 6124"/>
                <a:gd name="T8" fmla="*/ 5643 w 6128"/>
                <a:gd name="T9" fmla="*/ 3 h 6124"/>
                <a:gd name="T10" fmla="*/ 5287 w 6128"/>
                <a:gd name="T11" fmla="*/ 97 h 6124"/>
                <a:gd name="T12" fmla="*/ 418 w 6128"/>
                <a:gd name="T13" fmla="*/ 2307 h 6124"/>
                <a:gd name="T14" fmla="*/ 3 w 6128"/>
                <a:gd name="T15" fmla="*/ 2765 h 6124"/>
                <a:gd name="T16" fmla="*/ 147 w 6128"/>
                <a:gd name="T17" fmla="*/ 3103 h 6124"/>
                <a:gd name="T18" fmla="*/ 390 w 6128"/>
                <a:gd name="T19" fmla="*/ 3219 h 6124"/>
                <a:gd name="T20" fmla="*/ 784 w 6128"/>
                <a:gd name="T21" fmla="*/ 3112 h 6124"/>
                <a:gd name="T22" fmla="*/ 4942 w 6128"/>
                <a:gd name="T23" fmla="*/ 1186 h 6124"/>
                <a:gd name="T24" fmla="*/ 3015 w 6128"/>
                <a:gd name="T25" fmla="*/ 5344 h 6124"/>
                <a:gd name="T26" fmla="*/ 2909 w 6128"/>
                <a:gd name="T27" fmla="*/ 5737 h 6124"/>
                <a:gd name="T28" fmla="*/ 3024 w 6128"/>
                <a:gd name="T29" fmla="*/ 5981 h 6124"/>
                <a:gd name="T30" fmla="*/ 3335 w 6128"/>
                <a:gd name="T31" fmla="*/ 6124 h 6124"/>
                <a:gd name="T32" fmla="*/ 3377 w 6128"/>
                <a:gd name="T33" fmla="*/ 6124 h 6124"/>
                <a:gd name="T34" fmla="*/ 3820 w 6128"/>
                <a:gd name="T35" fmla="*/ 5710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8" h="6124">
                  <a:moveTo>
                    <a:pt x="3820" y="5710"/>
                  </a:moveTo>
                  <a:lnTo>
                    <a:pt x="6031" y="841"/>
                  </a:lnTo>
                  <a:cubicBezTo>
                    <a:pt x="6110" y="670"/>
                    <a:pt x="6128" y="585"/>
                    <a:pt x="6125" y="484"/>
                  </a:cubicBezTo>
                  <a:cubicBezTo>
                    <a:pt x="6122" y="359"/>
                    <a:pt x="6080" y="256"/>
                    <a:pt x="5976" y="152"/>
                  </a:cubicBezTo>
                  <a:cubicBezTo>
                    <a:pt x="5872" y="48"/>
                    <a:pt x="5768" y="6"/>
                    <a:pt x="5643" y="3"/>
                  </a:cubicBezTo>
                  <a:cubicBezTo>
                    <a:pt x="5543" y="0"/>
                    <a:pt x="5458" y="18"/>
                    <a:pt x="5287" y="97"/>
                  </a:cubicBezTo>
                  <a:lnTo>
                    <a:pt x="418" y="2307"/>
                  </a:lnTo>
                  <a:cubicBezTo>
                    <a:pt x="183" y="2414"/>
                    <a:pt x="6" y="2511"/>
                    <a:pt x="3" y="2765"/>
                  </a:cubicBezTo>
                  <a:cubicBezTo>
                    <a:pt x="0" y="2884"/>
                    <a:pt x="55" y="3012"/>
                    <a:pt x="147" y="3103"/>
                  </a:cubicBezTo>
                  <a:cubicBezTo>
                    <a:pt x="217" y="3173"/>
                    <a:pt x="302" y="3210"/>
                    <a:pt x="390" y="3219"/>
                  </a:cubicBezTo>
                  <a:cubicBezTo>
                    <a:pt x="500" y="3231"/>
                    <a:pt x="582" y="3204"/>
                    <a:pt x="784" y="3112"/>
                  </a:cubicBezTo>
                  <a:lnTo>
                    <a:pt x="4942" y="1186"/>
                  </a:lnTo>
                  <a:lnTo>
                    <a:pt x="3015" y="5344"/>
                  </a:lnTo>
                  <a:cubicBezTo>
                    <a:pt x="2924" y="5545"/>
                    <a:pt x="2896" y="5628"/>
                    <a:pt x="2909" y="5737"/>
                  </a:cubicBezTo>
                  <a:cubicBezTo>
                    <a:pt x="2918" y="5826"/>
                    <a:pt x="2954" y="5911"/>
                    <a:pt x="3024" y="5981"/>
                  </a:cubicBezTo>
                  <a:cubicBezTo>
                    <a:pt x="3109" y="6065"/>
                    <a:pt x="3224" y="6119"/>
                    <a:pt x="3335" y="6124"/>
                  </a:cubicBezTo>
                  <a:lnTo>
                    <a:pt x="3377" y="6124"/>
                  </a:lnTo>
                  <a:cubicBezTo>
                    <a:pt x="3620" y="6115"/>
                    <a:pt x="3716" y="5940"/>
                    <a:pt x="3820" y="57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F0D59063-73E7-419A-B113-0433F1775628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1106488"/>
              <a:ext cx="2208213" cy="2208213"/>
            </a:xfrm>
            <a:custGeom>
              <a:avLst/>
              <a:gdLst>
                <a:gd name="T0" fmla="*/ 5710 w 6127"/>
                <a:gd name="T1" fmla="*/ 3820 h 6128"/>
                <a:gd name="T2" fmla="*/ 841 w 6127"/>
                <a:gd name="T3" fmla="*/ 6031 h 6128"/>
                <a:gd name="T4" fmla="*/ 484 w 6127"/>
                <a:gd name="T5" fmla="*/ 6125 h 6128"/>
                <a:gd name="T6" fmla="*/ 152 w 6127"/>
                <a:gd name="T7" fmla="*/ 5976 h 6128"/>
                <a:gd name="T8" fmla="*/ 3 w 6127"/>
                <a:gd name="T9" fmla="*/ 5643 h 6128"/>
                <a:gd name="T10" fmla="*/ 97 w 6127"/>
                <a:gd name="T11" fmla="*/ 5287 h 6128"/>
                <a:gd name="T12" fmla="*/ 2307 w 6127"/>
                <a:gd name="T13" fmla="*/ 418 h 6128"/>
                <a:gd name="T14" fmla="*/ 2765 w 6127"/>
                <a:gd name="T15" fmla="*/ 3 h 6128"/>
                <a:gd name="T16" fmla="*/ 3103 w 6127"/>
                <a:gd name="T17" fmla="*/ 147 h 6128"/>
                <a:gd name="T18" fmla="*/ 3219 w 6127"/>
                <a:gd name="T19" fmla="*/ 390 h 6128"/>
                <a:gd name="T20" fmla="*/ 3112 w 6127"/>
                <a:gd name="T21" fmla="*/ 784 h 6128"/>
                <a:gd name="T22" fmla="*/ 1186 w 6127"/>
                <a:gd name="T23" fmla="*/ 4942 h 6128"/>
                <a:gd name="T24" fmla="*/ 5344 w 6127"/>
                <a:gd name="T25" fmla="*/ 3015 h 6128"/>
                <a:gd name="T26" fmla="*/ 5738 w 6127"/>
                <a:gd name="T27" fmla="*/ 2909 h 6128"/>
                <a:gd name="T28" fmla="*/ 5981 w 6127"/>
                <a:gd name="T29" fmla="*/ 3024 h 6128"/>
                <a:gd name="T30" fmla="*/ 6124 w 6127"/>
                <a:gd name="T31" fmla="*/ 3363 h 6128"/>
                <a:gd name="T32" fmla="*/ 5710 w 6127"/>
                <a:gd name="T33" fmla="*/ 3820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7" h="6128">
                  <a:moveTo>
                    <a:pt x="5710" y="3820"/>
                  </a:moveTo>
                  <a:lnTo>
                    <a:pt x="841" y="6031"/>
                  </a:lnTo>
                  <a:cubicBezTo>
                    <a:pt x="670" y="6110"/>
                    <a:pt x="585" y="6128"/>
                    <a:pt x="484" y="6125"/>
                  </a:cubicBezTo>
                  <a:cubicBezTo>
                    <a:pt x="359" y="6122"/>
                    <a:pt x="256" y="6080"/>
                    <a:pt x="152" y="5976"/>
                  </a:cubicBezTo>
                  <a:cubicBezTo>
                    <a:pt x="48" y="5872"/>
                    <a:pt x="6" y="5768"/>
                    <a:pt x="3" y="5643"/>
                  </a:cubicBezTo>
                  <a:cubicBezTo>
                    <a:pt x="0" y="5543"/>
                    <a:pt x="18" y="5458"/>
                    <a:pt x="97" y="5287"/>
                  </a:cubicBezTo>
                  <a:lnTo>
                    <a:pt x="2307" y="418"/>
                  </a:lnTo>
                  <a:cubicBezTo>
                    <a:pt x="2414" y="183"/>
                    <a:pt x="2511" y="6"/>
                    <a:pt x="2765" y="3"/>
                  </a:cubicBezTo>
                  <a:cubicBezTo>
                    <a:pt x="2884" y="0"/>
                    <a:pt x="3012" y="55"/>
                    <a:pt x="3103" y="147"/>
                  </a:cubicBezTo>
                  <a:cubicBezTo>
                    <a:pt x="3173" y="217"/>
                    <a:pt x="3210" y="302"/>
                    <a:pt x="3219" y="390"/>
                  </a:cubicBezTo>
                  <a:cubicBezTo>
                    <a:pt x="3231" y="500"/>
                    <a:pt x="3204" y="582"/>
                    <a:pt x="3112" y="784"/>
                  </a:cubicBezTo>
                  <a:lnTo>
                    <a:pt x="1186" y="4942"/>
                  </a:lnTo>
                  <a:lnTo>
                    <a:pt x="5344" y="3015"/>
                  </a:lnTo>
                  <a:cubicBezTo>
                    <a:pt x="5545" y="2924"/>
                    <a:pt x="5627" y="2896"/>
                    <a:pt x="5738" y="2909"/>
                  </a:cubicBezTo>
                  <a:cubicBezTo>
                    <a:pt x="5826" y="2918"/>
                    <a:pt x="5911" y="2954"/>
                    <a:pt x="5981" y="3024"/>
                  </a:cubicBezTo>
                  <a:cubicBezTo>
                    <a:pt x="6073" y="3116"/>
                    <a:pt x="6127" y="3244"/>
                    <a:pt x="6124" y="3363"/>
                  </a:cubicBezTo>
                  <a:cubicBezTo>
                    <a:pt x="6121" y="3616"/>
                    <a:pt x="5945" y="3714"/>
                    <a:pt x="5710" y="38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D4236402-B854-4948-981F-64972EBA1621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3543301"/>
              <a:ext cx="2208213" cy="2206625"/>
            </a:xfrm>
            <a:custGeom>
              <a:avLst/>
              <a:gdLst>
                <a:gd name="T0" fmla="*/ 5710 w 6127"/>
                <a:gd name="T1" fmla="*/ 2307 h 6124"/>
                <a:gd name="T2" fmla="*/ 841 w 6127"/>
                <a:gd name="T3" fmla="*/ 97 h 6124"/>
                <a:gd name="T4" fmla="*/ 484 w 6127"/>
                <a:gd name="T5" fmla="*/ 3 h 6124"/>
                <a:gd name="T6" fmla="*/ 152 w 6127"/>
                <a:gd name="T7" fmla="*/ 152 h 6124"/>
                <a:gd name="T8" fmla="*/ 3 w 6127"/>
                <a:gd name="T9" fmla="*/ 484 h 6124"/>
                <a:gd name="T10" fmla="*/ 97 w 6127"/>
                <a:gd name="T11" fmla="*/ 841 h 6124"/>
                <a:gd name="T12" fmla="*/ 2307 w 6127"/>
                <a:gd name="T13" fmla="*/ 5710 h 6124"/>
                <a:gd name="T14" fmla="*/ 2751 w 6127"/>
                <a:gd name="T15" fmla="*/ 6124 h 6124"/>
                <a:gd name="T16" fmla="*/ 2795 w 6127"/>
                <a:gd name="T17" fmla="*/ 6124 h 6124"/>
                <a:gd name="T18" fmla="*/ 3103 w 6127"/>
                <a:gd name="T19" fmla="*/ 5981 h 6124"/>
                <a:gd name="T20" fmla="*/ 3219 w 6127"/>
                <a:gd name="T21" fmla="*/ 5737 h 6124"/>
                <a:gd name="T22" fmla="*/ 3112 w 6127"/>
                <a:gd name="T23" fmla="*/ 5344 h 6124"/>
                <a:gd name="T24" fmla="*/ 1186 w 6127"/>
                <a:gd name="T25" fmla="*/ 1186 h 6124"/>
                <a:gd name="T26" fmla="*/ 5344 w 6127"/>
                <a:gd name="T27" fmla="*/ 3112 h 6124"/>
                <a:gd name="T28" fmla="*/ 5738 w 6127"/>
                <a:gd name="T29" fmla="*/ 3219 h 6124"/>
                <a:gd name="T30" fmla="*/ 5981 w 6127"/>
                <a:gd name="T31" fmla="*/ 3103 h 6124"/>
                <a:gd name="T32" fmla="*/ 6124 w 6127"/>
                <a:gd name="T33" fmla="*/ 2765 h 6124"/>
                <a:gd name="T34" fmla="*/ 5710 w 6127"/>
                <a:gd name="T35" fmla="*/ 2307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7" h="6124">
                  <a:moveTo>
                    <a:pt x="5710" y="2307"/>
                  </a:moveTo>
                  <a:lnTo>
                    <a:pt x="841" y="97"/>
                  </a:lnTo>
                  <a:cubicBezTo>
                    <a:pt x="670" y="18"/>
                    <a:pt x="585" y="0"/>
                    <a:pt x="484" y="3"/>
                  </a:cubicBezTo>
                  <a:cubicBezTo>
                    <a:pt x="359" y="6"/>
                    <a:pt x="256" y="48"/>
                    <a:pt x="152" y="152"/>
                  </a:cubicBezTo>
                  <a:cubicBezTo>
                    <a:pt x="48" y="256"/>
                    <a:pt x="6" y="359"/>
                    <a:pt x="3" y="484"/>
                  </a:cubicBezTo>
                  <a:cubicBezTo>
                    <a:pt x="0" y="585"/>
                    <a:pt x="18" y="670"/>
                    <a:pt x="97" y="841"/>
                  </a:cubicBezTo>
                  <a:lnTo>
                    <a:pt x="2307" y="5710"/>
                  </a:lnTo>
                  <a:cubicBezTo>
                    <a:pt x="2412" y="5940"/>
                    <a:pt x="2508" y="6115"/>
                    <a:pt x="2751" y="6124"/>
                  </a:cubicBezTo>
                  <a:lnTo>
                    <a:pt x="2795" y="6124"/>
                  </a:lnTo>
                  <a:cubicBezTo>
                    <a:pt x="2905" y="6118"/>
                    <a:pt x="3019" y="6065"/>
                    <a:pt x="3103" y="5981"/>
                  </a:cubicBezTo>
                  <a:cubicBezTo>
                    <a:pt x="3173" y="5911"/>
                    <a:pt x="3210" y="5826"/>
                    <a:pt x="3219" y="5737"/>
                  </a:cubicBezTo>
                  <a:cubicBezTo>
                    <a:pt x="3231" y="5628"/>
                    <a:pt x="3204" y="5545"/>
                    <a:pt x="3112" y="5344"/>
                  </a:cubicBezTo>
                  <a:lnTo>
                    <a:pt x="1186" y="1186"/>
                  </a:lnTo>
                  <a:lnTo>
                    <a:pt x="5344" y="3112"/>
                  </a:lnTo>
                  <a:cubicBezTo>
                    <a:pt x="5545" y="3204"/>
                    <a:pt x="5627" y="3231"/>
                    <a:pt x="5738" y="3219"/>
                  </a:cubicBezTo>
                  <a:cubicBezTo>
                    <a:pt x="5826" y="3210"/>
                    <a:pt x="5911" y="3173"/>
                    <a:pt x="5981" y="3103"/>
                  </a:cubicBezTo>
                  <a:cubicBezTo>
                    <a:pt x="6073" y="3012"/>
                    <a:pt x="6127" y="2883"/>
                    <a:pt x="6124" y="2765"/>
                  </a:cubicBezTo>
                  <a:cubicBezTo>
                    <a:pt x="6121" y="2511"/>
                    <a:pt x="5945" y="2414"/>
                    <a:pt x="5710" y="23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4EAE1081-0FC3-4460-B0D3-3CFC9F52DC79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1106488"/>
              <a:ext cx="2208213" cy="2208213"/>
            </a:xfrm>
            <a:custGeom>
              <a:avLst/>
              <a:gdLst>
                <a:gd name="T0" fmla="*/ 3820 w 6128"/>
                <a:gd name="T1" fmla="*/ 418 h 6128"/>
                <a:gd name="T2" fmla="*/ 6031 w 6128"/>
                <a:gd name="T3" fmla="*/ 5287 h 6128"/>
                <a:gd name="T4" fmla="*/ 6125 w 6128"/>
                <a:gd name="T5" fmla="*/ 5643 h 6128"/>
                <a:gd name="T6" fmla="*/ 5976 w 6128"/>
                <a:gd name="T7" fmla="*/ 5976 h 6128"/>
                <a:gd name="T8" fmla="*/ 5643 w 6128"/>
                <a:gd name="T9" fmla="*/ 6125 h 6128"/>
                <a:gd name="T10" fmla="*/ 5287 w 6128"/>
                <a:gd name="T11" fmla="*/ 6031 h 6128"/>
                <a:gd name="T12" fmla="*/ 418 w 6128"/>
                <a:gd name="T13" fmla="*/ 3820 h 6128"/>
                <a:gd name="T14" fmla="*/ 3 w 6128"/>
                <a:gd name="T15" fmla="*/ 3363 h 6128"/>
                <a:gd name="T16" fmla="*/ 147 w 6128"/>
                <a:gd name="T17" fmla="*/ 3024 h 6128"/>
                <a:gd name="T18" fmla="*/ 390 w 6128"/>
                <a:gd name="T19" fmla="*/ 2909 h 6128"/>
                <a:gd name="T20" fmla="*/ 784 w 6128"/>
                <a:gd name="T21" fmla="*/ 3015 h 6128"/>
                <a:gd name="T22" fmla="*/ 4942 w 6128"/>
                <a:gd name="T23" fmla="*/ 4942 h 6128"/>
                <a:gd name="T24" fmla="*/ 3015 w 6128"/>
                <a:gd name="T25" fmla="*/ 784 h 6128"/>
                <a:gd name="T26" fmla="*/ 2909 w 6128"/>
                <a:gd name="T27" fmla="*/ 390 h 6128"/>
                <a:gd name="T28" fmla="*/ 3024 w 6128"/>
                <a:gd name="T29" fmla="*/ 146 h 6128"/>
                <a:gd name="T30" fmla="*/ 3363 w 6128"/>
                <a:gd name="T31" fmla="*/ 3 h 6128"/>
                <a:gd name="T32" fmla="*/ 3820 w 6128"/>
                <a:gd name="T33" fmla="*/ 418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8" h="6128">
                  <a:moveTo>
                    <a:pt x="3820" y="418"/>
                  </a:moveTo>
                  <a:lnTo>
                    <a:pt x="6031" y="5287"/>
                  </a:lnTo>
                  <a:cubicBezTo>
                    <a:pt x="6110" y="5458"/>
                    <a:pt x="6128" y="5543"/>
                    <a:pt x="6125" y="5643"/>
                  </a:cubicBezTo>
                  <a:cubicBezTo>
                    <a:pt x="6122" y="5768"/>
                    <a:pt x="6080" y="5872"/>
                    <a:pt x="5976" y="5976"/>
                  </a:cubicBezTo>
                  <a:cubicBezTo>
                    <a:pt x="5872" y="6079"/>
                    <a:pt x="5768" y="6122"/>
                    <a:pt x="5643" y="6125"/>
                  </a:cubicBezTo>
                  <a:cubicBezTo>
                    <a:pt x="5543" y="6128"/>
                    <a:pt x="5458" y="6110"/>
                    <a:pt x="5287" y="6031"/>
                  </a:cubicBezTo>
                  <a:lnTo>
                    <a:pt x="418" y="3820"/>
                  </a:lnTo>
                  <a:cubicBezTo>
                    <a:pt x="183" y="3713"/>
                    <a:pt x="6" y="3616"/>
                    <a:pt x="3" y="3363"/>
                  </a:cubicBezTo>
                  <a:cubicBezTo>
                    <a:pt x="0" y="3244"/>
                    <a:pt x="55" y="3116"/>
                    <a:pt x="147" y="3024"/>
                  </a:cubicBezTo>
                  <a:cubicBezTo>
                    <a:pt x="217" y="2954"/>
                    <a:pt x="302" y="2918"/>
                    <a:pt x="390" y="2909"/>
                  </a:cubicBezTo>
                  <a:cubicBezTo>
                    <a:pt x="500" y="2896"/>
                    <a:pt x="582" y="2924"/>
                    <a:pt x="784" y="3015"/>
                  </a:cubicBezTo>
                  <a:lnTo>
                    <a:pt x="4942" y="4942"/>
                  </a:lnTo>
                  <a:lnTo>
                    <a:pt x="3015" y="784"/>
                  </a:lnTo>
                  <a:cubicBezTo>
                    <a:pt x="2924" y="582"/>
                    <a:pt x="2896" y="500"/>
                    <a:pt x="2909" y="390"/>
                  </a:cubicBezTo>
                  <a:cubicBezTo>
                    <a:pt x="2918" y="302"/>
                    <a:pt x="2954" y="217"/>
                    <a:pt x="3024" y="146"/>
                  </a:cubicBezTo>
                  <a:cubicBezTo>
                    <a:pt x="3116" y="55"/>
                    <a:pt x="3244" y="0"/>
                    <a:pt x="3363" y="3"/>
                  </a:cubicBezTo>
                  <a:cubicBezTo>
                    <a:pt x="3616" y="6"/>
                    <a:pt x="3714" y="183"/>
                    <a:pt x="3820" y="4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2267C57D-45E8-41E8-9F42-357D424A9241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3543301"/>
              <a:ext cx="2208213" cy="2206625"/>
            </a:xfrm>
            <a:custGeom>
              <a:avLst/>
              <a:gdLst>
                <a:gd name="T0" fmla="*/ 3820 w 6128"/>
                <a:gd name="T1" fmla="*/ 5710 h 6124"/>
                <a:gd name="T2" fmla="*/ 6031 w 6128"/>
                <a:gd name="T3" fmla="*/ 841 h 6124"/>
                <a:gd name="T4" fmla="*/ 6125 w 6128"/>
                <a:gd name="T5" fmla="*/ 484 h 6124"/>
                <a:gd name="T6" fmla="*/ 5976 w 6128"/>
                <a:gd name="T7" fmla="*/ 152 h 6124"/>
                <a:gd name="T8" fmla="*/ 5643 w 6128"/>
                <a:gd name="T9" fmla="*/ 3 h 6124"/>
                <a:gd name="T10" fmla="*/ 5287 w 6128"/>
                <a:gd name="T11" fmla="*/ 97 h 6124"/>
                <a:gd name="T12" fmla="*/ 418 w 6128"/>
                <a:gd name="T13" fmla="*/ 2307 h 6124"/>
                <a:gd name="T14" fmla="*/ 3 w 6128"/>
                <a:gd name="T15" fmla="*/ 2765 h 6124"/>
                <a:gd name="T16" fmla="*/ 147 w 6128"/>
                <a:gd name="T17" fmla="*/ 3103 h 6124"/>
                <a:gd name="T18" fmla="*/ 390 w 6128"/>
                <a:gd name="T19" fmla="*/ 3219 h 6124"/>
                <a:gd name="T20" fmla="*/ 784 w 6128"/>
                <a:gd name="T21" fmla="*/ 3112 h 6124"/>
                <a:gd name="T22" fmla="*/ 4942 w 6128"/>
                <a:gd name="T23" fmla="*/ 1186 h 6124"/>
                <a:gd name="T24" fmla="*/ 3015 w 6128"/>
                <a:gd name="T25" fmla="*/ 5344 h 6124"/>
                <a:gd name="T26" fmla="*/ 2909 w 6128"/>
                <a:gd name="T27" fmla="*/ 5737 h 6124"/>
                <a:gd name="T28" fmla="*/ 3024 w 6128"/>
                <a:gd name="T29" fmla="*/ 5981 h 6124"/>
                <a:gd name="T30" fmla="*/ 3335 w 6128"/>
                <a:gd name="T31" fmla="*/ 6124 h 6124"/>
                <a:gd name="T32" fmla="*/ 3377 w 6128"/>
                <a:gd name="T33" fmla="*/ 6124 h 6124"/>
                <a:gd name="T34" fmla="*/ 3820 w 6128"/>
                <a:gd name="T35" fmla="*/ 5710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8" h="6124">
                  <a:moveTo>
                    <a:pt x="3820" y="5710"/>
                  </a:moveTo>
                  <a:lnTo>
                    <a:pt x="6031" y="841"/>
                  </a:lnTo>
                  <a:cubicBezTo>
                    <a:pt x="6110" y="670"/>
                    <a:pt x="6128" y="585"/>
                    <a:pt x="6125" y="484"/>
                  </a:cubicBezTo>
                  <a:cubicBezTo>
                    <a:pt x="6122" y="359"/>
                    <a:pt x="6080" y="256"/>
                    <a:pt x="5976" y="152"/>
                  </a:cubicBezTo>
                  <a:cubicBezTo>
                    <a:pt x="5872" y="48"/>
                    <a:pt x="5768" y="6"/>
                    <a:pt x="5643" y="3"/>
                  </a:cubicBezTo>
                  <a:cubicBezTo>
                    <a:pt x="5543" y="0"/>
                    <a:pt x="5458" y="18"/>
                    <a:pt x="5287" y="97"/>
                  </a:cubicBezTo>
                  <a:lnTo>
                    <a:pt x="418" y="2307"/>
                  </a:lnTo>
                  <a:cubicBezTo>
                    <a:pt x="183" y="2414"/>
                    <a:pt x="6" y="2511"/>
                    <a:pt x="3" y="2765"/>
                  </a:cubicBezTo>
                  <a:cubicBezTo>
                    <a:pt x="0" y="2884"/>
                    <a:pt x="55" y="3012"/>
                    <a:pt x="147" y="3103"/>
                  </a:cubicBezTo>
                  <a:cubicBezTo>
                    <a:pt x="217" y="3173"/>
                    <a:pt x="302" y="3210"/>
                    <a:pt x="390" y="3219"/>
                  </a:cubicBezTo>
                  <a:cubicBezTo>
                    <a:pt x="500" y="3231"/>
                    <a:pt x="582" y="3204"/>
                    <a:pt x="784" y="3112"/>
                  </a:cubicBezTo>
                  <a:lnTo>
                    <a:pt x="4942" y="1186"/>
                  </a:lnTo>
                  <a:lnTo>
                    <a:pt x="3015" y="5344"/>
                  </a:lnTo>
                  <a:cubicBezTo>
                    <a:pt x="2924" y="5545"/>
                    <a:pt x="2896" y="5628"/>
                    <a:pt x="2909" y="5737"/>
                  </a:cubicBezTo>
                  <a:cubicBezTo>
                    <a:pt x="2918" y="5826"/>
                    <a:pt x="2954" y="5911"/>
                    <a:pt x="3024" y="5981"/>
                  </a:cubicBezTo>
                  <a:cubicBezTo>
                    <a:pt x="3109" y="6065"/>
                    <a:pt x="3224" y="6119"/>
                    <a:pt x="3335" y="6124"/>
                  </a:cubicBezTo>
                  <a:lnTo>
                    <a:pt x="3377" y="6124"/>
                  </a:lnTo>
                  <a:cubicBezTo>
                    <a:pt x="3620" y="6115"/>
                    <a:pt x="3716" y="5940"/>
                    <a:pt x="3820" y="57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FB84BF48-6E4D-4F2E-B727-19C15585D729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1106488"/>
              <a:ext cx="2208213" cy="2208213"/>
            </a:xfrm>
            <a:custGeom>
              <a:avLst/>
              <a:gdLst>
                <a:gd name="T0" fmla="*/ 5710 w 6127"/>
                <a:gd name="T1" fmla="*/ 3820 h 6128"/>
                <a:gd name="T2" fmla="*/ 841 w 6127"/>
                <a:gd name="T3" fmla="*/ 6031 h 6128"/>
                <a:gd name="T4" fmla="*/ 484 w 6127"/>
                <a:gd name="T5" fmla="*/ 6125 h 6128"/>
                <a:gd name="T6" fmla="*/ 152 w 6127"/>
                <a:gd name="T7" fmla="*/ 5976 h 6128"/>
                <a:gd name="T8" fmla="*/ 3 w 6127"/>
                <a:gd name="T9" fmla="*/ 5643 h 6128"/>
                <a:gd name="T10" fmla="*/ 97 w 6127"/>
                <a:gd name="T11" fmla="*/ 5287 h 6128"/>
                <a:gd name="T12" fmla="*/ 2307 w 6127"/>
                <a:gd name="T13" fmla="*/ 418 h 6128"/>
                <a:gd name="T14" fmla="*/ 2765 w 6127"/>
                <a:gd name="T15" fmla="*/ 3 h 6128"/>
                <a:gd name="T16" fmla="*/ 3103 w 6127"/>
                <a:gd name="T17" fmla="*/ 147 h 6128"/>
                <a:gd name="T18" fmla="*/ 3219 w 6127"/>
                <a:gd name="T19" fmla="*/ 390 h 6128"/>
                <a:gd name="T20" fmla="*/ 3112 w 6127"/>
                <a:gd name="T21" fmla="*/ 784 h 6128"/>
                <a:gd name="T22" fmla="*/ 1186 w 6127"/>
                <a:gd name="T23" fmla="*/ 4942 h 6128"/>
                <a:gd name="T24" fmla="*/ 5344 w 6127"/>
                <a:gd name="T25" fmla="*/ 3015 h 6128"/>
                <a:gd name="T26" fmla="*/ 5738 w 6127"/>
                <a:gd name="T27" fmla="*/ 2909 h 6128"/>
                <a:gd name="T28" fmla="*/ 5981 w 6127"/>
                <a:gd name="T29" fmla="*/ 3024 h 6128"/>
                <a:gd name="T30" fmla="*/ 6124 w 6127"/>
                <a:gd name="T31" fmla="*/ 3363 h 6128"/>
                <a:gd name="T32" fmla="*/ 5710 w 6127"/>
                <a:gd name="T33" fmla="*/ 3820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7" h="6128">
                  <a:moveTo>
                    <a:pt x="5710" y="3820"/>
                  </a:moveTo>
                  <a:lnTo>
                    <a:pt x="841" y="6031"/>
                  </a:lnTo>
                  <a:cubicBezTo>
                    <a:pt x="670" y="6110"/>
                    <a:pt x="585" y="6128"/>
                    <a:pt x="484" y="6125"/>
                  </a:cubicBezTo>
                  <a:cubicBezTo>
                    <a:pt x="359" y="6122"/>
                    <a:pt x="256" y="6080"/>
                    <a:pt x="152" y="5976"/>
                  </a:cubicBezTo>
                  <a:cubicBezTo>
                    <a:pt x="48" y="5872"/>
                    <a:pt x="6" y="5768"/>
                    <a:pt x="3" y="5643"/>
                  </a:cubicBezTo>
                  <a:cubicBezTo>
                    <a:pt x="0" y="5543"/>
                    <a:pt x="18" y="5458"/>
                    <a:pt x="97" y="5287"/>
                  </a:cubicBezTo>
                  <a:lnTo>
                    <a:pt x="2307" y="418"/>
                  </a:lnTo>
                  <a:cubicBezTo>
                    <a:pt x="2414" y="183"/>
                    <a:pt x="2511" y="6"/>
                    <a:pt x="2765" y="3"/>
                  </a:cubicBezTo>
                  <a:cubicBezTo>
                    <a:pt x="2884" y="0"/>
                    <a:pt x="3012" y="55"/>
                    <a:pt x="3103" y="147"/>
                  </a:cubicBezTo>
                  <a:cubicBezTo>
                    <a:pt x="3173" y="217"/>
                    <a:pt x="3210" y="302"/>
                    <a:pt x="3219" y="390"/>
                  </a:cubicBezTo>
                  <a:cubicBezTo>
                    <a:pt x="3231" y="500"/>
                    <a:pt x="3204" y="582"/>
                    <a:pt x="3112" y="784"/>
                  </a:cubicBezTo>
                  <a:lnTo>
                    <a:pt x="1186" y="4942"/>
                  </a:lnTo>
                  <a:lnTo>
                    <a:pt x="5344" y="3015"/>
                  </a:lnTo>
                  <a:cubicBezTo>
                    <a:pt x="5545" y="2924"/>
                    <a:pt x="5627" y="2896"/>
                    <a:pt x="5738" y="2909"/>
                  </a:cubicBezTo>
                  <a:cubicBezTo>
                    <a:pt x="5826" y="2918"/>
                    <a:pt x="5911" y="2954"/>
                    <a:pt x="5981" y="3024"/>
                  </a:cubicBezTo>
                  <a:cubicBezTo>
                    <a:pt x="6073" y="3116"/>
                    <a:pt x="6127" y="3244"/>
                    <a:pt x="6124" y="3363"/>
                  </a:cubicBezTo>
                  <a:cubicBezTo>
                    <a:pt x="6121" y="3616"/>
                    <a:pt x="5945" y="3714"/>
                    <a:pt x="5710" y="38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5ACEE3C3-46F7-451C-8A57-0CD145375D62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3543301"/>
              <a:ext cx="2208213" cy="2206625"/>
            </a:xfrm>
            <a:custGeom>
              <a:avLst/>
              <a:gdLst>
                <a:gd name="T0" fmla="*/ 5710 w 6127"/>
                <a:gd name="T1" fmla="*/ 2307 h 6124"/>
                <a:gd name="T2" fmla="*/ 841 w 6127"/>
                <a:gd name="T3" fmla="*/ 97 h 6124"/>
                <a:gd name="T4" fmla="*/ 484 w 6127"/>
                <a:gd name="T5" fmla="*/ 3 h 6124"/>
                <a:gd name="T6" fmla="*/ 152 w 6127"/>
                <a:gd name="T7" fmla="*/ 152 h 6124"/>
                <a:gd name="T8" fmla="*/ 3 w 6127"/>
                <a:gd name="T9" fmla="*/ 484 h 6124"/>
                <a:gd name="T10" fmla="*/ 97 w 6127"/>
                <a:gd name="T11" fmla="*/ 841 h 6124"/>
                <a:gd name="T12" fmla="*/ 2307 w 6127"/>
                <a:gd name="T13" fmla="*/ 5710 h 6124"/>
                <a:gd name="T14" fmla="*/ 2751 w 6127"/>
                <a:gd name="T15" fmla="*/ 6124 h 6124"/>
                <a:gd name="T16" fmla="*/ 2795 w 6127"/>
                <a:gd name="T17" fmla="*/ 6124 h 6124"/>
                <a:gd name="T18" fmla="*/ 3103 w 6127"/>
                <a:gd name="T19" fmla="*/ 5981 h 6124"/>
                <a:gd name="T20" fmla="*/ 3219 w 6127"/>
                <a:gd name="T21" fmla="*/ 5737 h 6124"/>
                <a:gd name="T22" fmla="*/ 3112 w 6127"/>
                <a:gd name="T23" fmla="*/ 5344 h 6124"/>
                <a:gd name="T24" fmla="*/ 1186 w 6127"/>
                <a:gd name="T25" fmla="*/ 1186 h 6124"/>
                <a:gd name="T26" fmla="*/ 5344 w 6127"/>
                <a:gd name="T27" fmla="*/ 3112 h 6124"/>
                <a:gd name="T28" fmla="*/ 5738 w 6127"/>
                <a:gd name="T29" fmla="*/ 3219 h 6124"/>
                <a:gd name="T30" fmla="*/ 5981 w 6127"/>
                <a:gd name="T31" fmla="*/ 3103 h 6124"/>
                <a:gd name="T32" fmla="*/ 6124 w 6127"/>
                <a:gd name="T33" fmla="*/ 2765 h 6124"/>
                <a:gd name="T34" fmla="*/ 5710 w 6127"/>
                <a:gd name="T35" fmla="*/ 2307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7" h="6124">
                  <a:moveTo>
                    <a:pt x="5710" y="2307"/>
                  </a:moveTo>
                  <a:lnTo>
                    <a:pt x="841" y="97"/>
                  </a:lnTo>
                  <a:cubicBezTo>
                    <a:pt x="670" y="18"/>
                    <a:pt x="585" y="0"/>
                    <a:pt x="484" y="3"/>
                  </a:cubicBezTo>
                  <a:cubicBezTo>
                    <a:pt x="359" y="6"/>
                    <a:pt x="256" y="48"/>
                    <a:pt x="152" y="152"/>
                  </a:cubicBezTo>
                  <a:cubicBezTo>
                    <a:pt x="48" y="256"/>
                    <a:pt x="6" y="359"/>
                    <a:pt x="3" y="484"/>
                  </a:cubicBezTo>
                  <a:cubicBezTo>
                    <a:pt x="0" y="585"/>
                    <a:pt x="18" y="670"/>
                    <a:pt x="97" y="841"/>
                  </a:cubicBezTo>
                  <a:lnTo>
                    <a:pt x="2307" y="5710"/>
                  </a:lnTo>
                  <a:cubicBezTo>
                    <a:pt x="2412" y="5940"/>
                    <a:pt x="2508" y="6115"/>
                    <a:pt x="2751" y="6124"/>
                  </a:cubicBezTo>
                  <a:lnTo>
                    <a:pt x="2795" y="6124"/>
                  </a:lnTo>
                  <a:cubicBezTo>
                    <a:pt x="2905" y="6118"/>
                    <a:pt x="3019" y="6065"/>
                    <a:pt x="3103" y="5981"/>
                  </a:cubicBezTo>
                  <a:cubicBezTo>
                    <a:pt x="3173" y="5911"/>
                    <a:pt x="3210" y="5826"/>
                    <a:pt x="3219" y="5737"/>
                  </a:cubicBezTo>
                  <a:cubicBezTo>
                    <a:pt x="3231" y="5628"/>
                    <a:pt x="3204" y="5545"/>
                    <a:pt x="3112" y="5344"/>
                  </a:cubicBezTo>
                  <a:lnTo>
                    <a:pt x="1186" y="1186"/>
                  </a:lnTo>
                  <a:lnTo>
                    <a:pt x="5344" y="3112"/>
                  </a:lnTo>
                  <a:cubicBezTo>
                    <a:pt x="5545" y="3204"/>
                    <a:pt x="5627" y="3231"/>
                    <a:pt x="5738" y="3219"/>
                  </a:cubicBezTo>
                  <a:cubicBezTo>
                    <a:pt x="5826" y="3210"/>
                    <a:pt x="5911" y="3173"/>
                    <a:pt x="5981" y="3103"/>
                  </a:cubicBezTo>
                  <a:cubicBezTo>
                    <a:pt x="6073" y="3012"/>
                    <a:pt x="6127" y="2883"/>
                    <a:pt x="6124" y="2765"/>
                  </a:cubicBezTo>
                  <a:cubicBezTo>
                    <a:pt x="6121" y="2511"/>
                    <a:pt x="5945" y="2414"/>
                    <a:pt x="5710" y="230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93A6F06C-4514-4E0E-9D0D-AC8ED0E2B028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1106488"/>
              <a:ext cx="2208213" cy="2208213"/>
            </a:xfrm>
            <a:custGeom>
              <a:avLst/>
              <a:gdLst>
                <a:gd name="T0" fmla="*/ 3820 w 6128"/>
                <a:gd name="T1" fmla="*/ 418 h 6128"/>
                <a:gd name="T2" fmla="*/ 6031 w 6128"/>
                <a:gd name="T3" fmla="*/ 5287 h 6128"/>
                <a:gd name="T4" fmla="*/ 6125 w 6128"/>
                <a:gd name="T5" fmla="*/ 5643 h 6128"/>
                <a:gd name="T6" fmla="*/ 5976 w 6128"/>
                <a:gd name="T7" fmla="*/ 5976 h 6128"/>
                <a:gd name="T8" fmla="*/ 5643 w 6128"/>
                <a:gd name="T9" fmla="*/ 6125 h 6128"/>
                <a:gd name="T10" fmla="*/ 5287 w 6128"/>
                <a:gd name="T11" fmla="*/ 6031 h 6128"/>
                <a:gd name="T12" fmla="*/ 418 w 6128"/>
                <a:gd name="T13" fmla="*/ 3820 h 6128"/>
                <a:gd name="T14" fmla="*/ 3 w 6128"/>
                <a:gd name="T15" fmla="*/ 3363 h 6128"/>
                <a:gd name="T16" fmla="*/ 147 w 6128"/>
                <a:gd name="T17" fmla="*/ 3024 h 6128"/>
                <a:gd name="T18" fmla="*/ 390 w 6128"/>
                <a:gd name="T19" fmla="*/ 2909 h 6128"/>
                <a:gd name="T20" fmla="*/ 784 w 6128"/>
                <a:gd name="T21" fmla="*/ 3015 h 6128"/>
                <a:gd name="T22" fmla="*/ 4942 w 6128"/>
                <a:gd name="T23" fmla="*/ 4942 h 6128"/>
                <a:gd name="T24" fmla="*/ 3015 w 6128"/>
                <a:gd name="T25" fmla="*/ 784 h 6128"/>
                <a:gd name="T26" fmla="*/ 2909 w 6128"/>
                <a:gd name="T27" fmla="*/ 390 h 6128"/>
                <a:gd name="T28" fmla="*/ 3024 w 6128"/>
                <a:gd name="T29" fmla="*/ 146 h 6128"/>
                <a:gd name="T30" fmla="*/ 3363 w 6128"/>
                <a:gd name="T31" fmla="*/ 3 h 6128"/>
                <a:gd name="T32" fmla="*/ 3820 w 6128"/>
                <a:gd name="T33" fmla="*/ 418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8" h="6128">
                  <a:moveTo>
                    <a:pt x="3820" y="418"/>
                  </a:moveTo>
                  <a:lnTo>
                    <a:pt x="6031" y="5287"/>
                  </a:lnTo>
                  <a:cubicBezTo>
                    <a:pt x="6110" y="5458"/>
                    <a:pt x="6128" y="5543"/>
                    <a:pt x="6125" y="5643"/>
                  </a:cubicBezTo>
                  <a:cubicBezTo>
                    <a:pt x="6122" y="5768"/>
                    <a:pt x="6080" y="5872"/>
                    <a:pt x="5976" y="5976"/>
                  </a:cubicBezTo>
                  <a:cubicBezTo>
                    <a:pt x="5872" y="6079"/>
                    <a:pt x="5768" y="6122"/>
                    <a:pt x="5643" y="6125"/>
                  </a:cubicBezTo>
                  <a:cubicBezTo>
                    <a:pt x="5543" y="6128"/>
                    <a:pt x="5458" y="6110"/>
                    <a:pt x="5287" y="6031"/>
                  </a:cubicBezTo>
                  <a:lnTo>
                    <a:pt x="418" y="3820"/>
                  </a:lnTo>
                  <a:cubicBezTo>
                    <a:pt x="183" y="3713"/>
                    <a:pt x="6" y="3616"/>
                    <a:pt x="3" y="3363"/>
                  </a:cubicBezTo>
                  <a:cubicBezTo>
                    <a:pt x="0" y="3244"/>
                    <a:pt x="55" y="3116"/>
                    <a:pt x="147" y="3024"/>
                  </a:cubicBezTo>
                  <a:cubicBezTo>
                    <a:pt x="217" y="2954"/>
                    <a:pt x="302" y="2918"/>
                    <a:pt x="390" y="2909"/>
                  </a:cubicBezTo>
                  <a:cubicBezTo>
                    <a:pt x="500" y="2896"/>
                    <a:pt x="582" y="2924"/>
                    <a:pt x="784" y="3015"/>
                  </a:cubicBezTo>
                  <a:lnTo>
                    <a:pt x="4942" y="4942"/>
                  </a:lnTo>
                  <a:lnTo>
                    <a:pt x="3015" y="784"/>
                  </a:lnTo>
                  <a:cubicBezTo>
                    <a:pt x="2924" y="582"/>
                    <a:pt x="2896" y="500"/>
                    <a:pt x="2909" y="390"/>
                  </a:cubicBezTo>
                  <a:cubicBezTo>
                    <a:pt x="2918" y="302"/>
                    <a:pt x="2954" y="217"/>
                    <a:pt x="3024" y="146"/>
                  </a:cubicBezTo>
                  <a:cubicBezTo>
                    <a:pt x="3116" y="55"/>
                    <a:pt x="3244" y="0"/>
                    <a:pt x="3363" y="3"/>
                  </a:cubicBezTo>
                  <a:cubicBezTo>
                    <a:pt x="3616" y="6"/>
                    <a:pt x="3714" y="183"/>
                    <a:pt x="3820" y="4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364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Nosto 3">
    <p:bg>
      <p:bgPr>
        <a:solidFill>
          <a:srgbClr val="D9C0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57000" y="1303200"/>
            <a:ext cx="6678000" cy="4600800"/>
          </a:xfr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9CE4E710-2389-4618-B248-8994399E9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i-FI"/>
              <a:t>Hyvinvointiala HALI ry</a:t>
            </a:r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35EDDE6A-AD30-45C0-AB98-3CBCD99C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21" name="Ryhmä 20">
            <a:extLst>
              <a:ext uri="{FF2B5EF4-FFF2-40B4-BE49-F238E27FC236}">
                <a16:creationId xmlns:a16="http://schemas.microsoft.com/office/drawing/2014/main" id="{881FEEE0-6519-4AE3-A914-6C2D4B83E9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11489614" y="258762"/>
            <a:ext cx="444652" cy="444500"/>
            <a:chOff x="3773488" y="1106488"/>
            <a:chExt cx="4645026" cy="4643438"/>
          </a:xfrm>
          <a:solidFill>
            <a:schemeClr val="bg1"/>
          </a:solidFill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A98EDFF6-23E5-4F9F-8654-28515746DF09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3543301"/>
              <a:ext cx="2208213" cy="2206625"/>
            </a:xfrm>
            <a:custGeom>
              <a:avLst/>
              <a:gdLst>
                <a:gd name="T0" fmla="*/ 3820 w 6128"/>
                <a:gd name="T1" fmla="*/ 5710 h 6124"/>
                <a:gd name="T2" fmla="*/ 6031 w 6128"/>
                <a:gd name="T3" fmla="*/ 841 h 6124"/>
                <a:gd name="T4" fmla="*/ 6125 w 6128"/>
                <a:gd name="T5" fmla="*/ 484 h 6124"/>
                <a:gd name="T6" fmla="*/ 5976 w 6128"/>
                <a:gd name="T7" fmla="*/ 152 h 6124"/>
                <a:gd name="T8" fmla="*/ 5643 w 6128"/>
                <a:gd name="T9" fmla="*/ 3 h 6124"/>
                <a:gd name="T10" fmla="*/ 5287 w 6128"/>
                <a:gd name="T11" fmla="*/ 97 h 6124"/>
                <a:gd name="T12" fmla="*/ 418 w 6128"/>
                <a:gd name="T13" fmla="*/ 2307 h 6124"/>
                <a:gd name="T14" fmla="*/ 3 w 6128"/>
                <a:gd name="T15" fmla="*/ 2765 h 6124"/>
                <a:gd name="T16" fmla="*/ 147 w 6128"/>
                <a:gd name="T17" fmla="*/ 3103 h 6124"/>
                <a:gd name="T18" fmla="*/ 390 w 6128"/>
                <a:gd name="T19" fmla="*/ 3219 h 6124"/>
                <a:gd name="T20" fmla="*/ 784 w 6128"/>
                <a:gd name="T21" fmla="*/ 3112 h 6124"/>
                <a:gd name="T22" fmla="*/ 4942 w 6128"/>
                <a:gd name="T23" fmla="*/ 1186 h 6124"/>
                <a:gd name="T24" fmla="*/ 3015 w 6128"/>
                <a:gd name="T25" fmla="*/ 5344 h 6124"/>
                <a:gd name="T26" fmla="*/ 2909 w 6128"/>
                <a:gd name="T27" fmla="*/ 5737 h 6124"/>
                <a:gd name="T28" fmla="*/ 3024 w 6128"/>
                <a:gd name="T29" fmla="*/ 5981 h 6124"/>
                <a:gd name="T30" fmla="*/ 3335 w 6128"/>
                <a:gd name="T31" fmla="*/ 6124 h 6124"/>
                <a:gd name="T32" fmla="*/ 3377 w 6128"/>
                <a:gd name="T33" fmla="*/ 6124 h 6124"/>
                <a:gd name="T34" fmla="*/ 3820 w 6128"/>
                <a:gd name="T35" fmla="*/ 5710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8" h="6124">
                  <a:moveTo>
                    <a:pt x="3820" y="5710"/>
                  </a:moveTo>
                  <a:lnTo>
                    <a:pt x="6031" y="841"/>
                  </a:lnTo>
                  <a:cubicBezTo>
                    <a:pt x="6110" y="670"/>
                    <a:pt x="6128" y="585"/>
                    <a:pt x="6125" y="484"/>
                  </a:cubicBezTo>
                  <a:cubicBezTo>
                    <a:pt x="6122" y="359"/>
                    <a:pt x="6080" y="256"/>
                    <a:pt x="5976" y="152"/>
                  </a:cubicBezTo>
                  <a:cubicBezTo>
                    <a:pt x="5872" y="48"/>
                    <a:pt x="5768" y="6"/>
                    <a:pt x="5643" y="3"/>
                  </a:cubicBezTo>
                  <a:cubicBezTo>
                    <a:pt x="5543" y="0"/>
                    <a:pt x="5458" y="18"/>
                    <a:pt x="5287" y="97"/>
                  </a:cubicBezTo>
                  <a:lnTo>
                    <a:pt x="418" y="2307"/>
                  </a:lnTo>
                  <a:cubicBezTo>
                    <a:pt x="183" y="2414"/>
                    <a:pt x="6" y="2511"/>
                    <a:pt x="3" y="2765"/>
                  </a:cubicBezTo>
                  <a:cubicBezTo>
                    <a:pt x="0" y="2884"/>
                    <a:pt x="55" y="3012"/>
                    <a:pt x="147" y="3103"/>
                  </a:cubicBezTo>
                  <a:cubicBezTo>
                    <a:pt x="217" y="3173"/>
                    <a:pt x="302" y="3210"/>
                    <a:pt x="390" y="3219"/>
                  </a:cubicBezTo>
                  <a:cubicBezTo>
                    <a:pt x="500" y="3231"/>
                    <a:pt x="582" y="3204"/>
                    <a:pt x="784" y="3112"/>
                  </a:cubicBezTo>
                  <a:lnTo>
                    <a:pt x="4942" y="1186"/>
                  </a:lnTo>
                  <a:lnTo>
                    <a:pt x="3015" y="5344"/>
                  </a:lnTo>
                  <a:cubicBezTo>
                    <a:pt x="2924" y="5545"/>
                    <a:pt x="2896" y="5628"/>
                    <a:pt x="2909" y="5737"/>
                  </a:cubicBezTo>
                  <a:cubicBezTo>
                    <a:pt x="2918" y="5826"/>
                    <a:pt x="2954" y="5911"/>
                    <a:pt x="3024" y="5981"/>
                  </a:cubicBezTo>
                  <a:cubicBezTo>
                    <a:pt x="3109" y="6065"/>
                    <a:pt x="3224" y="6119"/>
                    <a:pt x="3335" y="6124"/>
                  </a:cubicBezTo>
                  <a:lnTo>
                    <a:pt x="3377" y="6124"/>
                  </a:lnTo>
                  <a:cubicBezTo>
                    <a:pt x="3620" y="6115"/>
                    <a:pt x="3716" y="5940"/>
                    <a:pt x="3820" y="57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F0D59063-73E7-419A-B113-0433F1775628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1106488"/>
              <a:ext cx="2208213" cy="2208213"/>
            </a:xfrm>
            <a:custGeom>
              <a:avLst/>
              <a:gdLst>
                <a:gd name="T0" fmla="*/ 5710 w 6127"/>
                <a:gd name="T1" fmla="*/ 3820 h 6128"/>
                <a:gd name="T2" fmla="*/ 841 w 6127"/>
                <a:gd name="T3" fmla="*/ 6031 h 6128"/>
                <a:gd name="T4" fmla="*/ 484 w 6127"/>
                <a:gd name="T5" fmla="*/ 6125 h 6128"/>
                <a:gd name="T6" fmla="*/ 152 w 6127"/>
                <a:gd name="T7" fmla="*/ 5976 h 6128"/>
                <a:gd name="T8" fmla="*/ 3 w 6127"/>
                <a:gd name="T9" fmla="*/ 5643 h 6128"/>
                <a:gd name="T10" fmla="*/ 97 w 6127"/>
                <a:gd name="T11" fmla="*/ 5287 h 6128"/>
                <a:gd name="T12" fmla="*/ 2307 w 6127"/>
                <a:gd name="T13" fmla="*/ 418 h 6128"/>
                <a:gd name="T14" fmla="*/ 2765 w 6127"/>
                <a:gd name="T15" fmla="*/ 3 h 6128"/>
                <a:gd name="T16" fmla="*/ 3103 w 6127"/>
                <a:gd name="T17" fmla="*/ 147 h 6128"/>
                <a:gd name="T18" fmla="*/ 3219 w 6127"/>
                <a:gd name="T19" fmla="*/ 390 h 6128"/>
                <a:gd name="T20" fmla="*/ 3112 w 6127"/>
                <a:gd name="T21" fmla="*/ 784 h 6128"/>
                <a:gd name="T22" fmla="*/ 1186 w 6127"/>
                <a:gd name="T23" fmla="*/ 4942 h 6128"/>
                <a:gd name="T24" fmla="*/ 5344 w 6127"/>
                <a:gd name="T25" fmla="*/ 3015 h 6128"/>
                <a:gd name="T26" fmla="*/ 5738 w 6127"/>
                <a:gd name="T27" fmla="*/ 2909 h 6128"/>
                <a:gd name="T28" fmla="*/ 5981 w 6127"/>
                <a:gd name="T29" fmla="*/ 3024 h 6128"/>
                <a:gd name="T30" fmla="*/ 6124 w 6127"/>
                <a:gd name="T31" fmla="*/ 3363 h 6128"/>
                <a:gd name="T32" fmla="*/ 5710 w 6127"/>
                <a:gd name="T33" fmla="*/ 3820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7" h="6128">
                  <a:moveTo>
                    <a:pt x="5710" y="3820"/>
                  </a:moveTo>
                  <a:lnTo>
                    <a:pt x="841" y="6031"/>
                  </a:lnTo>
                  <a:cubicBezTo>
                    <a:pt x="670" y="6110"/>
                    <a:pt x="585" y="6128"/>
                    <a:pt x="484" y="6125"/>
                  </a:cubicBezTo>
                  <a:cubicBezTo>
                    <a:pt x="359" y="6122"/>
                    <a:pt x="256" y="6080"/>
                    <a:pt x="152" y="5976"/>
                  </a:cubicBezTo>
                  <a:cubicBezTo>
                    <a:pt x="48" y="5872"/>
                    <a:pt x="6" y="5768"/>
                    <a:pt x="3" y="5643"/>
                  </a:cubicBezTo>
                  <a:cubicBezTo>
                    <a:pt x="0" y="5543"/>
                    <a:pt x="18" y="5458"/>
                    <a:pt x="97" y="5287"/>
                  </a:cubicBezTo>
                  <a:lnTo>
                    <a:pt x="2307" y="418"/>
                  </a:lnTo>
                  <a:cubicBezTo>
                    <a:pt x="2414" y="183"/>
                    <a:pt x="2511" y="6"/>
                    <a:pt x="2765" y="3"/>
                  </a:cubicBezTo>
                  <a:cubicBezTo>
                    <a:pt x="2884" y="0"/>
                    <a:pt x="3012" y="55"/>
                    <a:pt x="3103" y="147"/>
                  </a:cubicBezTo>
                  <a:cubicBezTo>
                    <a:pt x="3173" y="217"/>
                    <a:pt x="3210" y="302"/>
                    <a:pt x="3219" y="390"/>
                  </a:cubicBezTo>
                  <a:cubicBezTo>
                    <a:pt x="3231" y="500"/>
                    <a:pt x="3204" y="582"/>
                    <a:pt x="3112" y="784"/>
                  </a:cubicBezTo>
                  <a:lnTo>
                    <a:pt x="1186" y="4942"/>
                  </a:lnTo>
                  <a:lnTo>
                    <a:pt x="5344" y="3015"/>
                  </a:lnTo>
                  <a:cubicBezTo>
                    <a:pt x="5545" y="2924"/>
                    <a:pt x="5627" y="2896"/>
                    <a:pt x="5738" y="2909"/>
                  </a:cubicBezTo>
                  <a:cubicBezTo>
                    <a:pt x="5826" y="2918"/>
                    <a:pt x="5911" y="2954"/>
                    <a:pt x="5981" y="3024"/>
                  </a:cubicBezTo>
                  <a:cubicBezTo>
                    <a:pt x="6073" y="3116"/>
                    <a:pt x="6127" y="3244"/>
                    <a:pt x="6124" y="3363"/>
                  </a:cubicBezTo>
                  <a:cubicBezTo>
                    <a:pt x="6121" y="3616"/>
                    <a:pt x="5945" y="3714"/>
                    <a:pt x="5710" y="38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D4236402-B854-4948-981F-64972EBA1621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3543301"/>
              <a:ext cx="2208213" cy="2206625"/>
            </a:xfrm>
            <a:custGeom>
              <a:avLst/>
              <a:gdLst>
                <a:gd name="T0" fmla="*/ 5710 w 6127"/>
                <a:gd name="T1" fmla="*/ 2307 h 6124"/>
                <a:gd name="T2" fmla="*/ 841 w 6127"/>
                <a:gd name="T3" fmla="*/ 97 h 6124"/>
                <a:gd name="T4" fmla="*/ 484 w 6127"/>
                <a:gd name="T5" fmla="*/ 3 h 6124"/>
                <a:gd name="T6" fmla="*/ 152 w 6127"/>
                <a:gd name="T7" fmla="*/ 152 h 6124"/>
                <a:gd name="T8" fmla="*/ 3 w 6127"/>
                <a:gd name="T9" fmla="*/ 484 h 6124"/>
                <a:gd name="T10" fmla="*/ 97 w 6127"/>
                <a:gd name="T11" fmla="*/ 841 h 6124"/>
                <a:gd name="T12" fmla="*/ 2307 w 6127"/>
                <a:gd name="T13" fmla="*/ 5710 h 6124"/>
                <a:gd name="T14" fmla="*/ 2751 w 6127"/>
                <a:gd name="T15" fmla="*/ 6124 h 6124"/>
                <a:gd name="T16" fmla="*/ 2795 w 6127"/>
                <a:gd name="T17" fmla="*/ 6124 h 6124"/>
                <a:gd name="T18" fmla="*/ 3103 w 6127"/>
                <a:gd name="T19" fmla="*/ 5981 h 6124"/>
                <a:gd name="T20" fmla="*/ 3219 w 6127"/>
                <a:gd name="T21" fmla="*/ 5737 h 6124"/>
                <a:gd name="T22" fmla="*/ 3112 w 6127"/>
                <a:gd name="T23" fmla="*/ 5344 h 6124"/>
                <a:gd name="T24" fmla="*/ 1186 w 6127"/>
                <a:gd name="T25" fmla="*/ 1186 h 6124"/>
                <a:gd name="T26" fmla="*/ 5344 w 6127"/>
                <a:gd name="T27" fmla="*/ 3112 h 6124"/>
                <a:gd name="T28" fmla="*/ 5738 w 6127"/>
                <a:gd name="T29" fmla="*/ 3219 h 6124"/>
                <a:gd name="T30" fmla="*/ 5981 w 6127"/>
                <a:gd name="T31" fmla="*/ 3103 h 6124"/>
                <a:gd name="T32" fmla="*/ 6124 w 6127"/>
                <a:gd name="T33" fmla="*/ 2765 h 6124"/>
                <a:gd name="T34" fmla="*/ 5710 w 6127"/>
                <a:gd name="T35" fmla="*/ 2307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7" h="6124">
                  <a:moveTo>
                    <a:pt x="5710" y="2307"/>
                  </a:moveTo>
                  <a:lnTo>
                    <a:pt x="841" y="97"/>
                  </a:lnTo>
                  <a:cubicBezTo>
                    <a:pt x="670" y="18"/>
                    <a:pt x="585" y="0"/>
                    <a:pt x="484" y="3"/>
                  </a:cubicBezTo>
                  <a:cubicBezTo>
                    <a:pt x="359" y="6"/>
                    <a:pt x="256" y="48"/>
                    <a:pt x="152" y="152"/>
                  </a:cubicBezTo>
                  <a:cubicBezTo>
                    <a:pt x="48" y="256"/>
                    <a:pt x="6" y="359"/>
                    <a:pt x="3" y="484"/>
                  </a:cubicBezTo>
                  <a:cubicBezTo>
                    <a:pt x="0" y="585"/>
                    <a:pt x="18" y="670"/>
                    <a:pt x="97" y="841"/>
                  </a:cubicBezTo>
                  <a:lnTo>
                    <a:pt x="2307" y="5710"/>
                  </a:lnTo>
                  <a:cubicBezTo>
                    <a:pt x="2412" y="5940"/>
                    <a:pt x="2508" y="6115"/>
                    <a:pt x="2751" y="6124"/>
                  </a:cubicBezTo>
                  <a:lnTo>
                    <a:pt x="2795" y="6124"/>
                  </a:lnTo>
                  <a:cubicBezTo>
                    <a:pt x="2905" y="6118"/>
                    <a:pt x="3019" y="6065"/>
                    <a:pt x="3103" y="5981"/>
                  </a:cubicBezTo>
                  <a:cubicBezTo>
                    <a:pt x="3173" y="5911"/>
                    <a:pt x="3210" y="5826"/>
                    <a:pt x="3219" y="5737"/>
                  </a:cubicBezTo>
                  <a:cubicBezTo>
                    <a:pt x="3231" y="5628"/>
                    <a:pt x="3204" y="5545"/>
                    <a:pt x="3112" y="5344"/>
                  </a:cubicBezTo>
                  <a:lnTo>
                    <a:pt x="1186" y="1186"/>
                  </a:lnTo>
                  <a:lnTo>
                    <a:pt x="5344" y="3112"/>
                  </a:lnTo>
                  <a:cubicBezTo>
                    <a:pt x="5545" y="3204"/>
                    <a:pt x="5627" y="3231"/>
                    <a:pt x="5738" y="3219"/>
                  </a:cubicBezTo>
                  <a:cubicBezTo>
                    <a:pt x="5826" y="3210"/>
                    <a:pt x="5911" y="3173"/>
                    <a:pt x="5981" y="3103"/>
                  </a:cubicBezTo>
                  <a:cubicBezTo>
                    <a:pt x="6073" y="3012"/>
                    <a:pt x="6127" y="2883"/>
                    <a:pt x="6124" y="2765"/>
                  </a:cubicBezTo>
                  <a:cubicBezTo>
                    <a:pt x="6121" y="2511"/>
                    <a:pt x="5945" y="2414"/>
                    <a:pt x="5710" y="23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4EAE1081-0FC3-4460-B0D3-3CFC9F52DC79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1106488"/>
              <a:ext cx="2208213" cy="2208213"/>
            </a:xfrm>
            <a:custGeom>
              <a:avLst/>
              <a:gdLst>
                <a:gd name="T0" fmla="*/ 3820 w 6128"/>
                <a:gd name="T1" fmla="*/ 418 h 6128"/>
                <a:gd name="T2" fmla="*/ 6031 w 6128"/>
                <a:gd name="T3" fmla="*/ 5287 h 6128"/>
                <a:gd name="T4" fmla="*/ 6125 w 6128"/>
                <a:gd name="T5" fmla="*/ 5643 h 6128"/>
                <a:gd name="T6" fmla="*/ 5976 w 6128"/>
                <a:gd name="T7" fmla="*/ 5976 h 6128"/>
                <a:gd name="T8" fmla="*/ 5643 w 6128"/>
                <a:gd name="T9" fmla="*/ 6125 h 6128"/>
                <a:gd name="T10" fmla="*/ 5287 w 6128"/>
                <a:gd name="T11" fmla="*/ 6031 h 6128"/>
                <a:gd name="T12" fmla="*/ 418 w 6128"/>
                <a:gd name="T13" fmla="*/ 3820 h 6128"/>
                <a:gd name="T14" fmla="*/ 3 w 6128"/>
                <a:gd name="T15" fmla="*/ 3363 h 6128"/>
                <a:gd name="T16" fmla="*/ 147 w 6128"/>
                <a:gd name="T17" fmla="*/ 3024 h 6128"/>
                <a:gd name="T18" fmla="*/ 390 w 6128"/>
                <a:gd name="T19" fmla="*/ 2909 h 6128"/>
                <a:gd name="T20" fmla="*/ 784 w 6128"/>
                <a:gd name="T21" fmla="*/ 3015 h 6128"/>
                <a:gd name="T22" fmla="*/ 4942 w 6128"/>
                <a:gd name="T23" fmla="*/ 4942 h 6128"/>
                <a:gd name="T24" fmla="*/ 3015 w 6128"/>
                <a:gd name="T25" fmla="*/ 784 h 6128"/>
                <a:gd name="T26" fmla="*/ 2909 w 6128"/>
                <a:gd name="T27" fmla="*/ 390 h 6128"/>
                <a:gd name="T28" fmla="*/ 3024 w 6128"/>
                <a:gd name="T29" fmla="*/ 146 h 6128"/>
                <a:gd name="T30" fmla="*/ 3363 w 6128"/>
                <a:gd name="T31" fmla="*/ 3 h 6128"/>
                <a:gd name="T32" fmla="*/ 3820 w 6128"/>
                <a:gd name="T33" fmla="*/ 418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8" h="6128">
                  <a:moveTo>
                    <a:pt x="3820" y="418"/>
                  </a:moveTo>
                  <a:lnTo>
                    <a:pt x="6031" y="5287"/>
                  </a:lnTo>
                  <a:cubicBezTo>
                    <a:pt x="6110" y="5458"/>
                    <a:pt x="6128" y="5543"/>
                    <a:pt x="6125" y="5643"/>
                  </a:cubicBezTo>
                  <a:cubicBezTo>
                    <a:pt x="6122" y="5768"/>
                    <a:pt x="6080" y="5872"/>
                    <a:pt x="5976" y="5976"/>
                  </a:cubicBezTo>
                  <a:cubicBezTo>
                    <a:pt x="5872" y="6079"/>
                    <a:pt x="5768" y="6122"/>
                    <a:pt x="5643" y="6125"/>
                  </a:cubicBezTo>
                  <a:cubicBezTo>
                    <a:pt x="5543" y="6128"/>
                    <a:pt x="5458" y="6110"/>
                    <a:pt x="5287" y="6031"/>
                  </a:cubicBezTo>
                  <a:lnTo>
                    <a:pt x="418" y="3820"/>
                  </a:lnTo>
                  <a:cubicBezTo>
                    <a:pt x="183" y="3713"/>
                    <a:pt x="6" y="3616"/>
                    <a:pt x="3" y="3363"/>
                  </a:cubicBezTo>
                  <a:cubicBezTo>
                    <a:pt x="0" y="3244"/>
                    <a:pt x="55" y="3116"/>
                    <a:pt x="147" y="3024"/>
                  </a:cubicBezTo>
                  <a:cubicBezTo>
                    <a:pt x="217" y="2954"/>
                    <a:pt x="302" y="2918"/>
                    <a:pt x="390" y="2909"/>
                  </a:cubicBezTo>
                  <a:cubicBezTo>
                    <a:pt x="500" y="2896"/>
                    <a:pt x="582" y="2924"/>
                    <a:pt x="784" y="3015"/>
                  </a:cubicBezTo>
                  <a:lnTo>
                    <a:pt x="4942" y="4942"/>
                  </a:lnTo>
                  <a:lnTo>
                    <a:pt x="3015" y="784"/>
                  </a:lnTo>
                  <a:cubicBezTo>
                    <a:pt x="2924" y="582"/>
                    <a:pt x="2896" y="500"/>
                    <a:pt x="2909" y="390"/>
                  </a:cubicBezTo>
                  <a:cubicBezTo>
                    <a:pt x="2918" y="302"/>
                    <a:pt x="2954" y="217"/>
                    <a:pt x="3024" y="146"/>
                  </a:cubicBezTo>
                  <a:cubicBezTo>
                    <a:pt x="3116" y="55"/>
                    <a:pt x="3244" y="0"/>
                    <a:pt x="3363" y="3"/>
                  </a:cubicBezTo>
                  <a:cubicBezTo>
                    <a:pt x="3616" y="6"/>
                    <a:pt x="3714" y="183"/>
                    <a:pt x="3820" y="4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2267C57D-45E8-41E8-9F42-357D424A9241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3543301"/>
              <a:ext cx="2208213" cy="2206625"/>
            </a:xfrm>
            <a:custGeom>
              <a:avLst/>
              <a:gdLst>
                <a:gd name="T0" fmla="*/ 3820 w 6128"/>
                <a:gd name="T1" fmla="*/ 5710 h 6124"/>
                <a:gd name="T2" fmla="*/ 6031 w 6128"/>
                <a:gd name="T3" fmla="*/ 841 h 6124"/>
                <a:gd name="T4" fmla="*/ 6125 w 6128"/>
                <a:gd name="T5" fmla="*/ 484 h 6124"/>
                <a:gd name="T6" fmla="*/ 5976 w 6128"/>
                <a:gd name="T7" fmla="*/ 152 h 6124"/>
                <a:gd name="T8" fmla="*/ 5643 w 6128"/>
                <a:gd name="T9" fmla="*/ 3 h 6124"/>
                <a:gd name="T10" fmla="*/ 5287 w 6128"/>
                <a:gd name="T11" fmla="*/ 97 h 6124"/>
                <a:gd name="T12" fmla="*/ 418 w 6128"/>
                <a:gd name="T13" fmla="*/ 2307 h 6124"/>
                <a:gd name="T14" fmla="*/ 3 w 6128"/>
                <a:gd name="T15" fmla="*/ 2765 h 6124"/>
                <a:gd name="T16" fmla="*/ 147 w 6128"/>
                <a:gd name="T17" fmla="*/ 3103 h 6124"/>
                <a:gd name="T18" fmla="*/ 390 w 6128"/>
                <a:gd name="T19" fmla="*/ 3219 h 6124"/>
                <a:gd name="T20" fmla="*/ 784 w 6128"/>
                <a:gd name="T21" fmla="*/ 3112 h 6124"/>
                <a:gd name="T22" fmla="*/ 4942 w 6128"/>
                <a:gd name="T23" fmla="*/ 1186 h 6124"/>
                <a:gd name="T24" fmla="*/ 3015 w 6128"/>
                <a:gd name="T25" fmla="*/ 5344 h 6124"/>
                <a:gd name="T26" fmla="*/ 2909 w 6128"/>
                <a:gd name="T27" fmla="*/ 5737 h 6124"/>
                <a:gd name="T28" fmla="*/ 3024 w 6128"/>
                <a:gd name="T29" fmla="*/ 5981 h 6124"/>
                <a:gd name="T30" fmla="*/ 3335 w 6128"/>
                <a:gd name="T31" fmla="*/ 6124 h 6124"/>
                <a:gd name="T32" fmla="*/ 3377 w 6128"/>
                <a:gd name="T33" fmla="*/ 6124 h 6124"/>
                <a:gd name="T34" fmla="*/ 3820 w 6128"/>
                <a:gd name="T35" fmla="*/ 5710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8" h="6124">
                  <a:moveTo>
                    <a:pt x="3820" y="5710"/>
                  </a:moveTo>
                  <a:lnTo>
                    <a:pt x="6031" y="841"/>
                  </a:lnTo>
                  <a:cubicBezTo>
                    <a:pt x="6110" y="670"/>
                    <a:pt x="6128" y="585"/>
                    <a:pt x="6125" y="484"/>
                  </a:cubicBezTo>
                  <a:cubicBezTo>
                    <a:pt x="6122" y="359"/>
                    <a:pt x="6080" y="256"/>
                    <a:pt x="5976" y="152"/>
                  </a:cubicBezTo>
                  <a:cubicBezTo>
                    <a:pt x="5872" y="48"/>
                    <a:pt x="5768" y="6"/>
                    <a:pt x="5643" y="3"/>
                  </a:cubicBezTo>
                  <a:cubicBezTo>
                    <a:pt x="5543" y="0"/>
                    <a:pt x="5458" y="18"/>
                    <a:pt x="5287" y="97"/>
                  </a:cubicBezTo>
                  <a:lnTo>
                    <a:pt x="418" y="2307"/>
                  </a:lnTo>
                  <a:cubicBezTo>
                    <a:pt x="183" y="2414"/>
                    <a:pt x="6" y="2511"/>
                    <a:pt x="3" y="2765"/>
                  </a:cubicBezTo>
                  <a:cubicBezTo>
                    <a:pt x="0" y="2884"/>
                    <a:pt x="55" y="3012"/>
                    <a:pt x="147" y="3103"/>
                  </a:cubicBezTo>
                  <a:cubicBezTo>
                    <a:pt x="217" y="3173"/>
                    <a:pt x="302" y="3210"/>
                    <a:pt x="390" y="3219"/>
                  </a:cubicBezTo>
                  <a:cubicBezTo>
                    <a:pt x="500" y="3231"/>
                    <a:pt x="582" y="3204"/>
                    <a:pt x="784" y="3112"/>
                  </a:cubicBezTo>
                  <a:lnTo>
                    <a:pt x="4942" y="1186"/>
                  </a:lnTo>
                  <a:lnTo>
                    <a:pt x="3015" y="5344"/>
                  </a:lnTo>
                  <a:cubicBezTo>
                    <a:pt x="2924" y="5545"/>
                    <a:pt x="2896" y="5628"/>
                    <a:pt x="2909" y="5737"/>
                  </a:cubicBezTo>
                  <a:cubicBezTo>
                    <a:pt x="2918" y="5826"/>
                    <a:pt x="2954" y="5911"/>
                    <a:pt x="3024" y="5981"/>
                  </a:cubicBezTo>
                  <a:cubicBezTo>
                    <a:pt x="3109" y="6065"/>
                    <a:pt x="3224" y="6119"/>
                    <a:pt x="3335" y="6124"/>
                  </a:cubicBezTo>
                  <a:lnTo>
                    <a:pt x="3377" y="6124"/>
                  </a:lnTo>
                  <a:cubicBezTo>
                    <a:pt x="3620" y="6115"/>
                    <a:pt x="3716" y="5940"/>
                    <a:pt x="3820" y="57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FB84BF48-6E4D-4F2E-B727-19C15585D729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1106488"/>
              <a:ext cx="2208213" cy="2208213"/>
            </a:xfrm>
            <a:custGeom>
              <a:avLst/>
              <a:gdLst>
                <a:gd name="T0" fmla="*/ 5710 w 6127"/>
                <a:gd name="T1" fmla="*/ 3820 h 6128"/>
                <a:gd name="T2" fmla="*/ 841 w 6127"/>
                <a:gd name="T3" fmla="*/ 6031 h 6128"/>
                <a:gd name="T4" fmla="*/ 484 w 6127"/>
                <a:gd name="T5" fmla="*/ 6125 h 6128"/>
                <a:gd name="T6" fmla="*/ 152 w 6127"/>
                <a:gd name="T7" fmla="*/ 5976 h 6128"/>
                <a:gd name="T8" fmla="*/ 3 w 6127"/>
                <a:gd name="T9" fmla="*/ 5643 h 6128"/>
                <a:gd name="T10" fmla="*/ 97 w 6127"/>
                <a:gd name="T11" fmla="*/ 5287 h 6128"/>
                <a:gd name="T12" fmla="*/ 2307 w 6127"/>
                <a:gd name="T13" fmla="*/ 418 h 6128"/>
                <a:gd name="T14" fmla="*/ 2765 w 6127"/>
                <a:gd name="T15" fmla="*/ 3 h 6128"/>
                <a:gd name="T16" fmla="*/ 3103 w 6127"/>
                <a:gd name="T17" fmla="*/ 147 h 6128"/>
                <a:gd name="T18" fmla="*/ 3219 w 6127"/>
                <a:gd name="T19" fmla="*/ 390 h 6128"/>
                <a:gd name="T20" fmla="*/ 3112 w 6127"/>
                <a:gd name="T21" fmla="*/ 784 h 6128"/>
                <a:gd name="T22" fmla="*/ 1186 w 6127"/>
                <a:gd name="T23" fmla="*/ 4942 h 6128"/>
                <a:gd name="T24" fmla="*/ 5344 w 6127"/>
                <a:gd name="T25" fmla="*/ 3015 h 6128"/>
                <a:gd name="T26" fmla="*/ 5738 w 6127"/>
                <a:gd name="T27" fmla="*/ 2909 h 6128"/>
                <a:gd name="T28" fmla="*/ 5981 w 6127"/>
                <a:gd name="T29" fmla="*/ 3024 h 6128"/>
                <a:gd name="T30" fmla="*/ 6124 w 6127"/>
                <a:gd name="T31" fmla="*/ 3363 h 6128"/>
                <a:gd name="T32" fmla="*/ 5710 w 6127"/>
                <a:gd name="T33" fmla="*/ 3820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7" h="6128">
                  <a:moveTo>
                    <a:pt x="5710" y="3820"/>
                  </a:moveTo>
                  <a:lnTo>
                    <a:pt x="841" y="6031"/>
                  </a:lnTo>
                  <a:cubicBezTo>
                    <a:pt x="670" y="6110"/>
                    <a:pt x="585" y="6128"/>
                    <a:pt x="484" y="6125"/>
                  </a:cubicBezTo>
                  <a:cubicBezTo>
                    <a:pt x="359" y="6122"/>
                    <a:pt x="256" y="6080"/>
                    <a:pt x="152" y="5976"/>
                  </a:cubicBezTo>
                  <a:cubicBezTo>
                    <a:pt x="48" y="5872"/>
                    <a:pt x="6" y="5768"/>
                    <a:pt x="3" y="5643"/>
                  </a:cubicBezTo>
                  <a:cubicBezTo>
                    <a:pt x="0" y="5543"/>
                    <a:pt x="18" y="5458"/>
                    <a:pt x="97" y="5287"/>
                  </a:cubicBezTo>
                  <a:lnTo>
                    <a:pt x="2307" y="418"/>
                  </a:lnTo>
                  <a:cubicBezTo>
                    <a:pt x="2414" y="183"/>
                    <a:pt x="2511" y="6"/>
                    <a:pt x="2765" y="3"/>
                  </a:cubicBezTo>
                  <a:cubicBezTo>
                    <a:pt x="2884" y="0"/>
                    <a:pt x="3012" y="55"/>
                    <a:pt x="3103" y="147"/>
                  </a:cubicBezTo>
                  <a:cubicBezTo>
                    <a:pt x="3173" y="217"/>
                    <a:pt x="3210" y="302"/>
                    <a:pt x="3219" y="390"/>
                  </a:cubicBezTo>
                  <a:cubicBezTo>
                    <a:pt x="3231" y="500"/>
                    <a:pt x="3204" y="582"/>
                    <a:pt x="3112" y="784"/>
                  </a:cubicBezTo>
                  <a:lnTo>
                    <a:pt x="1186" y="4942"/>
                  </a:lnTo>
                  <a:lnTo>
                    <a:pt x="5344" y="3015"/>
                  </a:lnTo>
                  <a:cubicBezTo>
                    <a:pt x="5545" y="2924"/>
                    <a:pt x="5627" y="2896"/>
                    <a:pt x="5738" y="2909"/>
                  </a:cubicBezTo>
                  <a:cubicBezTo>
                    <a:pt x="5826" y="2918"/>
                    <a:pt x="5911" y="2954"/>
                    <a:pt x="5981" y="3024"/>
                  </a:cubicBezTo>
                  <a:cubicBezTo>
                    <a:pt x="6073" y="3116"/>
                    <a:pt x="6127" y="3244"/>
                    <a:pt x="6124" y="3363"/>
                  </a:cubicBezTo>
                  <a:cubicBezTo>
                    <a:pt x="6121" y="3616"/>
                    <a:pt x="5945" y="3714"/>
                    <a:pt x="5710" y="38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5ACEE3C3-46F7-451C-8A57-0CD145375D62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3543301"/>
              <a:ext cx="2208213" cy="2206625"/>
            </a:xfrm>
            <a:custGeom>
              <a:avLst/>
              <a:gdLst>
                <a:gd name="T0" fmla="*/ 5710 w 6127"/>
                <a:gd name="T1" fmla="*/ 2307 h 6124"/>
                <a:gd name="T2" fmla="*/ 841 w 6127"/>
                <a:gd name="T3" fmla="*/ 97 h 6124"/>
                <a:gd name="T4" fmla="*/ 484 w 6127"/>
                <a:gd name="T5" fmla="*/ 3 h 6124"/>
                <a:gd name="T6" fmla="*/ 152 w 6127"/>
                <a:gd name="T7" fmla="*/ 152 h 6124"/>
                <a:gd name="T8" fmla="*/ 3 w 6127"/>
                <a:gd name="T9" fmla="*/ 484 h 6124"/>
                <a:gd name="T10" fmla="*/ 97 w 6127"/>
                <a:gd name="T11" fmla="*/ 841 h 6124"/>
                <a:gd name="T12" fmla="*/ 2307 w 6127"/>
                <a:gd name="T13" fmla="*/ 5710 h 6124"/>
                <a:gd name="T14" fmla="*/ 2751 w 6127"/>
                <a:gd name="T15" fmla="*/ 6124 h 6124"/>
                <a:gd name="T16" fmla="*/ 2795 w 6127"/>
                <a:gd name="T17" fmla="*/ 6124 h 6124"/>
                <a:gd name="T18" fmla="*/ 3103 w 6127"/>
                <a:gd name="T19" fmla="*/ 5981 h 6124"/>
                <a:gd name="T20" fmla="*/ 3219 w 6127"/>
                <a:gd name="T21" fmla="*/ 5737 h 6124"/>
                <a:gd name="T22" fmla="*/ 3112 w 6127"/>
                <a:gd name="T23" fmla="*/ 5344 h 6124"/>
                <a:gd name="T24" fmla="*/ 1186 w 6127"/>
                <a:gd name="T25" fmla="*/ 1186 h 6124"/>
                <a:gd name="T26" fmla="*/ 5344 w 6127"/>
                <a:gd name="T27" fmla="*/ 3112 h 6124"/>
                <a:gd name="T28" fmla="*/ 5738 w 6127"/>
                <a:gd name="T29" fmla="*/ 3219 h 6124"/>
                <a:gd name="T30" fmla="*/ 5981 w 6127"/>
                <a:gd name="T31" fmla="*/ 3103 h 6124"/>
                <a:gd name="T32" fmla="*/ 6124 w 6127"/>
                <a:gd name="T33" fmla="*/ 2765 h 6124"/>
                <a:gd name="T34" fmla="*/ 5710 w 6127"/>
                <a:gd name="T35" fmla="*/ 2307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7" h="6124">
                  <a:moveTo>
                    <a:pt x="5710" y="2307"/>
                  </a:moveTo>
                  <a:lnTo>
                    <a:pt x="841" y="97"/>
                  </a:lnTo>
                  <a:cubicBezTo>
                    <a:pt x="670" y="18"/>
                    <a:pt x="585" y="0"/>
                    <a:pt x="484" y="3"/>
                  </a:cubicBezTo>
                  <a:cubicBezTo>
                    <a:pt x="359" y="6"/>
                    <a:pt x="256" y="48"/>
                    <a:pt x="152" y="152"/>
                  </a:cubicBezTo>
                  <a:cubicBezTo>
                    <a:pt x="48" y="256"/>
                    <a:pt x="6" y="359"/>
                    <a:pt x="3" y="484"/>
                  </a:cubicBezTo>
                  <a:cubicBezTo>
                    <a:pt x="0" y="585"/>
                    <a:pt x="18" y="670"/>
                    <a:pt x="97" y="841"/>
                  </a:cubicBezTo>
                  <a:lnTo>
                    <a:pt x="2307" y="5710"/>
                  </a:lnTo>
                  <a:cubicBezTo>
                    <a:pt x="2412" y="5940"/>
                    <a:pt x="2508" y="6115"/>
                    <a:pt x="2751" y="6124"/>
                  </a:cubicBezTo>
                  <a:lnTo>
                    <a:pt x="2795" y="6124"/>
                  </a:lnTo>
                  <a:cubicBezTo>
                    <a:pt x="2905" y="6118"/>
                    <a:pt x="3019" y="6065"/>
                    <a:pt x="3103" y="5981"/>
                  </a:cubicBezTo>
                  <a:cubicBezTo>
                    <a:pt x="3173" y="5911"/>
                    <a:pt x="3210" y="5826"/>
                    <a:pt x="3219" y="5737"/>
                  </a:cubicBezTo>
                  <a:cubicBezTo>
                    <a:pt x="3231" y="5628"/>
                    <a:pt x="3204" y="5545"/>
                    <a:pt x="3112" y="5344"/>
                  </a:cubicBezTo>
                  <a:lnTo>
                    <a:pt x="1186" y="1186"/>
                  </a:lnTo>
                  <a:lnTo>
                    <a:pt x="5344" y="3112"/>
                  </a:lnTo>
                  <a:cubicBezTo>
                    <a:pt x="5545" y="3204"/>
                    <a:pt x="5627" y="3231"/>
                    <a:pt x="5738" y="3219"/>
                  </a:cubicBezTo>
                  <a:cubicBezTo>
                    <a:pt x="5826" y="3210"/>
                    <a:pt x="5911" y="3173"/>
                    <a:pt x="5981" y="3103"/>
                  </a:cubicBezTo>
                  <a:cubicBezTo>
                    <a:pt x="6073" y="3012"/>
                    <a:pt x="6127" y="2883"/>
                    <a:pt x="6124" y="2765"/>
                  </a:cubicBezTo>
                  <a:cubicBezTo>
                    <a:pt x="6121" y="2511"/>
                    <a:pt x="5945" y="2414"/>
                    <a:pt x="5710" y="230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93A6F06C-4514-4E0E-9D0D-AC8ED0E2B028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1106488"/>
              <a:ext cx="2208213" cy="2208213"/>
            </a:xfrm>
            <a:custGeom>
              <a:avLst/>
              <a:gdLst>
                <a:gd name="T0" fmla="*/ 3820 w 6128"/>
                <a:gd name="T1" fmla="*/ 418 h 6128"/>
                <a:gd name="T2" fmla="*/ 6031 w 6128"/>
                <a:gd name="T3" fmla="*/ 5287 h 6128"/>
                <a:gd name="T4" fmla="*/ 6125 w 6128"/>
                <a:gd name="T5" fmla="*/ 5643 h 6128"/>
                <a:gd name="T6" fmla="*/ 5976 w 6128"/>
                <a:gd name="T7" fmla="*/ 5976 h 6128"/>
                <a:gd name="T8" fmla="*/ 5643 w 6128"/>
                <a:gd name="T9" fmla="*/ 6125 h 6128"/>
                <a:gd name="T10" fmla="*/ 5287 w 6128"/>
                <a:gd name="T11" fmla="*/ 6031 h 6128"/>
                <a:gd name="T12" fmla="*/ 418 w 6128"/>
                <a:gd name="T13" fmla="*/ 3820 h 6128"/>
                <a:gd name="T14" fmla="*/ 3 w 6128"/>
                <a:gd name="T15" fmla="*/ 3363 h 6128"/>
                <a:gd name="T16" fmla="*/ 147 w 6128"/>
                <a:gd name="T17" fmla="*/ 3024 h 6128"/>
                <a:gd name="T18" fmla="*/ 390 w 6128"/>
                <a:gd name="T19" fmla="*/ 2909 h 6128"/>
                <a:gd name="T20" fmla="*/ 784 w 6128"/>
                <a:gd name="T21" fmla="*/ 3015 h 6128"/>
                <a:gd name="T22" fmla="*/ 4942 w 6128"/>
                <a:gd name="T23" fmla="*/ 4942 h 6128"/>
                <a:gd name="T24" fmla="*/ 3015 w 6128"/>
                <a:gd name="T25" fmla="*/ 784 h 6128"/>
                <a:gd name="T26" fmla="*/ 2909 w 6128"/>
                <a:gd name="T27" fmla="*/ 390 h 6128"/>
                <a:gd name="T28" fmla="*/ 3024 w 6128"/>
                <a:gd name="T29" fmla="*/ 146 h 6128"/>
                <a:gd name="T30" fmla="*/ 3363 w 6128"/>
                <a:gd name="T31" fmla="*/ 3 h 6128"/>
                <a:gd name="T32" fmla="*/ 3820 w 6128"/>
                <a:gd name="T33" fmla="*/ 418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8" h="6128">
                  <a:moveTo>
                    <a:pt x="3820" y="418"/>
                  </a:moveTo>
                  <a:lnTo>
                    <a:pt x="6031" y="5287"/>
                  </a:lnTo>
                  <a:cubicBezTo>
                    <a:pt x="6110" y="5458"/>
                    <a:pt x="6128" y="5543"/>
                    <a:pt x="6125" y="5643"/>
                  </a:cubicBezTo>
                  <a:cubicBezTo>
                    <a:pt x="6122" y="5768"/>
                    <a:pt x="6080" y="5872"/>
                    <a:pt x="5976" y="5976"/>
                  </a:cubicBezTo>
                  <a:cubicBezTo>
                    <a:pt x="5872" y="6079"/>
                    <a:pt x="5768" y="6122"/>
                    <a:pt x="5643" y="6125"/>
                  </a:cubicBezTo>
                  <a:cubicBezTo>
                    <a:pt x="5543" y="6128"/>
                    <a:pt x="5458" y="6110"/>
                    <a:pt x="5287" y="6031"/>
                  </a:cubicBezTo>
                  <a:lnTo>
                    <a:pt x="418" y="3820"/>
                  </a:lnTo>
                  <a:cubicBezTo>
                    <a:pt x="183" y="3713"/>
                    <a:pt x="6" y="3616"/>
                    <a:pt x="3" y="3363"/>
                  </a:cubicBezTo>
                  <a:cubicBezTo>
                    <a:pt x="0" y="3244"/>
                    <a:pt x="55" y="3116"/>
                    <a:pt x="147" y="3024"/>
                  </a:cubicBezTo>
                  <a:cubicBezTo>
                    <a:pt x="217" y="2954"/>
                    <a:pt x="302" y="2918"/>
                    <a:pt x="390" y="2909"/>
                  </a:cubicBezTo>
                  <a:cubicBezTo>
                    <a:pt x="500" y="2896"/>
                    <a:pt x="582" y="2924"/>
                    <a:pt x="784" y="3015"/>
                  </a:cubicBezTo>
                  <a:lnTo>
                    <a:pt x="4942" y="4942"/>
                  </a:lnTo>
                  <a:lnTo>
                    <a:pt x="3015" y="784"/>
                  </a:lnTo>
                  <a:cubicBezTo>
                    <a:pt x="2924" y="582"/>
                    <a:pt x="2896" y="500"/>
                    <a:pt x="2909" y="390"/>
                  </a:cubicBezTo>
                  <a:cubicBezTo>
                    <a:pt x="2918" y="302"/>
                    <a:pt x="2954" y="217"/>
                    <a:pt x="3024" y="146"/>
                  </a:cubicBezTo>
                  <a:cubicBezTo>
                    <a:pt x="3116" y="55"/>
                    <a:pt x="3244" y="0"/>
                    <a:pt x="3363" y="3"/>
                  </a:cubicBezTo>
                  <a:cubicBezTo>
                    <a:pt x="3616" y="6"/>
                    <a:pt x="3714" y="183"/>
                    <a:pt x="3820" y="4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585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sto kuvalla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Kuvan paikkamerkki 2">
            <a:extLst>
              <a:ext uri="{FF2B5EF4-FFF2-40B4-BE49-F238E27FC236}">
                <a16:creationId xmlns:a16="http://schemas.microsoft.com/office/drawing/2014/main" id="{4A22D8BA-5F2B-4E6A-BD07-A4FEEF716A9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31" name="Tekstin paikkamerkki 10">
            <a:extLst>
              <a:ext uri="{FF2B5EF4-FFF2-40B4-BE49-F238E27FC236}">
                <a16:creationId xmlns:a16="http://schemas.microsoft.com/office/drawing/2014/main" id="{06436366-2D62-49EE-959D-6BAFC4DFC4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91200" y="259200"/>
            <a:ext cx="446400" cy="4464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"/>
            </a:lvl1pPr>
          </a:lstStyle>
          <a:p>
            <a:pPr lvl="0"/>
            <a:r>
              <a:rPr lang="fi-FI"/>
              <a:t> 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9CE4E710-2389-4618-B248-8994399E9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i-FI"/>
              <a:t>Hyvinvointiala HALI ry</a:t>
            </a:r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35EDDE6A-AD30-45C0-AB98-3CBCD99C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286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2">
            <a:extLst>
              <a:ext uri="{FF2B5EF4-FFF2-40B4-BE49-F238E27FC236}">
                <a16:creationId xmlns:a16="http://schemas.microsoft.com/office/drawing/2014/main" id="{AFECA7FB-1A3D-46FF-BD6C-8ADFC4677460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A9C2915-9C4A-472C-A81E-0BA86CAF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00A593B-2A0F-40EA-B9DB-752FB960C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ekstin paikkamerkki 10">
            <a:extLst>
              <a:ext uri="{FF2B5EF4-FFF2-40B4-BE49-F238E27FC236}">
                <a16:creationId xmlns:a16="http://schemas.microsoft.com/office/drawing/2014/main" id="{02801BD1-0FB0-4556-B729-4AAEC29B73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91200" y="259200"/>
            <a:ext cx="446400" cy="4464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"/>
            </a:lvl1pPr>
          </a:lstStyle>
          <a:p>
            <a:pPr lvl="0"/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013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9CE4E710-2389-4618-B248-8994399E9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35EDDE6A-AD30-45C0-AB98-3CBCD99C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743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A9C2915-9C4A-472C-A81E-0BA86CAF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00A593B-2A0F-40EA-B9DB-752FB960C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102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2994-EDBC-4382-A86E-657E5314055E}" type="datetime1">
              <a:rPr lang="fi-FI" smtClean="0"/>
              <a:t>1.6.2023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2C064D-F079-D3ED-DA49-A94187924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00" y="5858998"/>
            <a:ext cx="1046955" cy="9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8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0BEAF6AD-4764-4900-8CAC-E41337ADC3C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01840" y="1115827"/>
            <a:ext cx="2192338" cy="219233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400" b="1" i="1"/>
            </a:lvl1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D42DD029-A421-480C-BE24-30263C1F6A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082" y="3527613"/>
            <a:ext cx="10587162" cy="712695"/>
          </a:xfrm>
        </p:spPr>
        <p:txBody>
          <a:bodyPr anchor="ctr" anchorCtr="0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1802B31A-EFCC-4823-A3EA-C23BAFCBF3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90816" y="4294093"/>
            <a:ext cx="8215312" cy="614363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500">
                <a:latin typeface="Lucida Sans Typewriter" panose="020B0509030504030204" pitchFamily="49" charset="77"/>
              </a:defRPr>
            </a:lvl1pPr>
            <a:lvl2pPr marL="3587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ekstin paikkamerkki 9">
            <a:extLst>
              <a:ext uri="{FF2B5EF4-FFF2-40B4-BE49-F238E27FC236}">
                <a16:creationId xmlns:a16="http://schemas.microsoft.com/office/drawing/2014/main" id="{801169E8-497F-4048-994F-BA70CEAD63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60475" y="5015750"/>
            <a:ext cx="4773054" cy="242049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buNone/>
              <a:defRPr sz="1500">
                <a:latin typeface="Lucida Sans Typewriter" panose="020B0509030504030204" pitchFamily="49" charset="77"/>
              </a:defRPr>
            </a:lvl1pPr>
            <a:lvl2pPr marL="3587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Tekstin paikkamerkki 9">
            <a:extLst>
              <a:ext uri="{FF2B5EF4-FFF2-40B4-BE49-F238E27FC236}">
                <a16:creationId xmlns:a16="http://schemas.microsoft.com/office/drawing/2014/main" id="{FC6B1248-FC83-4ADF-8508-1542B2FBE3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0475" y="5248832"/>
            <a:ext cx="4773054" cy="242049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buNone/>
              <a:defRPr sz="1500">
                <a:latin typeface="Lucida Sans Typewriter" panose="020B0509030504030204" pitchFamily="49" charset="77"/>
              </a:defRPr>
            </a:lvl1pPr>
            <a:lvl2pPr marL="3587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Alatunnisteen paikkamerkki 28">
            <a:extLst>
              <a:ext uri="{FF2B5EF4-FFF2-40B4-BE49-F238E27FC236}">
                <a16:creationId xmlns:a16="http://schemas.microsoft.com/office/drawing/2014/main" id="{45D3C975-7624-4B3E-9E19-FE1093CC55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Hyvinvointiala HALI ry</a:t>
            </a:r>
          </a:p>
        </p:txBody>
      </p:sp>
      <p:sp>
        <p:nvSpPr>
          <p:cNvPr id="30" name="Dian numeron paikkamerkki 29">
            <a:extLst>
              <a:ext uri="{FF2B5EF4-FFF2-40B4-BE49-F238E27FC236}">
                <a16:creationId xmlns:a16="http://schemas.microsoft.com/office/drawing/2014/main" id="{ECE1920E-BAF1-413C-875B-107B0C2C8F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953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:a16="http://schemas.microsoft.com/office/drawing/2014/main" id="{42631104-264C-4A3D-B57C-A3279DE785C7}"/>
              </a:ext>
            </a:extLst>
          </p:cNvPr>
          <p:cNvSpPr txBox="1"/>
          <p:nvPr userDrawn="1"/>
        </p:nvSpPr>
        <p:spPr>
          <a:xfrm>
            <a:off x="4210216" y="4039899"/>
            <a:ext cx="3768918" cy="1148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fi-FI" sz="1200" b="0" i="0">
                <a:latin typeface="Lucida Sans Typewriter" panose="020B0509030504030204" pitchFamily="49" charset="77"/>
              </a:rPr>
              <a:t>Eteläranta 10, </a:t>
            </a:r>
          </a:p>
          <a:p>
            <a:pPr algn="ctr">
              <a:lnSpc>
                <a:spcPct val="105000"/>
              </a:lnSpc>
            </a:pPr>
            <a:r>
              <a:rPr lang="fi-FI" sz="1200" b="0" i="0">
                <a:latin typeface="Lucida Sans Typewriter" panose="020B0509030504030204" pitchFamily="49" charset="77"/>
              </a:rPr>
              <a:t>00130 Helsinki</a:t>
            </a:r>
          </a:p>
          <a:p>
            <a:pPr algn="ctr">
              <a:lnSpc>
                <a:spcPct val="105000"/>
              </a:lnSpc>
            </a:pPr>
            <a:r>
              <a:rPr lang="fi-FI" sz="1200" b="0" i="0">
                <a:latin typeface="Lucida Sans Typewriter" panose="020B0509030504030204" pitchFamily="49" charset="77"/>
              </a:rPr>
              <a:t>www.hyvinvointiala.fi</a:t>
            </a:r>
          </a:p>
          <a:p>
            <a:pPr algn="ctr">
              <a:lnSpc>
                <a:spcPct val="105000"/>
              </a:lnSpc>
            </a:pPr>
            <a:endParaRPr lang="fi-FI" sz="1200" b="0" i="0">
              <a:latin typeface="Lucida Sans Typewriter" panose="020B0509030504030204" pitchFamily="49" charset="77"/>
            </a:endParaRPr>
          </a:p>
          <a:p>
            <a:pPr algn="ctr">
              <a:lnSpc>
                <a:spcPct val="105000"/>
              </a:lnSpc>
            </a:pPr>
            <a:r>
              <a:rPr lang="fi-FI" sz="1200" b="0" i="0">
                <a:latin typeface="Lucida Sans Typewriter" panose="020B0509030504030204" pitchFamily="49" charset="77"/>
              </a:rPr>
              <a:t>    Hyvinvointiala</a:t>
            </a:r>
          </a:p>
          <a:p>
            <a:pPr algn="ctr">
              <a:lnSpc>
                <a:spcPct val="105000"/>
              </a:lnSpc>
            </a:pPr>
            <a:r>
              <a:rPr lang="fi-FI" sz="1200" b="0" i="0">
                <a:latin typeface="Lucida Sans Typewriter" panose="020B0509030504030204" pitchFamily="49" charset="77"/>
              </a:rPr>
              <a:t>   @Hyvinvointiala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3346EBE5-B3CE-4EE3-B665-A7E9382F2487}"/>
              </a:ext>
            </a:extLst>
          </p:cNvPr>
          <p:cNvSpPr txBox="1"/>
          <p:nvPr userDrawn="1"/>
        </p:nvSpPr>
        <p:spPr>
          <a:xfrm>
            <a:off x="4214698" y="3260031"/>
            <a:ext cx="3768918" cy="6331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fi-FI" sz="2000" b="1" i="0">
                <a:solidFill>
                  <a:srgbClr val="1AA5BD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HYVINVOINTIALA</a:t>
            </a:r>
            <a:br>
              <a:rPr lang="fi-FI" sz="2000" b="1" i="0">
                <a:solidFill>
                  <a:srgbClr val="1AA5BD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i-FI" sz="2000" b="1" i="0">
                <a:solidFill>
                  <a:srgbClr val="1AA5BD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HALI RY</a:t>
            </a:r>
          </a:p>
        </p:txBody>
      </p:sp>
      <p:pic>
        <p:nvPicPr>
          <p:cNvPr id="11" name="Kuva 10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476C863-7006-4CA7-80BF-3854CB1552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4457" y="4831266"/>
            <a:ext cx="123910" cy="123910"/>
          </a:xfrm>
          <a:prstGeom prst="rect">
            <a:avLst/>
          </a:prstGeom>
        </p:spPr>
      </p:pic>
      <p:pic>
        <p:nvPicPr>
          <p:cNvPr id="13" name="Kuva 1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088088E-9F9F-46A1-8A53-9E6D2D83B7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3823" y="5023905"/>
            <a:ext cx="144584" cy="117489"/>
          </a:xfrm>
          <a:prstGeom prst="rect">
            <a:avLst/>
          </a:prstGeom>
        </p:spPr>
      </p:pic>
      <p:grpSp>
        <p:nvGrpSpPr>
          <p:cNvPr id="32" name="Ryhmä 8">
            <a:extLst>
              <a:ext uri="{FF2B5EF4-FFF2-40B4-BE49-F238E27FC236}">
                <a16:creationId xmlns:a16="http://schemas.microsoft.com/office/drawing/2014/main" id="{E9449A90-6D28-E309-D184-07DE57B06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5379057" y="1590419"/>
            <a:ext cx="1396118" cy="1395641"/>
            <a:chOff x="3773488" y="1106488"/>
            <a:chExt cx="4645026" cy="4643438"/>
          </a:xfrm>
        </p:grpSpPr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2A00DAC1-CAEA-AAE2-8701-A6C146F02D9B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3543301"/>
              <a:ext cx="2208213" cy="2206625"/>
            </a:xfrm>
            <a:custGeom>
              <a:avLst/>
              <a:gdLst>
                <a:gd name="T0" fmla="*/ 3820 w 6128"/>
                <a:gd name="T1" fmla="*/ 5710 h 6124"/>
                <a:gd name="T2" fmla="*/ 6031 w 6128"/>
                <a:gd name="T3" fmla="*/ 841 h 6124"/>
                <a:gd name="T4" fmla="*/ 6125 w 6128"/>
                <a:gd name="T5" fmla="*/ 484 h 6124"/>
                <a:gd name="T6" fmla="*/ 5976 w 6128"/>
                <a:gd name="T7" fmla="*/ 152 h 6124"/>
                <a:gd name="T8" fmla="*/ 5643 w 6128"/>
                <a:gd name="T9" fmla="*/ 3 h 6124"/>
                <a:gd name="T10" fmla="*/ 5287 w 6128"/>
                <a:gd name="T11" fmla="*/ 97 h 6124"/>
                <a:gd name="T12" fmla="*/ 418 w 6128"/>
                <a:gd name="T13" fmla="*/ 2307 h 6124"/>
                <a:gd name="T14" fmla="*/ 3 w 6128"/>
                <a:gd name="T15" fmla="*/ 2765 h 6124"/>
                <a:gd name="T16" fmla="*/ 147 w 6128"/>
                <a:gd name="T17" fmla="*/ 3103 h 6124"/>
                <a:gd name="T18" fmla="*/ 390 w 6128"/>
                <a:gd name="T19" fmla="*/ 3219 h 6124"/>
                <a:gd name="T20" fmla="*/ 784 w 6128"/>
                <a:gd name="T21" fmla="*/ 3112 h 6124"/>
                <a:gd name="T22" fmla="*/ 4942 w 6128"/>
                <a:gd name="T23" fmla="*/ 1186 h 6124"/>
                <a:gd name="T24" fmla="*/ 3015 w 6128"/>
                <a:gd name="T25" fmla="*/ 5344 h 6124"/>
                <a:gd name="T26" fmla="*/ 2909 w 6128"/>
                <a:gd name="T27" fmla="*/ 5737 h 6124"/>
                <a:gd name="T28" fmla="*/ 3024 w 6128"/>
                <a:gd name="T29" fmla="*/ 5981 h 6124"/>
                <a:gd name="T30" fmla="*/ 3335 w 6128"/>
                <a:gd name="T31" fmla="*/ 6124 h 6124"/>
                <a:gd name="T32" fmla="*/ 3377 w 6128"/>
                <a:gd name="T33" fmla="*/ 6124 h 6124"/>
                <a:gd name="T34" fmla="*/ 3820 w 6128"/>
                <a:gd name="T35" fmla="*/ 5710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8" h="6124">
                  <a:moveTo>
                    <a:pt x="3820" y="5710"/>
                  </a:moveTo>
                  <a:lnTo>
                    <a:pt x="6031" y="841"/>
                  </a:lnTo>
                  <a:cubicBezTo>
                    <a:pt x="6110" y="670"/>
                    <a:pt x="6128" y="585"/>
                    <a:pt x="6125" y="484"/>
                  </a:cubicBezTo>
                  <a:cubicBezTo>
                    <a:pt x="6122" y="359"/>
                    <a:pt x="6080" y="256"/>
                    <a:pt x="5976" y="152"/>
                  </a:cubicBezTo>
                  <a:cubicBezTo>
                    <a:pt x="5872" y="48"/>
                    <a:pt x="5768" y="6"/>
                    <a:pt x="5643" y="3"/>
                  </a:cubicBezTo>
                  <a:cubicBezTo>
                    <a:pt x="5543" y="0"/>
                    <a:pt x="5458" y="18"/>
                    <a:pt x="5287" y="97"/>
                  </a:cubicBezTo>
                  <a:lnTo>
                    <a:pt x="418" y="2307"/>
                  </a:lnTo>
                  <a:cubicBezTo>
                    <a:pt x="183" y="2414"/>
                    <a:pt x="6" y="2511"/>
                    <a:pt x="3" y="2765"/>
                  </a:cubicBezTo>
                  <a:cubicBezTo>
                    <a:pt x="0" y="2884"/>
                    <a:pt x="55" y="3012"/>
                    <a:pt x="147" y="3103"/>
                  </a:cubicBezTo>
                  <a:cubicBezTo>
                    <a:pt x="217" y="3173"/>
                    <a:pt x="302" y="3210"/>
                    <a:pt x="390" y="3219"/>
                  </a:cubicBezTo>
                  <a:cubicBezTo>
                    <a:pt x="500" y="3231"/>
                    <a:pt x="582" y="3204"/>
                    <a:pt x="784" y="3112"/>
                  </a:cubicBezTo>
                  <a:lnTo>
                    <a:pt x="4942" y="1186"/>
                  </a:lnTo>
                  <a:lnTo>
                    <a:pt x="3015" y="5344"/>
                  </a:lnTo>
                  <a:cubicBezTo>
                    <a:pt x="2924" y="5545"/>
                    <a:pt x="2896" y="5628"/>
                    <a:pt x="2909" y="5737"/>
                  </a:cubicBezTo>
                  <a:cubicBezTo>
                    <a:pt x="2918" y="5826"/>
                    <a:pt x="2954" y="5911"/>
                    <a:pt x="3024" y="5981"/>
                  </a:cubicBezTo>
                  <a:cubicBezTo>
                    <a:pt x="3109" y="6065"/>
                    <a:pt x="3224" y="6119"/>
                    <a:pt x="3335" y="6124"/>
                  </a:cubicBezTo>
                  <a:lnTo>
                    <a:pt x="3377" y="6124"/>
                  </a:lnTo>
                  <a:cubicBezTo>
                    <a:pt x="3620" y="6115"/>
                    <a:pt x="3716" y="5940"/>
                    <a:pt x="3820" y="5710"/>
                  </a:cubicBezTo>
                  <a:close/>
                </a:path>
              </a:pathLst>
            </a:custGeom>
            <a:solidFill>
              <a:srgbClr val="F7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B813FACB-6DD3-A042-EDE8-9CF72DE85A86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1106488"/>
              <a:ext cx="2208213" cy="2208213"/>
            </a:xfrm>
            <a:custGeom>
              <a:avLst/>
              <a:gdLst>
                <a:gd name="T0" fmla="*/ 5710 w 6127"/>
                <a:gd name="T1" fmla="*/ 3820 h 6128"/>
                <a:gd name="T2" fmla="*/ 841 w 6127"/>
                <a:gd name="T3" fmla="*/ 6031 h 6128"/>
                <a:gd name="T4" fmla="*/ 484 w 6127"/>
                <a:gd name="T5" fmla="*/ 6125 h 6128"/>
                <a:gd name="T6" fmla="*/ 152 w 6127"/>
                <a:gd name="T7" fmla="*/ 5976 h 6128"/>
                <a:gd name="T8" fmla="*/ 3 w 6127"/>
                <a:gd name="T9" fmla="*/ 5643 h 6128"/>
                <a:gd name="T10" fmla="*/ 97 w 6127"/>
                <a:gd name="T11" fmla="*/ 5287 h 6128"/>
                <a:gd name="T12" fmla="*/ 2307 w 6127"/>
                <a:gd name="T13" fmla="*/ 418 h 6128"/>
                <a:gd name="T14" fmla="*/ 2765 w 6127"/>
                <a:gd name="T15" fmla="*/ 3 h 6128"/>
                <a:gd name="T16" fmla="*/ 3103 w 6127"/>
                <a:gd name="T17" fmla="*/ 147 h 6128"/>
                <a:gd name="T18" fmla="*/ 3219 w 6127"/>
                <a:gd name="T19" fmla="*/ 390 h 6128"/>
                <a:gd name="T20" fmla="*/ 3112 w 6127"/>
                <a:gd name="T21" fmla="*/ 784 h 6128"/>
                <a:gd name="T22" fmla="*/ 1186 w 6127"/>
                <a:gd name="T23" fmla="*/ 4942 h 6128"/>
                <a:gd name="T24" fmla="*/ 5344 w 6127"/>
                <a:gd name="T25" fmla="*/ 3015 h 6128"/>
                <a:gd name="T26" fmla="*/ 5738 w 6127"/>
                <a:gd name="T27" fmla="*/ 2909 h 6128"/>
                <a:gd name="T28" fmla="*/ 5981 w 6127"/>
                <a:gd name="T29" fmla="*/ 3024 h 6128"/>
                <a:gd name="T30" fmla="*/ 6124 w 6127"/>
                <a:gd name="T31" fmla="*/ 3363 h 6128"/>
                <a:gd name="T32" fmla="*/ 5710 w 6127"/>
                <a:gd name="T33" fmla="*/ 3820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7" h="6128">
                  <a:moveTo>
                    <a:pt x="5710" y="3820"/>
                  </a:moveTo>
                  <a:lnTo>
                    <a:pt x="841" y="6031"/>
                  </a:lnTo>
                  <a:cubicBezTo>
                    <a:pt x="670" y="6110"/>
                    <a:pt x="585" y="6128"/>
                    <a:pt x="484" y="6125"/>
                  </a:cubicBezTo>
                  <a:cubicBezTo>
                    <a:pt x="359" y="6122"/>
                    <a:pt x="256" y="6080"/>
                    <a:pt x="152" y="5976"/>
                  </a:cubicBezTo>
                  <a:cubicBezTo>
                    <a:pt x="48" y="5872"/>
                    <a:pt x="6" y="5768"/>
                    <a:pt x="3" y="5643"/>
                  </a:cubicBezTo>
                  <a:cubicBezTo>
                    <a:pt x="0" y="5543"/>
                    <a:pt x="18" y="5458"/>
                    <a:pt x="97" y="5287"/>
                  </a:cubicBezTo>
                  <a:lnTo>
                    <a:pt x="2307" y="418"/>
                  </a:lnTo>
                  <a:cubicBezTo>
                    <a:pt x="2414" y="183"/>
                    <a:pt x="2511" y="6"/>
                    <a:pt x="2765" y="3"/>
                  </a:cubicBezTo>
                  <a:cubicBezTo>
                    <a:pt x="2884" y="0"/>
                    <a:pt x="3012" y="55"/>
                    <a:pt x="3103" y="147"/>
                  </a:cubicBezTo>
                  <a:cubicBezTo>
                    <a:pt x="3173" y="217"/>
                    <a:pt x="3210" y="302"/>
                    <a:pt x="3219" y="390"/>
                  </a:cubicBezTo>
                  <a:cubicBezTo>
                    <a:pt x="3231" y="500"/>
                    <a:pt x="3204" y="582"/>
                    <a:pt x="3112" y="784"/>
                  </a:cubicBezTo>
                  <a:lnTo>
                    <a:pt x="1186" y="4942"/>
                  </a:lnTo>
                  <a:lnTo>
                    <a:pt x="5344" y="3015"/>
                  </a:lnTo>
                  <a:cubicBezTo>
                    <a:pt x="5545" y="2924"/>
                    <a:pt x="5627" y="2896"/>
                    <a:pt x="5738" y="2909"/>
                  </a:cubicBezTo>
                  <a:cubicBezTo>
                    <a:pt x="5826" y="2918"/>
                    <a:pt x="5911" y="2954"/>
                    <a:pt x="5981" y="3024"/>
                  </a:cubicBezTo>
                  <a:cubicBezTo>
                    <a:pt x="6073" y="3116"/>
                    <a:pt x="6127" y="3244"/>
                    <a:pt x="6124" y="3363"/>
                  </a:cubicBezTo>
                  <a:cubicBezTo>
                    <a:pt x="6121" y="3616"/>
                    <a:pt x="5945" y="3714"/>
                    <a:pt x="5710" y="3820"/>
                  </a:cubicBezTo>
                  <a:close/>
                </a:path>
              </a:pathLst>
            </a:custGeom>
            <a:solidFill>
              <a:srgbClr val="F7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1B39C944-0885-CF8F-FA13-AD49E60BAE18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3543301"/>
              <a:ext cx="2208213" cy="2206625"/>
            </a:xfrm>
            <a:custGeom>
              <a:avLst/>
              <a:gdLst>
                <a:gd name="T0" fmla="*/ 5710 w 6127"/>
                <a:gd name="T1" fmla="*/ 2307 h 6124"/>
                <a:gd name="T2" fmla="*/ 841 w 6127"/>
                <a:gd name="T3" fmla="*/ 97 h 6124"/>
                <a:gd name="T4" fmla="*/ 484 w 6127"/>
                <a:gd name="T5" fmla="*/ 3 h 6124"/>
                <a:gd name="T6" fmla="*/ 152 w 6127"/>
                <a:gd name="T7" fmla="*/ 152 h 6124"/>
                <a:gd name="T8" fmla="*/ 3 w 6127"/>
                <a:gd name="T9" fmla="*/ 484 h 6124"/>
                <a:gd name="T10" fmla="*/ 97 w 6127"/>
                <a:gd name="T11" fmla="*/ 841 h 6124"/>
                <a:gd name="T12" fmla="*/ 2307 w 6127"/>
                <a:gd name="T13" fmla="*/ 5710 h 6124"/>
                <a:gd name="T14" fmla="*/ 2751 w 6127"/>
                <a:gd name="T15" fmla="*/ 6124 h 6124"/>
                <a:gd name="T16" fmla="*/ 2795 w 6127"/>
                <a:gd name="T17" fmla="*/ 6124 h 6124"/>
                <a:gd name="T18" fmla="*/ 3103 w 6127"/>
                <a:gd name="T19" fmla="*/ 5981 h 6124"/>
                <a:gd name="T20" fmla="*/ 3219 w 6127"/>
                <a:gd name="T21" fmla="*/ 5737 h 6124"/>
                <a:gd name="T22" fmla="*/ 3112 w 6127"/>
                <a:gd name="T23" fmla="*/ 5344 h 6124"/>
                <a:gd name="T24" fmla="*/ 1186 w 6127"/>
                <a:gd name="T25" fmla="*/ 1186 h 6124"/>
                <a:gd name="T26" fmla="*/ 5344 w 6127"/>
                <a:gd name="T27" fmla="*/ 3112 h 6124"/>
                <a:gd name="T28" fmla="*/ 5738 w 6127"/>
                <a:gd name="T29" fmla="*/ 3219 h 6124"/>
                <a:gd name="T30" fmla="*/ 5981 w 6127"/>
                <a:gd name="T31" fmla="*/ 3103 h 6124"/>
                <a:gd name="T32" fmla="*/ 6124 w 6127"/>
                <a:gd name="T33" fmla="*/ 2765 h 6124"/>
                <a:gd name="T34" fmla="*/ 5710 w 6127"/>
                <a:gd name="T35" fmla="*/ 2307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7" h="6124">
                  <a:moveTo>
                    <a:pt x="5710" y="2307"/>
                  </a:moveTo>
                  <a:lnTo>
                    <a:pt x="841" y="97"/>
                  </a:lnTo>
                  <a:cubicBezTo>
                    <a:pt x="670" y="18"/>
                    <a:pt x="585" y="0"/>
                    <a:pt x="484" y="3"/>
                  </a:cubicBezTo>
                  <a:cubicBezTo>
                    <a:pt x="359" y="6"/>
                    <a:pt x="256" y="48"/>
                    <a:pt x="152" y="152"/>
                  </a:cubicBezTo>
                  <a:cubicBezTo>
                    <a:pt x="48" y="256"/>
                    <a:pt x="6" y="359"/>
                    <a:pt x="3" y="484"/>
                  </a:cubicBezTo>
                  <a:cubicBezTo>
                    <a:pt x="0" y="585"/>
                    <a:pt x="18" y="670"/>
                    <a:pt x="97" y="841"/>
                  </a:cubicBezTo>
                  <a:lnTo>
                    <a:pt x="2307" y="5710"/>
                  </a:lnTo>
                  <a:cubicBezTo>
                    <a:pt x="2412" y="5940"/>
                    <a:pt x="2508" y="6115"/>
                    <a:pt x="2751" y="6124"/>
                  </a:cubicBezTo>
                  <a:lnTo>
                    <a:pt x="2795" y="6124"/>
                  </a:lnTo>
                  <a:cubicBezTo>
                    <a:pt x="2905" y="6118"/>
                    <a:pt x="3019" y="6065"/>
                    <a:pt x="3103" y="5981"/>
                  </a:cubicBezTo>
                  <a:cubicBezTo>
                    <a:pt x="3173" y="5911"/>
                    <a:pt x="3210" y="5826"/>
                    <a:pt x="3219" y="5737"/>
                  </a:cubicBezTo>
                  <a:cubicBezTo>
                    <a:pt x="3231" y="5628"/>
                    <a:pt x="3204" y="5545"/>
                    <a:pt x="3112" y="5344"/>
                  </a:cubicBezTo>
                  <a:lnTo>
                    <a:pt x="1186" y="1186"/>
                  </a:lnTo>
                  <a:lnTo>
                    <a:pt x="5344" y="3112"/>
                  </a:lnTo>
                  <a:cubicBezTo>
                    <a:pt x="5545" y="3204"/>
                    <a:pt x="5627" y="3231"/>
                    <a:pt x="5738" y="3219"/>
                  </a:cubicBezTo>
                  <a:cubicBezTo>
                    <a:pt x="5826" y="3210"/>
                    <a:pt x="5911" y="3173"/>
                    <a:pt x="5981" y="3103"/>
                  </a:cubicBezTo>
                  <a:cubicBezTo>
                    <a:pt x="6073" y="3012"/>
                    <a:pt x="6127" y="2883"/>
                    <a:pt x="6124" y="2765"/>
                  </a:cubicBezTo>
                  <a:cubicBezTo>
                    <a:pt x="6121" y="2511"/>
                    <a:pt x="5945" y="2414"/>
                    <a:pt x="5710" y="2307"/>
                  </a:cubicBezTo>
                  <a:close/>
                </a:path>
              </a:pathLst>
            </a:custGeom>
            <a:solidFill>
              <a:srgbClr val="46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E73CC9A5-23D7-73B0-B11B-0CF8D748BB6A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1106488"/>
              <a:ext cx="2208213" cy="2208213"/>
            </a:xfrm>
            <a:custGeom>
              <a:avLst/>
              <a:gdLst>
                <a:gd name="T0" fmla="*/ 3820 w 6128"/>
                <a:gd name="T1" fmla="*/ 418 h 6128"/>
                <a:gd name="T2" fmla="*/ 6031 w 6128"/>
                <a:gd name="T3" fmla="*/ 5287 h 6128"/>
                <a:gd name="T4" fmla="*/ 6125 w 6128"/>
                <a:gd name="T5" fmla="*/ 5643 h 6128"/>
                <a:gd name="T6" fmla="*/ 5976 w 6128"/>
                <a:gd name="T7" fmla="*/ 5976 h 6128"/>
                <a:gd name="T8" fmla="*/ 5643 w 6128"/>
                <a:gd name="T9" fmla="*/ 6125 h 6128"/>
                <a:gd name="T10" fmla="*/ 5287 w 6128"/>
                <a:gd name="T11" fmla="*/ 6031 h 6128"/>
                <a:gd name="T12" fmla="*/ 418 w 6128"/>
                <a:gd name="T13" fmla="*/ 3820 h 6128"/>
                <a:gd name="T14" fmla="*/ 3 w 6128"/>
                <a:gd name="T15" fmla="*/ 3363 h 6128"/>
                <a:gd name="T16" fmla="*/ 147 w 6128"/>
                <a:gd name="T17" fmla="*/ 3024 h 6128"/>
                <a:gd name="T18" fmla="*/ 390 w 6128"/>
                <a:gd name="T19" fmla="*/ 2909 h 6128"/>
                <a:gd name="T20" fmla="*/ 784 w 6128"/>
                <a:gd name="T21" fmla="*/ 3015 h 6128"/>
                <a:gd name="T22" fmla="*/ 4942 w 6128"/>
                <a:gd name="T23" fmla="*/ 4942 h 6128"/>
                <a:gd name="T24" fmla="*/ 3015 w 6128"/>
                <a:gd name="T25" fmla="*/ 784 h 6128"/>
                <a:gd name="T26" fmla="*/ 2909 w 6128"/>
                <a:gd name="T27" fmla="*/ 390 h 6128"/>
                <a:gd name="T28" fmla="*/ 3024 w 6128"/>
                <a:gd name="T29" fmla="*/ 146 h 6128"/>
                <a:gd name="T30" fmla="*/ 3363 w 6128"/>
                <a:gd name="T31" fmla="*/ 3 h 6128"/>
                <a:gd name="T32" fmla="*/ 3820 w 6128"/>
                <a:gd name="T33" fmla="*/ 418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8" h="6128">
                  <a:moveTo>
                    <a:pt x="3820" y="418"/>
                  </a:moveTo>
                  <a:lnTo>
                    <a:pt x="6031" y="5287"/>
                  </a:lnTo>
                  <a:cubicBezTo>
                    <a:pt x="6110" y="5458"/>
                    <a:pt x="6128" y="5543"/>
                    <a:pt x="6125" y="5643"/>
                  </a:cubicBezTo>
                  <a:cubicBezTo>
                    <a:pt x="6122" y="5768"/>
                    <a:pt x="6080" y="5872"/>
                    <a:pt x="5976" y="5976"/>
                  </a:cubicBezTo>
                  <a:cubicBezTo>
                    <a:pt x="5872" y="6079"/>
                    <a:pt x="5768" y="6122"/>
                    <a:pt x="5643" y="6125"/>
                  </a:cubicBezTo>
                  <a:cubicBezTo>
                    <a:pt x="5543" y="6128"/>
                    <a:pt x="5458" y="6110"/>
                    <a:pt x="5287" y="6031"/>
                  </a:cubicBezTo>
                  <a:lnTo>
                    <a:pt x="418" y="3820"/>
                  </a:lnTo>
                  <a:cubicBezTo>
                    <a:pt x="183" y="3713"/>
                    <a:pt x="6" y="3616"/>
                    <a:pt x="3" y="3363"/>
                  </a:cubicBezTo>
                  <a:cubicBezTo>
                    <a:pt x="0" y="3244"/>
                    <a:pt x="55" y="3116"/>
                    <a:pt x="147" y="3024"/>
                  </a:cubicBezTo>
                  <a:cubicBezTo>
                    <a:pt x="217" y="2954"/>
                    <a:pt x="302" y="2918"/>
                    <a:pt x="390" y="2909"/>
                  </a:cubicBezTo>
                  <a:cubicBezTo>
                    <a:pt x="500" y="2896"/>
                    <a:pt x="582" y="2924"/>
                    <a:pt x="784" y="3015"/>
                  </a:cubicBezTo>
                  <a:lnTo>
                    <a:pt x="4942" y="4942"/>
                  </a:lnTo>
                  <a:lnTo>
                    <a:pt x="3015" y="784"/>
                  </a:lnTo>
                  <a:cubicBezTo>
                    <a:pt x="2924" y="582"/>
                    <a:pt x="2896" y="500"/>
                    <a:pt x="2909" y="390"/>
                  </a:cubicBezTo>
                  <a:cubicBezTo>
                    <a:pt x="2918" y="302"/>
                    <a:pt x="2954" y="217"/>
                    <a:pt x="3024" y="146"/>
                  </a:cubicBezTo>
                  <a:cubicBezTo>
                    <a:pt x="3116" y="55"/>
                    <a:pt x="3244" y="0"/>
                    <a:pt x="3363" y="3"/>
                  </a:cubicBezTo>
                  <a:cubicBezTo>
                    <a:pt x="3616" y="6"/>
                    <a:pt x="3714" y="183"/>
                    <a:pt x="3820" y="418"/>
                  </a:cubicBezTo>
                  <a:close/>
                </a:path>
              </a:pathLst>
            </a:custGeom>
            <a:solidFill>
              <a:srgbClr val="46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B9B47F2C-C3DF-0224-E025-209596E6F9AB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3543301"/>
              <a:ext cx="2208213" cy="2206625"/>
            </a:xfrm>
            <a:custGeom>
              <a:avLst/>
              <a:gdLst>
                <a:gd name="T0" fmla="*/ 3820 w 6128"/>
                <a:gd name="T1" fmla="*/ 5710 h 6124"/>
                <a:gd name="T2" fmla="*/ 6031 w 6128"/>
                <a:gd name="T3" fmla="*/ 841 h 6124"/>
                <a:gd name="T4" fmla="*/ 6125 w 6128"/>
                <a:gd name="T5" fmla="*/ 484 h 6124"/>
                <a:gd name="T6" fmla="*/ 5976 w 6128"/>
                <a:gd name="T7" fmla="*/ 152 h 6124"/>
                <a:gd name="T8" fmla="*/ 5643 w 6128"/>
                <a:gd name="T9" fmla="*/ 3 h 6124"/>
                <a:gd name="T10" fmla="*/ 5287 w 6128"/>
                <a:gd name="T11" fmla="*/ 97 h 6124"/>
                <a:gd name="T12" fmla="*/ 418 w 6128"/>
                <a:gd name="T13" fmla="*/ 2307 h 6124"/>
                <a:gd name="T14" fmla="*/ 3 w 6128"/>
                <a:gd name="T15" fmla="*/ 2765 h 6124"/>
                <a:gd name="T16" fmla="*/ 147 w 6128"/>
                <a:gd name="T17" fmla="*/ 3103 h 6124"/>
                <a:gd name="T18" fmla="*/ 390 w 6128"/>
                <a:gd name="T19" fmla="*/ 3219 h 6124"/>
                <a:gd name="T20" fmla="*/ 784 w 6128"/>
                <a:gd name="T21" fmla="*/ 3112 h 6124"/>
                <a:gd name="T22" fmla="*/ 4942 w 6128"/>
                <a:gd name="T23" fmla="*/ 1186 h 6124"/>
                <a:gd name="T24" fmla="*/ 3015 w 6128"/>
                <a:gd name="T25" fmla="*/ 5344 h 6124"/>
                <a:gd name="T26" fmla="*/ 2909 w 6128"/>
                <a:gd name="T27" fmla="*/ 5737 h 6124"/>
                <a:gd name="T28" fmla="*/ 3024 w 6128"/>
                <a:gd name="T29" fmla="*/ 5981 h 6124"/>
                <a:gd name="T30" fmla="*/ 3335 w 6128"/>
                <a:gd name="T31" fmla="*/ 6124 h 6124"/>
                <a:gd name="T32" fmla="*/ 3377 w 6128"/>
                <a:gd name="T33" fmla="*/ 6124 h 6124"/>
                <a:gd name="T34" fmla="*/ 3820 w 6128"/>
                <a:gd name="T35" fmla="*/ 5710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8" h="6124">
                  <a:moveTo>
                    <a:pt x="3820" y="5710"/>
                  </a:moveTo>
                  <a:lnTo>
                    <a:pt x="6031" y="841"/>
                  </a:lnTo>
                  <a:cubicBezTo>
                    <a:pt x="6110" y="670"/>
                    <a:pt x="6128" y="585"/>
                    <a:pt x="6125" y="484"/>
                  </a:cubicBezTo>
                  <a:cubicBezTo>
                    <a:pt x="6122" y="359"/>
                    <a:pt x="6080" y="256"/>
                    <a:pt x="5976" y="152"/>
                  </a:cubicBezTo>
                  <a:cubicBezTo>
                    <a:pt x="5872" y="48"/>
                    <a:pt x="5768" y="6"/>
                    <a:pt x="5643" y="3"/>
                  </a:cubicBezTo>
                  <a:cubicBezTo>
                    <a:pt x="5543" y="0"/>
                    <a:pt x="5458" y="18"/>
                    <a:pt x="5287" y="97"/>
                  </a:cubicBezTo>
                  <a:lnTo>
                    <a:pt x="418" y="2307"/>
                  </a:lnTo>
                  <a:cubicBezTo>
                    <a:pt x="183" y="2414"/>
                    <a:pt x="6" y="2511"/>
                    <a:pt x="3" y="2765"/>
                  </a:cubicBezTo>
                  <a:cubicBezTo>
                    <a:pt x="0" y="2884"/>
                    <a:pt x="55" y="3012"/>
                    <a:pt x="147" y="3103"/>
                  </a:cubicBezTo>
                  <a:cubicBezTo>
                    <a:pt x="217" y="3173"/>
                    <a:pt x="302" y="3210"/>
                    <a:pt x="390" y="3219"/>
                  </a:cubicBezTo>
                  <a:cubicBezTo>
                    <a:pt x="500" y="3231"/>
                    <a:pt x="582" y="3204"/>
                    <a:pt x="784" y="3112"/>
                  </a:cubicBezTo>
                  <a:lnTo>
                    <a:pt x="4942" y="1186"/>
                  </a:lnTo>
                  <a:lnTo>
                    <a:pt x="3015" y="5344"/>
                  </a:lnTo>
                  <a:cubicBezTo>
                    <a:pt x="2924" y="5545"/>
                    <a:pt x="2896" y="5628"/>
                    <a:pt x="2909" y="5737"/>
                  </a:cubicBezTo>
                  <a:cubicBezTo>
                    <a:pt x="2918" y="5826"/>
                    <a:pt x="2954" y="5911"/>
                    <a:pt x="3024" y="5981"/>
                  </a:cubicBezTo>
                  <a:cubicBezTo>
                    <a:pt x="3109" y="6065"/>
                    <a:pt x="3224" y="6119"/>
                    <a:pt x="3335" y="6124"/>
                  </a:cubicBezTo>
                  <a:lnTo>
                    <a:pt x="3377" y="6124"/>
                  </a:lnTo>
                  <a:cubicBezTo>
                    <a:pt x="3620" y="6115"/>
                    <a:pt x="3716" y="5940"/>
                    <a:pt x="3820" y="5710"/>
                  </a:cubicBezTo>
                  <a:close/>
                </a:path>
              </a:pathLst>
            </a:custGeom>
            <a:solidFill>
              <a:srgbClr val="FAA61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263D63A4-41A6-2E8D-A41A-073C3695623B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1106488"/>
              <a:ext cx="2208213" cy="2208213"/>
            </a:xfrm>
            <a:custGeom>
              <a:avLst/>
              <a:gdLst>
                <a:gd name="T0" fmla="*/ 5710 w 6127"/>
                <a:gd name="T1" fmla="*/ 3820 h 6128"/>
                <a:gd name="T2" fmla="*/ 841 w 6127"/>
                <a:gd name="T3" fmla="*/ 6031 h 6128"/>
                <a:gd name="T4" fmla="*/ 484 w 6127"/>
                <a:gd name="T5" fmla="*/ 6125 h 6128"/>
                <a:gd name="T6" fmla="*/ 152 w 6127"/>
                <a:gd name="T7" fmla="*/ 5976 h 6128"/>
                <a:gd name="T8" fmla="*/ 3 w 6127"/>
                <a:gd name="T9" fmla="*/ 5643 h 6128"/>
                <a:gd name="T10" fmla="*/ 97 w 6127"/>
                <a:gd name="T11" fmla="*/ 5287 h 6128"/>
                <a:gd name="T12" fmla="*/ 2307 w 6127"/>
                <a:gd name="T13" fmla="*/ 418 h 6128"/>
                <a:gd name="T14" fmla="*/ 2765 w 6127"/>
                <a:gd name="T15" fmla="*/ 3 h 6128"/>
                <a:gd name="T16" fmla="*/ 3103 w 6127"/>
                <a:gd name="T17" fmla="*/ 147 h 6128"/>
                <a:gd name="T18" fmla="*/ 3219 w 6127"/>
                <a:gd name="T19" fmla="*/ 390 h 6128"/>
                <a:gd name="T20" fmla="*/ 3112 w 6127"/>
                <a:gd name="T21" fmla="*/ 784 h 6128"/>
                <a:gd name="T22" fmla="*/ 1186 w 6127"/>
                <a:gd name="T23" fmla="*/ 4942 h 6128"/>
                <a:gd name="T24" fmla="*/ 5344 w 6127"/>
                <a:gd name="T25" fmla="*/ 3015 h 6128"/>
                <a:gd name="T26" fmla="*/ 5738 w 6127"/>
                <a:gd name="T27" fmla="*/ 2909 h 6128"/>
                <a:gd name="T28" fmla="*/ 5981 w 6127"/>
                <a:gd name="T29" fmla="*/ 3024 h 6128"/>
                <a:gd name="T30" fmla="*/ 6124 w 6127"/>
                <a:gd name="T31" fmla="*/ 3363 h 6128"/>
                <a:gd name="T32" fmla="*/ 5710 w 6127"/>
                <a:gd name="T33" fmla="*/ 3820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7" h="6128">
                  <a:moveTo>
                    <a:pt x="5710" y="3820"/>
                  </a:moveTo>
                  <a:lnTo>
                    <a:pt x="841" y="6031"/>
                  </a:lnTo>
                  <a:cubicBezTo>
                    <a:pt x="670" y="6110"/>
                    <a:pt x="585" y="6128"/>
                    <a:pt x="484" y="6125"/>
                  </a:cubicBezTo>
                  <a:cubicBezTo>
                    <a:pt x="359" y="6122"/>
                    <a:pt x="256" y="6080"/>
                    <a:pt x="152" y="5976"/>
                  </a:cubicBezTo>
                  <a:cubicBezTo>
                    <a:pt x="48" y="5872"/>
                    <a:pt x="6" y="5768"/>
                    <a:pt x="3" y="5643"/>
                  </a:cubicBezTo>
                  <a:cubicBezTo>
                    <a:pt x="0" y="5543"/>
                    <a:pt x="18" y="5458"/>
                    <a:pt x="97" y="5287"/>
                  </a:cubicBezTo>
                  <a:lnTo>
                    <a:pt x="2307" y="418"/>
                  </a:lnTo>
                  <a:cubicBezTo>
                    <a:pt x="2414" y="183"/>
                    <a:pt x="2511" y="6"/>
                    <a:pt x="2765" y="3"/>
                  </a:cubicBezTo>
                  <a:cubicBezTo>
                    <a:pt x="2884" y="0"/>
                    <a:pt x="3012" y="55"/>
                    <a:pt x="3103" y="147"/>
                  </a:cubicBezTo>
                  <a:cubicBezTo>
                    <a:pt x="3173" y="217"/>
                    <a:pt x="3210" y="302"/>
                    <a:pt x="3219" y="390"/>
                  </a:cubicBezTo>
                  <a:cubicBezTo>
                    <a:pt x="3231" y="500"/>
                    <a:pt x="3204" y="582"/>
                    <a:pt x="3112" y="784"/>
                  </a:cubicBezTo>
                  <a:lnTo>
                    <a:pt x="1186" y="4942"/>
                  </a:lnTo>
                  <a:lnTo>
                    <a:pt x="5344" y="3015"/>
                  </a:lnTo>
                  <a:cubicBezTo>
                    <a:pt x="5545" y="2924"/>
                    <a:pt x="5627" y="2896"/>
                    <a:pt x="5738" y="2909"/>
                  </a:cubicBezTo>
                  <a:cubicBezTo>
                    <a:pt x="5826" y="2918"/>
                    <a:pt x="5911" y="2954"/>
                    <a:pt x="5981" y="3024"/>
                  </a:cubicBezTo>
                  <a:cubicBezTo>
                    <a:pt x="6073" y="3116"/>
                    <a:pt x="6127" y="3244"/>
                    <a:pt x="6124" y="3363"/>
                  </a:cubicBezTo>
                  <a:cubicBezTo>
                    <a:pt x="6121" y="3616"/>
                    <a:pt x="5945" y="3714"/>
                    <a:pt x="5710" y="3820"/>
                  </a:cubicBezTo>
                  <a:close/>
                </a:path>
              </a:pathLst>
            </a:custGeom>
            <a:solidFill>
              <a:srgbClr val="FAA61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21A9263B-44D2-72F0-C55D-8BCAAF71DC5D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3543301"/>
              <a:ext cx="2208213" cy="2206625"/>
            </a:xfrm>
            <a:custGeom>
              <a:avLst/>
              <a:gdLst>
                <a:gd name="T0" fmla="*/ 5710 w 6127"/>
                <a:gd name="T1" fmla="*/ 2307 h 6124"/>
                <a:gd name="T2" fmla="*/ 841 w 6127"/>
                <a:gd name="T3" fmla="*/ 97 h 6124"/>
                <a:gd name="T4" fmla="*/ 484 w 6127"/>
                <a:gd name="T5" fmla="*/ 3 h 6124"/>
                <a:gd name="T6" fmla="*/ 152 w 6127"/>
                <a:gd name="T7" fmla="*/ 152 h 6124"/>
                <a:gd name="T8" fmla="*/ 3 w 6127"/>
                <a:gd name="T9" fmla="*/ 484 h 6124"/>
                <a:gd name="T10" fmla="*/ 97 w 6127"/>
                <a:gd name="T11" fmla="*/ 841 h 6124"/>
                <a:gd name="T12" fmla="*/ 2307 w 6127"/>
                <a:gd name="T13" fmla="*/ 5710 h 6124"/>
                <a:gd name="T14" fmla="*/ 2751 w 6127"/>
                <a:gd name="T15" fmla="*/ 6124 h 6124"/>
                <a:gd name="T16" fmla="*/ 2795 w 6127"/>
                <a:gd name="T17" fmla="*/ 6124 h 6124"/>
                <a:gd name="T18" fmla="*/ 3103 w 6127"/>
                <a:gd name="T19" fmla="*/ 5981 h 6124"/>
                <a:gd name="T20" fmla="*/ 3219 w 6127"/>
                <a:gd name="T21" fmla="*/ 5737 h 6124"/>
                <a:gd name="T22" fmla="*/ 3112 w 6127"/>
                <a:gd name="T23" fmla="*/ 5344 h 6124"/>
                <a:gd name="T24" fmla="*/ 1186 w 6127"/>
                <a:gd name="T25" fmla="*/ 1186 h 6124"/>
                <a:gd name="T26" fmla="*/ 5344 w 6127"/>
                <a:gd name="T27" fmla="*/ 3112 h 6124"/>
                <a:gd name="T28" fmla="*/ 5738 w 6127"/>
                <a:gd name="T29" fmla="*/ 3219 h 6124"/>
                <a:gd name="T30" fmla="*/ 5981 w 6127"/>
                <a:gd name="T31" fmla="*/ 3103 h 6124"/>
                <a:gd name="T32" fmla="*/ 6124 w 6127"/>
                <a:gd name="T33" fmla="*/ 2765 h 6124"/>
                <a:gd name="T34" fmla="*/ 5710 w 6127"/>
                <a:gd name="T35" fmla="*/ 2307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7" h="6124">
                  <a:moveTo>
                    <a:pt x="5710" y="2307"/>
                  </a:moveTo>
                  <a:lnTo>
                    <a:pt x="841" y="97"/>
                  </a:lnTo>
                  <a:cubicBezTo>
                    <a:pt x="670" y="18"/>
                    <a:pt x="585" y="0"/>
                    <a:pt x="484" y="3"/>
                  </a:cubicBezTo>
                  <a:cubicBezTo>
                    <a:pt x="359" y="6"/>
                    <a:pt x="256" y="48"/>
                    <a:pt x="152" y="152"/>
                  </a:cubicBezTo>
                  <a:cubicBezTo>
                    <a:pt x="48" y="256"/>
                    <a:pt x="6" y="359"/>
                    <a:pt x="3" y="484"/>
                  </a:cubicBezTo>
                  <a:cubicBezTo>
                    <a:pt x="0" y="585"/>
                    <a:pt x="18" y="670"/>
                    <a:pt x="97" y="841"/>
                  </a:cubicBezTo>
                  <a:lnTo>
                    <a:pt x="2307" y="5710"/>
                  </a:lnTo>
                  <a:cubicBezTo>
                    <a:pt x="2412" y="5940"/>
                    <a:pt x="2508" y="6115"/>
                    <a:pt x="2751" y="6124"/>
                  </a:cubicBezTo>
                  <a:lnTo>
                    <a:pt x="2795" y="6124"/>
                  </a:lnTo>
                  <a:cubicBezTo>
                    <a:pt x="2905" y="6118"/>
                    <a:pt x="3019" y="6065"/>
                    <a:pt x="3103" y="5981"/>
                  </a:cubicBezTo>
                  <a:cubicBezTo>
                    <a:pt x="3173" y="5911"/>
                    <a:pt x="3210" y="5826"/>
                    <a:pt x="3219" y="5737"/>
                  </a:cubicBezTo>
                  <a:cubicBezTo>
                    <a:pt x="3231" y="5628"/>
                    <a:pt x="3204" y="5545"/>
                    <a:pt x="3112" y="5344"/>
                  </a:cubicBezTo>
                  <a:lnTo>
                    <a:pt x="1186" y="1186"/>
                  </a:lnTo>
                  <a:lnTo>
                    <a:pt x="5344" y="3112"/>
                  </a:lnTo>
                  <a:cubicBezTo>
                    <a:pt x="5545" y="3204"/>
                    <a:pt x="5627" y="3231"/>
                    <a:pt x="5738" y="3219"/>
                  </a:cubicBezTo>
                  <a:cubicBezTo>
                    <a:pt x="5826" y="3210"/>
                    <a:pt x="5911" y="3173"/>
                    <a:pt x="5981" y="3103"/>
                  </a:cubicBezTo>
                  <a:cubicBezTo>
                    <a:pt x="6073" y="3012"/>
                    <a:pt x="6127" y="2883"/>
                    <a:pt x="6124" y="2765"/>
                  </a:cubicBezTo>
                  <a:cubicBezTo>
                    <a:pt x="6121" y="2511"/>
                    <a:pt x="5945" y="2414"/>
                    <a:pt x="5710" y="2307"/>
                  </a:cubicBezTo>
                  <a:close/>
                </a:path>
              </a:pathLst>
            </a:custGeom>
            <a:solidFill>
              <a:srgbClr val="19ABB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3AE2AE84-7C1F-02C3-3286-37D5DDE6228A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1106488"/>
              <a:ext cx="2208213" cy="2208213"/>
            </a:xfrm>
            <a:custGeom>
              <a:avLst/>
              <a:gdLst>
                <a:gd name="T0" fmla="*/ 3820 w 6128"/>
                <a:gd name="T1" fmla="*/ 418 h 6128"/>
                <a:gd name="T2" fmla="*/ 6031 w 6128"/>
                <a:gd name="T3" fmla="*/ 5287 h 6128"/>
                <a:gd name="T4" fmla="*/ 6125 w 6128"/>
                <a:gd name="T5" fmla="*/ 5643 h 6128"/>
                <a:gd name="T6" fmla="*/ 5976 w 6128"/>
                <a:gd name="T7" fmla="*/ 5976 h 6128"/>
                <a:gd name="T8" fmla="*/ 5643 w 6128"/>
                <a:gd name="T9" fmla="*/ 6125 h 6128"/>
                <a:gd name="T10" fmla="*/ 5287 w 6128"/>
                <a:gd name="T11" fmla="*/ 6031 h 6128"/>
                <a:gd name="T12" fmla="*/ 418 w 6128"/>
                <a:gd name="T13" fmla="*/ 3820 h 6128"/>
                <a:gd name="T14" fmla="*/ 3 w 6128"/>
                <a:gd name="T15" fmla="*/ 3363 h 6128"/>
                <a:gd name="T16" fmla="*/ 147 w 6128"/>
                <a:gd name="T17" fmla="*/ 3024 h 6128"/>
                <a:gd name="T18" fmla="*/ 390 w 6128"/>
                <a:gd name="T19" fmla="*/ 2909 h 6128"/>
                <a:gd name="T20" fmla="*/ 784 w 6128"/>
                <a:gd name="T21" fmla="*/ 3015 h 6128"/>
                <a:gd name="T22" fmla="*/ 4942 w 6128"/>
                <a:gd name="T23" fmla="*/ 4942 h 6128"/>
                <a:gd name="T24" fmla="*/ 3015 w 6128"/>
                <a:gd name="T25" fmla="*/ 784 h 6128"/>
                <a:gd name="T26" fmla="*/ 2909 w 6128"/>
                <a:gd name="T27" fmla="*/ 390 h 6128"/>
                <a:gd name="T28" fmla="*/ 3024 w 6128"/>
                <a:gd name="T29" fmla="*/ 146 h 6128"/>
                <a:gd name="T30" fmla="*/ 3363 w 6128"/>
                <a:gd name="T31" fmla="*/ 3 h 6128"/>
                <a:gd name="T32" fmla="*/ 3820 w 6128"/>
                <a:gd name="T33" fmla="*/ 418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8" h="6128">
                  <a:moveTo>
                    <a:pt x="3820" y="418"/>
                  </a:moveTo>
                  <a:lnTo>
                    <a:pt x="6031" y="5287"/>
                  </a:lnTo>
                  <a:cubicBezTo>
                    <a:pt x="6110" y="5458"/>
                    <a:pt x="6128" y="5543"/>
                    <a:pt x="6125" y="5643"/>
                  </a:cubicBezTo>
                  <a:cubicBezTo>
                    <a:pt x="6122" y="5768"/>
                    <a:pt x="6080" y="5872"/>
                    <a:pt x="5976" y="5976"/>
                  </a:cubicBezTo>
                  <a:cubicBezTo>
                    <a:pt x="5872" y="6079"/>
                    <a:pt x="5768" y="6122"/>
                    <a:pt x="5643" y="6125"/>
                  </a:cubicBezTo>
                  <a:cubicBezTo>
                    <a:pt x="5543" y="6128"/>
                    <a:pt x="5458" y="6110"/>
                    <a:pt x="5287" y="6031"/>
                  </a:cubicBezTo>
                  <a:lnTo>
                    <a:pt x="418" y="3820"/>
                  </a:lnTo>
                  <a:cubicBezTo>
                    <a:pt x="183" y="3713"/>
                    <a:pt x="6" y="3616"/>
                    <a:pt x="3" y="3363"/>
                  </a:cubicBezTo>
                  <a:cubicBezTo>
                    <a:pt x="0" y="3244"/>
                    <a:pt x="55" y="3116"/>
                    <a:pt x="147" y="3024"/>
                  </a:cubicBezTo>
                  <a:cubicBezTo>
                    <a:pt x="217" y="2954"/>
                    <a:pt x="302" y="2918"/>
                    <a:pt x="390" y="2909"/>
                  </a:cubicBezTo>
                  <a:cubicBezTo>
                    <a:pt x="500" y="2896"/>
                    <a:pt x="582" y="2924"/>
                    <a:pt x="784" y="3015"/>
                  </a:cubicBezTo>
                  <a:lnTo>
                    <a:pt x="4942" y="4942"/>
                  </a:lnTo>
                  <a:lnTo>
                    <a:pt x="3015" y="784"/>
                  </a:lnTo>
                  <a:cubicBezTo>
                    <a:pt x="2924" y="582"/>
                    <a:pt x="2896" y="500"/>
                    <a:pt x="2909" y="390"/>
                  </a:cubicBezTo>
                  <a:cubicBezTo>
                    <a:pt x="2918" y="302"/>
                    <a:pt x="2954" y="217"/>
                    <a:pt x="3024" y="146"/>
                  </a:cubicBezTo>
                  <a:cubicBezTo>
                    <a:pt x="3116" y="55"/>
                    <a:pt x="3244" y="0"/>
                    <a:pt x="3363" y="3"/>
                  </a:cubicBezTo>
                  <a:cubicBezTo>
                    <a:pt x="3616" y="6"/>
                    <a:pt x="3714" y="183"/>
                    <a:pt x="3820" y="418"/>
                  </a:cubicBezTo>
                  <a:close/>
                </a:path>
              </a:pathLst>
            </a:custGeom>
            <a:solidFill>
              <a:srgbClr val="19ABB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229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opetu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:a16="http://schemas.microsoft.com/office/drawing/2014/main" id="{42631104-264C-4A3D-B57C-A3279DE785C7}"/>
              </a:ext>
            </a:extLst>
          </p:cNvPr>
          <p:cNvSpPr txBox="1"/>
          <p:nvPr userDrawn="1"/>
        </p:nvSpPr>
        <p:spPr>
          <a:xfrm>
            <a:off x="4210216" y="4039899"/>
            <a:ext cx="3768918" cy="1148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fi-FI" sz="1200" b="0" i="0">
                <a:solidFill>
                  <a:schemeClr val="bg1"/>
                </a:solidFill>
                <a:latin typeface="Lucida Sans Typewriter" panose="020B0509030504030204" pitchFamily="49" charset="77"/>
              </a:rPr>
              <a:t>Eteläranta 10, </a:t>
            </a:r>
          </a:p>
          <a:p>
            <a:pPr algn="ctr">
              <a:lnSpc>
                <a:spcPct val="105000"/>
              </a:lnSpc>
            </a:pPr>
            <a:r>
              <a:rPr lang="fi-FI" sz="1200" b="0" i="0">
                <a:solidFill>
                  <a:schemeClr val="bg1"/>
                </a:solidFill>
                <a:latin typeface="Lucida Sans Typewriter" panose="020B0509030504030204" pitchFamily="49" charset="77"/>
              </a:rPr>
              <a:t>00130 Helsinki</a:t>
            </a:r>
          </a:p>
          <a:p>
            <a:pPr algn="ctr">
              <a:lnSpc>
                <a:spcPct val="105000"/>
              </a:lnSpc>
            </a:pPr>
            <a:r>
              <a:rPr lang="fi-FI" sz="1200" b="0" i="0">
                <a:solidFill>
                  <a:schemeClr val="bg1"/>
                </a:solidFill>
                <a:latin typeface="Lucida Sans Typewriter" panose="020B0509030504030204" pitchFamily="49" charset="77"/>
              </a:rPr>
              <a:t>www.hyvinvointiala.fi</a:t>
            </a:r>
          </a:p>
          <a:p>
            <a:pPr algn="ctr">
              <a:lnSpc>
                <a:spcPct val="105000"/>
              </a:lnSpc>
            </a:pPr>
            <a:endParaRPr lang="fi-FI" sz="1200" b="0" i="0">
              <a:solidFill>
                <a:schemeClr val="bg1"/>
              </a:solidFill>
              <a:latin typeface="Lucida Sans Typewriter" panose="020B0509030504030204" pitchFamily="49" charset="77"/>
            </a:endParaRPr>
          </a:p>
          <a:p>
            <a:pPr algn="ctr">
              <a:lnSpc>
                <a:spcPct val="105000"/>
              </a:lnSpc>
            </a:pPr>
            <a:r>
              <a:rPr lang="fi-FI" sz="1200" b="0" i="0">
                <a:solidFill>
                  <a:schemeClr val="bg1"/>
                </a:solidFill>
                <a:latin typeface="Lucida Sans Typewriter" panose="020B0509030504030204" pitchFamily="49" charset="77"/>
              </a:rPr>
              <a:t>    Hyvinvointiala</a:t>
            </a:r>
          </a:p>
          <a:p>
            <a:pPr algn="ctr">
              <a:lnSpc>
                <a:spcPct val="105000"/>
              </a:lnSpc>
            </a:pPr>
            <a:r>
              <a:rPr lang="fi-FI" sz="1200" b="0" i="0">
                <a:solidFill>
                  <a:schemeClr val="bg1"/>
                </a:solidFill>
                <a:latin typeface="Lucida Sans Typewriter" panose="020B0509030504030204" pitchFamily="49" charset="77"/>
              </a:rPr>
              <a:t>   @Hyvinvointiala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3346EBE5-B3CE-4EE3-B665-A7E9382F2487}"/>
              </a:ext>
            </a:extLst>
          </p:cNvPr>
          <p:cNvSpPr txBox="1"/>
          <p:nvPr userDrawn="1"/>
        </p:nvSpPr>
        <p:spPr>
          <a:xfrm>
            <a:off x="4214698" y="3260031"/>
            <a:ext cx="3768918" cy="6331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fi-FI" sz="2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HYVINVOINTIALA</a:t>
            </a:r>
            <a:br>
              <a:rPr lang="fi-FI" sz="2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i-FI" sz="2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HALI RY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7476C863-7006-4CA7-80BF-3854CB1552F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24457" y="4831266"/>
            <a:ext cx="123910" cy="123910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7088088E-9F9F-46A1-8A53-9E6D2D83B79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48232" y="5023905"/>
            <a:ext cx="135765" cy="117489"/>
          </a:xfrm>
          <a:prstGeom prst="rect">
            <a:avLst/>
          </a:prstGeom>
        </p:spPr>
      </p:pic>
      <p:grpSp>
        <p:nvGrpSpPr>
          <p:cNvPr id="32" name="Ryhmä 8">
            <a:extLst>
              <a:ext uri="{FF2B5EF4-FFF2-40B4-BE49-F238E27FC236}">
                <a16:creationId xmlns:a16="http://schemas.microsoft.com/office/drawing/2014/main" id="{E9449A90-6D28-E309-D184-07DE57B06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5379057" y="1590419"/>
            <a:ext cx="1396118" cy="1395641"/>
            <a:chOff x="3773488" y="1106488"/>
            <a:chExt cx="4645026" cy="4643438"/>
          </a:xfrm>
        </p:grpSpPr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2A00DAC1-CAEA-AAE2-8701-A6C146F02D9B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3543301"/>
              <a:ext cx="2208213" cy="2206625"/>
            </a:xfrm>
            <a:custGeom>
              <a:avLst/>
              <a:gdLst>
                <a:gd name="T0" fmla="*/ 3820 w 6128"/>
                <a:gd name="T1" fmla="*/ 5710 h 6124"/>
                <a:gd name="T2" fmla="*/ 6031 w 6128"/>
                <a:gd name="T3" fmla="*/ 841 h 6124"/>
                <a:gd name="T4" fmla="*/ 6125 w 6128"/>
                <a:gd name="T5" fmla="*/ 484 h 6124"/>
                <a:gd name="T6" fmla="*/ 5976 w 6128"/>
                <a:gd name="T7" fmla="*/ 152 h 6124"/>
                <a:gd name="T8" fmla="*/ 5643 w 6128"/>
                <a:gd name="T9" fmla="*/ 3 h 6124"/>
                <a:gd name="T10" fmla="*/ 5287 w 6128"/>
                <a:gd name="T11" fmla="*/ 97 h 6124"/>
                <a:gd name="T12" fmla="*/ 418 w 6128"/>
                <a:gd name="T13" fmla="*/ 2307 h 6124"/>
                <a:gd name="T14" fmla="*/ 3 w 6128"/>
                <a:gd name="T15" fmla="*/ 2765 h 6124"/>
                <a:gd name="T16" fmla="*/ 147 w 6128"/>
                <a:gd name="T17" fmla="*/ 3103 h 6124"/>
                <a:gd name="T18" fmla="*/ 390 w 6128"/>
                <a:gd name="T19" fmla="*/ 3219 h 6124"/>
                <a:gd name="T20" fmla="*/ 784 w 6128"/>
                <a:gd name="T21" fmla="*/ 3112 h 6124"/>
                <a:gd name="T22" fmla="*/ 4942 w 6128"/>
                <a:gd name="T23" fmla="*/ 1186 h 6124"/>
                <a:gd name="T24" fmla="*/ 3015 w 6128"/>
                <a:gd name="T25" fmla="*/ 5344 h 6124"/>
                <a:gd name="T26" fmla="*/ 2909 w 6128"/>
                <a:gd name="T27" fmla="*/ 5737 h 6124"/>
                <a:gd name="T28" fmla="*/ 3024 w 6128"/>
                <a:gd name="T29" fmla="*/ 5981 h 6124"/>
                <a:gd name="T30" fmla="*/ 3335 w 6128"/>
                <a:gd name="T31" fmla="*/ 6124 h 6124"/>
                <a:gd name="T32" fmla="*/ 3377 w 6128"/>
                <a:gd name="T33" fmla="*/ 6124 h 6124"/>
                <a:gd name="T34" fmla="*/ 3820 w 6128"/>
                <a:gd name="T35" fmla="*/ 5710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8" h="6124">
                  <a:moveTo>
                    <a:pt x="3820" y="5710"/>
                  </a:moveTo>
                  <a:lnTo>
                    <a:pt x="6031" y="841"/>
                  </a:lnTo>
                  <a:cubicBezTo>
                    <a:pt x="6110" y="670"/>
                    <a:pt x="6128" y="585"/>
                    <a:pt x="6125" y="484"/>
                  </a:cubicBezTo>
                  <a:cubicBezTo>
                    <a:pt x="6122" y="359"/>
                    <a:pt x="6080" y="256"/>
                    <a:pt x="5976" y="152"/>
                  </a:cubicBezTo>
                  <a:cubicBezTo>
                    <a:pt x="5872" y="48"/>
                    <a:pt x="5768" y="6"/>
                    <a:pt x="5643" y="3"/>
                  </a:cubicBezTo>
                  <a:cubicBezTo>
                    <a:pt x="5543" y="0"/>
                    <a:pt x="5458" y="18"/>
                    <a:pt x="5287" y="97"/>
                  </a:cubicBezTo>
                  <a:lnTo>
                    <a:pt x="418" y="2307"/>
                  </a:lnTo>
                  <a:cubicBezTo>
                    <a:pt x="183" y="2414"/>
                    <a:pt x="6" y="2511"/>
                    <a:pt x="3" y="2765"/>
                  </a:cubicBezTo>
                  <a:cubicBezTo>
                    <a:pt x="0" y="2884"/>
                    <a:pt x="55" y="3012"/>
                    <a:pt x="147" y="3103"/>
                  </a:cubicBezTo>
                  <a:cubicBezTo>
                    <a:pt x="217" y="3173"/>
                    <a:pt x="302" y="3210"/>
                    <a:pt x="390" y="3219"/>
                  </a:cubicBezTo>
                  <a:cubicBezTo>
                    <a:pt x="500" y="3231"/>
                    <a:pt x="582" y="3204"/>
                    <a:pt x="784" y="3112"/>
                  </a:cubicBezTo>
                  <a:lnTo>
                    <a:pt x="4942" y="1186"/>
                  </a:lnTo>
                  <a:lnTo>
                    <a:pt x="3015" y="5344"/>
                  </a:lnTo>
                  <a:cubicBezTo>
                    <a:pt x="2924" y="5545"/>
                    <a:pt x="2896" y="5628"/>
                    <a:pt x="2909" y="5737"/>
                  </a:cubicBezTo>
                  <a:cubicBezTo>
                    <a:pt x="2918" y="5826"/>
                    <a:pt x="2954" y="5911"/>
                    <a:pt x="3024" y="5981"/>
                  </a:cubicBezTo>
                  <a:cubicBezTo>
                    <a:pt x="3109" y="6065"/>
                    <a:pt x="3224" y="6119"/>
                    <a:pt x="3335" y="6124"/>
                  </a:cubicBezTo>
                  <a:lnTo>
                    <a:pt x="3377" y="6124"/>
                  </a:lnTo>
                  <a:cubicBezTo>
                    <a:pt x="3620" y="6115"/>
                    <a:pt x="3716" y="5940"/>
                    <a:pt x="3820" y="5710"/>
                  </a:cubicBezTo>
                  <a:close/>
                </a:path>
              </a:pathLst>
            </a:custGeom>
            <a:solidFill>
              <a:srgbClr val="F7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B813FACB-6DD3-A042-EDE8-9CF72DE85A86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1106488"/>
              <a:ext cx="2208213" cy="2208213"/>
            </a:xfrm>
            <a:custGeom>
              <a:avLst/>
              <a:gdLst>
                <a:gd name="T0" fmla="*/ 5710 w 6127"/>
                <a:gd name="T1" fmla="*/ 3820 h 6128"/>
                <a:gd name="T2" fmla="*/ 841 w 6127"/>
                <a:gd name="T3" fmla="*/ 6031 h 6128"/>
                <a:gd name="T4" fmla="*/ 484 w 6127"/>
                <a:gd name="T5" fmla="*/ 6125 h 6128"/>
                <a:gd name="T6" fmla="*/ 152 w 6127"/>
                <a:gd name="T7" fmla="*/ 5976 h 6128"/>
                <a:gd name="T8" fmla="*/ 3 w 6127"/>
                <a:gd name="T9" fmla="*/ 5643 h 6128"/>
                <a:gd name="T10" fmla="*/ 97 w 6127"/>
                <a:gd name="T11" fmla="*/ 5287 h 6128"/>
                <a:gd name="T12" fmla="*/ 2307 w 6127"/>
                <a:gd name="T13" fmla="*/ 418 h 6128"/>
                <a:gd name="T14" fmla="*/ 2765 w 6127"/>
                <a:gd name="T15" fmla="*/ 3 h 6128"/>
                <a:gd name="T16" fmla="*/ 3103 w 6127"/>
                <a:gd name="T17" fmla="*/ 147 h 6128"/>
                <a:gd name="T18" fmla="*/ 3219 w 6127"/>
                <a:gd name="T19" fmla="*/ 390 h 6128"/>
                <a:gd name="T20" fmla="*/ 3112 w 6127"/>
                <a:gd name="T21" fmla="*/ 784 h 6128"/>
                <a:gd name="T22" fmla="*/ 1186 w 6127"/>
                <a:gd name="T23" fmla="*/ 4942 h 6128"/>
                <a:gd name="T24" fmla="*/ 5344 w 6127"/>
                <a:gd name="T25" fmla="*/ 3015 h 6128"/>
                <a:gd name="T26" fmla="*/ 5738 w 6127"/>
                <a:gd name="T27" fmla="*/ 2909 h 6128"/>
                <a:gd name="T28" fmla="*/ 5981 w 6127"/>
                <a:gd name="T29" fmla="*/ 3024 h 6128"/>
                <a:gd name="T30" fmla="*/ 6124 w 6127"/>
                <a:gd name="T31" fmla="*/ 3363 h 6128"/>
                <a:gd name="T32" fmla="*/ 5710 w 6127"/>
                <a:gd name="T33" fmla="*/ 3820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7" h="6128">
                  <a:moveTo>
                    <a:pt x="5710" y="3820"/>
                  </a:moveTo>
                  <a:lnTo>
                    <a:pt x="841" y="6031"/>
                  </a:lnTo>
                  <a:cubicBezTo>
                    <a:pt x="670" y="6110"/>
                    <a:pt x="585" y="6128"/>
                    <a:pt x="484" y="6125"/>
                  </a:cubicBezTo>
                  <a:cubicBezTo>
                    <a:pt x="359" y="6122"/>
                    <a:pt x="256" y="6080"/>
                    <a:pt x="152" y="5976"/>
                  </a:cubicBezTo>
                  <a:cubicBezTo>
                    <a:pt x="48" y="5872"/>
                    <a:pt x="6" y="5768"/>
                    <a:pt x="3" y="5643"/>
                  </a:cubicBezTo>
                  <a:cubicBezTo>
                    <a:pt x="0" y="5543"/>
                    <a:pt x="18" y="5458"/>
                    <a:pt x="97" y="5287"/>
                  </a:cubicBezTo>
                  <a:lnTo>
                    <a:pt x="2307" y="418"/>
                  </a:lnTo>
                  <a:cubicBezTo>
                    <a:pt x="2414" y="183"/>
                    <a:pt x="2511" y="6"/>
                    <a:pt x="2765" y="3"/>
                  </a:cubicBezTo>
                  <a:cubicBezTo>
                    <a:pt x="2884" y="0"/>
                    <a:pt x="3012" y="55"/>
                    <a:pt x="3103" y="147"/>
                  </a:cubicBezTo>
                  <a:cubicBezTo>
                    <a:pt x="3173" y="217"/>
                    <a:pt x="3210" y="302"/>
                    <a:pt x="3219" y="390"/>
                  </a:cubicBezTo>
                  <a:cubicBezTo>
                    <a:pt x="3231" y="500"/>
                    <a:pt x="3204" y="582"/>
                    <a:pt x="3112" y="784"/>
                  </a:cubicBezTo>
                  <a:lnTo>
                    <a:pt x="1186" y="4942"/>
                  </a:lnTo>
                  <a:lnTo>
                    <a:pt x="5344" y="3015"/>
                  </a:lnTo>
                  <a:cubicBezTo>
                    <a:pt x="5545" y="2924"/>
                    <a:pt x="5627" y="2896"/>
                    <a:pt x="5738" y="2909"/>
                  </a:cubicBezTo>
                  <a:cubicBezTo>
                    <a:pt x="5826" y="2918"/>
                    <a:pt x="5911" y="2954"/>
                    <a:pt x="5981" y="3024"/>
                  </a:cubicBezTo>
                  <a:cubicBezTo>
                    <a:pt x="6073" y="3116"/>
                    <a:pt x="6127" y="3244"/>
                    <a:pt x="6124" y="3363"/>
                  </a:cubicBezTo>
                  <a:cubicBezTo>
                    <a:pt x="6121" y="3616"/>
                    <a:pt x="5945" y="3714"/>
                    <a:pt x="5710" y="3820"/>
                  </a:cubicBezTo>
                  <a:close/>
                </a:path>
              </a:pathLst>
            </a:custGeom>
            <a:solidFill>
              <a:srgbClr val="F7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1B39C944-0885-CF8F-FA13-AD49E60BAE18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3543301"/>
              <a:ext cx="2208213" cy="2206625"/>
            </a:xfrm>
            <a:custGeom>
              <a:avLst/>
              <a:gdLst>
                <a:gd name="T0" fmla="*/ 5710 w 6127"/>
                <a:gd name="T1" fmla="*/ 2307 h 6124"/>
                <a:gd name="T2" fmla="*/ 841 w 6127"/>
                <a:gd name="T3" fmla="*/ 97 h 6124"/>
                <a:gd name="T4" fmla="*/ 484 w 6127"/>
                <a:gd name="T5" fmla="*/ 3 h 6124"/>
                <a:gd name="T6" fmla="*/ 152 w 6127"/>
                <a:gd name="T7" fmla="*/ 152 h 6124"/>
                <a:gd name="T8" fmla="*/ 3 w 6127"/>
                <a:gd name="T9" fmla="*/ 484 h 6124"/>
                <a:gd name="T10" fmla="*/ 97 w 6127"/>
                <a:gd name="T11" fmla="*/ 841 h 6124"/>
                <a:gd name="T12" fmla="*/ 2307 w 6127"/>
                <a:gd name="T13" fmla="*/ 5710 h 6124"/>
                <a:gd name="T14" fmla="*/ 2751 w 6127"/>
                <a:gd name="T15" fmla="*/ 6124 h 6124"/>
                <a:gd name="T16" fmla="*/ 2795 w 6127"/>
                <a:gd name="T17" fmla="*/ 6124 h 6124"/>
                <a:gd name="T18" fmla="*/ 3103 w 6127"/>
                <a:gd name="T19" fmla="*/ 5981 h 6124"/>
                <a:gd name="T20" fmla="*/ 3219 w 6127"/>
                <a:gd name="T21" fmla="*/ 5737 h 6124"/>
                <a:gd name="T22" fmla="*/ 3112 w 6127"/>
                <a:gd name="T23" fmla="*/ 5344 h 6124"/>
                <a:gd name="T24" fmla="*/ 1186 w 6127"/>
                <a:gd name="T25" fmla="*/ 1186 h 6124"/>
                <a:gd name="T26" fmla="*/ 5344 w 6127"/>
                <a:gd name="T27" fmla="*/ 3112 h 6124"/>
                <a:gd name="T28" fmla="*/ 5738 w 6127"/>
                <a:gd name="T29" fmla="*/ 3219 h 6124"/>
                <a:gd name="T30" fmla="*/ 5981 w 6127"/>
                <a:gd name="T31" fmla="*/ 3103 h 6124"/>
                <a:gd name="T32" fmla="*/ 6124 w 6127"/>
                <a:gd name="T33" fmla="*/ 2765 h 6124"/>
                <a:gd name="T34" fmla="*/ 5710 w 6127"/>
                <a:gd name="T35" fmla="*/ 2307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7" h="6124">
                  <a:moveTo>
                    <a:pt x="5710" y="2307"/>
                  </a:moveTo>
                  <a:lnTo>
                    <a:pt x="841" y="97"/>
                  </a:lnTo>
                  <a:cubicBezTo>
                    <a:pt x="670" y="18"/>
                    <a:pt x="585" y="0"/>
                    <a:pt x="484" y="3"/>
                  </a:cubicBezTo>
                  <a:cubicBezTo>
                    <a:pt x="359" y="6"/>
                    <a:pt x="256" y="48"/>
                    <a:pt x="152" y="152"/>
                  </a:cubicBezTo>
                  <a:cubicBezTo>
                    <a:pt x="48" y="256"/>
                    <a:pt x="6" y="359"/>
                    <a:pt x="3" y="484"/>
                  </a:cubicBezTo>
                  <a:cubicBezTo>
                    <a:pt x="0" y="585"/>
                    <a:pt x="18" y="670"/>
                    <a:pt x="97" y="841"/>
                  </a:cubicBezTo>
                  <a:lnTo>
                    <a:pt x="2307" y="5710"/>
                  </a:lnTo>
                  <a:cubicBezTo>
                    <a:pt x="2412" y="5940"/>
                    <a:pt x="2508" y="6115"/>
                    <a:pt x="2751" y="6124"/>
                  </a:cubicBezTo>
                  <a:lnTo>
                    <a:pt x="2795" y="6124"/>
                  </a:lnTo>
                  <a:cubicBezTo>
                    <a:pt x="2905" y="6118"/>
                    <a:pt x="3019" y="6065"/>
                    <a:pt x="3103" y="5981"/>
                  </a:cubicBezTo>
                  <a:cubicBezTo>
                    <a:pt x="3173" y="5911"/>
                    <a:pt x="3210" y="5826"/>
                    <a:pt x="3219" y="5737"/>
                  </a:cubicBezTo>
                  <a:cubicBezTo>
                    <a:pt x="3231" y="5628"/>
                    <a:pt x="3204" y="5545"/>
                    <a:pt x="3112" y="5344"/>
                  </a:cubicBezTo>
                  <a:lnTo>
                    <a:pt x="1186" y="1186"/>
                  </a:lnTo>
                  <a:lnTo>
                    <a:pt x="5344" y="3112"/>
                  </a:lnTo>
                  <a:cubicBezTo>
                    <a:pt x="5545" y="3204"/>
                    <a:pt x="5627" y="3231"/>
                    <a:pt x="5738" y="3219"/>
                  </a:cubicBezTo>
                  <a:cubicBezTo>
                    <a:pt x="5826" y="3210"/>
                    <a:pt x="5911" y="3173"/>
                    <a:pt x="5981" y="3103"/>
                  </a:cubicBezTo>
                  <a:cubicBezTo>
                    <a:pt x="6073" y="3012"/>
                    <a:pt x="6127" y="2883"/>
                    <a:pt x="6124" y="2765"/>
                  </a:cubicBezTo>
                  <a:cubicBezTo>
                    <a:pt x="6121" y="2511"/>
                    <a:pt x="5945" y="2414"/>
                    <a:pt x="5710" y="2307"/>
                  </a:cubicBezTo>
                  <a:close/>
                </a:path>
              </a:pathLst>
            </a:custGeom>
            <a:solidFill>
              <a:srgbClr val="46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E73CC9A5-23D7-73B0-B11B-0CF8D748BB6A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1106488"/>
              <a:ext cx="2208213" cy="2208213"/>
            </a:xfrm>
            <a:custGeom>
              <a:avLst/>
              <a:gdLst>
                <a:gd name="T0" fmla="*/ 3820 w 6128"/>
                <a:gd name="T1" fmla="*/ 418 h 6128"/>
                <a:gd name="T2" fmla="*/ 6031 w 6128"/>
                <a:gd name="T3" fmla="*/ 5287 h 6128"/>
                <a:gd name="T4" fmla="*/ 6125 w 6128"/>
                <a:gd name="T5" fmla="*/ 5643 h 6128"/>
                <a:gd name="T6" fmla="*/ 5976 w 6128"/>
                <a:gd name="T7" fmla="*/ 5976 h 6128"/>
                <a:gd name="T8" fmla="*/ 5643 w 6128"/>
                <a:gd name="T9" fmla="*/ 6125 h 6128"/>
                <a:gd name="T10" fmla="*/ 5287 w 6128"/>
                <a:gd name="T11" fmla="*/ 6031 h 6128"/>
                <a:gd name="T12" fmla="*/ 418 w 6128"/>
                <a:gd name="T13" fmla="*/ 3820 h 6128"/>
                <a:gd name="T14" fmla="*/ 3 w 6128"/>
                <a:gd name="T15" fmla="*/ 3363 h 6128"/>
                <a:gd name="T16" fmla="*/ 147 w 6128"/>
                <a:gd name="T17" fmla="*/ 3024 h 6128"/>
                <a:gd name="T18" fmla="*/ 390 w 6128"/>
                <a:gd name="T19" fmla="*/ 2909 h 6128"/>
                <a:gd name="T20" fmla="*/ 784 w 6128"/>
                <a:gd name="T21" fmla="*/ 3015 h 6128"/>
                <a:gd name="T22" fmla="*/ 4942 w 6128"/>
                <a:gd name="T23" fmla="*/ 4942 h 6128"/>
                <a:gd name="T24" fmla="*/ 3015 w 6128"/>
                <a:gd name="T25" fmla="*/ 784 h 6128"/>
                <a:gd name="T26" fmla="*/ 2909 w 6128"/>
                <a:gd name="T27" fmla="*/ 390 h 6128"/>
                <a:gd name="T28" fmla="*/ 3024 w 6128"/>
                <a:gd name="T29" fmla="*/ 146 h 6128"/>
                <a:gd name="T30" fmla="*/ 3363 w 6128"/>
                <a:gd name="T31" fmla="*/ 3 h 6128"/>
                <a:gd name="T32" fmla="*/ 3820 w 6128"/>
                <a:gd name="T33" fmla="*/ 418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8" h="6128">
                  <a:moveTo>
                    <a:pt x="3820" y="418"/>
                  </a:moveTo>
                  <a:lnTo>
                    <a:pt x="6031" y="5287"/>
                  </a:lnTo>
                  <a:cubicBezTo>
                    <a:pt x="6110" y="5458"/>
                    <a:pt x="6128" y="5543"/>
                    <a:pt x="6125" y="5643"/>
                  </a:cubicBezTo>
                  <a:cubicBezTo>
                    <a:pt x="6122" y="5768"/>
                    <a:pt x="6080" y="5872"/>
                    <a:pt x="5976" y="5976"/>
                  </a:cubicBezTo>
                  <a:cubicBezTo>
                    <a:pt x="5872" y="6079"/>
                    <a:pt x="5768" y="6122"/>
                    <a:pt x="5643" y="6125"/>
                  </a:cubicBezTo>
                  <a:cubicBezTo>
                    <a:pt x="5543" y="6128"/>
                    <a:pt x="5458" y="6110"/>
                    <a:pt x="5287" y="6031"/>
                  </a:cubicBezTo>
                  <a:lnTo>
                    <a:pt x="418" y="3820"/>
                  </a:lnTo>
                  <a:cubicBezTo>
                    <a:pt x="183" y="3713"/>
                    <a:pt x="6" y="3616"/>
                    <a:pt x="3" y="3363"/>
                  </a:cubicBezTo>
                  <a:cubicBezTo>
                    <a:pt x="0" y="3244"/>
                    <a:pt x="55" y="3116"/>
                    <a:pt x="147" y="3024"/>
                  </a:cubicBezTo>
                  <a:cubicBezTo>
                    <a:pt x="217" y="2954"/>
                    <a:pt x="302" y="2918"/>
                    <a:pt x="390" y="2909"/>
                  </a:cubicBezTo>
                  <a:cubicBezTo>
                    <a:pt x="500" y="2896"/>
                    <a:pt x="582" y="2924"/>
                    <a:pt x="784" y="3015"/>
                  </a:cubicBezTo>
                  <a:lnTo>
                    <a:pt x="4942" y="4942"/>
                  </a:lnTo>
                  <a:lnTo>
                    <a:pt x="3015" y="784"/>
                  </a:lnTo>
                  <a:cubicBezTo>
                    <a:pt x="2924" y="582"/>
                    <a:pt x="2896" y="500"/>
                    <a:pt x="2909" y="390"/>
                  </a:cubicBezTo>
                  <a:cubicBezTo>
                    <a:pt x="2918" y="302"/>
                    <a:pt x="2954" y="217"/>
                    <a:pt x="3024" y="146"/>
                  </a:cubicBezTo>
                  <a:cubicBezTo>
                    <a:pt x="3116" y="55"/>
                    <a:pt x="3244" y="0"/>
                    <a:pt x="3363" y="3"/>
                  </a:cubicBezTo>
                  <a:cubicBezTo>
                    <a:pt x="3616" y="6"/>
                    <a:pt x="3714" y="183"/>
                    <a:pt x="3820" y="418"/>
                  </a:cubicBezTo>
                  <a:close/>
                </a:path>
              </a:pathLst>
            </a:custGeom>
            <a:solidFill>
              <a:srgbClr val="46B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B9B47F2C-C3DF-0224-E025-209596E6F9AB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3543301"/>
              <a:ext cx="2208213" cy="2206625"/>
            </a:xfrm>
            <a:custGeom>
              <a:avLst/>
              <a:gdLst>
                <a:gd name="T0" fmla="*/ 3820 w 6128"/>
                <a:gd name="T1" fmla="*/ 5710 h 6124"/>
                <a:gd name="T2" fmla="*/ 6031 w 6128"/>
                <a:gd name="T3" fmla="*/ 841 h 6124"/>
                <a:gd name="T4" fmla="*/ 6125 w 6128"/>
                <a:gd name="T5" fmla="*/ 484 h 6124"/>
                <a:gd name="T6" fmla="*/ 5976 w 6128"/>
                <a:gd name="T7" fmla="*/ 152 h 6124"/>
                <a:gd name="T8" fmla="*/ 5643 w 6128"/>
                <a:gd name="T9" fmla="*/ 3 h 6124"/>
                <a:gd name="T10" fmla="*/ 5287 w 6128"/>
                <a:gd name="T11" fmla="*/ 97 h 6124"/>
                <a:gd name="T12" fmla="*/ 418 w 6128"/>
                <a:gd name="T13" fmla="*/ 2307 h 6124"/>
                <a:gd name="T14" fmla="*/ 3 w 6128"/>
                <a:gd name="T15" fmla="*/ 2765 h 6124"/>
                <a:gd name="T16" fmla="*/ 147 w 6128"/>
                <a:gd name="T17" fmla="*/ 3103 h 6124"/>
                <a:gd name="T18" fmla="*/ 390 w 6128"/>
                <a:gd name="T19" fmla="*/ 3219 h 6124"/>
                <a:gd name="T20" fmla="*/ 784 w 6128"/>
                <a:gd name="T21" fmla="*/ 3112 h 6124"/>
                <a:gd name="T22" fmla="*/ 4942 w 6128"/>
                <a:gd name="T23" fmla="*/ 1186 h 6124"/>
                <a:gd name="T24" fmla="*/ 3015 w 6128"/>
                <a:gd name="T25" fmla="*/ 5344 h 6124"/>
                <a:gd name="T26" fmla="*/ 2909 w 6128"/>
                <a:gd name="T27" fmla="*/ 5737 h 6124"/>
                <a:gd name="T28" fmla="*/ 3024 w 6128"/>
                <a:gd name="T29" fmla="*/ 5981 h 6124"/>
                <a:gd name="T30" fmla="*/ 3335 w 6128"/>
                <a:gd name="T31" fmla="*/ 6124 h 6124"/>
                <a:gd name="T32" fmla="*/ 3377 w 6128"/>
                <a:gd name="T33" fmla="*/ 6124 h 6124"/>
                <a:gd name="T34" fmla="*/ 3820 w 6128"/>
                <a:gd name="T35" fmla="*/ 5710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8" h="6124">
                  <a:moveTo>
                    <a:pt x="3820" y="5710"/>
                  </a:moveTo>
                  <a:lnTo>
                    <a:pt x="6031" y="841"/>
                  </a:lnTo>
                  <a:cubicBezTo>
                    <a:pt x="6110" y="670"/>
                    <a:pt x="6128" y="585"/>
                    <a:pt x="6125" y="484"/>
                  </a:cubicBezTo>
                  <a:cubicBezTo>
                    <a:pt x="6122" y="359"/>
                    <a:pt x="6080" y="256"/>
                    <a:pt x="5976" y="152"/>
                  </a:cubicBezTo>
                  <a:cubicBezTo>
                    <a:pt x="5872" y="48"/>
                    <a:pt x="5768" y="6"/>
                    <a:pt x="5643" y="3"/>
                  </a:cubicBezTo>
                  <a:cubicBezTo>
                    <a:pt x="5543" y="0"/>
                    <a:pt x="5458" y="18"/>
                    <a:pt x="5287" y="97"/>
                  </a:cubicBezTo>
                  <a:lnTo>
                    <a:pt x="418" y="2307"/>
                  </a:lnTo>
                  <a:cubicBezTo>
                    <a:pt x="183" y="2414"/>
                    <a:pt x="6" y="2511"/>
                    <a:pt x="3" y="2765"/>
                  </a:cubicBezTo>
                  <a:cubicBezTo>
                    <a:pt x="0" y="2884"/>
                    <a:pt x="55" y="3012"/>
                    <a:pt x="147" y="3103"/>
                  </a:cubicBezTo>
                  <a:cubicBezTo>
                    <a:pt x="217" y="3173"/>
                    <a:pt x="302" y="3210"/>
                    <a:pt x="390" y="3219"/>
                  </a:cubicBezTo>
                  <a:cubicBezTo>
                    <a:pt x="500" y="3231"/>
                    <a:pt x="582" y="3204"/>
                    <a:pt x="784" y="3112"/>
                  </a:cubicBezTo>
                  <a:lnTo>
                    <a:pt x="4942" y="1186"/>
                  </a:lnTo>
                  <a:lnTo>
                    <a:pt x="3015" y="5344"/>
                  </a:lnTo>
                  <a:cubicBezTo>
                    <a:pt x="2924" y="5545"/>
                    <a:pt x="2896" y="5628"/>
                    <a:pt x="2909" y="5737"/>
                  </a:cubicBezTo>
                  <a:cubicBezTo>
                    <a:pt x="2918" y="5826"/>
                    <a:pt x="2954" y="5911"/>
                    <a:pt x="3024" y="5981"/>
                  </a:cubicBezTo>
                  <a:cubicBezTo>
                    <a:pt x="3109" y="6065"/>
                    <a:pt x="3224" y="6119"/>
                    <a:pt x="3335" y="6124"/>
                  </a:cubicBezTo>
                  <a:lnTo>
                    <a:pt x="3377" y="6124"/>
                  </a:lnTo>
                  <a:cubicBezTo>
                    <a:pt x="3620" y="6115"/>
                    <a:pt x="3716" y="5940"/>
                    <a:pt x="3820" y="5710"/>
                  </a:cubicBezTo>
                  <a:close/>
                </a:path>
              </a:pathLst>
            </a:custGeom>
            <a:solidFill>
              <a:srgbClr val="FAA61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263D63A4-41A6-2E8D-A41A-073C3695623B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1106488"/>
              <a:ext cx="2208213" cy="2208213"/>
            </a:xfrm>
            <a:custGeom>
              <a:avLst/>
              <a:gdLst>
                <a:gd name="T0" fmla="*/ 5710 w 6127"/>
                <a:gd name="T1" fmla="*/ 3820 h 6128"/>
                <a:gd name="T2" fmla="*/ 841 w 6127"/>
                <a:gd name="T3" fmla="*/ 6031 h 6128"/>
                <a:gd name="T4" fmla="*/ 484 w 6127"/>
                <a:gd name="T5" fmla="*/ 6125 h 6128"/>
                <a:gd name="T6" fmla="*/ 152 w 6127"/>
                <a:gd name="T7" fmla="*/ 5976 h 6128"/>
                <a:gd name="T8" fmla="*/ 3 w 6127"/>
                <a:gd name="T9" fmla="*/ 5643 h 6128"/>
                <a:gd name="T10" fmla="*/ 97 w 6127"/>
                <a:gd name="T11" fmla="*/ 5287 h 6128"/>
                <a:gd name="T12" fmla="*/ 2307 w 6127"/>
                <a:gd name="T13" fmla="*/ 418 h 6128"/>
                <a:gd name="T14" fmla="*/ 2765 w 6127"/>
                <a:gd name="T15" fmla="*/ 3 h 6128"/>
                <a:gd name="T16" fmla="*/ 3103 w 6127"/>
                <a:gd name="T17" fmla="*/ 147 h 6128"/>
                <a:gd name="T18" fmla="*/ 3219 w 6127"/>
                <a:gd name="T19" fmla="*/ 390 h 6128"/>
                <a:gd name="T20" fmla="*/ 3112 w 6127"/>
                <a:gd name="T21" fmla="*/ 784 h 6128"/>
                <a:gd name="T22" fmla="*/ 1186 w 6127"/>
                <a:gd name="T23" fmla="*/ 4942 h 6128"/>
                <a:gd name="T24" fmla="*/ 5344 w 6127"/>
                <a:gd name="T25" fmla="*/ 3015 h 6128"/>
                <a:gd name="T26" fmla="*/ 5738 w 6127"/>
                <a:gd name="T27" fmla="*/ 2909 h 6128"/>
                <a:gd name="T28" fmla="*/ 5981 w 6127"/>
                <a:gd name="T29" fmla="*/ 3024 h 6128"/>
                <a:gd name="T30" fmla="*/ 6124 w 6127"/>
                <a:gd name="T31" fmla="*/ 3363 h 6128"/>
                <a:gd name="T32" fmla="*/ 5710 w 6127"/>
                <a:gd name="T33" fmla="*/ 3820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7" h="6128">
                  <a:moveTo>
                    <a:pt x="5710" y="3820"/>
                  </a:moveTo>
                  <a:lnTo>
                    <a:pt x="841" y="6031"/>
                  </a:lnTo>
                  <a:cubicBezTo>
                    <a:pt x="670" y="6110"/>
                    <a:pt x="585" y="6128"/>
                    <a:pt x="484" y="6125"/>
                  </a:cubicBezTo>
                  <a:cubicBezTo>
                    <a:pt x="359" y="6122"/>
                    <a:pt x="256" y="6080"/>
                    <a:pt x="152" y="5976"/>
                  </a:cubicBezTo>
                  <a:cubicBezTo>
                    <a:pt x="48" y="5872"/>
                    <a:pt x="6" y="5768"/>
                    <a:pt x="3" y="5643"/>
                  </a:cubicBezTo>
                  <a:cubicBezTo>
                    <a:pt x="0" y="5543"/>
                    <a:pt x="18" y="5458"/>
                    <a:pt x="97" y="5287"/>
                  </a:cubicBezTo>
                  <a:lnTo>
                    <a:pt x="2307" y="418"/>
                  </a:lnTo>
                  <a:cubicBezTo>
                    <a:pt x="2414" y="183"/>
                    <a:pt x="2511" y="6"/>
                    <a:pt x="2765" y="3"/>
                  </a:cubicBezTo>
                  <a:cubicBezTo>
                    <a:pt x="2884" y="0"/>
                    <a:pt x="3012" y="55"/>
                    <a:pt x="3103" y="147"/>
                  </a:cubicBezTo>
                  <a:cubicBezTo>
                    <a:pt x="3173" y="217"/>
                    <a:pt x="3210" y="302"/>
                    <a:pt x="3219" y="390"/>
                  </a:cubicBezTo>
                  <a:cubicBezTo>
                    <a:pt x="3231" y="500"/>
                    <a:pt x="3204" y="582"/>
                    <a:pt x="3112" y="784"/>
                  </a:cubicBezTo>
                  <a:lnTo>
                    <a:pt x="1186" y="4942"/>
                  </a:lnTo>
                  <a:lnTo>
                    <a:pt x="5344" y="3015"/>
                  </a:lnTo>
                  <a:cubicBezTo>
                    <a:pt x="5545" y="2924"/>
                    <a:pt x="5627" y="2896"/>
                    <a:pt x="5738" y="2909"/>
                  </a:cubicBezTo>
                  <a:cubicBezTo>
                    <a:pt x="5826" y="2918"/>
                    <a:pt x="5911" y="2954"/>
                    <a:pt x="5981" y="3024"/>
                  </a:cubicBezTo>
                  <a:cubicBezTo>
                    <a:pt x="6073" y="3116"/>
                    <a:pt x="6127" y="3244"/>
                    <a:pt x="6124" y="3363"/>
                  </a:cubicBezTo>
                  <a:cubicBezTo>
                    <a:pt x="6121" y="3616"/>
                    <a:pt x="5945" y="3714"/>
                    <a:pt x="5710" y="3820"/>
                  </a:cubicBezTo>
                  <a:close/>
                </a:path>
              </a:pathLst>
            </a:custGeom>
            <a:solidFill>
              <a:srgbClr val="FAA61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21A9263B-44D2-72F0-C55D-8BCAAF71DC5D}"/>
                </a:ext>
              </a:extLst>
            </p:cNvPr>
            <p:cNvSpPr>
              <a:spLocks/>
            </p:cNvSpPr>
            <p:nvPr/>
          </p:nvSpPr>
          <p:spPr bwMode="gray">
            <a:xfrm>
              <a:off x="6210301" y="3543301"/>
              <a:ext cx="2208213" cy="2206625"/>
            </a:xfrm>
            <a:custGeom>
              <a:avLst/>
              <a:gdLst>
                <a:gd name="T0" fmla="*/ 5710 w 6127"/>
                <a:gd name="T1" fmla="*/ 2307 h 6124"/>
                <a:gd name="T2" fmla="*/ 841 w 6127"/>
                <a:gd name="T3" fmla="*/ 97 h 6124"/>
                <a:gd name="T4" fmla="*/ 484 w 6127"/>
                <a:gd name="T5" fmla="*/ 3 h 6124"/>
                <a:gd name="T6" fmla="*/ 152 w 6127"/>
                <a:gd name="T7" fmla="*/ 152 h 6124"/>
                <a:gd name="T8" fmla="*/ 3 w 6127"/>
                <a:gd name="T9" fmla="*/ 484 h 6124"/>
                <a:gd name="T10" fmla="*/ 97 w 6127"/>
                <a:gd name="T11" fmla="*/ 841 h 6124"/>
                <a:gd name="T12" fmla="*/ 2307 w 6127"/>
                <a:gd name="T13" fmla="*/ 5710 h 6124"/>
                <a:gd name="T14" fmla="*/ 2751 w 6127"/>
                <a:gd name="T15" fmla="*/ 6124 h 6124"/>
                <a:gd name="T16" fmla="*/ 2795 w 6127"/>
                <a:gd name="T17" fmla="*/ 6124 h 6124"/>
                <a:gd name="T18" fmla="*/ 3103 w 6127"/>
                <a:gd name="T19" fmla="*/ 5981 h 6124"/>
                <a:gd name="T20" fmla="*/ 3219 w 6127"/>
                <a:gd name="T21" fmla="*/ 5737 h 6124"/>
                <a:gd name="T22" fmla="*/ 3112 w 6127"/>
                <a:gd name="T23" fmla="*/ 5344 h 6124"/>
                <a:gd name="T24" fmla="*/ 1186 w 6127"/>
                <a:gd name="T25" fmla="*/ 1186 h 6124"/>
                <a:gd name="T26" fmla="*/ 5344 w 6127"/>
                <a:gd name="T27" fmla="*/ 3112 h 6124"/>
                <a:gd name="T28" fmla="*/ 5738 w 6127"/>
                <a:gd name="T29" fmla="*/ 3219 h 6124"/>
                <a:gd name="T30" fmla="*/ 5981 w 6127"/>
                <a:gd name="T31" fmla="*/ 3103 h 6124"/>
                <a:gd name="T32" fmla="*/ 6124 w 6127"/>
                <a:gd name="T33" fmla="*/ 2765 h 6124"/>
                <a:gd name="T34" fmla="*/ 5710 w 6127"/>
                <a:gd name="T35" fmla="*/ 2307 h 6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27" h="6124">
                  <a:moveTo>
                    <a:pt x="5710" y="2307"/>
                  </a:moveTo>
                  <a:lnTo>
                    <a:pt x="841" y="97"/>
                  </a:lnTo>
                  <a:cubicBezTo>
                    <a:pt x="670" y="18"/>
                    <a:pt x="585" y="0"/>
                    <a:pt x="484" y="3"/>
                  </a:cubicBezTo>
                  <a:cubicBezTo>
                    <a:pt x="359" y="6"/>
                    <a:pt x="256" y="48"/>
                    <a:pt x="152" y="152"/>
                  </a:cubicBezTo>
                  <a:cubicBezTo>
                    <a:pt x="48" y="256"/>
                    <a:pt x="6" y="359"/>
                    <a:pt x="3" y="484"/>
                  </a:cubicBezTo>
                  <a:cubicBezTo>
                    <a:pt x="0" y="585"/>
                    <a:pt x="18" y="670"/>
                    <a:pt x="97" y="841"/>
                  </a:cubicBezTo>
                  <a:lnTo>
                    <a:pt x="2307" y="5710"/>
                  </a:lnTo>
                  <a:cubicBezTo>
                    <a:pt x="2412" y="5940"/>
                    <a:pt x="2508" y="6115"/>
                    <a:pt x="2751" y="6124"/>
                  </a:cubicBezTo>
                  <a:lnTo>
                    <a:pt x="2795" y="6124"/>
                  </a:lnTo>
                  <a:cubicBezTo>
                    <a:pt x="2905" y="6118"/>
                    <a:pt x="3019" y="6065"/>
                    <a:pt x="3103" y="5981"/>
                  </a:cubicBezTo>
                  <a:cubicBezTo>
                    <a:pt x="3173" y="5911"/>
                    <a:pt x="3210" y="5826"/>
                    <a:pt x="3219" y="5737"/>
                  </a:cubicBezTo>
                  <a:cubicBezTo>
                    <a:pt x="3231" y="5628"/>
                    <a:pt x="3204" y="5545"/>
                    <a:pt x="3112" y="5344"/>
                  </a:cubicBezTo>
                  <a:lnTo>
                    <a:pt x="1186" y="1186"/>
                  </a:lnTo>
                  <a:lnTo>
                    <a:pt x="5344" y="3112"/>
                  </a:lnTo>
                  <a:cubicBezTo>
                    <a:pt x="5545" y="3204"/>
                    <a:pt x="5627" y="3231"/>
                    <a:pt x="5738" y="3219"/>
                  </a:cubicBezTo>
                  <a:cubicBezTo>
                    <a:pt x="5826" y="3210"/>
                    <a:pt x="5911" y="3173"/>
                    <a:pt x="5981" y="3103"/>
                  </a:cubicBezTo>
                  <a:cubicBezTo>
                    <a:pt x="6073" y="3012"/>
                    <a:pt x="6127" y="2883"/>
                    <a:pt x="6124" y="2765"/>
                  </a:cubicBezTo>
                  <a:cubicBezTo>
                    <a:pt x="6121" y="2511"/>
                    <a:pt x="5945" y="2414"/>
                    <a:pt x="5710" y="2307"/>
                  </a:cubicBezTo>
                  <a:close/>
                </a:path>
              </a:pathLst>
            </a:custGeom>
            <a:solidFill>
              <a:srgbClr val="19ABB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3AE2AE84-7C1F-02C3-3286-37D5DDE6228A}"/>
                </a:ext>
              </a:extLst>
            </p:cNvPr>
            <p:cNvSpPr>
              <a:spLocks/>
            </p:cNvSpPr>
            <p:nvPr/>
          </p:nvSpPr>
          <p:spPr bwMode="gray">
            <a:xfrm>
              <a:off x="3773488" y="1106488"/>
              <a:ext cx="2208213" cy="2208213"/>
            </a:xfrm>
            <a:custGeom>
              <a:avLst/>
              <a:gdLst>
                <a:gd name="T0" fmla="*/ 3820 w 6128"/>
                <a:gd name="T1" fmla="*/ 418 h 6128"/>
                <a:gd name="T2" fmla="*/ 6031 w 6128"/>
                <a:gd name="T3" fmla="*/ 5287 h 6128"/>
                <a:gd name="T4" fmla="*/ 6125 w 6128"/>
                <a:gd name="T5" fmla="*/ 5643 h 6128"/>
                <a:gd name="T6" fmla="*/ 5976 w 6128"/>
                <a:gd name="T7" fmla="*/ 5976 h 6128"/>
                <a:gd name="T8" fmla="*/ 5643 w 6128"/>
                <a:gd name="T9" fmla="*/ 6125 h 6128"/>
                <a:gd name="T10" fmla="*/ 5287 w 6128"/>
                <a:gd name="T11" fmla="*/ 6031 h 6128"/>
                <a:gd name="T12" fmla="*/ 418 w 6128"/>
                <a:gd name="T13" fmla="*/ 3820 h 6128"/>
                <a:gd name="T14" fmla="*/ 3 w 6128"/>
                <a:gd name="T15" fmla="*/ 3363 h 6128"/>
                <a:gd name="T16" fmla="*/ 147 w 6128"/>
                <a:gd name="T17" fmla="*/ 3024 h 6128"/>
                <a:gd name="T18" fmla="*/ 390 w 6128"/>
                <a:gd name="T19" fmla="*/ 2909 h 6128"/>
                <a:gd name="T20" fmla="*/ 784 w 6128"/>
                <a:gd name="T21" fmla="*/ 3015 h 6128"/>
                <a:gd name="T22" fmla="*/ 4942 w 6128"/>
                <a:gd name="T23" fmla="*/ 4942 h 6128"/>
                <a:gd name="T24" fmla="*/ 3015 w 6128"/>
                <a:gd name="T25" fmla="*/ 784 h 6128"/>
                <a:gd name="T26" fmla="*/ 2909 w 6128"/>
                <a:gd name="T27" fmla="*/ 390 h 6128"/>
                <a:gd name="T28" fmla="*/ 3024 w 6128"/>
                <a:gd name="T29" fmla="*/ 146 h 6128"/>
                <a:gd name="T30" fmla="*/ 3363 w 6128"/>
                <a:gd name="T31" fmla="*/ 3 h 6128"/>
                <a:gd name="T32" fmla="*/ 3820 w 6128"/>
                <a:gd name="T33" fmla="*/ 418 h 6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28" h="6128">
                  <a:moveTo>
                    <a:pt x="3820" y="418"/>
                  </a:moveTo>
                  <a:lnTo>
                    <a:pt x="6031" y="5287"/>
                  </a:lnTo>
                  <a:cubicBezTo>
                    <a:pt x="6110" y="5458"/>
                    <a:pt x="6128" y="5543"/>
                    <a:pt x="6125" y="5643"/>
                  </a:cubicBezTo>
                  <a:cubicBezTo>
                    <a:pt x="6122" y="5768"/>
                    <a:pt x="6080" y="5872"/>
                    <a:pt x="5976" y="5976"/>
                  </a:cubicBezTo>
                  <a:cubicBezTo>
                    <a:pt x="5872" y="6079"/>
                    <a:pt x="5768" y="6122"/>
                    <a:pt x="5643" y="6125"/>
                  </a:cubicBezTo>
                  <a:cubicBezTo>
                    <a:pt x="5543" y="6128"/>
                    <a:pt x="5458" y="6110"/>
                    <a:pt x="5287" y="6031"/>
                  </a:cubicBezTo>
                  <a:lnTo>
                    <a:pt x="418" y="3820"/>
                  </a:lnTo>
                  <a:cubicBezTo>
                    <a:pt x="183" y="3713"/>
                    <a:pt x="6" y="3616"/>
                    <a:pt x="3" y="3363"/>
                  </a:cubicBezTo>
                  <a:cubicBezTo>
                    <a:pt x="0" y="3244"/>
                    <a:pt x="55" y="3116"/>
                    <a:pt x="147" y="3024"/>
                  </a:cubicBezTo>
                  <a:cubicBezTo>
                    <a:pt x="217" y="2954"/>
                    <a:pt x="302" y="2918"/>
                    <a:pt x="390" y="2909"/>
                  </a:cubicBezTo>
                  <a:cubicBezTo>
                    <a:pt x="500" y="2896"/>
                    <a:pt x="582" y="2924"/>
                    <a:pt x="784" y="3015"/>
                  </a:cubicBezTo>
                  <a:lnTo>
                    <a:pt x="4942" y="4942"/>
                  </a:lnTo>
                  <a:lnTo>
                    <a:pt x="3015" y="784"/>
                  </a:lnTo>
                  <a:cubicBezTo>
                    <a:pt x="2924" y="582"/>
                    <a:pt x="2896" y="500"/>
                    <a:pt x="2909" y="390"/>
                  </a:cubicBezTo>
                  <a:cubicBezTo>
                    <a:pt x="2918" y="302"/>
                    <a:pt x="2954" y="217"/>
                    <a:pt x="3024" y="146"/>
                  </a:cubicBezTo>
                  <a:cubicBezTo>
                    <a:pt x="3116" y="55"/>
                    <a:pt x="3244" y="0"/>
                    <a:pt x="3363" y="3"/>
                  </a:cubicBezTo>
                  <a:cubicBezTo>
                    <a:pt x="3616" y="6"/>
                    <a:pt x="3714" y="183"/>
                    <a:pt x="3820" y="418"/>
                  </a:cubicBezTo>
                  <a:close/>
                </a:path>
              </a:pathLst>
            </a:custGeom>
            <a:solidFill>
              <a:srgbClr val="19ABB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b="0" i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861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609"/>
          <a:stretch/>
        </p:blipFill>
        <p:spPr>
          <a:xfrm>
            <a:off x="-1" y="0"/>
            <a:ext cx="12192001" cy="68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3569419"/>
            <a:ext cx="10363200" cy="494328"/>
          </a:xfrm>
        </p:spPr>
        <p:txBody>
          <a:bodyPr/>
          <a:lstStyle>
            <a:lvl1pPr algn="ctr">
              <a:defRPr sz="2800">
                <a:solidFill>
                  <a:srgbClr val="800080"/>
                </a:solidFill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A967C1-43FF-4863-B891-E58AE08CB1CE}" type="datetime1">
              <a:rPr lang="fi-FI" smtClean="0"/>
              <a:pPr/>
              <a:t>31.5.2023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7" name="Group 6"/>
          <p:cNvGrpSpPr/>
          <p:nvPr/>
        </p:nvGrpSpPr>
        <p:grpSpPr>
          <a:xfrm>
            <a:off x="2891318" y="4629025"/>
            <a:ext cx="6403411" cy="1162048"/>
            <a:chOff x="1665356" y="4878396"/>
            <a:chExt cx="5977471" cy="1162048"/>
          </a:xfrm>
        </p:grpSpPr>
        <p:pic>
          <p:nvPicPr>
            <p:cNvPr id="1028" name="Picture 4" descr="http://demo.aboad.fi/aula/wp-content/themes/aula/assets/images/aula-research-suurennuslasi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5356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demo.aboad.fi/aula/wp-content/themes/aula/assets/images/aula-research-palkit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0497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://demo.aboad.fi/aula/wp-content/themes/aula/assets/images/aula-research-mikroskooppi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5638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://demo.aboad.fi/aula/wp-content/themes/aula/assets/images/aula-research-lamppu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0779" y="4878396"/>
              <a:ext cx="1162048" cy="116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078" y="1187960"/>
            <a:ext cx="5211892" cy="24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0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424" y="1351723"/>
            <a:ext cx="5088565" cy="4774442"/>
          </a:xfrm>
        </p:spPr>
        <p:txBody>
          <a:bodyPr>
            <a:normAutofit/>
          </a:bodyPr>
          <a:lstStyle>
            <a:lvl1pPr>
              <a:defRPr sz="2000">
                <a:latin typeface="+mn-lt"/>
                <a:cs typeface="Calibri" panose="020F0502020204030204" pitchFamily="34" charset="0"/>
              </a:defRPr>
            </a:lvl1pPr>
            <a:lvl2pPr>
              <a:defRPr sz="1800">
                <a:latin typeface="+mn-lt"/>
                <a:cs typeface="Calibri" panose="020F0502020204030204" pitchFamily="34" charset="0"/>
              </a:defRPr>
            </a:lvl2pPr>
            <a:lvl3pPr>
              <a:defRPr sz="1600">
                <a:latin typeface="+mn-lt"/>
                <a:cs typeface="Calibri" panose="020F0502020204030204" pitchFamily="34" charset="0"/>
              </a:defRPr>
            </a:lvl3pPr>
            <a:lvl4pPr>
              <a:defRPr sz="1400">
                <a:latin typeface="+mn-lt"/>
                <a:cs typeface="Calibri" panose="020F0502020204030204" pitchFamily="34" charset="0"/>
              </a:defRPr>
            </a:lvl4pPr>
            <a:lvl5pPr>
              <a:defRPr sz="1400">
                <a:latin typeface="+mn-lt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8635" y="1351723"/>
            <a:ext cx="5171941" cy="4774442"/>
          </a:xfrm>
        </p:spPr>
        <p:txBody>
          <a:bodyPr>
            <a:normAutofit/>
          </a:bodyPr>
          <a:lstStyle>
            <a:lvl1pPr>
              <a:defRPr sz="2000">
                <a:latin typeface="+mn-lt"/>
                <a:cs typeface="Calibri" panose="020F0502020204030204" pitchFamily="34" charset="0"/>
              </a:defRPr>
            </a:lvl1pPr>
            <a:lvl2pPr>
              <a:defRPr sz="1800">
                <a:latin typeface="+mn-lt"/>
                <a:cs typeface="Calibri" panose="020F0502020204030204" pitchFamily="34" charset="0"/>
              </a:defRPr>
            </a:lvl2pPr>
            <a:lvl3pPr>
              <a:defRPr sz="1600">
                <a:latin typeface="+mn-lt"/>
                <a:cs typeface="Calibri" panose="020F0502020204030204" pitchFamily="34" charset="0"/>
              </a:defRPr>
            </a:lvl3pPr>
            <a:lvl4pPr>
              <a:defRPr sz="1400">
                <a:latin typeface="+mn-lt"/>
                <a:cs typeface="Calibri" panose="020F0502020204030204" pitchFamily="34" charset="0"/>
              </a:defRPr>
            </a:lvl4pPr>
            <a:lvl5pPr>
              <a:defRPr sz="1400">
                <a:latin typeface="+mn-lt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0016-8D0B-4F00-B49C-4E0EF8642220}" type="datetime1">
              <a:rPr lang="fi-FI" smtClean="0"/>
              <a:t>1.6.2023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29AEFA-234C-10D8-AF40-5505B7F6D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00" y="5858998"/>
            <a:ext cx="1046955" cy="9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76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/3 ja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423" y="1351723"/>
            <a:ext cx="6907359" cy="4774442"/>
          </a:xfrm>
        </p:spPr>
        <p:txBody>
          <a:bodyPr>
            <a:normAutofit/>
          </a:bodyPr>
          <a:lstStyle>
            <a:lvl1pPr>
              <a:defRPr sz="2000">
                <a:latin typeface="+mn-lt"/>
                <a:cs typeface="Calibri" panose="020F0502020204030204" pitchFamily="34" charset="0"/>
              </a:defRPr>
            </a:lvl1pPr>
            <a:lvl2pPr>
              <a:defRPr sz="1800">
                <a:latin typeface="+mn-lt"/>
                <a:cs typeface="Calibri" panose="020F0502020204030204" pitchFamily="34" charset="0"/>
              </a:defRPr>
            </a:lvl2pPr>
            <a:lvl3pPr>
              <a:defRPr sz="1600">
                <a:latin typeface="+mn-lt"/>
                <a:cs typeface="Calibri" panose="020F0502020204030204" pitchFamily="34" charset="0"/>
              </a:defRPr>
            </a:lvl3pPr>
            <a:lvl4pPr>
              <a:defRPr sz="1400">
                <a:latin typeface="+mn-lt"/>
                <a:cs typeface="Calibri" panose="020F0502020204030204" pitchFamily="34" charset="0"/>
              </a:defRPr>
            </a:lvl4pPr>
            <a:lvl5pPr>
              <a:defRPr sz="1400">
                <a:latin typeface="+mn-lt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6400" y="1351723"/>
            <a:ext cx="3860800" cy="4774442"/>
          </a:xfrm>
        </p:spPr>
        <p:txBody>
          <a:bodyPr>
            <a:normAutofit/>
          </a:bodyPr>
          <a:lstStyle>
            <a:lvl1pPr>
              <a:defRPr sz="2000">
                <a:latin typeface="+mn-lt"/>
                <a:cs typeface="Calibri" panose="020F0502020204030204" pitchFamily="34" charset="0"/>
              </a:defRPr>
            </a:lvl1pPr>
            <a:lvl2pPr>
              <a:defRPr sz="1800">
                <a:latin typeface="+mn-lt"/>
                <a:cs typeface="Calibri" panose="020F0502020204030204" pitchFamily="34" charset="0"/>
              </a:defRPr>
            </a:lvl2pPr>
            <a:lvl3pPr>
              <a:defRPr sz="1600">
                <a:latin typeface="+mn-lt"/>
                <a:cs typeface="Calibri" panose="020F0502020204030204" pitchFamily="34" charset="0"/>
              </a:defRPr>
            </a:lvl3pPr>
            <a:lvl4pPr>
              <a:defRPr sz="1400">
                <a:latin typeface="+mn-lt"/>
                <a:cs typeface="Calibri" panose="020F0502020204030204" pitchFamily="34" charset="0"/>
              </a:defRPr>
            </a:lvl4pPr>
            <a:lvl5pPr>
              <a:defRPr sz="1400">
                <a:latin typeface="+mn-lt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0016-8D0B-4F00-B49C-4E0EF8642220}" type="datetime1">
              <a:rPr lang="fi-FI" smtClean="0"/>
              <a:t>1.6.2023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59F5F6-4917-52C4-BB9E-57CD4AA16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00" y="5858998"/>
            <a:ext cx="1046955" cy="9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61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allekk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422" y="1351724"/>
            <a:ext cx="10670975" cy="2253506"/>
          </a:xfrm>
        </p:spPr>
        <p:txBody>
          <a:bodyPr>
            <a:normAutofit/>
          </a:bodyPr>
          <a:lstStyle>
            <a:lvl1pPr>
              <a:defRPr sz="2000">
                <a:latin typeface="+mn-lt"/>
                <a:cs typeface="Calibri" panose="020F0502020204030204" pitchFamily="34" charset="0"/>
              </a:defRPr>
            </a:lvl1pPr>
            <a:lvl2pPr>
              <a:defRPr sz="1800">
                <a:latin typeface="+mn-lt"/>
                <a:cs typeface="Calibri" panose="020F0502020204030204" pitchFamily="34" charset="0"/>
              </a:defRPr>
            </a:lvl2pPr>
            <a:lvl3pPr>
              <a:defRPr sz="1600">
                <a:latin typeface="+mn-lt"/>
                <a:cs typeface="Calibri" panose="020F0502020204030204" pitchFamily="34" charset="0"/>
              </a:defRPr>
            </a:lvl3pPr>
            <a:lvl4pPr>
              <a:defRPr sz="1400">
                <a:latin typeface="+mn-lt"/>
                <a:cs typeface="Calibri" panose="020F0502020204030204" pitchFamily="34" charset="0"/>
              </a:defRPr>
            </a:lvl4pPr>
            <a:lvl5pPr>
              <a:defRPr sz="1400">
                <a:latin typeface="+mn-lt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0016-8D0B-4F00-B49C-4E0EF8642220}" type="datetime1">
              <a:rPr lang="fi-FI" smtClean="0"/>
              <a:t>1.6.2023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736AE2-4247-48F6-AEAE-85FD971EE9B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911421" y="3719913"/>
            <a:ext cx="10670975" cy="2253506"/>
          </a:xfrm>
        </p:spPr>
        <p:txBody>
          <a:bodyPr>
            <a:normAutofit/>
          </a:bodyPr>
          <a:lstStyle>
            <a:lvl1pPr>
              <a:defRPr sz="2000">
                <a:latin typeface="+mn-lt"/>
                <a:cs typeface="Calibri" panose="020F0502020204030204" pitchFamily="34" charset="0"/>
              </a:defRPr>
            </a:lvl1pPr>
            <a:lvl2pPr>
              <a:defRPr sz="1800">
                <a:latin typeface="+mn-lt"/>
                <a:cs typeface="Calibri" panose="020F0502020204030204" pitchFamily="34" charset="0"/>
              </a:defRPr>
            </a:lvl2pPr>
            <a:lvl3pPr>
              <a:defRPr sz="1600">
                <a:latin typeface="+mn-lt"/>
                <a:cs typeface="Calibri" panose="020F0502020204030204" pitchFamily="34" charset="0"/>
              </a:defRPr>
            </a:lvl3pPr>
            <a:lvl4pPr>
              <a:defRPr sz="1400">
                <a:latin typeface="+mn-lt"/>
                <a:cs typeface="Calibri" panose="020F0502020204030204" pitchFamily="34" charset="0"/>
              </a:defRPr>
            </a:lvl4pPr>
            <a:lvl5pPr>
              <a:defRPr sz="1400">
                <a:latin typeface="+mn-lt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3F439A-DC58-56FC-CF81-BF3AF76A7B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00" y="5858998"/>
            <a:ext cx="1046955" cy="9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2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1424" y="1535114"/>
            <a:ext cx="5085093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424" y="2174875"/>
            <a:ext cx="5085093" cy="3951288"/>
          </a:xfrm>
        </p:spPr>
        <p:txBody>
          <a:bodyPr>
            <a:normAutofit/>
          </a:bodyPr>
          <a:lstStyle>
            <a:lvl1pPr>
              <a:defRPr sz="1800">
                <a:latin typeface="+mn-lt"/>
                <a:cs typeface="Calibri" panose="020F0502020204030204" pitchFamily="34" charset="0"/>
              </a:defRPr>
            </a:lvl1pPr>
            <a:lvl2pPr>
              <a:defRPr sz="1600">
                <a:latin typeface="+mn-lt"/>
                <a:cs typeface="Calibri" panose="020F0502020204030204" pitchFamily="34" charset="0"/>
              </a:defRPr>
            </a:lvl2pPr>
            <a:lvl3pPr>
              <a:defRPr sz="1400">
                <a:latin typeface="+mn-lt"/>
                <a:cs typeface="Calibri" panose="020F0502020204030204" pitchFamily="34" charset="0"/>
              </a:defRPr>
            </a:lvl3pPr>
            <a:lvl4pPr>
              <a:defRPr sz="1200">
                <a:latin typeface="+mn-lt"/>
                <a:cs typeface="Calibri" panose="020F0502020204030204" pitchFamily="34" charset="0"/>
              </a:defRPr>
            </a:lvl4pPr>
            <a:lvl5pPr>
              <a:defRPr sz="1200">
                <a:latin typeface="+mn-lt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>
            <a:normAutofit/>
          </a:bodyPr>
          <a:lstStyle>
            <a:lvl1pPr>
              <a:defRPr sz="1800">
                <a:latin typeface="+mn-lt"/>
                <a:cs typeface="Calibri" panose="020F0502020204030204" pitchFamily="34" charset="0"/>
              </a:defRPr>
            </a:lvl1pPr>
            <a:lvl2pPr>
              <a:defRPr sz="1600">
                <a:latin typeface="+mn-lt"/>
                <a:cs typeface="Calibri" panose="020F0502020204030204" pitchFamily="34" charset="0"/>
              </a:defRPr>
            </a:lvl2pPr>
            <a:lvl3pPr>
              <a:defRPr sz="1400">
                <a:latin typeface="+mn-lt"/>
                <a:cs typeface="Calibri" panose="020F0502020204030204" pitchFamily="34" charset="0"/>
              </a:defRPr>
            </a:lvl3pPr>
            <a:lvl4pPr>
              <a:defRPr sz="1200">
                <a:latin typeface="+mn-lt"/>
                <a:cs typeface="Calibri" panose="020F0502020204030204" pitchFamily="34" charset="0"/>
              </a:defRPr>
            </a:lvl4pPr>
            <a:lvl5pPr>
              <a:defRPr sz="1200">
                <a:latin typeface="+mn-lt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C529-D5EC-4190-ABC7-F3318A108D75}" type="datetime1">
              <a:rPr lang="fi-FI" smtClean="0"/>
              <a:t>1.6.2023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D889A3-8988-997C-0889-9C8767B3E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00" y="5858998"/>
            <a:ext cx="1046955" cy="9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95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ITC Avant Garde Std Bk" panose="020B050202020202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1245-41AD-4119-A0CF-5F2D4ABF9E6F}" type="datetime1">
              <a:rPr lang="fi-FI" smtClean="0"/>
              <a:t>1.6.2023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037B7E-C80F-3214-B671-CA59AFD4A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300" y="5858998"/>
            <a:ext cx="1046955" cy="9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08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174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image" Target="../media/image20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1424" y="210352"/>
            <a:ext cx="10670976" cy="986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1424" y="1340769"/>
            <a:ext cx="10670976" cy="478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1424" y="6356352"/>
            <a:ext cx="2542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ITC Avant Garde Std Bk" panose="020B0502020202020204"/>
              </a:defRPr>
            </a:lvl1pPr>
          </a:lstStyle>
          <a:p>
            <a:fld id="{6BC6B837-4257-43D1-B577-982AC67C0AB0}" type="datetime1">
              <a:rPr lang="fi-FI" smtClean="0"/>
              <a:pPr/>
              <a:t>1.6.2023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ITC Avant Garde Std Bk" panose="020B0502020202020204"/>
              </a:defRPr>
            </a:lvl1pPr>
          </a:lstStyle>
          <a:p>
            <a:r>
              <a:rPr lang="fi-FI"/>
              <a:t>Luottamuksellinen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ITC Avant Garde Std Bk" panose="020B0502020202020204"/>
              </a:defRPr>
            </a:lvl1pPr>
          </a:lstStyle>
          <a:p>
            <a:fld id="{B89B46FC-B66E-4301-B25C-D47AA4C5ACB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44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buNone/>
        <a:defRPr sz="2800" kern="1200">
          <a:solidFill>
            <a:srgbClr val="800080"/>
          </a:solidFill>
          <a:latin typeface="ITC Avant Garde Std Bk" panose="020B0502020202020204" pitchFamily="34" charset="0"/>
          <a:ea typeface="+mj-ea"/>
          <a:cs typeface="+mj-cs"/>
        </a:defRPr>
      </a:lvl1pPr>
    </p:titleStyle>
    <p:bodyStyle>
      <a:lvl1pPr marL="230400" indent="-230400" algn="l" defTabSz="914400" rtl="0" eaLnBrk="1" latinLnBrk="0" hangingPunct="1">
        <a:lnSpc>
          <a:spcPct val="100000"/>
        </a:lnSpc>
        <a:spcBef>
          <a:spcPct val="20000"/>
        </a:spcBef>
        <a:buClr>
          <a:srgbClr val="800080"/>
        </a:buClr>
        <a:buSzPct val="90000"/>
        <a:buFont typeface="Open Sans" panose="020B0606030504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60800" indent="-230400" algn="l" defTabSz="914400" rtl="0" eaLnBrk="1" latinLnBrk="0" hangingPunct="1">
        <a:lnSpc>
          <a:spcPct val="100000"/>
        </a:lnSpc>
        <a:spcBef>
          <a:spcPct val="20000"/>
        </a:spcBef>
        <a:buClr>
          <a:srgbClr val="800080"/>
        </a:buClr>
        <a:buSzPct val="90000"/>
        <a:buFont typeface="Open Sans" panose="020B0606030504020204" pitchFamily="34" charset="0"/>
        <a:buChar char="−"/>
        <a:defRPr sz="1800" kern="1200">
          <a:solidFill>
            <a:schemeClr val="tx1">
              <a:lumMod val="85000"/>
              <a:lumOff val="1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691200" indent="-230400" algn="l" defTabSz="914400" rtl="0" eaLnBrk="1" latinLnBrk="0" hangingPunct="1">
        <a:lnSpc>
          <a:spcPct val="100000"/>
        </a:lnSpc>
        <a:spcBef>
          <a:spcPct val="20000"/>
        </a:spcBef>
        <a:buClr>
          <a:srgbClr val="800080"/>
        </a:buClr>
        <a:buSzPct val="90000"/>
        <a:buFont typeface="Open Sans" panose="020B0606030504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921600" indent="-228600" algn="l" defTabSz="914400" rtl="0" eaLnBrk="1" latinLnBrk="0" hangingPunct="1">
        <a:lnSpc>
          <a:spcPct val="100000"/>
        </a:lnSpc>
        <a:spcBef>
          <a:spcPct val="20000"/>
        </a:spcBef>
        <a:buClr>
          <a:srgbClr val="800080"/>
        </a:buClr>
        <a:buSzPct val="90000"/>
        <a:buFont typeface="Open Sans" panose="020B0606030504020204" pitchFamily="34" charset="0"/>
        <a:buChar char="−"/>
        <a:defRPr sz="1400" kern="1200">
          <a:solidFill>
            <a:schemeClr val="tx1">
              <a:lumMod val="85000"/>
              <a:lumOff val="1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ct val="20000"/>
        </a:spcBef>
        <a:buClr>
          <a:srgbClr val="800080"/>
        </a:buClr>
        <a:buSzPct val="90000"/>
        <a:buFont typeface="Open Sans" panose="020B0606030504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082" y="797534"/>
            <a:ext cx="10587162" cy="112091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3082" y="2035533"/>
            <a:ext cx="10587162" cy="40710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1757" y="6391407"/>
            <a:ext cx="3177871" cy="22661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800">
                <a:solidFill>
                  <a:schemeClr val="tx1"/>
                </a:solidFill>
                <a:latin typeface="Lucida Sans Typewriter" panose="020B0509030504030204" pitchFamily="49" charset="77"/>
              </a:defRPr>
            </a:lvl1pPr>
          </a:lstStyle>
          <a:p>
            <a:pPr algn="l"/>
            <a:r>
              <a:rPr lang="fi-FI"/>
              <a:t>Hyvinvointiala HALI ry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7086" y="6391407"/>
            <a:ext cx="573157" cy="22661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800">
                <a:solidFill>
                  <a:schemeClr val="tx1"/>
                </a:solidFill>
                <a:latin typeface="Lucida Sans Typewriter" panose="020B0509030504030204" pitchFamily="49" charset="77"/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3378951-D953-12EB-C235-3B6DA9143FF3}"/>
              </a:ext>
            </a:extLst>
          </p:cNvPr>
          <p:cNvCxnSpPr/>
          <p:nvPr userDrawn="1"/>
        </p:nvCxnSpPr>
        <p:spPr>
          <a:xfrm>
            <a:off x="801757" y="6249000"/>
            <a:ext cx="1058848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in paikkamerkki 10">
            <a:extLst>
              <a:ext uri="{FF2B5EF4-FFF2-40B4-BE49-F238E27FC236}">
                <a16:creationId xmlns:a16="http://schemas.microsoft.com/office/drawing/2014/main" id="{51F539FC-3030-4369-AE64-DFAE286C2BD1}"/>
              </a:ext>
            </a:extLst>
          </p:cNvPr>
          <p:cNvSpPr txBox="1">
            <a:spLocks/>
          </p:cNvSpPr>
          <p:nvPr userDrawn="1"/>
        </p:nvSpPr>
        <p:spPr>
          <a:xfrm>
            <a:off x="11491200" y="259200"/>
            <a:ext cx="446400" cy="446400"/>
          </a:xfrm>
          <a:prstGeom prst="rect">
            <a:avLst/>
          </a:prstGeom>
          <a:blipFill>
            <a:blip r:embed="rId2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9A00"/>
              </a:buClr>
              <a:buFont typeface="Arial" panose="020B0604020202020204" pitchFamily="34" charset="0"/>
              <a:buNone/>
              <a:defRPr sz="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27063" indent="-2682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9A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85838" indent="-2682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9A0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44613" indent="-2682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9A00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703388" indent="-2682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9A00"/>
              </a:buClr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571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b="1" i="0" kern="1200" spc="-100" baseline="0">
          <a:solidFill>
            <a:srgbClr val="1AA5BD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68288" indent="-268288" algn="l" defTabSz="914400" rtl="0" eaLnBrk="1" latinLnBrk="0" hangingPunct="1">
        <a:lnSpc>
          <a:spcPct val="100000"/>
        </a:lnSpc>
        <a:spcBef>
          <a:spcPts val="400"/>
        </a:spcBef>
        <a:buClr>
          <a:srgbClr val="FF9A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27063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FF9A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8583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FF9A0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344613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FF9A0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703388" indent="-268288" algn="l" defTabSz="914400" rtl="0" eaLnBrk="1" latinLnBrk="0" hangingPunct="1">
        <a:lnSpc>
          <a:spcPct val="100000"/>
        </a:lnSpc>
        <a:spcBef>
          <a:spcPts val="0"/>
        </a:spcBef>
        <a:buClr>
          <a:srgbClr val="FF9A00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393743-797A-4187-9309-4D3218474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3264729"/>
            <a:ext cx="10363200" cy="1134116"/>
          </a:xfrm>
        </p:spPr>
        <p:txBody>
          <a:bodyPr/>
          <a:lstStyle/>
          <a:p>
            <a:r>
              <a:rPr lang="fi-FI"/>
              <a:t>Hyvinvointiala HALI ry</a:t>
            </a:r>
            <a:br>
              <a:rPr lang="fi-FI"/>
            </a:br>
            <a:r>
              <a:rPr lang="fi-FI"/>
              <a:t>Kysely hyvinvointialueiden päättäjille 2023</a:t>
            </a:r>
            <a:br>
              <a:rPr lang="fi-FI"/>
            </a:br>
            <a:r>
              <a:rPr lang="fi-FI" sz="2300">
                <a:solidFill>
                  <a:schemeClr val="tx1"/>
                </a:solidFill>
              </a:rPr>
              <a:t>12.5.2023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E929A41-CC1A-28CB-0F5D-F55EDAC5B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967C1-43FF-4863-B891-E58AE08CB1CE}" type="datetime1">
              <a:rPr lang="fi-FI" smtClean="0"/>
              <a:pPr/>
              <a:t>1.6.2023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2942642-D3B8-87C5-73A9-39AEB845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Luottamuksellinen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EAF2923-979E-0B97-7BB1-B7BB9D09D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46FC-B66E-4301-B25C-D47AA4C5ACBB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902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D023BF-9738-CBED-1A16-53221EB9D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Taustaa selvityksestä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E55533-D7F3-1836-98AE-D96EB2E8B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1627016"/>
            <a:ext cx="10670976" cy="4785396"/>
          </a:xfrm>
        </p:spPr>
        <p:txBody>
          <a:bodyPr>
            <a:normAutofit/>
          </a:bodyPr>
          <a:lstStyle/>
          <a:p>
            <a:pPr algn="l" rtl="0" fontAlgn="base"/>
            <a:r>
              <a:rPr lang="fi-FI" sz="2000" b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Aula </a:t>
            </a:r>
            <a:r>
              <a:rPr lang="fi-FI" sz="2000" b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Research</a:t>
            </a:r>
            <a:r>
              <a:rPr lang="fi-FI" sz="2000" b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toteutti Hyvinvointiala HALI ry:n toimeksiannosta selvityksen, jonka tavoitteena oli selvittää hyvinvointialueiden poliittisten päättäjien ja viranhaltijoiden suhtautumista yksityiseen sosiaali- ja terveyspalvelualaan</a:t>
            </a:r>
          </a:p>
          <a:p>
            <a:pPr algn="l" rtl="0" fontAlgn="base"/>
            <a:endParaRPr lang="fi-FI" sz="2000" b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fi-FI" sz="2000" b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Selvityksen otos kerättiin aikavälillä 17.4-5.5.2023</a:t>
            </a:r>
          </a:p>
          <a:p>
            <a:pPr algn="l" rtl="0" fontAlgn="base"/>
            <a:endParaRPr lang="fi-FI" sz="1800" b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fi-FI" sz="2000" b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Vastaajia oli yhteensä 111, joista poliittisia päättäjiä 61 ja viranhaltijoita 50</a:t>
            </a:r>
          </a:p>
          <a:p>
            <a:pPr lvl="1" fontAlgn="base"/>
            <a:r>
              <a:rPr lang="fi-FI" dirty="0">
                <a:solidFill>
                  <a:srgbClr val="000000"/>
                </a:solidFill>
              </a:rPr>
              <a:t>Kysely lähetettiin h</a:t>
            </a:r>
            <a:r>
              <a:rPr lang="fi-FI" dirty="0"/>
              <a:t>yvinvointialueiden hallitusten puheenjohtajille, varapuheenjohtajille ja jäsenille, valtuustojen puheenjohtajille ja varapuheenjohtajille sekä hyvinvointialueiden johtajille, sote-johtajille, järjestämisjohtajille, palvelualuejohtajille ja konsernijohtajille</a:t>
            </a:r>
          </a:p>
          <a:p>
            <a:pPr marL="358775" lvl="1" indent="0" fontAlgn="base">
              <a:buNone/>
            </a:pPr>
            <a:endParaRPr lang="fi-FI" sz="1800" b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fi-FI" sz="2000" b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Vastauksia saatiin kaikilta hyvinvointialueilta</a:t>
            </a:r>
            <a:endParaRPr lang="fi-FI" sz="2000" b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fi-FI" dirty="0"/>
          </a:p>
          <a:p>
            <a:endParaRPr lang="fi-FI" sz="2000" dirty="0">
              <a:highlight>
                <a:srgbClr val="FFFF00"/>
              </a:highlight>
            </a:endParaRPr>
          </a:p>
          <a:p>
            <a:endParaRPr lang="fi-FI" sz="2000" dirty="0"/>
          </a:p>
          <a:p>
            <a:pPr marL="0" indent="0">
              <a:buNone/>
            </a:pPr>
            <a:endParaRPr lang="fi-FI" sz="2000" dirty="0">
              <a:highlight>
                <a:srgbClr val="FFFF00"/>
              </a:highlight>
            </a:endParaRP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6F3557-D080-CFF1-DBFB-A0C3D0408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9A32B-9D7C-4141-87CD-EB9C8895F881}" type="datetime1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1.6.2023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721A09-5C42-0E74-35AE-7A87546D8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9B46FC-B66E-4301-B25C-D47AA4C5ACBB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02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E407A3-BCEC-1036-F01F-6C50866D8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Yksityisten sosiaali- ja terveysalan yritysten ja järjestöjen ominaisuudet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80F727-EBA1-6C38-EB3C-E99AFD316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9A32B-9D7C-4141-87CD-EB9C8895F881}" type="datetime1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1.6.2023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69F6562-3FC5-AE2C-EC83-2B40F607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9B46FC-B66E-4301-B25C-D47AA4C5ACBB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AD9397DC-40B8-C0DE-0AC0-9FB88208EF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1225" y="1384189"/>
          <a:ext cx="10671175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036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23210F-ECE1-D9E5-DF60-7461A370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Yksityisten palveluntuottajien hyödyntäminen hyvinvointialueilla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75F809C-FC6F-6900-4329-36D3FDBC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9A32B-9D7C-4141-87CD-EB9C8895F881}" type="datetime1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1.6.2023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732728-B99C-9E55-F065-92FB63B5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9B46FC-B66E-4301-B25C-D47AA4C5ACBB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EE828122-9235-5CCD-7806-D9320DD997C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1225" y="1341438"/>
          <a:ext cx="10671175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738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3F39F0-8497-D3DA-6425-8E283BF2B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Palveluseteli keinona palvelujen saatavuuden parantamiseksi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A895E8B-A218-2487-4AED-5D9010029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9A32B-9D7C-4141-87CD-EB9C8895F881}" type="datetime1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1.6.2023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2CFC5C-E5C6-C51B-19DC-8A4BAAC6D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9B46FC-B66E-4301-B25C-D47AA4C5ACBB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0D5A7EE7-8D25-48B1-BD2E-6BD155B3CA8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1424" y="1384189"/>
          <a:ext cx="10671175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001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F66B0C-95FF-7355-DF47-492907C72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Samat säännöt yksityisille ja julkisille palveluntuottajille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5AF031-5088-5959-8CC3-C95E3C85B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9A32B-9D7C-4141-87CD-EB9C8895F881}" type="datetime1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1.6.2023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2DB18F4-A9B3-DB66-DAE8-D66DA5FE7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9B46FC-B66E-4301-B25C-D47AA4C5ACBB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FC57A47C-7E80-EB05-62F8-0E5BD8668E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1225" y="1384189"/>
          <a:ext cx="10671175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402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1B8218-EEF0-EF49-7A44-B1742B86A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Esteet hyvinvointialueiden tuottamien palvelujen kustannusten selvittämiselle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2EE88F-3450-28BB-AC84-D6E06246D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9A32B-9D7C-4141-87CD-EB9C8895F881}" type="datetime1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1.6.2023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53EAB9F-4C91-ED3B-834A-FCE3653F2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9B46FC-B66E-4301-B25C-D47AA4C5ACBB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ITC Avant Garde Std Bk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ITC Avant Garde Std Bk" panose="020B0502020202020204"/>
              <a:ea typeface="+mn-ea"/>
              <a:cs typeface="+mn-cs"/>
            </a:endParaRP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390D1F55-B159-E189-BE53-D769492801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0412" y="1384189"/>
          <a:ext cx="10671175" cy="4784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390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ula ppt2020 laaja viimeisin">
  <a:themeElements>
    <a:clrScheme name="Aula">
      <a:dk1>
        <a:sysClr val="windowText" lastClr="000000"/>
      </a:dk1>
      <a:lt1>
        <a:sysClr val="window" lastClr="FFFFFF"/>
      </a:lt1>
      <a:dk2>
        <a:srgbClr val="262626"/>
      </a:dk2>
      <a:lt2>
        <a:srgbClr val="D8D8D8"/>
      </a:lt2>
      <a:accent1>
        <a:srgbClr val="C239CE"/>
      </a:accent1>
      <a:accent2>
        <a:srgbClr val="F29704"/>
      </a:accent2>
      <a:accent3>
        <a:srgbClr val="F3297B"/>
      </a:accent3>
      <a:accent4>
        <a:srgbClr val="54AE0E"/>
      </a:accent4>
      <a:accent5>
        <a:srgbClr val="198B97"/>
      </a:accent5>
      <a:accent6>
        <a:srgbClr val="F0F44A"/>
      </a:accent6>
      <a:hlink>
        <a:srgbClr val="0000FF"/>
      </a:hlink>
      <a:folHlink>
        <a:srgbClr val="800080"/>
      </a:folHlink>
    </a:clrScheme>
    <a:fontScheme name="Aula">
      <a:majorFont>
        <a:latin typeface="ITC Avant Garde Std Bk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Aula ppt2020 laaja viimeisin" id="{F9A17615-5311-48F1-9F44-E5A5A9F34A61}" vid="{3E34E77E-8D67-4EAD-B01C-93C5BEB82917}"/>
    </a:ext>
  </a:extLst>
</a:theme>
</file>

<file path=ppt/theme/theme2.xml><?xml version="1.0" encoding="utf-8"?>
<a:theme xmlns:a="http://schemas.openxmlformats.org/drawingml/2006/main" name="HALI ry">
  <a:themeElements>
    <a:clrScheme name="HALI">
      <a:dk1>
        <a:sysClr val="windowText" lastClr="000000"/>
      </a:dk1>
      <a:lt1>
        <a:sysClr val="window" lastClr="FFFFFF"/>
      </a:lt1>
      <a:dk2>
        <a:srgbClr val="19ABB5"/>
      </a:dk2>
      <a:lt2>
        <a:srgbClr val="FAA61A"/>
      </a:lt2>
      <a:accent1>
        <a:srgbClr val="19ABB5"/>
      </a:accent1>
      <a:accent2>
        <a:srgbClr val="F2BE19"/>
      </a:accent2>
      <a:accent3>
        <a:srgbClr val="CCCCCC"/>
      </a:accent3>
      <a:accent4>
        <a:srgbClr val="45BDC7"/>
      </a:accent4>
      <a:accent5>
        <a:srgbClr val="FAA61A"/>
      </a:accent5>
      <a:accent6>
        <a:srgbClr val="7F7F7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HALI_mallipohja_v2020-09-04.potx" id="{47940130-75EC-4F18-B1BB-24FCABDDAD75}" vid="{845CE761-E163-4951-93E7-853706857E13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241</Words>
  <Application>Microsoft Office PowerPoint</Application>
  <PresentationFormat>Laajakuva</PresentationFormat>
  <Paragraphs>41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7</vt:i4>
      </vt:variant>
    </vt:vector>
  </HeadingPairs>
  <TitlesOfParts>
    <vt:vector size="17" baseType="lpstr">
      <vt:lpstr>Arial</vt:lpstr>
      <vt:lpstr>Arial Black</vt:lpstr>
      <vt:lpstr>Calibri</vt:lpstr>
      <vt:lpstr>ITC Avant Garde Std Bk</vt:lpstr>
      <vt:lpstr>Lucida Sans Typewriter</vt:lpstr>
      <vt:lpstr>Open Sans</vt:lpstr>
      <vt:lpstr>Segoe UI</vt:lpstr>
      <vt:lpstr>Wingdings</vt:lpstr>
      <vt:lpstr>Aula ppt2020 laaja viimeisin</vt:lpstr>
      <vt:lpstr>HALI ry</vt:lpstr>
      <vt:lpstr>Hyvinvointiala HALI ry Kysely hyvinvointialueiden päättäjille 2023 12.5.2023</vt:lpstr>
      <vt:lpstr>Taustaa selvityksestä</vt:lpstr>
      <vt:lpstr>Yksityisten sosiaali- ja terveysalan yritysten ja järjestöjen ominaisuudet</vt:lpstr>
      <vt:lpstr>Yksityisten palveluntuottajien hyödyntäminen hyvinvointialueilla</vt:lpstr>
      <vt:lpstr>Palveluseteli keinona palvelujen saatavuuden parantamiseksi</vt:lpstr>
      <vt:lpstr>Samat säännöt yksityisille ja julkisille palveluntuottajille</vt:lpstr>
      <vt:lpstr>Esteet hyvinvointialueiden tuottamien palvelujen kustannusten selvittämiselle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Kysely hyvinvointi-alueiden johdolle</dc:title>
  <dc:creator>Eveliina Vigelius</dc:creator>
  <cp:lastModifiedBy>Eveliina Vigelius</cp:lastModifiedBy>
  <cp:revision>1</cp:revision>
  <dcterms:created xsi:type="dcterms:W3CDTF">2023-06-01T08:43:07Z</dcterms:created>
  <dcterms:modified xsi:type="dcterms:W3CDTF">2023-06-01T08:53:01Z</dcterms:modified>
</cp:coreProperties>
</file>