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36"/>
  </p:notesMasterIdLst>
  <p:sldIdLst>
    <p:sldId id="309" r:id="rId5"/>
    <p:sldId id="258" r:id="rId6"/>
    <p:sldId id="260" r:id="rId7"/>
    <p:sldId id="261" r:id="rId8"/>
    <p:sldId id="262" r:id="rId9"/>
    <p:sldId id="263" r:id="rId10"/>
    <p:sldId id="264" r:id="rId11"/>
    <p:sldId id="288" r:id="rId12"/>
    <p:sldId id="289" r:id="rId13"/>
    <p:sldId id="291" r:id="rId14"/>
    <p:sldId id="265" r:id="rId15"/>
    <p:sldId id="266" r:id="rId16"/>
    <p:sldId id="267" r:id="rId17"/>
    <p:sldId id="268" r:id="rId18"/>
    <p:sldId id="269" r:id="rId19"/>
    <p:sldId id="281" r:id="rId20"/>
    <p:sldId id="270" r:id="rId21"/>
    <p:sldId id="301" r:id="rId22"/>
    <p:sldId id="271" r:id="rId23"/>
    <p:sldId id="292" r:id="rId24"/>
    <p:sldId id="293" r:id="rId25"/>
    <p:sldId id="294" r:id="rId26"/>
    <p:sldId id="295" r:id="rId27"/>
    <p:sldId id="297" r:id="rId28"/>
    <p:sldId id="296" r:id="rId29"/>
    <p:sldId id="298" r:id="rId30"/>
    <p:sldId id="303" r:id="rId31"/>
    <p:sldId id="304" r:id="rId32"/>
    <p:sldId id="306" r:id="rId33"/>
    <p:sldId id="307" r:id="rId34"/>
    <p:sldId id="308" r:id="rId3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52CA70-84CC-D6A8-1BCA-FFC8EB113581}" name="Outi Valkama (TAU)" initials="OV(" userId="S::outi.valkama@tuni.fi::81cca649-1c54-44c2-9213-58b7874f11e2" providerId="AD"/>
  <p188:author id="{093D42D9-2C70-A719-C3CB-91D8D7CA299E}" name="Anu Siren (TAU)" initials="" userId="S::anu.siren@tuni.fi::69d21c6f-c765-402d-9662-6b6844cae2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Teknologiaa </a:t>
            </a:r>
            <a:r>
              <a:rPr lang="en-US" dirty="0" err="1"/>
              <a:t>tulisi</a:t>
            </a:r>
            <a:r>
              <a:rPr lang="en-US" dirty="0"/>
              <a:t> </a:t>
            </a:r>
            <a:r>
              <a:rPr lang="en-US" dirty="0" err="1"/>
              <a:t>lisätä</a:t>
            </a:r>
            <a:r>
              <a:rPr lang="en-US" dirty="0"/>
              <a:t> </a:t>
            </a:r>
            <a:r>
              <a:rPr lang="en-US" dirty="0" err="1"/>
              <a:t>näille</a:t>
            </a:r>
            <a:r>
              <a:rPr lang="en-US" dirty="0"/>
              <a:t> </a:t>
            </a:r>
            <a:r>
              <a:rPr lang="en-US" dirty="0" err="1"/>
              <a:t>osa-alueille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Vastaajat joiden mielestä teknologiaa tulisi lisätä (%)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Toimintakyvyn edistäminen</c:v>
                </c:pt>
                <c:pt idx="1">
                  <c:v>Asiakkaiden valvonta</c:v>
                </c:pt>
                <c:pt idx="2">
                  <c:v>Asiakkaiden turvallisuus</c:v>
                </c:pt>
                <c:pt idx="3">
                  <c:v>Asiakkaiden siirtäminen</c:v>
                </c:pt>
                <c:pt idx="4">
                  <c:v>Asiakkaiden kanssa kommunikointi</c:v>
                </c:pt>
                <c:pt idx="5">
                  <c:v>Kirjaaminen</c:v>
                </c:pt>
                <c:pt idx="6">
                  <c:v>Omaisten kanssa kommunikointi</c:v>
                </c:pt>
                <c:pt idx="7">
                  <c:v>Lääkkeiden annostelu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45</c:v>
                </c:pt>
                <c:pt idx="1">
                  <c:v>42</c:v>
                </c:pt>
                <c:pt idx="2">
                  <c:v>35</c:v>
                </c:pt>
                <c:pt idx="3">
                  <c:v>27</c:v>
                </c:pt>
                <c:pt idx="4">
                  <c:v>22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2-436E-9C37-3F4771FB43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72868200"/>
        <c:axId val="672865680"/>
      </c:barChart>
      <c:catAx>
        <c:axId val="672868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2865680"/>
        <c:crosses val="autoZero"/>
        <c:auto val="1"/>
        <c:lblAlgn val="ctr"/>
        <c:lblOffset val="100"/>
        <c:noMultiLvlLbl val="0"/>
      </c:catAx>
      <c:valAx>
        <c:axId val="67286568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2868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Teknologiaa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pitäisi</a:t>
            </a:r>
            <a:r>
              <a:rPr lang="en-US" dirty="0"/>
              <a:t> </a:t>
            </a:r>
            <a:r>
              <a:rPr lang="en-US" dirty="0" err="1"/>
              <a:t>tuoda</a:t>
            </a:r>
            <a:r>
              <a:rPr lang="en-US" dirty="0"/>
              <a:t> </a:t>
            </a:r>
            <a:r>
              <a:rPr lang="en-US" dirty="0" err="1"/>
              <a:t>näille</a:t>
            </a:r>
            <a:r>
              <a:rPr lang="en-US" dirty="0"/>
              <a:t> </a:t>
            </a:r>
            <a:r>
              <a:rPr lang="en-US" dirty="0" err="1"/>
              <a:t>osa-alueille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Vastaajat joiden mielestä teknologiaa tulisi välttää (%)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Asiakkaiden kanssa kommunikointi</c:v>
                </c:pt>
                <c:pt idx="1">
                  <c:v>Omaisten kanssa kommunointi</c:v>
                </c:pt>
                <c:pt idx="2">
                  <c:v>Lääkkeiden annostelu</c:v>
                </c:pt>
                <c:pt idx="3">
                  <c:v>Asiakkaiden siirtäminen</c:v>
                </c:pt>
                <c:pt idx="4">
                  <c:v>Toimintakyvyn edistäminen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23</c:v>
                </c:pt>
                <c:pt idx="1">
                  <c:v>14</c:v>
                </c:pt>
                <c:pt idx="2">
                  <c:v>12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2B-4F2B-BAF4-000062C980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81035888"/>
        <c:axId val="681038048"/>
      </c:barChart>
      <c:catAx>
        <c:axId val="681035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81038048"/>
        <c:crosses val="autoZero"/>
        <c:auto val="1"/>
        <c:lblAlgn val="ctr"/>
        <c:lblOffset val="100"/>
        <c:noMultiLvlLbl val="0"/>
      </c:catAx>
      <c:valAx>
        <c:axId val="68103804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8103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Taul1!$A$2:$A$3</c:f>
              <c:strCache>
                <c:ptCount val="2"/>
                <c:pt idx="0">
                  <c:v>Haluaisin hyödyntää teknologiaa nykyistä enemmän hoivatyössä</c:v>
                </c:pt>
                <c:pt idx="1">
                  <c:v>Haluaisin oppia lisää teknologian hyödyntämisen mahdollisuuksista hoivatyössä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73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5-470B-804A-2D97B9410BC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Taul1!$A$2:$A$3</c:f>
              <c:strCache>
                <c:ptCount val="2"/>
                <c:pt idx="0">
                  <c:v>Haluaisin hyödyntää teknologiaa nykyistä enemmän hoivatyössä</c:v>
                </c:pt>
                <c:pt idx="1">
                  <c:v>Haluaisin oppia lisää teknologian hyödyntämisen mahdollisuuksista hoivatyössä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27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65-470B-804A-2D97B9410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9483632"/>
        <c:axId val="659482552"/>
      </c:barChart>
      <c:catAx>
        <c:axId val="65948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9482552"/>
        <c:crosses val="autoZero"/>
        <c:auto val="1"/>
        <c:lblAlgn val="ctr"/>
        <c:lblOffset val="100"/>
        <c:noMultiLvlLbl val="0"/>
      </c:catAx>
      <c:valAx>
        <c:axId val="659482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948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Vastaajat joiden mielestä robotiikasta olisi hyötyä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Tavaroiden kuljetus</c:v>
                </c:pt>
                <c:pt idx="1">
                  <c:v>Harrastetoiminta</c:v>
                </c:pt>
                <c:pt idx="2">
                  <c:v>Muistuttaminen</c:v>
                </c:pt>
                <c:pt idx="3">
                  <c:v>Kuntouttaminen</c:v>
                </c:pt>
                <c:pt idx="4">
                  <c:v>Asiakkaiden liikuttaminen</c:v>
                </c:pt>
                <c:pt idx="5">
                  <c:v>Seuran pitäminen</c:v>
                </c:pt>
                <c:pt idx="6">
                  <c:v>Ruokailussa avustaminen</c:v>
                </c:pt>
                <c:pt idx="7">
                  <c:v>Näytteiden otto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51</c:v>
                </c:pt>
                <c:pt idx="1">
                  <c:v>40</c:v>
                </c:pt>
                <c:pt idx="2">
                  <c:v>40</c:v>
                </c:pt>
                <c:pt idx="3">
                  <c:v>39</c:v>
                </c:pt>
                <c:pt idx="4">
                  <c:v>38</c:v>
                </c:pt>
                <c:pt idx="5">
                  <c:v>29</c:v>
                </c:pt>
                <c:pt idx="6">
                  <c:v>21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8-45BF-89EB-BB8D4E840A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52846856"/>
        <c:axId val="652849376"/>
      </c:barChart>
      <c:catAx>
        <c:axId val="652846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2849376"/>
        <c:crosses val="autoZero"/>
        <c:auto val="1"/>
        <c:lblAlgn val="ctr"/>
        <c:lblOffset val="100"/>
        <c:noMultiLvlLbl val="0"/>
      </c:catAx>
      <c:valAx>
        <c:axId val="65284937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2846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Osaamisen hyödyntäminen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Taul1!$A$2:$A$4</c:f>
              <c:strCache>
                <c:ptCount val="3"/>
                <c:pt idx="0">
                  <c:v>Tiukka sääntely estää minua hyödyntämästä osaamistani työpaikalla</c:v>
                </c:pt>
                <c:pt idx="1">
                  <c:v>Organisaation rakenne estää minua hyödyntämästä osaamistani</c:v>
                </c:pt>
                <c:pt idx="2">
                  <c:v>Työnkuva/työnimikkieeni estää minua hyödyntämästä omaa osaamistani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CC-4DEB-9E2A-B6D0E81F541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Osittain samaa mieltä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Taul1!$A$2:$A$4</c:f>
              <c:strCache>
                <c:ptCount val="3"/>
                <c:pt idx="0">
                  <c:v>Tiukka sääntely estää minua hyödyntämästä osaamistani työpaikalla</c:v>
                </c:pt>
                <c:pt idx="1">
                  <c:v>Organisaation rakenne estää minua hyödyntämästä osaamistani</c:v>
                </c:pt>
                <c:pt idx="2">
                  <c:v>Työnkuva/työnimikkieeni estää minua hyödyntämästä omaa osaamistani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24</c:v>
                </c:pt>
                <c:pt idx="1">
                  <c:v>21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CC-4DEB-9E2A-B6D0E81F541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Osittain eri mieltä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Taul1!$A$2:$A$4</c:f>
              <c:strCache>
                <c:ptCount val="3"/>
                <c:pt idx="0">
                  <c:v>Tiukka sääntely estää minua hyödyntämästä osaamistani työpaikalla</c:v>
                </c:pt>
                <c:pt idx="1">
                  <c:v>Organisaation rakenne estää minua hyödyntämästä osaamistani</c:v>
                </c:pt>
                <c:pt idx="2">
                  <c:v>Työnkuva/työnimikkieeni estää minua hyödyntämästä omaa osaamistani</c:v>
                </c:pt>
              </c:strCache>
            </c:strRef>
          </c:cat>
          <c:val>
            <c:numRef>
              <c:f>Taul1!$D$2:$D$4</c:f>
              <c:numCache>
                <c:formatCode>General</c:formatCode>
                <c:ptCount val="3"/>
                <c:pt idx="0">
                  <c:v>28</c:v>
                </c:pt>
                <c:pt idx="1">
                  <c:v>24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CC-4DEB-9E2A-B6D0E81F5412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Täysin eri mieltä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Taul1!$A$2:$A$4</c:f>
              <c:strCache>
                <c:ptCount val="3"/>
                <c:pt idx="0">
                  <c:v>Tiukka sääntely estää minua hyödyntämästä osaamistani työpaikalla</c:v>
                </c:pt>
                <c:pt idx="1">
                  <c:v>Organisaation rakenne estää minua hyödyntämästä osaamistani</c:v>
                </c:pt>
                <c:pt idx="2">
                  <c:v>Työnkuva/työnimikkieeni estää minua hyödyntämästä omaa osaamistani</c:v>
                </c:pt>
              </c:strCache>
            </c:strRef>
          </c:cat>
          <c:val>
            <c:numRef>
              <c:f>Taul1!$E$2:$E$4</c:f>
              <c:numCache>
                <c:formatCode>General</c:formatCode>
                <c:ptCount val="3"/>
                <c:pt idx="0">
                  <c:v>40</c:v>
                </c:pt>
                <c:pt idx="1">
                  <c:v>46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CC-4DEB-9E2A-B6D0E81F5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57269800"/>
        <c:axId val="357271960"/>
      </c:barChart>
      <c:catAx>
        <c:axId val="35726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57271960"/>
        <c:crosses val="autoZero"/>
        <c:auto val="1"/>
        <c:lblAlgn val="ctr"/>
        <c:lblOffset val="100"/>
        <c:noMultiLvlLbl val="0"/>
      </c:catAx>
      <c:valAx>
        <c:axId val="3572719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57269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Näkemyksiä teknologian käytöstä</a:t>
            </a:r>
          </a:p>
        </c:rich>
      </c:tx>
      <c:layout>
        <c:manualLayout>
          <c:xMode val="edge"/>
          <c:yMode val="edge"/>
          <c:x val="0.2530178934035488"/>
          <c:y val="1.3751613378262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Teknologia helpottaa omaa käytännön työtäni</c:v>
                </c:pt>
                <c:pt idx="1">
                  <c:v>Työpaikallani käytettävä teknologia on toimivaa</c:v>
                </c:pt>
                <c:pt idx="2">
                  <c:v>Heikkojen teknologian käyttötaitojeni vuoksi teknologian käyttö pelottaa minua</c:v>
                </c:pt>
                <c:pt idx="3">
                  <c:v>Teknologian käyttäminen työssä vähentää fyysistä kuormitustani</c:v>
                </c:pt>
                <c:pt idx="4">
                  <c:v>Teknologian käyttäminen työssä vähentää henkistä kuormitustani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34</c:v>
                </c:pt>
                <c:pt idx="1">
                  <c:v>17</c:v>
                </c:pt>
                <c:pt idx="2">
                  <c:v>3</c:v>
                </c:pt>
                <c:pt idx="3">
                  <c:v>29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C-4A41-9DCC-A32F26DB874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Osittain samaa mieltä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Teknologia helpottaa omaa käytännön työtäni</c:v>
                </c:pt>
                <c:pt idx="1">
                  <c:v>Työpaikallani käytettävä teknologia on toimivaa</c:v>
                </c:pt>
                <c:pt idx="2">
                  <c:v>Heikkojen teknologian käyttötaitojeni vuoksi teknologian käyttö pelottaa minua</c:v>
                </c:pt>
                <c:pt idx="3">
                  <c:v>Teknologian käyttäminen työssä vähentää fyysistä kuormitustani</c:v>
                </c:pt>
                <c:pt idx="4">
                  <c:v>Teknologian käyttäminen työssä vähentää henkistä kuormitustani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55</c:v>
                </c:pt>
                <c:pt idx="1">
                  <c:v>56</c:v>
                </c:pt>
                <c:pt idx="2">
                  <c:v>14</c:v>
                </c:pt>
                <c:pt idx="3">
                  <c:v>44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7C-4A41-9DCC-A32F26DB8749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Osittain eri mieltä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Teknologia helpottaa omaa käytännön työtäni</c:v>
                </c:pt>
                <c:pt idx="1">
                  <c:v>Työpaikallani käytettävä teknologia on toimivaa</c:v>
                </c:pt>
                <c:pt idx="2">
                  <c:v>Heikkojen teknologian käyttötaitojeni vuoksi teknologian käyttö pelottaa minua</c:v>
                </c:pt>
                <c:pt idx="3">
                  <c:v>Teknologian käyttäminen työssä vähentää fyysistä kuormitustani</c:v>
                </c:pt>
                <c:pt idx="4">
                  <c:v>Teknologian käyttäminen työssä vähentää henkistä kuormitustani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10</c:v>
                </c:pt>
                <c:pt idx="1">
                  <c:v>22</c:v>
                </c:pt>
                <c:pt idx="2">
                  <c:v>21</c:v>
                </c:pt>
                <c:pt idx="3">
                  <c:v>18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7C-4A41-9DCC-A32F26DB8749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Täysin eri mieltä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Teknologia helpottaa omaa käytännön työtäni</c:v>
                </c:pt>
                <c:pt idx="1">
                  <c:v>Työpaikallani käytettävä teknologia on toimivaa</c:v>
                </c:pt>
                <c:pt idx="2">
                  <c:v>Heikkojen teknologian käyttötaitojeni vuoksi teknologian käyttö pelottaa minua</c:v>
                </c:pt>
                <c:pt idx="3">
                  <c:v>Teknologian käyttäminen työssä vähentää fyysistä kuormitustani</c:v>
                </c:pt>
                <c:pt idx="4">
                  <c:v>Teknologian käyttäminen työssä vähentää henkistä kuormitustani</c:v>
                </c:pt>
              </c:strCache>
            </c:strRef>
          </c:cat>
          <c:val>
            <c:numRef>
              <c:f>Taul1!$E$2:$E$6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62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7C-4A41-9DCC-A32F26DB87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99108936"/>
        <c:axId val="487300424"/>
      </c:barChart>
      <c:catAx>
        <c:axId val="49910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7300424"/>
        <c:crosses val="autoZero"/>
        <c:auto val="1"/>
        <c:lblAlgn val="ctr"/>
        <c:lblOffset val="100"/>
        <c:noMultiLvlLbl val="0"/>
      </c:catAx>
      <c:valAx>
        <c:axId val="4873004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9108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Asiakastietojärjestelmät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Asiakasjärjestelmän avulla on helppo muodostaa kokonaiskuva asiakkaan tilanteesta</c:v>
                </c:pt>
                <c:pt idx="1">
                  <c:v>Asiakastietojärjestelmään kirjaaminen on helppoa</c:v>
                </c:pt>
                <c:pt idx="2">
                  <c:v>Haluaisin vähentää asiakastietojärjestelmän käyttämistä työssäni</c:v>
                </c:pt>
                <c:pt idx="3">
                  <c:v>Yleisimmin käyttämäni asiakastietojärjestelmä on helppokäyttöinen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26</c:v>
                </c:pt>
                <c:pt idx="1">
                  <c:v>46</c:v>
                </c:pt>
                <c:pt idx="2">
                  <c:v>11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8-4435-8278-03BB67D763B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Osittain samaa mieltä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Asiakasjärjestelmän avulla on helppo muodostaa kokonaiskuva asiakkaan tilanteesta</c:v>
                </c:pt>
                <c:pt idx="1">
                  <c:v>Asiakastietojärjestelmään kirjaaminen on helppoa</c:v>
                </c:pt>
                <c:pt idx="2">
                  <c:v>Haluaisin vähentää asiakastietojärjestelmän käyttämistä työssäni</c:v>
                </c:pt>
                <c:pt idx="3">
                  <c:v>Yleisimmin käyttämäni asiakastietojärjestelmä on helppokäyttöinen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52</c:v>
                </c:pt>
                <c:pt idx="1">
                  <c:v>36</c:v>
                </c:pt>
                <c:pt idx="2">
                  <c:v>28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8-4435-8278-03BB67D763B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Osittain eri mieltä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Asiakasjärjestelmän avulla on helppo muodostaa kokonaiskuva asiakkaan tilanteesta</c:v>
                </c:pt>
                <c:pt idx="1">
                  <c:v>Asiakastietojärjestelmään kirjaaminen on helppoa</c:v>
                </c:pt>
                <c:pt idx="2">
                  <c:v>Haluaisin vähentää asiakastietojärjestelmän käyttämistä työssäni</c:v>
                </c:pt>
                <c:pt idx="3">
                  <c:v>Yleisimmin käyttämäni asiakastietojärjestelmä on helppokäyttöinen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18</c:v>
                </c:pt>
                <c:pt idx="1">
                  <c:v>16</c:v>
                </c:pt>
                <c:pt idx="2">
                  <c:v>30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78-4435-8278-03BB67D763B4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Täysin eri mieltä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Asiakasjärjestelmän avulla on helppo muodostaa kokonaiskuva asiakkaan tilanteesta</c:v>
                </c:pt>
                <c:pt idx="1">
                  <c:v>Asiakastietojärjestelmään kirjaaminen on helppoa</c:v>
                </c:pt>
                <c:pt idx="2">
                  <c:v>Haluaisin vähentää asiakastietojärjestelmän käyttämistä työssäni</c:v>
                </c:pt>
                <c:pt idx="3">
                  <c:v>Yleisimmin käyttämäni asiakastietojärjestelmä on helppokäyttöinen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31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78-4435-8278-03BB67D763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85308504"/>
        <c:axId val="685313184"/>
      </c:barChart>
      <c:catAx>
        <c:axId val="68530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85313184"/>
        <c:crosses val="autoZero"/>
        <c:auto val="1"/>
        <c:lblAlgn val="ctr"/>
        <c:lblOffset val="100"/>
        <c:noMultiLvlLbl val="0"/>
      </c:catAx>
      <c:valAx>
        <c:axId val="685313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85308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Asenteet työpaikalla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Erittäin vähän tai ei lainkaan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Oletko havainnut epätasa-arvoisuutta miesten ja naisten kohtelussa työpaikallasi</c:v>
                </c:pt>
                <c:pt idx="1">
                  <c:v>Kuinka kiinnostunut työpaikkasi johto on henkilöstön terveydestä ja hyvinvoinnista</c:v>
                </c:pt>
                <c:pt idx="2">
                  <c:v>Palkitaanko organisaatiossasi hyvästä työsuorituksesta (raha, kannustus)</c:v>
                </c:pt>
                <c:pt idx="3">
                  <c:v>Oletko havainnut epätasa-arvoisuutta nuorempien ja vanhempien työntekijöiden kotelussa työpaikallasi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65</c:v>
                </c:pt>
                <c:pt idx="1">
                  <c:v>11</c:v>
                </c:pt>
                <c:pt idx="2">
                  <c:v>38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9-44D1-9BF3-314737E6E6D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Melko vähän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Oletko havainnut epätasa-arvoisuutta miesten ja naisten kohtelussa työpaikallasi</c:v>
                </c:pt>
                <c:pt idx="1">
                  <c:v>Kuinka kiinnostunut työpaikkasi johto on henkilöstön terveydestä ja hyvinvoinnista</c:v>
                </c:pt>
                <c:pt idx="2">
                  <c:v>Palkitaanko organisaatiossasi hyvästä työsuorituksesta (raha, kannustus)</c:v>
                </c:pt>
                <c:pt idx="3">
                  <c:v>Oletko havainnut epätasa-arvoisuutta nuorempien ja vanhempien työntekijöiden kotelussa työpaikallasi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19</c:v>
                </c:pt>
                <c:pt idx="1">
                  <c:v>21</c:v>
                </c:pt>
                <c:pt idx="2">
                  <c:v>23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29-44D1-9BF3-314737E6E6DF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Jonkin verran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Oletko havainnut epätasa-arvoisuutta miesten ja naisten kohtelussa työpaikallasi</c:v>
                </c:pt>
                <c:pt idx="1">
                  <c:v>Kuinka kiinnostunut työpaikkasi johto on henkilöstön terveydestä ja hyvinvoinnista</c:v>
                </c:pt>
                <c:pt idx="2">
                  <c:v>Palkitaanko organisaatiossasi hyvästä työsuorituksesta (raha, kannustus)</c:v>
                </c:pt>
                <c:pt idx="3">
                  <c:v>Oletko havainnut epätasa-arvoisuutta nuorempien ja vanhempien työntekijöiden kotelussa työpaikallasi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12</c:v>
                </c:pt>
                <c:pt idx="1">
                  <c:v>25</c:v>
                </c:pt>
                <c:pt idx="2">
                  <c:v>19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29-44D1-9BF3-314737E6E6DF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Melko paljon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Oletko havainnut epätasa-arvoisuutta miesten ja naisten kohtelussa työpaikallasi</c:v>
                </c:pt>
                <c:pt idx="1">
                  <c:v>Kuinka kiinnostunut työpaikkasi johto on henkilöstön terveydestä ja hyvinvoinnista</c:v>
                </c:pt>
                <c:pt idx="2">
                  <c:v>Palkitaanko organisaatiossasi hyvästä työsuorituksesta (raha, kannustus)</c:v>
                </c:pt>
                <c:pt idx="3">
                  <c:v>Oletko havainnut epätasa-arvoisuutta nuorempien ja vanhempien työntekijöiden kotelussa työpaikallasi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3</c:v>
                </c:pt>
                <c:pt idx="1">
                  <c:v>28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29-44D1-9BF3-314737E6E6DF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Erittäin paljon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Oletko havainnut epätasa-arvoisuutta miesten ja naisten kohtelussa työpaikallasi</c:v>
                </c:pt>
                <c:pt idx="1">
                  <c:v>Kuinka kiinnostunut työpaikkasi johto on henkilöstön terveydestä ja hyvinvoinnista</c:v>
                </c:pt>
                <c:pt idx="2">
                  <c:v>Palkitaanko organisaatiossasi hyvästä työsuorituksesta (raha, kannustus)</c:v>
                </c:pt>
                <c:pt idx="3">
                  <c:v>Oletko havainnut epätasa-arvoisuutta nuorempien ja vanhempien työntekijöiden kotelussa työpaikallasi</c:v>
                </c:pt>
              </c:strCache>
            </c:strRef>
          </c:cat>
          <c:val>
            <c:numRef>
              <c:f>Taul1!$F$2:$F$5</c:f>
              <c:numCache>
                <c:formatCode>General</c:formatCode>
                <c:ptCount val="4"/>
                <c:pt idx="0">
                  <c:v>2</c:v>
                </c:pt>
                <c:pt idx="1">
                  <c:v>16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29-44D1-9BF3-314737E6E6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40062368"/>
        <c:axId val="648762504"/>
      </c:barChart>
      <c:catAx>
        <c:axId val="24006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8762504"/>
        <c:crosses val="autoZero"/>
        <c:auto val="1"/>
        <c:lblAlgn val="ctr"/>
        <c:lblOffset val="100"/>
        <c:noMultiLvlLbl val="0"/>
      </c:catAx>
      <c:valAx>
        <c:axId val="6487625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4006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FCE64-A30A-4284-A783-BE820426C17F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2D557EB-8E08-46D7-8139-972EA42FA8B7}">
      <dgm:prSet/>
      <dgm:spPr/>
      <dgm:t>
        <a:bodyPr/>
        <a:lstStyle/>
        <a:p>
          <a:r>
            <a:rPr lang="fi-FI" dirty="0"/>
            <a:t>Sähköinen kysely yksityisen sektorin ikääntyneiden hoivatyöntekijöille (n=539)</a:t>
          </a:r>
          <a:endParaRPr lang="en-US" dirty="0"/>
        </a:p>
      </dgm:t>
    </dgm:pt>
    <dgm:pt modelId="{265D8B89-20D6-44F4-815A-50264E4EAFAB}" type="parTrans" cxnId="{0C8D5F2B-2C48-4160-9137-350F26612581}">
      <dgm:prSet/>
      <dgm:spPr/>
      <dgm:t>
        <a:bodyPr/>
        <a:lstStyle/>
        <a:p>
          <a:endParaRPr lang="en-US"/>
        </a:p>
      </dgm:t>
    </dgm:pt>
    <dgm:pt modelId="{CF984DE0-5CFA-4983-A8A3-0C2EC2334CA9}" type="sibTrans" cxnId="{0C8D5F2B-2C48-4160-9137-350F26612581}">
      <dgm:prSet/>
      <dgm:spPr/>
      <dgm:t>
        <a:bodyPr/>
        <a:lstStyle/>
        <a:p>
          <a:endParaRPr lang="en-US" dirty="0"/>
        </a:p>
      </dgm:t>
    </dgm:pt>
    <dgm:pt modelId="{FC27CED8-ADCD-4CD2-BD69-0F5B5F0F290B}">
      <dgm:prSet/>
      <dgm:spPr/>
      <dgm:t>
        <a:bodyPr/>
        <a:lstStyle/>
        <a:p>
          <a:r>
            <a:rPr lang="fi-FI" dirty="0"/>
            <a:t>Puolistukturoidut haastattelut yksityisen sektorin ikääntyneiden hoivatyöntekijöille (n=11)</a:t>
          </a:r>
          <a:endParaRPr lang="en-US" dirty="0"/>
        </a:p>
      </dgm:t>
    </dgm:pt>
    <dgm:pt modelId="{56353C9D-36DB-4EB9-AD6B-CCED97437B5D}" type="parTrans" cxnId="{55D6E6E4-F5FF-44C6-B4A8-2ED5FCF30312}">
      <dgm:prSet/>
      <dgm:spPr/>
      <dgm:t>
        <a:bodyPr/>
        <a:lstStyle/>
        <a:p>
          <a:endParaRPr lang="en-US"/>
        </a:p>
      </dgm:t>
    </dgm:pt>
    <dgm:pt modelId="{FA532AF7-A9A6-4E6C-8A97-EE8CE94793F9}" type="sibTrans" cxnId="{55D6E6E4-F5FF-44C6-B4A8-2ED5FCF30312}">
      <dgm:prSet/>
      <dgm:spPr/>
      <dgm:t>
        <a:bodyPr/>
        <a:lstStyle/>
        <a:p>
          <a:endParaRPr lang="en-US" dirty="0"/>
        </a:p>
      </dgm:t>
    </dgm:pt>
    <dgm:pt modelId="{8E27E4F4-6764-4705-A6E2-9CDE87DC45F8}">
      <dgm:prSet/>
      <dgm:spPr/>
      <dgm:t>
        <a:bodyPr/>
        <a:lstStyle/>
        <a:p>
          <a:r>
            <a:rPr lang="fi-FI" dirty="0"/>
            <a:t>Delfoi-asiantuntijapaneeli hoivan tulevaisuudesta (n=13)</a:t>
          </a:r>
          <a:endParaRPr lang="en-US" dirty="0"/>
        </a:p>
      </dgm:t>
    </dgm:pt>
    <dgm:pt modelId="{197084EA-1ADB-4658-9567-689B02CD3444}" type="parTrans" cxnId="{1A5CF4E5-A153-4CE2-8D31-79E3B7B2C378}">
      <dgm:prSet/>
      <dgm:spPr/>
      <dgm:t>
        <a:bodyPr/>
        <a:lstStyle/>
        <a:p>
          <a:endParaRPr lang="en-US"/>
        </a:p>
      </dgm:t>
    </dgm:pt>
    <dgm:pt modelId="{755590B1-3624-4FCB-A802-211C82661885}" type="sibTrans" cxnId="{1A5CF4E5-A153-4CE2-8D31-79E3B7B2C378}">
      <dgm:prSet/>
      <dgm:spPr/>
      <dgm:t>
        <a:bodyPr/>
        <a:lstStyle/>
        <a:p>
          <a:endParaRPr lang="en-US"/>
        </a:p>
      </dgm:t>
    </dgm:pt>
    <dgm:pt modelId="{7AED5971-E9FC-44CA-9ECA-878F37B7D8BD}" type="pres">
      <dgm:prSet presAssocID="{AD1FCE64-A30A-4284-A783-BE820426C17F}" presName="outerComposite" presStyleCnt="0">
        <dgm:presLayoutVars>
          <dgm:chMax val="5"/>
          <dgm:dir/>
          <dgm:resizeHandles val="exact"/>
        </dgm:presLayoutVars>
      </dgm:prSet>
      <dgm:spPr/>
    </dgm:pt>
    <dgm:pt modelId="{004CF0ED-AECA-4464-8A74-E637F94E9B3F}" type="pres">
      <dgm:prSet presAssocID="{AD1FCE64-A30A-4284-A783-BE820426C17F}" presName="dummyMaxCanvas" presStyleCnt="0">
        <dgm:presLayoutVars/>
      </dgm:prSet>
      <dgm:spPr/>
    </dgm:pt>
    <dgm:pt modelId="{4CD5B52D-86AC-4F0E-B047-645BC5A6EB3E}" type="pres">
      <dgm:prSet presAssocID="{AD1FCE64-A30A-4284-A783-BE820426C17F}" presName="ThreeNodes_1" presStyleLbl="node1" presStyleIdx="0" presStyleCnt="3">
        <dgm:presLayoutVars>
          <dgm:bulletEnabled val="1"/>
        </dgm:presLayoutVars>
      </dgm:prSet>
      <dgm:spPr/>
    </dgm:pt>
    <dgm:pt modelId="{06D4154A-4E3C-4CAC-9A3F-E608A1C8499B}" type="pres">
      <dgm:prSet presAssocID="{AD1FCE64-A30A-4284-A783-BE820426C17F}" presName="ThreeNodes_2" presStyleLbl="node1" presStyleIdx="1" presStyleCnt="3">
        <dgm:presLayoutVars>
          <dgm:bulletEnabled val="1"/>
        </dgm:presLayoutVars>
      </dgm:prSet>
      <dgm:spPr/>
    </dgm:pt>
    <dgm:pt modelId="{6526C8BF-74BE-4ABF-9CE5-AEA76B32975D}" type="pres">
      <dgm:prSet presAssocID="{AD1FCE64-A30A-4284-A783-BE820426C17F}" presName="ThreeNodes_3" presStyleLbl="node1" presStyleIdx="2" presStyleCnt="3">
        <dgm:presLayoutVars>
          <dgm:bulletEnabled val="1"/>
        </dgm:presLayoutVars>
      </dgm:prSet>
      <dgm:spPr/>
    </dgm:pt>
    <dgm:pt modelId="{B980E2C4-DD6A-4E70-9483-04C44403A222}" type="pres">
      <dgm:prSet presAssocID="{AD1FCE64-A30A-4284-A783-BE820426C17F}" presName="ThreeConn_1-2" presStyleLbl="fgAccFollowNode1" presStyleIdx="0" presStyleCnt="2">
        <dgm:presLayoutVars>
          <dgm:bulletEnabled val="1"/>
        </dgm:presLayoutVars>
      </dgm:prSet>
      <dgm:spPr/>
    </dgm:pt>
    <dgm:pt modelId="{C397D6CE-1AB1-421A-AC29-CA14627E284E}" type="pres">
      <dgm:prSet presAssocID="{AD1FCE64-A30A-4284-A783-BE820426C17F}" presName="ThreeConn_2-3" presStyleLbl="fgAccFollowNode1" presStyleIdx="1" presStyleCnt="2">
        <dgm:presLayoutVars>
          <dgm:bulletEnabled val="1"/>
        </dgm:presLayoutVars>
      </dgm:prSet>
      <dgm:spPr/>
    </dgm:pt>
    <dgm:pt modelId="{98603820-26F7-4A88-A608-0C5D5AECED4B}" type="pres">
      <dgm:prSet presAssocID="{AD1FCE64-A30A-4284-A783-BE820426C17F}" presName="ThreeNodes_1_text" presStyleLbl="node1" presStyleIdx="2" presStyleCnt="3">
        <dgm:presLayoutVars>
          <dgm:bulletEnabled val="1"/>
        </dgm:presLayoutVars>
      </dgm:prSet>
      <dgm:spPr/>
    </dgm:pt>
    <dgm:pt modelId="{C28B0947-E1F0-40A8-AF11-67402A607356}" type="pres">
      <dgm:prSet presAssocID="{AD1FCE64-A30A-4284-A783-BE820426C17F}" presName="ThreeNodes_2_text" presStyleLbl="node1" presStyleIdx="2" presStyleCnt="3">
        <dgm:presLayoutVars>
          <dgm:bulletEnabled val="1"/>
        </dgm:presLayoutVars>
      </dgm:prSet>
      <dgm:spPr/>
    </dgm:pt>
    <dgm:pt modelId="{5CC9D203-4C05-44E1-AF3D-8E334D919069}" type="pres">
      <dgm:prSet presAssocID="{AD1FCE64-A30A-4284-A783-BE820426C17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7B3C50D-CEF0-4304-AC3D-E3902A99E634}" type="presOf" srcId="{FC27CED8-ADCD-4CD2-BD69-0F5B5F0F290B}" destId="{C28B0947-E1F0-40A8-AF11-67402A607356}" srcOrd="1" destOrd="0" presId="urn:microsoft.com/office/officeart/2005/8/layout/vProcess5"/>
    <dgm:cxn modelId="{0C8D5F2B-2C48-4160-9137-350F26612581}" srcId="{AD1FCE64-A30A-4284-A783-BE820426C17F}" destId="{12D557EB-8E08-46D7-8139-972EA42FA8B7}" srcOrd="0" destOrd="0" parTransId="{265D8B89-20D6-44F4-815A-50264E4EAFAB}" sibTransId="{CF984DE0-5CFA-4983-A8A3-0C2EC2334CA9}"/>
    <dgm:cxn modelId="{F6803132-071B-46BC-B55C-B94125E3481A}" type="presOf" srcId="{FA532AF7-A9A6-4E6C-8A97-EE8CE94793F9}" destId="{C397D6CE-1AB1-421A-AC29-CA14627E284E}" srcOrd="0" destOrd="0" presId="urn:microsoft.com/office/officeart/2005/8/layout/vProcess5"/>
    <dgm:cxn modelId="{9EF58461-F8E5-449C-9422-D170F9E8E9CD}" type="presOf" srcId="{12D557EB-8E08-46D7-8139-972EA42FA8B7}" destId="{4CD5B52D-86AC-4F0E-B047-645BC5A6EB3E}" srcOrd="0" destOrd="0" presId="urn:microsoft.com/office/officeart/2005/8/layout/vProcess5"/>
    <dgm:cxn modelId="{8EE83575-9E90-42BE-8282-03F88657B5D1}" type="presOf" srcId="{CF984DE0-5CFA-4983-A8A3-0C2EC2334CA9}" destId="{B980E2C4-DD6A-4E70-9483-04C44403A222}" srcOrd="0" destOrd="0" presId="urn:microsoft.com/office/officeart/2005/8/layout/vProcess5"/>
    <dgm:cxn modelId="{CE6BF555-BD8D-47D5-9617-69779DAC097C}" type="presOf" srcId="{8E27E4F4-6764-4705-A6E2-9CDE87DC45F8}" destId="{5CC9D203-4C05-44E1-AF3D-8E334D919069}" srcOrd="1" destOrd="0" presId="urn:microsoft.com/office/officeart/2005/8/layout/vProcess5"/>
    <dgm:cxn modelId="{645506B1-ABE1-45E7-BEDB-54040A9F6531}" type="presOf" srcId="{FC27CED8-ADCD-4CD2-BD69-0F5B5F0F290B}" destId="{06D4154A-4E3C-4CAC-9A3F-E608A1C8499B}" srcOrd="0" destOrd="0" presId="urn:microsoft.com/office/officeart/2005/8/layout/vProcess5"/>
    <dgm:cxn modelId="{D52025D0-0DBD-460C-9EEC-8224EB514AB0}" type="presOf" srcId="{AD1FCE64-A30A-4284-A783-BE820426C17F}" destId="{7AED5971-E9FC-44CA-9ECA-878F37B7D8BD}" srcOrd="0" destOrd="0" presId="urn:microsoft.com/office/officeart/2005/8/layout/vProcess5"/>
    <dgm:cxn modelId="{55D6E6E4-F5FF-44C6-B4A8-2ED5FCF30312}" srcId="{AD1FCE64-A30A-4284-A783-BE820426C17F}" destId="{FC27CED8-ADCD-4CD2-BD69-0F5B5F0F290B}" srcOrd="1" destOrd="0" parTransId="{56353C9D-36DB-4EB9-AD6B-CCED97437B5D}" sibTransId="{FA532AF7-A9A6-4E6C-8A97-EE8CE94793F9}"/>
    <dgm:cxn modelId="{1A5CF4E5-A153-4CE2-8D31-79E3B7B2C378}" srcId="{AD1FCE64-A30A-4284-A783-BE820426C17F}" destId="{8E27E4F4-6764-4705-A6E2-9CDE87DC45F8}" srcOrd="2" destOrd="0" parTransId="{197084EA-1ADB-4658-9567-689B02CD3444}" sibTransId="{755590B1-3624-4FCB-A802-211C82661885}"/>
    <dgm:cxn modelId="{F852E9FB-6F35-4E8E-9B88-3785A7873729}" type="presOf" srcId="{8E27E4F4-6764-4705-A6E2-9CDE87DC45F8}" destId="{6526C8BF-74BE-4ABF-9CE5-AEA76B32975D}" srcOrd="0" destOrd="0" presId="urn:microsoft.com/office/officeart/2005/8/layout/vProcess5"/>
    <dgm:cxn modelId="{A919FBFD-22BE-4425-8565-C93CCF780C48}" type="presOf" srcId="{12D557EB-8E08-46D7-8139-972EA42FA8B7}" destId="{98603820-26F7-4A88-A608-0C5D5AECED4B}" srcOrd="1" destOrd="0" presId="urn:microsoft.com/office/officeart/2005/8/layout/vProcess5"/>
    <dgm:cxn modelId="{638D9113-3A54-40EA-A0AE-C8598717DF33}" type="presParOf" srcId="{7AED5971-E9FC-44CA-9ECA-878F37B7D8BD}" destId="{004CF0ED-AECA-4464-8A74-E637F94E9B3F}" srcOrd="0" destOrd="0" presId="urn:microsoft.com/office/officeart/2005/8/layout/vProcess5"/>
    <dgm:cxn modelId="{C58CF47B-FB87-4442-8A87-8BF2BC9114C8}" type="presParOf" srcId="{7AED5971-E9FC-44CA-9ECA-878F37B7D8BD}" destId="{4CD5B52D-86AC-4F0E-B047-645BC5A6EB3E}" srcOrd="1" destOrd="0" presId="urn:microsoft.com/office/officeart/2005/8/layout/vProcess5"/>
    <dgm:cxn modelId="{EDA278CB-FC6E-4546-9EBD-669ACF0CF9FD}" type="presParOf" srcId="{7AED5971-E9FC-44CA-9ECA-878F37B7D8BD}" destId="{06D4154A-4E3C-4CAC-9A3F-E608A1C8499B}" srcOrd="2" destOrd="0" presId="urn:microsoft.com/office/officeart/2005/8/layout/vProcess5"/>
    <dgm:cxn modelId="{1C1473A1-1545-46B7-9BDA-8C4BC017355F}" type="presParOf" srcId="{7AED5971-E9FC-44CA-9ECA-878F37B7D8BD}" destId="{6526C8BF-74BE-4ABF-9CE5-AEA76B32975D}" srcOrd="3" destOrd="0" presId="urn:microsoft.com/office/officeart/2005/8/layout/vProcess5"/>
    <dgm:cxn modelId="{4744F967-6079-4BD2-8A8C-7F3AAD06D56A}" type="presParOf" srcId="{7AED5971-E9FC-44CA-9ECA-878F37B7D8BD}" destId="{B980E2C4-DD6A-4E70-9483-04C44403A222}" srcOrd="4" destOrd="0" presId="urn:microsoft.com/office/officeart/2005/8/layout/vProcess5"/>
    <dgm:cxn modelId="{1B5CEA11-91C5-4048-BD97-AFB193B92E0E}" type="presParOf" srcId="{7AED5971-E9FC-44CA-9ECA-878F37B7D8BD}" destId="{C397D6CE-1AB1-421A-AC29-CA14627E284E}" srcOrd="5" destOrd="0" presId="urn:microsoft.com/office/officeart/2005/8/layout/vProcess5"/>
    <dgm:cxn modelId="{DAE713AB-CA56-459C-9ABD-2AFFE194D84E}" type="presParOf" srcId="{7AED5971-E9FC-44CA-9ECA-878F37B7D8BD}" destId="{98603820-26F7-4A88-A608-0C5D5AECED4B}" srcOrd="6" destOrd="0" presId="urn:microsoft.com/office/officeart/2005/8/layout/vProcess5"/>
    <dgm:cxn modelId="{C3E61887-85DE-4A37-B9BF-87D0256DF723}" type="presParOf" srcId="{7AED5971-E9FC-44CA-9ECA-878F37B7D8BD}" destId="{C28B0947-E1F0-40A8-AF11-67402A607356}" srcOrd="7" destOrd="0" presId="urn:microsoft.com/office/officeart/2005/8/layout/vProcess5"/>
    <dgm:cxn modelId="{2A4EE1F5-EAAA-4EBC-9269-E0914A0F446A}" type="presParOf" srcId="{7AED5971-E9FC-44CA-9ECA-878F37B7D8BD}" destId="{5CC9D203-4C05-44E1-AF3D-8E334D91906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11CEA-9BCE-43C0-A1F7-704BB7BAAA11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B920973-FCAE-4164-A536-401004907B93}">
      <dgm:prSet/>
      <dgm:spPr/>
      <dgm:t>
        <a:bodyPr/>
        <a:lstStyle/>
        <a:p>
          <a:r>
            <a:rPr lang="fi-FI" dirty="0"/>
            <a:t>Iso osa vastaajista lähihoitajia (50 %)</a:t>
          </a:r>
          <a:endParaRPr lang="en-US" dirty="0"/>
        </a:p>
      </dgm:t>
    </dgm:pt>
    <dgm:pt modelId="{EF758BD3-D309-40A1-8AEA-9342C3290DA8}" type="parTrans" cxnId="{DB6B6B1A-A5CB-4E8A-A55A-4B6B6F9B80B7}">
      <dgm:prSet/>
      <dgm:spPr/>
      <dgm:t>
        <a:bodyPr/>
        <a:lstStyle/>
        <a:p>
          <a:endParaRPr lang="en-US"/>
        </a:p>
      </dgm:t>
    </dgm:pt>
    <dgm:pt modelId="{AA6B6960-D644-4967-8585-4BF8F46C7C9F}" type="sibTrans" cxnId="{DB6B6B1A-A5CB-4E8A-A55A-4B6B6F9B80B7}">
      <dgm:prSet/>
      <dgm:spPr/>
      <dgm:t>
        <a:bodyPr/>
        <a:lstStyle/>
        <a:p>
          <a:endParaRPr lang="en-US"/>
        </a:p>
      </dgm:t>
    </dgm:pt>
    <dgm:pt modelId="{523DAF7B-39E4-4957-B444-5F2A0F50ECB1}">
      <dgm:prSet/>
      <dgm:spPr/>
      <dgm:t>
        <a:bodyPr/>
        <a:lstStyle/>
        <a:p>
          <a:r>
            <a:rPr lang="fi-FI" dirty="0"/>
            <a:t>Suurin osa naisia (90 %)</a:t>
          </a:r>
          <a:endParaRPr lang="en-US" dirty="0"/>
        </a:p>
      </dgm:t>
    </dgm:pt>
    <dgm:pt modelId="{9DFBC152-3166-4E41-9421-AF4C494AEFEA}" type="parTrans" cxnId="{47295437-79B9-4115-8C41-246D5D97110D}">
      <dgm:prSet/>
      <dgm:spPr/>
      <dgm:t>
        <a:bodyPr/>
        <a:lstStyle/>
        <a:p>
          <a:endParaRPr lang="en-US"/>
        </a:p>
      </dgm:t>
    </dgm:pt>
    <dgm:pt modelId="{545631B6-C2B5-4F6F-AC8E-D00D1B3C7B4D}" type="sibTrans" cxnId="{47295437-79B9-4115-8C41-246D5D97110D}">
      <dgm:prSet/>
      <dgm:spPr/>
      <dgm:t>
        <a:bodyPr/>
        <a:lstStyle/>
        <a:p>
          <a:endParaRPr lang="en-US"/>
        </a:p>
      </dgm:t>
    </dgm:pt>
    <dgm:pt modelId="{7A946044-B214-4894-A1AC-8D84F4F6BC46}">
      <dgm:prSet/>
      <dgm:spPr/>
      <dgm:t>
        <a:bodyPr/>
        <a:lstStyle/>
        <a:p>
          <a:r>
            <a:rPr lang="fi-FI" dirty="0"/>
            <a:t>75 % ei ollut esihenkilöasemassa</a:t>
          </a:r>
          <a:endParaRPr lang="en-US" dirty="0"/>
        </a:p>
      </dgm:t>
    </dgm:pt>
    <dgm:pt modelId="{B8AF7AC4-0845-4C76-9E94-CFD909DC39C3}" type="parTrans" cxnId="{250A7DEF-00B7-48C3-BCCA-92E87E0ED268}">
      <dgm:prSet/>
      <dgm:spPr/>
      <dgm:t>
        <a:bodyPr/>
        <a:lstStyle/>
        <a:p>
          <a:endParaRPr lang="en-US"/>
        </a:p>
      </dgm:t>
    </dgm:pt>
    <dgm:pt modelId="{343173E4-44D7-4B6E-B7F4-F25ABD9E51ED}" type="sibTrans" cxnId="{250A7DEF-00B7-48C3-BCCA-92E87E0ED268}">
      <dgm:prSet/>
      <dgm:spPr/>
      <dgm:t>
        <a:bodyPr/>
        <a:lstStyle/>
        <a:p>
          <a:endParaRPr lang="en-US"/>
        </a:p>
      </dgm:t>
    </dgm:pt>
    <dgm:pt modelId="{DF281716-8CB6-45CD-BF54-050D3B7BE16C}">
      <dgm:prSet/>
      <dgm:spPr/>
      <dgm:t>
        <a:bodyPr/>
        <a:lstStyle/>
        <a:p>
          <a:r>
            <a:rPr lang="fi-FI" dirty="0"/>
            <a:t>71 % työskenteli tehostetussa palveluasumisessa</a:t>
          </a:r>
          <a:endParaRPr lang="en-US" dirty="0"/>
        </a:p>
      </dgm:t>
    </dgm:pt>
    <dgm:pt modelId="{DF50B09A-6372-4C44-86B8-AB5CFCAE2A4F}" type="parTrans" cxnId="{7BB7F050-4F1F-4F07-9078-0EEAFC2EBBC9}">
      <dgm:prSet/>
      <dgm:spPr/>
      <dgm:t>
        <a:bodyPr/>
        <a:lstStyle/>
        <a:p>
          <a:endParaRPr lang="en-US"/>
        </a:p>
      </dgm:t>
    </dgm:pt>
    <dgm:pt modelId="{5AD85837-EA38-461A-9B48-F5FA1F55C240}" type="sibTrans" cxnId="{7BB7F050-4F1F-4F07-9078-0EEAFC2EBBC9}">
      <dgm:prSet/>
      <dgm:spPr/>
      <dgm:t>
        <a:bodyPr/>
        <a:lstStyle/>
        <a:p>
          <a:endParaRPr lang="en-US"/>
        </a:p>
      </dgm:t>
    </dgm:pt>
    <dgm:pt modelId="{F47F3E3B-AFA9-4113-80B9-9F714A9B7E0F}">
      <dgm:prSet/>
      <dgm:spPr/>
      <dgm:t>
        <a:bodyPr/>
        <a:lstStyle/>
        <a:p>
          <a:r>
            <a:rPr lang="fi-FI" dirty="0"/>
            <a:t>Työnantajan suhteen vastaajat jakautuvat tasaisesti 59 % yrityksessä ja 41 % säätiössä/yhdistyksessä</a:t>
          </a:r>
          <a:endParaRPr lang="en-US" dirty="0"/>
        </a:p>
      </dgm:t>
    </dgm:pt>
    <dgm:pt modelId="{39A8E012-7AC5-45ED-97A1-ACF2DD2DFEF4}" type="parTrans" cxnId="{1F866C90-1087-4DAD-AFC6-4B89EE44A33A}">
      <dgm:prSet/>
      <dgm:spPr/>
      <dgm:t>
        <a:bodyPr/>
        <a:lstStyle/>
        <a:p>
          <a:endParaRPr lang="en-US"/>
        </a:p>
      </dgm:t>
    </dgm:pt>
    <dgm:pt modelId="{192F0D5E-60B1-488B-9242-51DAC8497A1A}" type="sibTrans" cxnId="{1F866C90-1087-4DAD-AFC6-4B89EE44A33A}">
      <dgm:prSet/>
      <dgm:spPr/>
      <dgm:t>
        <a:bodyPr/>
        <a:lstStyle/>
        <a:p>
          <a:endParaRPr lang="en-US"/>
        </a:p>
      </dgm:t>
    </dgm:pt>
    <dgm:pt modelId="{10ECF21D-A6B7-4F6C-BD49-31622AC57184}" type="pres">
      <dgm:prSet presAssocID="{98511CEA-9BCE-43C0-A1F7-704BB7BAAA11}" presName="vert0" presStyleCnt="0">
        <dgm:presLayoutVars>
          <dgm:dir/>
          <dgm:animOne val="branch"/>
          <dgm:animLvl val="lvl"/>
        </dgm:presLayoutVars>
      </dgm:prSet>
      <dgm:spPr/>
    </dgm:pt>
    <dgm:pt modelId="{E3B22E8B-40EB-4FA1-98C4-B0CBE8654380}" type="pres">
      <dgm:prSet presAssocID="{EB920973-FCAE-4164-A536-401004907B93}" presName="thickLine" presStyleLbl="alignNode1" presStyleIdx="0" presStyleCnt="5"/>
      <dgm:spPr/>
    </dgm:pt>
    <dgm:pt modelId="{9931F92D-29E5-45B5-B0B5-601804F52DD8}" type="pres">
      <dgm:prSet presAssocID="{EB920973-FCAE-4164-A536-401004907B93}" presName="horz1" presStyleCnt="0"/>
      <dgm:spPr/>
    </dgm:pt>
    <dgm:pt modelId="{9FA9FE40-D267-4EB6-B811-927FB874409C}" type="pres">
      <dgm:prSet presAssocID="{EB920973-FCAE-4164-A536-401004907B93}" presName="tx1" presStyleLbl="revTx" presStyleIdx="0" presStyleCnt="5"/>
      <dgm:spPr/>
    </dgm:pt>
    <dgm:pt modelId="{0EE70907-D51F-4E0C-87E2-F998095375E8}" type="pres">
      <dgm:prSet presAssocID="{EB920973-FCAE-4164-A536-401004907B93}" presName="vert1" presStyleCnt="0"/>
      <dgm:spPr/>
    </dgm:pt>
    <dgm:pt modelId="{4D74552D-2B20-4D28-8AA1-F1254C89418B}" type="pres">
      <dgm:prSet presAssocID="{523DAF7B-39E4-4957-B444-5F2A0F50ECB1}" presName="thickLine" presStyleLbl="alignNode1" presStyleIdx="1" presStyleCnt="5"/>
      <dgm:spPr/>
    </dgm:pt>
    <dgm:pt modelId="{0AA51657-EF2B-45DC-9DFB-395D2E927D77}" type="pres">
      <dgm:prSet presAssocID="{523DAF7B-39E4-4957-B444-5F2A0F50ECB1}" presName="horz1" presStyleCnt="0"/>
      <dgm:spPr/>
    </dgm:pt>
    <dgm:pt modelId="{A08C803D-EF5E-460A-9F3E-B9F99D474343}" type="pres">
      <dgm:prSet presAssocID="{523DAF7B-39E4-4957-B444-5F2A0F50ECB1}" presName="tx1" presStyleLbl="revTx" presStyleIdx="1" presStyleCnt="5"/>
      <dgm:spPr/>
    </dgm:pt>
    <dgm:pt modelId="{F7991423-1B30-49AC-89D0-FFB7ADEB5BDE}" type="pres">
      <dgm:prSet presAssocID="{523DAF7B-39E4-4957-B444-5F2A0F50ECB1}" presName="vert1" presStyleCnt="0"/>
      <dgm:spPr/>
    </dgm:pt>
    <dgm:pt modelId="{E682FCB5-B6AC-49D9-AE99-D2502BFA315C}" type="pres">
      <dgm:prSet presAssocID="{7A946044-B214-4894-A1AC-8D84F4F6BC46}" presName="thickLine" presStyleLbl="alignNode1" presStyleIdx="2" presStyleCnt="5"/>
      <dgm:spPr/>
    </dgm:pt>
    <dgm:pt modelId="{8600EC64-AF57-4BC8-976D-42422BD596EE}" type="pres">
      <dgm:prSet presAssocID="{7A946044-B214-4894-A1AC-8D84F4F6BC46}" presName="horz1" presStyleCnt="0"/>
      <dgm:spPr/>
    </dgm:pt>
    <dgm:pt modelId="{1973656C-B0DE-4791-9D4A-69A75D74BAD2}" type="pres">
      <dgm:prSet presAssocID="{7A946044-B214-4894-A1AC-8D84F4F6BC46}" presName="tx1" presStyleLbl="revTx" presStyleIdx="2" presStyleCnt="5"/>
      <dgm:spPr/>
    </dgm:pt>
    <dgm:pt modelId="{CF8F388A-E6A8-445A-8A0E-4DA642947E59}" type="pres">
      <dgm:prSet presAssocID="{7A946044-B214-4894-A1AC-8D84F4F6BC46}" presName="vert1" presStyleCnt="0"/>
      <dgm:spPr/>
    </dgm:pt>
    <dgm:pt modelId="{C9264A8C-D0F9-4DBD-BF11-4CD54E8EDC80}" type="pres">
      <dgm:prSet presAssocID="{DF281716-8CB6-45CD-BF54-050D3B7BE16C}" presName="thickLine" presStyleLbl="alignNode1" presStyleIdx="3" presStyleCnt="5"/>
      <dgm:spPr/>
    </dgm:pt>
    <dgm:pt modelId="{6ED7F6C8-4301-46CB-AA68-72AA9C2E2711}" type="pres">
      <dgm:prSet presAssocID="{DF281716-8CB6-45CD-BF54-050D3B7BE16C}" presName="horz1" presStyleCnt="0"/>
      <dgm:spPr/>
    </dgm:pt>
    <dgm:pt modelId="{027F558E-7FE0-483C-9E42-BA581612AE86}" type="pres">
      <dgm:prSet presAssocID="{DF281716-8CB6-45CD-BF54-050D3B7BE16C}" presName="tx1" presStyleLbl="revTx" presStyleIdx="3" presStyleCnt="5"/>
      <dgm:spPr/>
    </dgm:pt>
    <dgm:pt modelId="{AF6E7AC2-5301-4AEB-93DF-0C89AA0EB1D0}" type="pres">
      <dgm:prSet presAssocID="{DF281716-8CB6-45CD-BF54-050D3B7BE16C}" presName="vert1" presStyleCnt="0"/>
      <dgm:spPr/>
    </dgm:pt>
    <dgm:pt modelId="{DADEADF3-0F8A-48DB-973B-61FB60DE8858}" type="pres">
      <dgm:prSet presAssocID="{F47F3E3B-AFA9-4113-80B9-9F714A9B7E0F}" presName="thickLine" presStyleLbl="alignNode1" presStyleIdx="4" presStyleCnt="5"/>
      <dgm:spPr/>
    </dgm:pt>
    <dgm:pt modelId="{16FC3DEF-B88D-4A23-9C22-C3DF0EB7F534}" type="pres">
      <dgm:prSet presAssocID="{F47F3E3B-AFA9-4113-80B9-9F714A9B7E0F}" presName="horz1" presStyleCnt="0"/>
      <dgm:spPr/>
    </dgm:pt>
    <dgm:pt modelId="{4149E9BC-C9CF-4454-B8AF-82BE5765CA9F}" type="pres">
      <dgm:prSet presAssocID="{F47F3E3B-AFA9-4113-80B9-9F714A9B7E0F}" presName="tx1" presStyleLbl="revTx" presStyleIdx="4" presStyleCnt="5"/>
      <dgm:spPr/>
    </dgm:pt>
    <dgm:pt modelId="{A2DAE94C-0944-4DE6-9E67-DBF9363D521A}" type="pres">
      <dgm:prSet presAssocID="{F47F3E3B-AFA9-4113-80B9-9F714A9B7E0F}" presName="vert1" presStyleCnt="0"/>
      <dgm:spPr/>
    </dgm:pt>
  </dgm:ptLst>
  <dgm:cxnLst>
    <dgm:cxn modelId="{DB6B6B1A-A5CB-4E8A-A55A-4B6B6F9B80B7}" srcId="{98511CEA-9BCE-43C0-A1F7-704BB7BAAA11}" destId="{EB920973-FCAE-4164-A536-401004907B93}" srcOrd="0" destOrd="0" parTransId="{EF758BD3-D309-40A1-8AEA-9342C3290DA8}" sibTransId="{AA6B6960-D644-4967-8585-4BF8F46C7C9F}"/>
    <dgm:cxn modelId="{2440E220-0355-4A98-B962-46A4F7E8F8F0}" type="presOf" srcId="{F47F3E3B-AFA9-4113-80B9-9F714A9B7E0F}" destId="{4149E9BC-C9CF-4454-B8AF-82BE5765CA9F}" srcOrd="0" destOrd="0" presId="urn:microsoft.com/office/officeart/2008/layout/LinedList"/>
    <dgm:cxn modelId="{C2E25127-BBF3-4799-9D8B-3C404773E40B}" type="presOf" srcId="{DF281716-8CB6-45CD-BF54-050D3B7BE16C}" destId="{027F558E-7FE0-483C-9E42-BA581612AE86}" srcOrd="0" destOrd="0" presId="urn:microsoft.com/office/officeart/2008/layout/LinedList"/>
    <dgm:cxn modelId="{47295437-79B9-4115-8C41-246D5D97110D}" srcId="{98511CEA-9BCE-43C0-A1F7-704BB7BAAA11}" destId="{523DAF7B-39E4-4957-B444-5F2A0F50ECB1}" srcOrd="1" destOrd="0" parTransId="{9DFBC152-3166-4E41-9421-AF4C494AEFEA}" sibTransId="{545631B6-C2B5-4F6F-AC8E-D00D1B3C7B4D}"/>
    <dgm:cxn modelId="{2F868B3A-0A41-47BD-B4C5-D730251BAA31}" type="presOf" srcId="{523DAF7B-39E4-4957-B444-5F2A0F50ECB1}" destId="{A08C803D-EF5E-460A-9F3E-B9F99D474343}" srcOrd="0" destOrd="0" presId="urn:microsoft.com/office/officeart/2008/layout/LinedList"/>
    <dgm:cxn modelId="{9C98D66B-FF3B-4991-B90B-CF8217CF7561}" type="presOf" srcId="{7A946044-B214-4894-A1AC-8D84F4F6BC46}" destId="{1973656C-B0DE-4791-9D4A-69A75D74BAD2}" srcOrd="0" destOrd="0" presId="urn:microsoft.com/office/officeart/2008/layout/LinedList"/>
    <dgm:cxn modelId="{7BB7F050-4F1F-4F07-9078-0EEAFC2EBBC9}" srcId="{98511CEA-9BCE-43C0-A1F7-704BB7BAAA11}" destId="{DF281716-8CB6-45CD-BF54-050D3B7BE16C}" srcOrd="3" destOrd="0" parTransId="{DF50B09A-6372-4C44-86B8-AB5CFCAE2A4F}" sibTransId="{5AD85837-EA38-461A-9B48-F5FA1F55C240}"/>
    <dgm:cxn modelId="{1F866C90-1087-4DAD-AFC6-4B89EE44A33A}" srcId="{98511CEA-9BCE-43C0-A1F7-704BB7BAAA11}" destId="{F47F3E3B-AFA9-4113-80B9-9F714A9B7E0F}" srcOrd="4" destOrd="0" parTransId="{39A8E012-7AC5-45ED-97A1-ACF2DD2DFEF4}" sibTransId="{192F0D5E-60B1-488B-9242-51DAC8497A1A}"/>
    <dgm:cxn modelId="{250A7DEF-00B7-48C3-BCCA-92E87E0ED268}" srcId="{98511CEA-9BCE-43C0-A1F7-704BB7BAAA11}" destId="{7A946044-B214-4894-A1AC-8D84F4F6BC46}" srcOrd="2" destOrd="0" parTransId="{B8AF7AC4-0845-4C76-9E94-CFD909DC39C3}" sibTransId="{343173E4-44D7-4B6E-B7F4-F25ABD9E51ED}"/>
    <dgm:cxn modelId="{91B896F1-C0ED-4D6B-9C94-FDAB987C8D78}" type="presOf" srcId="{98511CEA-9BCE-43C0-A1F7-704BB7BAAA11}" destId="{10ECF21D-A6B7-4F6C-BD49-31622AC57184}" srcOrd="0" destOrd="0" presId="urn:microsoft.com/office/officeart/2008/layout/LinedList"/>
    <dgm:cxn modelId="{C16D77F2-FD85-44B3-B6B2-88F063B6BB00}" type="presOf" srcId="{EB920973-FCAE-4164-A536-401004907B93}" destId="{9FA9FE40-D267-4EB6-B811-927FB874409C}" srcOrd="0" destOrd="0" presId="urn:microsoft.com/office/officeart/2008/layout/LinedList"/>
    <dgm:cxn modelId="{704FD337-BCB9-4015-BAE4-DED60BD3D380}" type="presParOf" srcId="{10ECF21D-A6B7-4F6C-BD49-31622AC57184}" destId="{E3B22E8B-40EB-4FA1-98C4-B0CBE8654380}" srcOrd="0" destOrd="0" presId="urn:microsoft.com/office/officeart/2008/layout/LinedList"/>
    <dgm:cxn modelId="{AD794805-28CE-4648-B9EF-695BF3C2FE99}" type="presParOf" srcId="{10ECF21D-A6B7-4F6C-BD49-31622AC57184}" destId="{9931F92D-29E5-45B5-B0B5-601804F52DD8}" srcOrd="1" destOrd="0" presId="urn:microsoft.com/office/officeart/2008/layout/LinedList"/>
    <dgm:cxn modelId="{AEA0C4D2-9740-4E8A-A54D-D2B4AF311485}" type="presParOf" srcId="{9931F92D-29E5-45B5-B0B5-601804F52DD8}" destId="{9FA9FE40-D267-4EB6-B811-927FB874409C}" srcOrd="0" destOrd="0" presId="urn:microsoft.com/office/officeart/2008/layout/LinedList"/>
    <dgm:cxn modelId="{675618FF-ED5C-47D0-A948-CCE50DDE500D}" type="presParOf" srcId="{9931F92D-29E5-45B5-B0B5-601804F52DD8}" destId="{0EE70907-D51F-4E0C-87E2-F998095375E8}" srcOrd="1" destOrd="0" presId="urn:microsoft.com/office/officeart/2008/layout/LinedList"/>
    <dgm:cxn modelId="{B67E4E0F-EE17-4BF8-A566-E3B1F8F5AB95}" type="presParOf" srcId="{10ECF21D-A6B7-4F6C-BD49-31622AC57184}" destId="{4D74552D-2B20-4D28-8AA1-F1254C89418B}" srcOrd="2" destOrd="0" presId="urn:microsoft.com/office/officeart/2008/layout/LinedList"/>
    <dgm:cxn modelId="{F02DC1D8-EE55-4B49-ACF9-ED142EF24761}" type="presParOf" srcId="{10ECF21D-A6B7-4F6C-BD49-31622AC57184}" destId="{0AA51657-EF2B-45DC-9DFB-395D2E927D77}" srcOrd="3" destOrd="0" presId="urn:microsoft.com/office/officeart/2008/layout/LinedList"/>
    <dgm:cxn modelId="{FA3083DF-2157-45FD-99A7-E1ECF90F4A56}" type="presParOf" srcId="{0AA51657-EF2B-45DC-9DFB-395D2E927D77}" destId="{A08C803D-EF5E-460A-9F3E-B9F99D474343}" srcOrd="0" destOrd="0" presId="urn:microsoft.com/office/officeart/2008/layout/LinedList"/>
    <dgm:cxn modelId="{1FED9497-0510-4E5C-9881-98291C07194F}" type="presParOf" srcId="{0AA51657-EF2B-45DC-9DFB-395D2E927D77}" destId="{F7991423-1B30-49AC-89D0-FFB7ADEB5BDE}" srcOrd="1" destOrd="0" presId="urn:microsoft.com/office/officeart/2008/layout/LinedList"/>
    <dgm:cxn modelId="{D70499C4-706C-4F6E-B0BC-4E1A38218507}" type="presParOf" srcId="{10ECF21D-A6B7-4F6C-BD49-31622AC57184}" destId="{E682FCB5-B6AC-49D9-AE99-D2502BFA315C}" srcOrd="4" destOrd="0" presId="urn:microsoft.com/office/officeart/2008/layout/LinedList"/>
    <dgm:cxn modelId="{A8EE485D-164F-4D37-80DA-453AD51A1825}" type="presParOf" srcId="{10ECF21D-A6B7-4F6C-BD49-31622AC57184}" destId="{8600EC64-AF57-4BC8-976D-42422BD596EE}" srcOrd="5" destOrd="0" presId="urn:microsoft.com/office/officeart/2008/layout/LinedList"/>
    <dgm:cxn modelId="{44DBE610-7E07-48A9-AB63-712EC516C9EB}" type="presParOf" srcId="{8600EC64-AF57-4BC8-976D-42422BD596EE}" destId="{1973656C-B0DE-4791-9D4A-69A75D74BAD2}" srcOrd="0" destOrd="0" presId="urn:microsoft.com/office/officeart/2008/layout/LinedList"/>
    <dgm:cxn modelId="{A91108B4-3DDC-4EEB-9427-182F21DE9002}" type="presParOf" srcId="{8600EC64-AF57-4BC8-976D-42422BD596EE}" destId="{CF8F388A-E6A8-445A-8A0E-4DA642947E59}" srcOrd="1" destOrd="0" presId="urn:microsoft.com/office/officeart/2008/layout/LinedList"/>
    <dgm:cxn modelId="{1E077AC2-B051-47BF-B0A9-DF9256A229ED}" type="presParOf" srcId="{10ECF21D-A6B7-4F6C-BD49-31622AC57184}" destId="{C9264A8C-D0F9-4DBD-BF11-4CD54E8EDC80}" srcOrd="6" destOrd="0" presId="urn:microsoft.com/office/officeart/2008/layout/LinedList"/>
    <dgm:cxn modelId="{4D8518D0-F39C-44B0-861B-78B3A75FEBBF}" type="presParOf" srcId="{10ECF21D-A6B7-4F6C-BD49-31622AC57184}" destId="{6ED7F6C8-4301-46CB-AA68-72AA9C2E2711}" srcOrd="7" destOrd="0" presId="urn:microsoft.com/office/officeart/2008/layout/LinedList"/>
    <dgm:cxn modelId="{75B03B8E-78CA-4A4C-85B6-5142121EE92E}" type="presParOf" srcId="{6ED7F6C8-4301-46CB-AA68-72AA9C2E2711}" destId="{027F558E-7FE0-483C-9E42-BA581612AE86}" srcOrd="0" destOrd="0" presId="urn:microsoft.com/office/officeart/2008/layout/LinedList"/>
    <dgm:cxn modelId="{ABF51586-DFAE-44DC-819A-402BAD578C11}" type="presParOf" srcId="{6ED7F6C8-4301-46CB-AA68-72AA9C2E2711}" destId="{AF6E7AC2-5301-4AEB-93DF-0C89AA0EB1D0}" srcOrd="1" destOrd="0" presId="urn:microsoft.com/office/officeart/2008/layout/LinedList"/>
    <dgm:cxn modelId="{7EA622B6-A077-45AF-9809-6F6134523B58}" type="presParOf" srcId="{10ECF21D-A6B7-4F6C-BD49-31622AC57184}" destId="{DADEADF3-0F8A-48DB-973B-61FB60DE8858}" srcOrd="8" destOrd="0" presId="urn:microsoft.com/office/officeart/2008/layout/LinedList"/>
    <dgm:cxn modelId="{3D434E3B-845F-44BD-8A25-7B27C1F6427C}" type="presParOf" srcId="{10ECF21D-A6B7-4F6C-BD49-31622AC57184}" destId="{16FC3DEF-B88D-4A23-9C22-C3DF0EB7F534}" srcOrd="9" destOrd="0" presId="urn:microsoft.com/office/officeart/2008/layout/LinedList"/>
    <dgm:cxn modelId="{BF061700-A281-4620-8AE2-B281D6C8C354}" type="presParOf" srcId="{16FC3DEF-B88D-4A23-9C22-C3DF0EB7F534}" destId="{4149E9BC-C9CF-4454-B8AF-82BE5765CA9F}" srcOrd="0" destOrd="0" presId="urn:microsoft.com/office/officeart/2008/layout/LinedList"/>
    <dgm:cxn modelId="{E1482937-82CC-40D1-BED3-9926EC286AA4}" type="presParOf" srcId="{16FC3DEF-B88D-4A23-9C22-C3DF0EB7F534}" destId="{A2DAE94C-0944-4DE6-9E67-DBF9363D52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AEE1D-E4DB-4030-B506-E07D5637A85D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CA3CBA9E-7B5B-4E78-9747-8D651D67ED62}">
      <dgm:prSet phldrT="[Teksti]"/>
      <dgm:spPr/>
      <dgm:t>
        <a:bodyPr/>
        <a:lstStyle/>
        <a:p>
          <a:r>
            <a:rPr lang="fi-FI" dirty="0"/>
            <a:t>Ensimmäinen vaihe</a:t>
          </a:r>
        </a:p>
      </dgm:t>
    </dgm:pt>
    <dgm:pt modelId="{F6914036-D2DB-49B8-B8DD-5D7B7AEA14AA}" type="parTrans" cxnId="{D1CFD741-43F9-448F-9C95-D42F4084910C}">
      <dgm:prSet/>
      <dgm:spPr/>
      <dgm:t>
        <a:bodyPr/>
        <a:lstStyle/>
        <a:p>
          <a:endParaRPr lang="fi-FI"/>
        </a:p>
      </dgm:t>
    </dgm:pt>
    <dgm:pt modelId="{9641C1AA-9732-44BD-A001-3CC176CA8AA5}" type="sibTrans" cxnId="{D1CFD741-43F9-448F-9C95-D42F4084910C}">
      <dgm:prSet/>
      <dgm:spPr/>
      <dgm:t>
        <a:bodyPr/>
        <a:lstStyle/>
        <a:p>
          <a:endParaRPr lang="fi-FI"/>
        </a:p>
      </dgm:t>
    </dgm:pt>
    <dgm:pt modelId="{E0675149-0A51-4C10-8606-C6A7FE188B50}">
      <dgm:prSet phldrT="[Teksti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i-FI" dirty="0"/>
            <a:t>Aiemman tutkimustiedon kartoittaminen</a:t>
          </a:r>
        </a:p>
      </dgm:t>
    </dgm:pt>
    <dgm:pt modelId="{079602DF-1EED-42C2-9252-147CE8F7B4C4}" type="parTrans" cxnId="{AA076A75-0A03-47A3-B502-3833B2C29031}">
      <dgm:prSet/>
      <dgm:spPr/>
      <dgm:t>
        <a:bodyPr/>
        <a:lstStyle/>
        <a:p>
          <a:endParaRPr lang="fi-FI"/>
        </a:p>
      </dgm:t>
    </dgm:pt>
    <dgm:pt modelId="{DC0811F2-C957-4F9B-8D6A-C2112AF241F1}" type="sibTrans" cxnId="{AA076A75-0A03-47A3-B502-3833B2C29031}">
      <dgm:prSet/>
      <dgm:spPr/>
      <dgm:t>
        <a:bodyPr/>
        <a:lstStyle/>
        <a:p>
          <a:endParaRPr lang="fi-FI"/>
        </a:p>
      </dgm:t>
    </dgm:pt>
    <dgm:pt modelId="{320CDFA9-8C1B-48A4-9F3D-298B71A6C4B4}">
      <dgm:prSet phldrT="[Teksti]"/>
      <dgm:spPr/>
      <dgm:t>
        <a:bodyPr/>
        <a:lstStyle/>
        <a:p>
          <a:r>
            <a:rPr lang="fi-FI" dirty="0"/>
            <a:t>Toinen vaihe</a:t>
          </a:r>
        </a:p>
      </dgm:t>
    </dgm:pt>
    <dgm:pt modelId="{96EEF111-0095-49C8-A40E-D2AB722C0763}" type="parTrans" cxnId="{6B3EB385-DC66-426A-8DC3-1174FBE7BC29}">
      <dgm:prSet/>
      <dgm:spPr/>
      <dgm:t>
        <a:bodyPr/>
        <a:lstStyle/>
        <a:p>
          <a:endParaRPr lang="fi-FI"/>
        </a:p>
      </dgm:t>
    </dgm:pt>
    <dgm:pt modelId="{468AEDCD-5FBA-41A1-AF67-2080A0276AFC}" type="sibTrans" cxnId="{6B3EB385-DC66-426A-8DC3-1174FBE7BC29}">
      <dgm:prSet/>
      <dgm:spPr/>
      <dgm:t>
        <a:bodyPr/>
        <a:lstStyle/>
        <a:p>
          <a:endParaRPr lang="fi-FI"/>
        </a:p>
      </dgm:t>
    </dgm:pt>
    <dgm:pt modelId="{049CF2AB-BF81-4F93-A869-2CE428717468}">
      <dgm:prSet phldrT="[Teksti]"/>
      <dgm:spPr/>
      <dgm:t>
        <a:bodyPr/>
        <a:lstStyle/>
        <a:p>
          <a:r>
            <a:rPr lang="fi-FI" dirty="0"/>
            <a:t>Kolmas vaihe</a:t>
          </a:r>
        </a:p>
      </dgm:t>
    </dgm:pt>
    <dgm:pt modelId="{205A8EB9-146B-4065-93A3-C3B7F2ED81CD}" type="parTrans" cxnId="{400333FC-59E4-4290-B050-AFC10A076E82}">
      <dgm:prSet/>
      <dgm:spPr/>
      <dgm:t>
        <a:bodyPr/>
        <a:lstStyle/>
        <a:p>
          <a:endParaRPr lang="fi-FI"/>
        </a:p>
      </dgm:t>
    </dgm:pt>
    <dgm:pt modelId="{00225D6C-53E9-4DBA-9C3E-2492569E5E1A}" type="sibTrans" cxnId="{400333FC-59E4-4290-B050-AFC10A076E82}">
      <dgm:prSet/>
      <dgm:spPr/>
      <dgm:t>
        <a:bodyPr/>
        <a:lstStyle/>
        <a:p>
          <a:endParaRPr lang="fi-FI"/>
        </a:p>
      </dgm:t>
    </dgm:pt>
    <dgm:pt modelId="{0A8FA481-81D5-4A3C-94CF-EFE2BB17A1D9}">
      <dgm:prSet phldrT="[Teksti]"/>
      <dgm:spPr/>
      <dgm:t>
        <a:bodyPr/>
        <a:lstStyle/>
        <a:p>
          <a:r>
            <a:rPr lang="fi-FI" dirty="0"/>
            <a:t>Uusien kysymysten generointi ensimmäisen analyysin jälkeen</a:t>
          </a:r>
        </a:p>
        <a:p>
          <a:r>
            <a:rPr lang="fi-FI" dirty="0"/>
            <a:t>Toinen kyselykierros</a:t>
          </a:r>
        </a:p>
      </dgm:t>
    </dgm:pt>
    <dgm:pt modelId="{43762F5A-1D63-424C-9969-08F6863EA5D5}" type="parTrans" cxnId="{8F037194-E5E7-4F16-ADA4-13F143052908}">
      <dgm:prSet/>
      <dgm:spPr/>
      <dgm:t>
        <a:bodyPr/>
        <a:lstStyle/>
        <a:p>
          <a:endParaRPr lang="fi-FI"/>
        </a:p>
      </dgm:t>
    </dgm:pt>
    <dgm:pt modelId="{F7E7B378-C024-4C48-BF17-E62ED3B6B3F9}" type="sibTrans" cxnId="{8F037194-E5E7-4F16-ADA4-13F143052908}">
      <dgm:prSet/>
      <dgm:spPr/>
      <dgm:t>
        <a:bodyPr/>
        <a:lstStyle/>
        <a:p>
          <a:endParaRPr lang="fi-FI"/>
        </a:p>
      </dgm:t>
    </dgm:pt>
    <dgm:pt modelId="{7A346103-31D4-4B6D-A38F-193EBA7A1B1F}">
      <dgm:prSet phldrT="[Teksti]"/>
      <dgm:spPr/>
      <dgm:t>
        <a:bodyPr/>
        <a:lstStyle/>
        <a:p>
          <a:pPr>
            <a:buNone/>
          </a:pPr>
          <a:r>
            <a:rPr lang="fi-FI" dirty="0"/>
            <a:t>Kyselyn vastausten analysointi</a:t>
          </a:r>
        </a:p>
        <a:p>
          <a:pPr>
            <a:buNone/>
          </a:pPr>
          <a:r>
            <a:rPr lang="fi-FI" dirty="0"/>
            <a:t>Haastattelujen analysointi</a:t>
          </a:r>
        </a:p>
      </dgm:t>
    </dgm:pt>
    <dgm:pt modelId="{7D902084-A7EE-4B85-ACE6-864578C7DC1A}" type="parTrans" cxnId="{BDAF00A7-FD6B-4422-B5E1-54780656EDDB}">
      <dgm:prSet/>
      <dgm:spPr/>
      <dgm:t>
        <a:bodyPr/>
        <a:lstStyle/>
        <a:p>
          <a:endParaRPr lang="fi-FI"/>
        </a:p>
      </dgm:t>
    </dgm:pt>
    <dgm:pt modelId="{6C869E95-6183-482B-9ED4-F5B77F5FAB99}" type="sibTrans" cxnId="{BDAF00A7-FD6B-4422-B5E1-54780656EDDB}">
      <dgm:prSet/>
      <dgm:spPr/>
      <dgm:t>
        <a:bodyPr/>
        <a:lstStyle/>
        <a:p>
          <a:endParaRPr lang="fi-FI"/>
        </a:p>
      </dgm:t>
    </dgm:pt>
    <dgm:pt modelId="{3B90F3A2-DE50-4A5E-BB3D-1C6B0513ADF2}">
      <dgm:prSet phldrT="[Teksti]"/>
      <dgm:spPr/>
      <dgm:t>
        <a:bodyPr/>
        <a:lstStyle/>
        <a:p>
          <a:pPr>
            <a:buNone/>
          </a:pPr>
          <a:r>
            <a:rPr lang="fi-FI" dirty="0"/>
            <a:t>Asiantuntijoiden kartoittaminen</a:t>
          </a:r>
        </a:p>
      </dgm:t>
    </dgm:pt>
    <dgm:pt modelId="{EC798115-FC37-427E-8283-C10F047AFE9D}" type="parTrans" cxnId="{EBA45B36-AEE2-4311-B052-119C65C1B5F1}">
      <dgm:prSet/>
      <dgm:spPr/>
      <dgm:t>
        <a:bodyPr/>
        <a:lstStyle/>
        <a:p>
          <a:endParaRPr lang="fi-FI"/>
        </a:p>
      </dgm:t>
    </dgm:pt>
    <dgm:pt modelId="{3E3BCA1D-5F35-4474-9CEA-350EB59854A2}" type="sibTrans" cxnId="{EBA45B36-AEE2-4311-B052-119C65C1B5F1}">
      <dgm:prSet/>
      <dgm:spPr/>
      <dgm:t>
        <a:bodyPr/>
        <a:lstStyle/>
        <a:p>
          <a:endParaRPr lang="fi-FI"/>
        </a:p>
      </dgm:t>
    </dgm:pt>
    <dgm:pt modelId="{D0F73B74-11D6-4872-8341-4D3C70992985}">
      <dgm:prSet/>
      <dgm:spPr/>
      <dgm:t>
        <a:bodyPr/>
        <a:lstStyle/>
        <a:p>
          <a:r>
            <a:rPr lang="fi-FI" dirty="0"/>
            <a:t>Asiantuntijoiden kontaktointi</a:t>
          </a:r>
        </a:p>
      </dgm:t>
    </dgm:pt>
    <dgm:pt modelId="{3CD953C5-4FFD-4E58-A6C8-C8CEDED80C6E}" type="parTrans" cxnId="{5B422DDB-6444-4B07-968D-14F89D119410}">
      <dgm:prSet/>
      <dgm:spPr/>
      <dgm:t>
        <a:bodyPr/>
        <a:lstStyle/>
        <a:p>
          <a:endParaRPr lang="fi-FI"/>
        </a:p>
      </dgm:t>
    </dgm:pt>
    <dgm:pt modelId="{19D8E981-6167-4BFF-A0A8-42449C9191A9}" type="sibTrans" cxnId="{5B422DDB-6444-4B07-968D-14F89D119410}">
      <dgm:prSet/>
      <dgm:spPr/>
      <dgm:t>
        <a:bodyPr/>
        <a:lstStyle/>
        <a:p>
          <a:endParaRPr lang="fi-FI"/>
        </a:p>
      </dgm:t>
    </dgm:pt>
    <dgm:pt modelId="{2D14D322-A780-440D-97C4-BC220E910B3B}">
      <dgm:prSet/>
      <dgm:spPr/>
      <dgm:t>
        <a:bodyPr/>
        <a:lstStyle/>
        <a:p>
          <a:r>
            <a:rPr lang="fi-FI" dirty="0"/>
            <a:t>Ensimmäinen Delfoi-kierros</a:t>
          </a:r>
        </a:p>
      </dgm:t>
    </dgm:pt>
    <dgm:pt modelId="{966EE429-44E4-40CB-ACDB-278488F969E4}" type="parTrans" cxnId="{8662AE4A-3C4E-4597-9161-BCB5DC4DA0AA}">
      <dgm:prSet/>
      <dgm:spPr/>
      <dgm:t>
        <a:bodyPr/>
        <a:lstStyle/>
        <a:p>
          <a:endParaRPr lang="fi-FI"/>
        </a:p>
      </dgm:t>
    </dgm:pt>
    <dgm:pt modelId="{379542F5-8E86-4D77-852E-BE4F0FA0A68E}" type="sibTrans" cxnId="{8662AE4A-3C4E-4597-9161-BCB5DC4DA0AA}">
      <dgm:prSet/>
      <dgm:spPr/>
      <dgm:t>
        <a:bodyPr/>
        <a:lstStyle/>
        <a:p>
          <a:endParaRPr lang="fi-FI"/>
        </a:p>
      </dgm:t>
    </dgm:pt>
    <dgm:pt modelId="{5FE7BC8A-67D5-42CE-A79B-52F83C4F0C22}">
      <dgm:prSet/>
      <dgm:spPr/>
      <dgm:t>
        <a:bodyPr/>
        <a:lstStyle/>
        <a:p>
          <a:r>
            <a:rPr lang="fi-FI" dirty="0"/>
            <a:t>I-kierroksen vastausten analysointi</a:t>
          </a:r>
        </a:p>
      </dgm:t>
    </dgm:pt>
    <dgm:pt modelId="{835C59E7-75B5-4528-802B-56455B467F1C}" type="parTrans" cxnId="{C145839C-6A7D-4C56-ABFF-F3D5F8C07D07}">
      <dgm:prSet/>
      <dgm:spPr/>
      <dgm:t>
        <a:bodyPr/>
        <a:lstStyle/>
        <a:p>
          <a:endParaRPr lang="fi-FI"/>
        </a:p>
      </dgm:t>
    </dgm:pt>
    <dgm:pt modelId="{37A29CD9-E512-4E7B-B6F5-9E08894A7DB7}" type="sibTrans" cxnId="{C145839C-6A7D-4C56-ABFF-F3D5F8C07D07}">
      <dgm:prSet/>
      <dgm:spPr/>
      <dgm:t>
        <a:bodyPr/>
        <a:lstStyle/>
        <a:p>
          <a:endParaRPr lang="fi-FI"/>
        </a:p>
      </dgm:t>
    </dgm:pt>
    <dgm:pt modelId="{F84BCEF5-958C-4F64-8D61-10CC819532BF}">
      <dgm:prSet/>
      <dgm:spPr/>
      <dgm:t>
        <a:bodyPr/>
        <a:lstStyle/>
        <a:p>
          <a:r>
            <a:rPr lang="fi-FI" dirty="0"/>
            <a:t>II kierroksen aineiston analysointi</a:t>
          </a:r>
        </a:p>
      </dgm:t>
    </dgm:pt>
    <dgm:pt modelId="{D27ABE1C-FB47-438B-9197-8C92858A860C}" type="parTrans" cxnId="{16DDBD7F-A9E0-4636-9EAE-1FE87D5D9BCE}">
      <dgm:prSet/>
      <dgm:spPr/>
      <dgm:t>
        <a:bodyPr/>
        <a:lstStyle/>
        <a:p>
          <a:endParaRPr lang="fi-FI"/>
        </a:p>
      </dgm:t>
    </dgm:pt>
    <dgm:pt modelId="{88A5F766-8ADC-4AFA-B31B-08A53A32F388}" type="sibTrans" cxnId="{16DDBD7F-A9E0-4636-9EAE-1FE87D5D9BCE}">
      <dgm:prSet/>
      <dgm:spPr/>
      <dgm:t>
        <a:bodyPr/>
        <a:lstStyle/>
        <a:p>
          <a:endParaRPr lang="fi-FI"/>
        </a:p>
      </dgm:t>
    </dgm:pt>
    <dgm:pt modelId="{ECC28B21-CD8D-4C8B-A83C-7C0281E229E1}" type="pres">
      <dgm:prSet presAssocID="{0E6AEE1D-E4DB-4030-B506-E07D5637A85D}" presName="Name0" presStyleCnt="0">
        <dgm:presLayoutVars>
          <dgm:dir/>
          <dgm:animLvl val="lvl"/>
          <dgm:resizeHandles val="exact"/>
        </dgm:presLayoutVars>
      </dgm:prSet>
      <dgm:spPr/>
    </dgm:pt>
    <dgm:pt modelId="{4733F6C8-99E6-465B-82BE-6D754DBFD0A9}" type="pres">
      <dgm:prSet presAssocID="{CA3CBA9E-7B5B-4E78-9747-8D651D67ED62}" presName="composite" presStyleCnt="0"/>
      <dgm:spPr/>
    </dgm:pt>
    <dgm:pt modelId="{1D0658AD-5210-47CB-B279-780FDAAB4AE1}" type="pres">
      <dgm:prSet presAssocID="{CA3CBA9E-7B5B-4E78-9747-8D651D67ED62}" presName="parTx" presStyleLbl="alignNode1" presStyleIdx="0" presStyleCnt="3">
        <dgm:presLayoutVars>
          <dgm:chMax val="0"/>
          <dgm:chPref val="0"/>
        </dgm:presLayoutVars>
      </dgm:prSet>
      <dgm:spPr/>
    </dgm:pt>
    <dgm:pt modelId="{03659D25-5535-4073-88AD-3E9C88BE8D90}" type="pres">
      <dgm:prSet presAssocID="{CA3CBA9E-7B5B-4E78-9747-8D651D67ED62}" presName="desTx" presStyleLbl="alignAccFollowNode1" presStyleIdx="0" presStyleCnt="3">
        <dgm:presLayoutVars/>
      </dgm:prSet>
      <dgm:spPr/>
    </dgm:pt>
    <dgm:pt modelId="{1C67AAB8-EE16-44E6-AD6D-3A63D3FFBC50}" type="pres">
      <dgm:prSet presAssocID="{9641C1AA-9732-44BD-A001-3CC176CA8AA5}" presName="space" presStyleCnt="0"/>
      <dgm:spPr/>
    </dgm:pt>
    <dgm:pt modelId="{5FBE5B7C-CB62-4B50-B513-FA3614B9BA51}" type="pres">
      <dgm:prSet presAssocID="{320CDFA9-8C1B-48A4-9F3D-298B71A6C4B4}" presName="composite" presStyleCnt="0"/>
      <dgm:spPr/>
    </dgm:pt>
    <dgm:pt modelId="{93071AD4-547B-4899-8294-1AD8F48DB533}" type="pres">
      <dgm:prSet presAssocID="{320CDFA9-8C1B-48A4-9F3D-298B71A6C4B4}" presName="parTx" presStyleLbl="alignNode1" presStyleIdx="1" presStyleCnt="3">
        <dgm:presLayoutVars>
          <dgm:chMax val="0"/>
          <dgm:chPref val="0"/>
        </dgm:presLayoutVars>
      </dgm:prSet>
      <dgm:spPr/>
    </dgm:pt>
    <dgm:pt modelId="{F317773D-76B3-4C5C-8784-01EA104E1D10}" type="pres">
      <dgm:prSet presAssocID="{320CDFA9-8C1B-48A4-9F3D-298B71A6C4B4}" presName="desTx" presStyleLbl="alignAccFollowNode1" presStyleIdx="1" presStyleCnt="3">
        <dgm:presLayoutVars/>
      </dgm:prSet>
      <dgm:spPr/>
    </dgm:pt>
    <dgm:pt modelId="{4382F226-BB6E-4571-8B9F-CD58BA0045FB}" type="pres">
      <dgm:prSet presAssocID="{468AEDCD-5FBA-41A1-AF67-2080A0276AFC}" presName="space" presStyleCnt="0"/>
      <dgm:spPr/>
    </dgm:pt>
    <dgm:pt modelId="{EE7B25F9-CFF2-4FBE-8754-B118D7EE9775}" type="pres">
      <dgm:prSet presAssocID="{049CF2AB-BF81-4F93-A869-2CE428717468}" presName="composite" presStyleCnt="0"/>
      <dgm:spPr/>
    </dgm:pt>
    <dgm:pt modelId="{DEEC6FA3-91AA-4324-9771-E8E640435D74}" type="pres">
      <dgm:prSet presAssocID="{049CF2AB-BF81-4F93-A869-2CE428717468}" presName="parTx" presStyleLbl="alignNode1" presStyleIdx="2" presStyleCnt="3">
        <dgm:presLayoutVars>
          <dgm:chMax val="0"/>
          <dgm:chPref val="0"/>
        </dgm:presLayoutVars>
      </dgm:prSet>
      <dgm:spPr/>
    </dgm:pt>
    <dgm:pt modelId="{5B79B76E-B0E6-415E-86F7-B498773FF41E}" type="pres">
      <dgm:prSet presAssocID="{049CF2AB-BF81-4F93-A869-2CE428717468}" presName="desTx" presStyleLbl="alignAccFollowNode1" presStyleIdx="2" presStyleCnt="3">
        <dgm:presLayoutVars/>
      </dgm:prSet>
      <dgm:spPr/>
    </dgm:pt>
  </dgm:ptLst>
  <dgm:cxnLst>
    <dgm:cxn modelId="{5BD1F809-1917-4284-A14E-516164B0F58E}" type="presOf" srcId="{D0F73B74-11D6-4872-8341-4D3C70992985}" destId="{F317773D-76B3-4C5C-8784-01EA104E1D10}" srcOrd="0" destOrd="0" presId="urn:microsoft.com/office/officeart/2016/7/layout/ChevronBlockProcess"/>
    <dgm:cxn modelId="{50B6DB18-A1F7-4831-95E0-04F28B926C57}" type="presOf" srcId="{3B90F3A2-DE50-4A5E-BB3D-1C6B0513ADF2}" destId="{03659D25-5535-4073-88AD-3E9C88BE8D90}" srcOrd="0" destOrd="2" presId="urn:microsoft.com/office/officeart/2016/7/layout/ChevronBlockProcess"/>
    <dgm:cxn modelId="{13CB7722-D9AE-4A05-9CEA-BABC1991B4A3}" type="presOf" srcId="{E0675149-0A51-4C10-8606-C6A7FE188B50}" destId="{03659D25-5535-4073-88AD-3E9C88BE8D90}" srcOrd="0" destOrd="0" presId="urn:microsoft.com/office/officeart/2016/7/layout/ChevronBlockProcess"/>
    <dgm:cxn modelId="{EBA45B36-AEE2-4311-B052-119C65C1B5F1}" srcId="{CA3CBA9E-7B5B-4E78-9747-8D651D67ED62}" destId="{3B90F3A2-DE50-4A5E-BB3D-1C6B0513ADF2}" srcOrd="2" destOrd="0" parTransId="{EC798115-FC37-427E-8283-C10F047AFE9D}" sibTransId="{3E3BCA1D-5F35-4474-9CEA-350EB59854A2}"/>
    <dgm:cxn modelId="{CE88FC39-4FED-499D-B250-2AF118E5E064}" type="presOf" srcId="{320CDFA9-8C1B-48A4-9F3D-298B71A6C4B4}" destId="{93071AD4-547B-4899-8294-1AD8F48DB533}" srcOrd="0" destOrd="0" presId="urn:microsoft.com/office/officeart/2016/7/layout/ChevronBlockProcess"/>
    <dgm:cxn modelId="{D1CFD741-43F9-448F-9C95-D42F4084910C}" srcId="{0E6AEE1D-E4DB-4030-B506-E07D5637A85D}" destId="{CA3CBA9E-7B5B-4E78-9747-8D651D67ED62}" srcOrd="0" destOrd="0" parTransId="{F6914036-D2DB-49B8-B8DD-5D7B7AEA14AA}" sibTransId="{9641C1AA-9732-44BD-A001-3CC176CA8AA5}"/>
    <dgm:cxn modelId="{1B7A6B46-C329-41DF-8977-A21F58EB2AB4}" type="presOf" srcId="{0A8FA481-81D5-4A3C-94CF-EFE2BB17A1D9}" destId="{5B79B76E-B0E6-415E-86F7-B498773FF41E}" srcOrd="0" destOrd="0" presId="urn:microsoft.com/office/officeart/2016/7/layout/ChevronBlockProcess"/>
    <dgm:cxn modelId="{8662AE4A-3C4E-4597-9161-BCB5DC4DA0AA}" srcId="{320CDFA9-8C1B-48A4-9F3D-298B71A6C4B4}" destId="{2D14D322-A780-440D-97C4-BC220E910B3B}" srcOrd="1" destOrd="0" parTransId="{966EE429-44E4-40CB-ACDB-278488F969E4}" sibTransId="{379542F5-8E86-4D77-852E-BE4F0FA0A68E}"/>
    <dgm:cxn modelId="{4CE73C4F-D5E2-4A16-9C2F-4090F79F37D9}" type="presOf" srcId="{0E6AEE1D-E4DB-4030-B506-E07D5637A85D}" destId="{ECC28B21-CD8D-4C8B-A83C-7C0281E229E1}" srcOrd="0" destOrd="0" presId="urn:microsoft.com/office/officeart/2016/7/layout/ChevronBlockProcess"/>
    <dgm:cxn modelId="{C93DB570-4C54-486E-A878-F1D7BE6BBC89}" type="presOf" srcId="{CA3CBA9E-7B5B-4E78-9747-8D651D67ED62}" destId="{1D0658AD-5210-47CB-B279-780FDAAB4AE1}" srcOrd="0" destOrd="0" presId="urn:microsoft.com/office/officeart/2016/7/layout/ChevronBlockProcess"/>
    <dgm:cxn modelId="{60B81E52-ABA5-4407-AF1A-4EF195B37DBF}" type="presOf" srcId="{F84BCEF5-958C-4F64-8D61-10CC819532BF}" destId="{5B79B76E-B0E6-415E-86F7-B498773FF41E}" srcOrd="0" destOrd="1" presId="urn:microsoft.com/office/officeart/2016/7/layout/ChevronBlockProcess"/>
    <dgm:cxn modelId="{AA076A75-0A03-47A3-B502-3833B2C29031}" srcId="{CA3CBA9E-7B5B-4E78-9747-8D651D67ED62}" destId="{E0675149-0A51-4C10-8606-C6A7FE188B50}" srcOrd="0" destOrd="0" parTransId="{079602DF-1EED-42C2-9252-147CE8F7B4C4}" sibTransId="{DC0811F2-C957-4F9B-8D6A-C2112AF241F1}"/>
    <dgm:cxn modelId="{16DDBD7F-A9E0-4636-9EAE-1FE87D5D9BCE}" srcId="{049CF2AB-BF81-4F93-A869-2CE428717468}" destId="{F84BCEF5-958C-4F64-8D61-10CC819532BF}" srcOrd="1" destOrd="0" parTransId="{D27ABE1C-FB47-438B-9197-8C92858A860C}" sibTransId="{88A5F766-8ADC-4AFA-B31B-08A53A32F388}"/>
    <dgm:cxn modelId="{765FEC82-16D2-45A6-A92B-442239A525A6}" type="presOf" srcId="{5FE7BC8A-67D5-42CE-A79B-52F83C4F0C22}" destId="{F317773D-76B3-4C5C-8784-01EA104E1D10}" srcOrd="0" destOrd="2" presId="urn:microsoft.com/office/officeart/2016/7/layout/ChevronBlockProcess"/>
    <dgm:cxn modelId="{6B3EB385-DC66-426A-8DC3-1174FBE7BC29}" srcId="{0E6AEE1D-E4DB-4030-B506-E07D5637A85D}" destId="{320CDFA9-8C1B-48A4-9F3D-298B71A6C4B4}" srcOrd="1" destOrd="0" parTransId="{96EEF111-0095-49C8-A40E-D2AB722C0763}" sibTransId="{468AEDCD-5FBA-41A1-AF67-2080A0276AFC}"/>
    <dgm:cxn modelId="{8F037194-E5E7-4F16-ADA4-13F143052908}" srcId="{049CF2AB-BF81-4F93-A869-2CE428717468}" destId="{0A8FA481-81D5-4A3C-94CF-EFE2BB17A1D9}" srcOrd="0" destOrd="0" parTransId="{43762F5A-1D63-424C-9969-08F6863EA5D5}" sibTransId="{F7E7B378-C024-4C48-BF17-E62ED3B6B3F9}"/>
    <dgm:cxn modelId="{C145839C-6A7D-4C56-ABFF-F3D5F8C07D07}" srcId="{320CDFA9-8C1B-48A4-9F3D-298B71A6C4B4}" destId="{5FE7BC8A-67D5-42CE-A79B-52F83C4F0C22}" srcOrd="2" destOrd="0" parTransId="{835C59E7-75B5-4528-802B-56455B467F1C}" sibTransId="{37A29CD9-E512-4E7B-B6F5-9E08894A7DB7}"/>
    <dgm:cxn modelId="{230E0A9E-4C26-4226-A526-C6AA4F3C6B51}" type="presOf" srcId="{049CF2AB-BF81-4F93-A869-2CE428717468}" destId="{DEEC6FA3-91AA-4324-9771-E8E640435D74}" srcOrd="0" destOrd="0" presId="urn:microsoft.com/office/officeart/2016/7/layout/ChevronBlockProcess"/>
    <dgm:cxn modelId="{BDAF00A7-FD6B-4422-B5E1-54780656EDDB}" srcId="{CA3CBA9E-7B5B-4E78-9747-8D651D67ED62}" destId="{7A346103-31D4-4B6D-A38F-193EBA7A1B1F}" srcOrd="1" destOrd="0" parTransId="{7D902084-A7EE-4B85-ACE6-864578C7DC1A}" sibTransId="{6C869E95-6183-482B-9ED4-F5B77F5FAB99}"/>
    <dgm:cxn modelId="{F382E4B7-6484-4837-BB57-CE35BBF4B6B4}" type="presOf" srcId="{7A346103-31D4-4B6D-A38F-193EBA7A1B1F}" destId="{03659D25-5535-4073-88AD-3E9C88BE8D90}" srcOrd="0" destOrd="1" presId="urn:microsoft.com/office/officeart/2016/7/layout/ChevronBlockProcess"/>
    <dgm:cxn modelId="{24E3D3D6-0331-492A-AEF2-6320A5161306}" type="presOf" srcId="{2D14D322-A780-440D-97C4-BC220E910B3B}" destId="{F317773D-76B3-4C5C-8784-01EA104E1D10}" srcOrd="0" destOrd="1" presId="urn:microsoft.com/office/officeart/2016/7/layout/ChevronBlockProcess"/>
    <dgm:cxn modelId="{5B422DDB-6444-4B07-968D-14F89D119410}" srcId="{320CDFA9-8C1B-48A4-9F3D-298B71A6C4B4}" destId="{D0F73B74-11D6-4872-8341-4D3C70992985}" srcOrd="0" destOrd="0" parTransId="{3CD953C5-4FFD-4E58-A6C8-C8CEDED80C6E}" sibTransId="{19D8E981-6167-4BFF-A0A8-42449C9191A9}"/>
    <dgm:cxn modelId="{400333FC-59E4-4290-B050-AFC10A076E82}" srcId="{0E6AEE1D-E4DB-4030-B506-E07D5637A85D}" destId="{049CF2AB-BF81-4F93-A869-2CE428717468}" srcOrd="2" destOrd="0" parTransId="{205A8EB9-146B-4065-93A3-C3B7F2ED81CD}" sibTransId="{00225D6C-53E9-4DBA-9C3E-2492569E5E1A}"/>
    <dgm:cxn modelId="{821A7C24-4273-4FC5-835B-1D1085AE90B2}" type="presParOf" srcId="{ECC28B21-CD8D-4C8B-A83C-7C0281E229E1}" destId="{4733F6C8-99E6-465B-82BE-6D754DBFD0A9}" srcOrd="0" destOrd="0" presId="urn:microsoft.com/office/officeart/2016/7/layout/ChevronBlockProcess"/>
    <dgm:cxn modelId="{8EFE5A7A-05E0-465D-8E5A-D7817EDDEED7}" type="presParOf" srcId="{4733F6C8-99E6-465B-82BE-6D754DBFD0A9}" destId="{1D0658AD-5210-47CB-B279-780FDAAB4AE1}" srcOrd="0" destOrd="0" presId="urn:microsoft.com/office/officeart/2016/7/layout/ChevronBlockProcess"/>
    <dgm:cxn modelId="{A0E48DCE-A461-40E6-8B69-BC7AE582F1A4}" type="presParOf" srcId="{4733F6C8-99E6-465B-82BE-6D754DBFD0A9}" destId="{03659D25-5535-4073-88AD-3E9C88BE8D90}" srcOrd="1" destOrd="0" presId="urn:microsoft.com/office/officeart/2016/7/layout/ChevronBlockProcess"/>
    <dgm:cxn modelId="{9651FD76-290E-4C7E-A22D-D6D55E41C8A1}" type="presParOf" srcId="{ECC28B21-CD8D-4C8B-A83C-7C0281E229E1}" destId="{1C67AAB8-EE16-44E6-AD6D-3A63D3FFBC50}" srcOrd="1" destOrd="0" presId="urn:microsoft.com/office/officeart/2016/7/layout/ChevronBlockProcess"/>
    <dgm:cxn modelId="{1927C795-C7C0-4FCD-8B57-A816595C87AF}" type="presParOf" srcId="{ECC28B21-CD8D-4C8B-A83C-7C0281E229E1}" destId="{5FBE5B7C-CB62-4B50-B513-FA3614B9BA51}" srcOrd="2" destOrd="0" presId="urn:microsoft.com/office/officeart/2016/7/layout/ChevronBlockProcess"/>
    <dgm:cxn modelId="{80447E0B-FC47-44D0-8A61-FF00140D6DC8}" type="presParOf" srcId="{5FBE5B7C-CB62-4B50-B513-FA3614B9BA51}" destId="{93071AD4-547B-4899-8294-1AD8F48DB533}" srcOrd="0" destOrd="0" presId="urn:microsoft.com/office/officeart/2016/7/layout/ChevronBlockProcess"/>
    <dgm:cxn modelId="{81C8949B-517F-43A2-B87B-3B3A1494130D}" type="presParOf" srcId="{5FBE5B7C-CB62-4B50-B513-FA3614B9BA51}" destId="{F317773D-76B3-4C5C-8784-01EA104E1D10}" srcOrd="1" destOrd="0" presId="urn:microsoft.com/office/officeart/2016/7/layout/ChevronBlockProcess"/>
    <dgm:cxn modelId="{71648A5D-D289-4DB9-84A1-12838209C788}" type="presParOf" srcId="{ECC28B21-CD8D-4C8B-A83C-7C0281E229E1}" destId="{4382F226-BB6E-4571-8B9F-CD58BA0045FB}" srcOrd="3" destOrd="0" presId="urn:microsoft.com/office/officeart/2016/7/layout/ChevronBlockProcess"/>
    <dgm:cxn modelId="{EFAB3C78-1BC4-406E-AF99-31836E1E4BA1}" type="presParOf" srcId="{ECC28B21-CD8D-4C8B-A83C-7C0281E229E1}" destId="{EE7B25F9-CFF2-4FBE-8754-B118D7EE9775}" srcOrd="4" destOrd="0" presId="urn:microsoft.com/office/officeart/2016/7/layout/ChevronBlockProcess"/>
    <dgm:cxn modelId="{54A39E9C-2FCE-4F9A-9533-B467EDB19BC2}" type="presParOf" srcId="{EE7B25F9-CFF2-4FBE-8754-B118D7EE9775}" destId="{DEEC6FA3-91AA-4324-9771-E8E640435D74}" srcOrd="0" destOrd="0" presId="urn:microsoft.com/office/officeart/2016/7/layout/ChevronBlockProcess"/>
    <dgm:cxn modelId="{17C75BDB-2C48-4B9E-BE62-B2AC74DB9A7F}" type="presParOf" srcId="{EE7B25F9-CFF2-4FBE-8754-B118D7EE9775}" destId="{5B79B76E-B0E6-415E-86F7-B498773FF41E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65E919-F56E-4ED8-A8FC-CF06F5F5A75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D75E7FC9-0C93-4ECC-847D-E1E58828BD5B}">
      <dgm:prSet phldrT="[Teksti]"/>
      <dgm:spPr/>
      <dgm:t>
        <a:bodyPr/>
        <a:lstStyle/>
        <a:p>
          <a:r>
            <a:rPr lang="fi-FI" dirty="0"/>
            <a:t>Teknologia ratkaisuna</a:t>
          </a:r>
        </a:p>
      </dgm:t>
    </dgm:pt>
    <dgm:pt modelId="{AED24A0B-8DAC-46A5-B10C-AC26BE1159A9}" type="parTrans" cxnId="{456C0FF3-D06D-41A7-BE95-109075B6C7DC}">
      <dgm:prSet/>
      <dgm:spPr/>
      <dgm:t>
        <a:bodyPr/>
        <a:lstStyle/>
        <a:p>
          <a:endParaRPr lang="fi-FI"/>
        </a:p>
      </dgm:t>
    </dgm:pt>
    <dgm:pt modelId="{2C56672B-8658-425A-81EE-9D632172D6DC}" type="sibTrans" cxnId="{456C0FF3-D06D-41A7-BE95-109075B6C7DC}">
      <dgm:prSet/>
      <dgm:spPr/>
      <dgm:t>
        <a:bodyPr/>
        <a:lstStyle/>
        <a:p>
          <a:endParaRPr lang="fi-FI"/>
        </a:p>
      </dgm:t>
    </dgm:pt>
    <dgm:pt modelId="{0F98A292-6329-4269-AF9F-3A48943DD437}">
      <dgm:prSet phldrT="[Teksti]"/>
      <dgm:spPr/>
      <dgm:t>
        <a:bodyPr/>
        <a:lstStyle/>
        <a:p>
          <a:r>
            <a:rPr lang="fi-FI" dirty="0"/>
            <a:t>Teknologiaa toivotaan</a:t>
          </a:r>
        </a:p>
      </dgm:t>
    </dgm:pt>
    <dgm:pt modelId="{73D69A6C-E4C9-49AE-BB20-47EC29D0BC99}" type="parTrans" cxnId="{0321C65E-B3B3-4D65-AA76-AFE4B121BC7B}">
      <dgm:prSet/>
      <dgm:spPr/>
      <dgm:t>
        <a:bodyPr/>
        <a:lstStyle/>
        <a:p>
          <a:endParaRPr lang="fi-FI"/>
        </a:p>
      </dgm:t>
    </dgm:pt>
    <dgm:pt modelId="{1487372E-6E4B-48EE-8197-27339D4F0160}" type="sibTrans" cxnId="{0321C65E-B3B3-4D65-AA76-AFE4B121BC7B}">
      <dgm:prSet/>
      <dgm:spPr/>
      <dgm:t>
        <a:bodyPr/>
        <a:lstStyle/>
        <a:p>
          <a:endParaRPr lang="fi-FI"/>
        </a:p>
      </dgm:t>
    </dgm:pt>
    <dgm:pt modelId="{B95726B2-D55F-4559-9FC3-0DCDB54F1560}">
      <dgm:prSet phldrT="[Teksti]"/>
      <dgm:spPr/>
      <dgm:t>
        <a:bodyPr/>
        <a:lstStyle/>
        <a:p>
          <a:r>
            <a:rPr lang="fi-FI" dirty="0"/>
            <a:t>Teknologiaa kehitetään</a:t>
          </a:r>
        </a:p>
      </dgm:t>
    </dgm:pt>
    <dgm:pt modelId="{73B161C6-E326-442C-9F71-EBA94C6929B9}" type="parTrans" cxnId="{916F2E5F-B382-41FB-B9D9-D98021441803}">
      <dgm:prSet/>
      <dgm:spPr/>
      <dgm:t>
        <a:bodyPr/>
        <a:lstStyle/>
        <a:p>
          <a:endParaRPr lang="fi-FI"/>
        </a:p>
      </dgm:t>
    </dgm:pt>
    <dgm:pt modelId="{01B9DE52-10D3-43D7-A51F-EDEE4E87FE50}" type="sibTrans" cxnId="{916F2E5F-B382-41FB-B9D9-D98021441803}">
      <dgm:prSet/>
      <dgm:spPr/>
      <dgm:t>
        <a:bodyPr/>
        <a:lstStyle/>
        <a:p>
          <a:endParaRPr lang="fi-FI"/>
        </a:p>
      </dgm:t>
    </dgm:pt>
    <dgm:pt modelId="{D091F95C-D4E0-4821-8C3C-5FC30B3EF484}" type="pres">
      <dgm:prSet presAssocID="{1A65E919-F56E-4ED8-A8FC-CF06F5F5A75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A0BC49D-0FD4-4079-8DDA-D40EBE3E23F1}" type="pres">
      <dgm:prSet presAssocID="{D75E7FC9-0C93-4ECC-847D-E1E58828BD5B}" presName="gear1" presStyleLbl="node1" presStyleIdx="0" presStyleCnt="3">
        <dgm:presLayoutVars>
          <dgm:chMax val="1"/>
          <dgm:bulletEnabled val="1"/>
        </dgm:presLayoutVars>
      </dgm:prSet>
      <dgm:spPr/>
    </dgm:pt>
    <dgm:pt modelId="{AF13E12B-4739-43BD-BB34-F93CA8922F5F}" type="pres">
      <dgm:prSet presAssocID="{D75E7FC9-0C93-4ECC-847D-E1E58828BD5B}" presName="gear1srcNode" presStyleLbl="node1" presStyleIdx="0" presStyleCnt="3"/>
      <dgm:spPr/>
    </dgm:pt>
    <dgm:pt modelId="{EF0F21D9-59F6-433F-89B0-AF66DF6369DA}" type="pres">
      <dgm:prSet presAssocID="{D75E7FC9-0C93-4ECC-847D-E1E58828BD5B}" presName="gear1dstNode" presStyleLbl="node1" presStyleIdx="0" presStyleCnt="3"/>
      <dgm:spPr/>
    </dgm:pt>
    <dgm:pt modelId="{65EE88FD-CAB9-4176-9064-9C189200F760}" type="pres">
      <dgm:prSet presAssocID="{0F98A292-6329-4269-AF9F-3A48943DD437}" presName="gear2" presStyleLbl="node1" presStyleIdx="1" presStyleCnt="3">
        <dgm:presLayoutVars>
          <dgm:chMax val="1"/>
          <dgm:bulletEnabled val="1"/>
        </dgm:presLayoutVars>
      </dgm:prSet>
      <dgm:spPr/>
    </dgm:pt>
    <dgm:pt modelId="{6CB09DEB-EDFD-4959-A237-A88624811691}" type="pres">
      <dgm:prSet presAssocID="{0F98A292-6329-4269-AF9F-3A48943DD437}" presName="gear2srcNode" presStyleLbl="node1" presStyleIdx="1" presStyleCnt="3"/>
      <dgm:spPr/>
    </dgm:pt>
    <dgm:pt modelId="{48DD4FD7-562C-444A-8B7A-D1000C3F41D0}" type="pres">
      <dgm:prSet presAssocID="{0F98A292-6329-4269-AF9F-3A48943DD437}" presName="gear2dstNode" presStyleLbl="node1" presStyleIdx="1" presStyleCnt="3"/>
      <dgm:spPr/>
    </dgm:pt>
    <dgm:pt modelId="{9EA118A4-D811-4884-AEB1-F209C4B84428}" type="pres">
      <dgm:prSet presAssocID="{B95726B2-D55F-4559-9FC3-0DCDB54F1560}" presName="gear3" presStyleLbl="node1" presStyleIdx="2" presStyleCnt="3"/>
      <dgm:spPr/>
    </dgm:pt>
    <dgm:pt modelId="{72411A9F-7EB2-4AFB-AA76-37D61ABB4DB3}" type="pres">
      <dgm:prSet presAssocID="{B95726B2-D55F-4559-9FC3-0DCDB54F156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704AA38-1E91-4090-9A94-3C3ADBA01C56}" type="pres">
      <dgm:prSet presAssocID="{B95726B2-D55F-4559-9FC3-0DCDB54F1560}" presName="gear3srcNode" presStyleLbl="node1" presStyleIdx="2" presStyleCnt="3"/>
      <dgm:spPr/>
    </dgm:pt>
    <dgm:pt modelId="{B003C506-C187-4344-A369-7F7B10A2FC02}" type="pres">
      <dgm:prSet presAssocID="{B95726B2-D55F-4559-9FC3-0DCDB54F1560}" presName="gear3dstNode" presStyleLbl="node1" presStyleIdx="2" presStyleCnt="3"/>
      <dgm:spPr/>
    </dgm:pt>
    <dgm:pt modelId="{490F4578-7476-4542-A369-246C010BF252}" type="pres">
      <dgm:prSet presAssocID="{2C56672B-8658-425A-81EE-9D632172D6DC}" presName="connector1" presStyleLbl="sibTrans2D1" presStyleIdx="0" presStyleCnt="3"/>
      <dgm:spPr/>
    </dgm:pt>
    <dgm:pt modelId="{BDE64F8F-69D8-4532-BB35-D0AA1B4C7E21}" type="pres">
      <dgm:prSet presAssocID="{1487372E-6E4B-48EE-8197-27339D4F0160}" presName="connector2" presStyleLbl="sibTrans2D1" presStyleIdx="1" presStyleCnt="3"/>
      <dgm:spPr/>
    </dgm:pt>
    <dgm:pt modelId="{DC5AB812-3DD2-4E9D-8E7E-4B50057A0E59}" type="pres">
      <dgm:prSet presAssocID="{01B9DE52-10D3-43D7-A51F-EDEE4E87FE50}" presName="connector3" presStyleLbl="sibTrans2D1" presStyleIdx="2" presStyleCnt="3"/>
      <dgm:spPr/>
    </dgm:pt>
  </dgm:ptLst>
  <dgm:cxnLst>
    <dgm:cxn modelId="{0321C65E-B3B3-4D65-AA76-AFE4B121BC7B}" srcId="{1A65E919-F56E-4ED8-A8FC-CF06F5F5A75C}" destId="{0F98A292-6329-4269-AF9F-3A48943DD437}" srcOrd="1" destOrd="0" parTransId="{73D69A6C-E4C9-49AE-BB20-47EC29D0BC99}" sibTransId="{1487372E-6E4B-48EE-8197-27339D4F0160}"/>
    <dgm:cxn modelId="{916F2E5F-B382-41FB-B9D9-D98021441803}" srcId="{1A65E919-F56E-4ED8-A8FC-CF06F5F5A75C}" destId="{B95726B2-D55F-4559-9FC3-0DCDB54F1560}" srcOrd="2" destOrd="0" parTransId="{73B161C6-E326-442C-9F71-EBA94C6929B9}" sibTransId="{01B9DE52-10D3-43D7-A51F-EDEE4E87FE50}"/>
    <dgm:cxn modelId="{39B4A741-E4B6-46DE-A317-4B7337856569}" type="presOf" srcId="{D75E7FC9-0C93-4ECC-847D-E1E58828BD5B}" destId="{AF13E12B-4739-43BD-BB34-F93CA8922F5F}" srcOrd="1" destOrd="0" presId="urn:microsoft.com/office/officeart/2005/8/layout/gear1"/>
    <dgm:cxn modelId="{0D833246-FECB-41E6-8658-2BECF2E93C46}" type="presOf" srcId="{01B9DE52-10D3-43D7-A51F-EDEE4E87FE50}" destId="{DC5AB812-3DD2-4E9D-8E7E-4B50057A0E59}" srcOrd="0" destOrd="0" presId="urn:microsoft.com/office/officeart/2005/8/layout/gear1"/>
    <dgm:cxn modelId="{B6474451-07BB-4E77-BCB0-D605FC1F8110}" type="presOf" srcId="{0F98A292-6329-4269-AF9F-3A48943DD437}" destId="{65EE88FD-CAB9-4176-9064-9C189200F760}" srcOrd="0" destOrd="0" presId="urn:microsoft.com/office/officeart/2005/8/layout/gear1"/>
    <dgm:cxn modelId="{0269C571-3786-4D9D-A76C-909C655BF5ED}" type="presOf" srcId="{D75E7FC9-0C93-4ECC-847D-E1E58828BD5B}" destId="{5A0BC49D-0FD4-4079-8DDA-D40EBE3E23F1}" srcOrd="0" destOrd="0" presId="urn:microsoft.com/office/officeart/2005/8/layout/gear1"/>
    <dgm:cxn modelId="{945BE15A-4E16-44D8-9ED3-6A050F04E3B6}" type="presOf" srcId="{1A65E919-F56E-4ED8-A8FC-CF06F5F5A75C}" destId="{D091F95C-D4E0-4821-8C3C-5FC30B3EF484}" srcOrd="0" destOrd="0" presId="urn:microsoft.com/office/officeart/2005/8/layout/gear1"/>
    <dgm:cxn modelId="{CE696482-4E26-49F8-92DE-7DDB1C544D53}" type="presOf" srcId="{D75E7FC9-0C93-4ECC-847D-E1E58828BD5B}" destId="{EF0F21D9-59F6-433F-89B0-AF66DF6369DA}" srcOrd="2" destOrd="0" presId="urn:microsoft.com/office/officeart/2005/8/layout/gear1"/>
    <dgm:cxn modelId="{4F97D284-1882-40C3-A94B-B13F5C8A478F}" type="presOf" srcId="{0F98A292-6329-4269-AF9F-3A48943DD437}" destId="{48DD4FD7-562C-444A-8B7A-D1000C3F41D0}" srcOrd="2" destOrd="0" presId="urn:microsoft.com/office/officeart/2005/8/layout/gear1"/>
    <dgm:cxn modelId="{4A040E90-DB65-44F0-96B1-7F76B182AFC8}" type="presOf" srcId="{B95726B2-D55F-4559-9FC3-0DCDB54F1560}" destId="{9EA118A4-D811-4884-AEB1-F209C4B84428}" srcOrd="0" destOrd="0" presId="urn:microsoft.com/office/officeart/2005/8/layout/gear1"/>
    <dgm:cxn modelId="{4F283297-49A2-46D2-98FE-E8BFD5A2BE06}" type="presOf" srcId="{B95726B2-D55F-4559-9FC3-0DCDB54F1560}" destId="{7704AA38-1E91-4090-9A94-3C3ADBA01C56}" srcOrd="2" destOrd="0" presId="urn:microsoft.com/office/officeart/2005/8/layout/gear1"/>
    <dgm:cxn modelId="{3C3A2AB1-1CE3-4355-B132-18CCB910BEFB}" type="presOf" srcId="{0F98A292-6329-4269-AF9F-3A48943DD437}" destId="{6CB09DEB-EDFD-4959-A237-A88624811691}" srcOrd="1" destOrd="0" presId="urn:microsoft.com/office/officeart/2005/8/layout/gear1"/>
    <dgm:cxn modelId="{405FC5BE-56BC-4F82-AF15-59EF6866C9DF}" type="presOf" srcId="{2C56672B-8658-425A-81EE-9D632172D6DC}" destId="{490F4578-7476-4542-A369-246C010BF252}" srcOrd="0" destOrd="0" presId="urn:microsoft.com/office/officeart/2005/8/layout/gear1"/>
    <dgm:cxn modelId="{10C70ED8-3928-4A8F-A0CA-37927CE3D433}" type="presOf" srcId="{B95726B2-D55F-4559-9FC3-0DCDB54F1560}" destId="{72411A9F-7EB2-4AFB-AA76-37D61ABB4DB3}" srcOrd="1" destOrd="0" presId="urn:microsoft.com/office/officeart/2005/8/layout/gear1"/>
    <dgm:cxn modelId="{9B262EDF-7309-4214-B0F9-DB623B83BA8F}" type="presOf" srcId="{B95726B2-D55F-4559-9FC3-0DCDB54F1560}" destId="{B003C506-C187-4344-A369-7F7B10A2FC02}" srcOrd="3" destOrd="0" presId="urn:microsoft.com/office/officeart/2005/8/layout/gear1"/>
    <dgm:cxn modelId="{670594EE-4202-4332-9458-4ECA3326A63F}" type="presOf" srcId="{1487372E-6E4B-48EE-8197-27339D4F0160}" destId="{BDE64F8F-69D8-4532-BB35-D0AA1B4C7E21}" srcOrd="0" destOrd="0" presId="urn:microsoft.com/office/officeart/2005/8/layout/gear1"/>
    <dgm:cxn modelId="{456C0FF3-D06D-41A7-BE95-109075B6C7DC}" srcId="{1A65E919-F56E-4ED8-A8FC-CF06F5F5A75C}" destId="{D75E7FC9-0C93-4ECC-847D-E1E58828BD5B}" srcOrd="0" destOrd="0" parTransId="{AED24A0B-8DAC-46A5-B10C-AC26BE1159A9}" sibTransId="{2C56672B-8658-425A-81EE-9D632172D6DC}"/>
    <dgm:cxn modelId="{198B9AD3-1A57-4575-AE51-6C0F26B23B35}" type="presParOf" srcId="{D091F95C-D4E0-4821-8C3C-5FC30B3EF484}" destId="{5A0BC49D-0FD4-4079-8DDA-D40EBE3E23F1}" srcOrd="0" destOrd="0" presId="urn:microsoft.com/office/officeart/2005/8/layout/gear1"/>
    <dgm:cxn modelId="{EC9A04A0-C2CB-458D-957C-EB1DCC3AF3CA}" type="presParOf" srcId="{D091F95C-D4E0-4821-8C3C-5FC30B3EF484}" destId="{AF13E12B-4739-43BD-BB34-F93CA8922F5F}" srcOrd="1" destOrd="0" presId="urn:microsoft.com/office/officeart/2005/8/layout/gear1"/>
    <dgm:cxn modelId="{0B8DCBB4-816D-4DFD-A543-212238E66C84}" type="presParOf" srcId="{D091F95C-D4E0-4821-8C3C-5FC30B3EF484}" destId="{EF0F21D9-59F6-433F-89B0-AF66DF6369DA}" srcOrd="2" destOrd="0" presId="urn:microsoft.com/office/officeart/2005/8/layout/gear1"/>
    <dgm:cxn modelId="{54D28158-D7F3-4A0E-9545-25603BB505DF}" type="presParOf" srcId="{D091F95C-D4E0-4821-8C3C-5FC30B3EF484}" destId="{65EE88FD-CAB9-4176-9064-9C189200F760}" srcOrd="3" destOrd="0" presId="urn:microsoft.com/office/officeart/2005/8/layout/gear1"/>
    <dgm:cxn modelId="{03DEBEC9-89B8-46E2-B1AB-71F06C4AE251}" type="presParOf" srcId="{D091F95C-D4E0-4821-8C3C-5FC30B3EF484}" destId="{6CB09DEB-EDFD-4959-A237-A88624811691}" srcOrd="4" destOrd="0" presId="urn:microsoft.com/office/officeart/2005/8/layout/gear1"/>
    <dgm:cxn modelId="{37836E2F-8AC3-43A5-8355-1FD6D2BC08E3}" type="presParOf" srcId="{D091F95C-D4E0-4821-8C3C-5FC30B3EF484}" destId="{48DD4FD7-562C-444A-8B7A-D1000C3F41D0}" srcOrd="5" destOrd="0" presId="urn:microsoft.com/office/officeart/2005/8/layout/gear1"/>
    <dgm:cxn modelId="{882977FE-DB53-4FB3-8D3D-741AF9057BA9}" type="presParOf" srcId="{D091F95C-D4E0-4821-8C3C-5FC30B3EF484}" destId="{9EA118A4-D811-4884-AEB1-F209C4B84428}" srcOrd="6" destOrd="0" presId="urn:microsoft.com/office/officeart/2005/8/layout/gear1"/>
    <dgm:cxn modelId="{764CF5D9-A629-4C43-9464-E664311A0804}" type="presParOf" srcId="{D091F95C-D4E0-4821-8C3C-5FC30B3EF484}" destId="{72411A9F-7EB2-4AFB-AA76-37D61ABB4DB3}" srcOrd="7" destOrd="0" presId="urn:microsoft.com/office/officeart/2005/8/layout/gear1"/>
    <dgm:cxn modelId="{A0DD35EB-FC58-4DE7-B996-4D8584DD970C}" type="presParOf" srcId="{D091F95C-D4E0-4821-8C3C-5FC30B3EF484}" destId="{7704AA38-1E91-4090-9A94-3C3ADBA01C56}" srcOrd="8" destOrd="0" presId="urn:microsoft.com/office/officeart/2005/8/layout/gear1"/>
    <dgm:cxn modelId="{4DA637BA-C8FB-4211-8B56-818C1319D1D1}" type="presParOf" srcId="{D091F95C-D4E0-4821-8C3C-5FC30B3EF484}" destId="{B003C506-C187-4344-A369-7F7B10A2FC02}" srcOrd="9" destOrd="0" presId="urn:microsoft.com/office/officeart/2005/8/layout/gear1"/>
    <dgm:cxn modelId="{92C7D341-A486-4A4C-8A8E-B0A51A4C2414}" type="presParOf" srcId="{D091F95C-D4E0-4821-8C3C-5FC30B3EF484}" destId="{490F4578-7476-4542-A369-246C010BF252}" srcOrd="10" destOrd="0" presId="urn:microsoft.com/office/officeart/2005/8/layout/gear1"/>
    <dgm:cxn modelId="{78495F85-B792-4846-BB8A-BAA78668B022}" type="presParOf" srcId="{D091F95C-D4E0-4821-8C3C-5FC30B3EF484}" destId="{BDE64F8F-69D8-4532-BB35-D0AA1B4C7E21}" srcOrd="11" destOrd="0" presId="urn:microsoft.com/office/officeart/2005/8/layout/gear1"/>
    <dgm:cxn modelId="{00277273-FA2B-4BF2-9641-16E8D4CE3C1D}" type="presParOf" srcId="{D091F95C-D4E0-4821-8C3C-5FC30B3EF484}" destId="{DC5AB812-3DD2-4E9D-8E7E-4B50057A0E5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F6897B-A5C3-476F-B9B4-F7BA1F965CA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B6BFEB-09FD-4793-9EA0-5CED038FAB5D}">
      <dgm:prSet/>
      <dgm:spPr/>
      <dgm:t>
        <a:bodyPr/>
        <a:lstStyle/>
        <a:p>
          <a:r>
            <a:rPr lang="fi-FI" dirty="0"/>
            <a:t>Teknologian mahdollisuudet ja haasteet</a:t>
          </a:r>
          <a:endParaRPr lang="en-US" dirty="0"/>
        </a:p>
      </dgm:t>
    </dgm:pt>
    <dgm:pt modelId="{27CA0EAD-8E8F-473B-946D-F6150592F228}" type="parTrans" cxnId="{18F9A845-9A24-4648-AE04-B1A496828957}">
      <dgm:prSet/>
      <dgm:spPr/>
      <dgm:t>
        <a:bodyPr/>
        <a:lstStyle/>
        <a:p>
          <a:endParaRPr lang="en-US"/>
        </a:p>
      </dgm:t>
    </dgm:pt>
    <dgm:pt modelId="{87944080-DFE1-4EE0-819F-B8507E82B351}" type="sibTrans" cxnId="{18F9A845-9A24-4648-AE04-B1A496828957}">
      <dgm:prSet phldrT="01"/>
      <dgm:spPr/>
      <dgm:t>
        <a:bodyPr/>
        <a:lstStyle/>
        <a:p>
          <a:r>
            <a:rPr lang="en-US" dirty="0"/>
            <a:t>01</a:t>
          </a:r>
        </a:p>
      </dgm:t>
    </dgm:pt>
    <dgm:pt modelId="{BEF21725-AA69-47DC-B0E4-AC3810D62124}">
      <dgm:prSet/>
      <dgm:spPr/>
      <dgm:t>
        <a:bodyPr/>
        <a:lstStyle/>
        <a:p>
          <a:r>
            <a:rPr lang="en-US" dirty="0"/>
            <a:t>Omaishoivan tulevaisuus pitkäikäisyyden yhteiskunnassa</a:t>
          </a:r>
        </a:p>
      </dgm:t>
    </dgm:pt>
    <dgm:pt modelId="{A319065E-DF28-4918-BAF7-63DD80B060B3}" type="parTrans" cxnId="{EDEA850E-3967-4F19-9BB4-9FADA6705125}">
      <dgm:prSet/>
      <dgm:spPr/>
      <dgm:t>
        <a:bodyPr/>
        <a:lstStyle/>
        <a:p>
          <a:endParaRPr lang="en-US"/>
        </a:p>
      </dgm:t>
    </dgm:pt>
    <dgm:pt modelId="{CC81A8C4-35F3-4CAA-BF59-D095C80AAA27}" type="sibTrans" cxnId="{EDEA850E-3967-4F19-9BB4-9FADA6705125}">
      <dgm:prSet phldrT="03"/>
      <dgm:spPr/>
      <dgm:t>
        <a:bodyPr/>
        <a:lstStyle/>
        <a:p>
          <a:r>
            <a:rPr lang="en-US" dirty="0"/>
            <a:t>03</a:t>
          </a:r>
        </a:p>
      </dgm:t>
    </dgm:pt>
    <dgm:pt modelId="{E273D7FF-FE0E-4403-8F9A-DE5B8816F493}">
      <dgm:prSet/>
      <dgm:spPr/>
      <dgm:t>
        <a:bodyPr/>
        <a:lstStyle/>
        <a:p>
          <a:r>
            <a:rPr lang="en-US" dirty="0"/>
            <a:t>Työperäinen maahanmuutto</a:t>
          </a:r>
        </a:p>
      </dgm:t>
    </dgm:pt>
    <dgm:pt modelId="{24C9CAA1-95D7-4380-9F91-2E56BDE942CD}" type="parTrans" cxnId="{BB355840-E05B-475C-A334-366399AD2A2E}">
      <dgm:prSet/>
      <dgm:spPr/>
      <dgm:t>
        <a:bodyPr/>
        <a:lstStyle/>
        <a:p>
          <a:endParaRPr lang="fi-FI"/>
        </a:p>
      </dgm:t>
    </dgm:pt>
    <dgm:pt modelId="{E9C80360-EC1D-4D12-A324-D43F2C671792}" type="sibTrans" cxnId="{BB355840-E05B-475C-A334-366399AD2A2E}">
      <dgm:prSet phldrT="02"/>
      <dgm:spPr/>
      <dgm:t>
        <a:bodyPr/>
        <a:lstStyle/>
        <a:p>
          <a:r>
            <a:rPr lang="fi-FI" dirty="0"/>
            <a:t>02</a:t>
          </a:r>
        </a:p>
      </dgm:t>
    </dgm:pt>
    <dgm:pt modelId="{799541FA-2DA1-4494-9C47-3528F8C38DFE}" type="pres">
      <dgm:prSet presAssocID="{62F6897B-A5C3-476F-B9B4-F7BA1F965CA0}" presName="Name0" presStyleCnt="0">
        <dgm:presLayoutVars>
          <dgm:animLvl val="lvl"/>
          <dgm:resizeHandles val="exact"/>
        </dgm:presLayoutVars>
      </dgm:prSet>
      <dgm:spPr/>
    </dgm:pt>
    <dgm:pt modelId="{43BD7EDE-4ADF-4413-A6B2-8159C9BDA35E}" type="pres">
      <dgm:prSet presAssocID="{C1B6BFEB-09FD-4793-9EA0-5CED038FAB5D}" presName="compositeNode" presStyleCnt="0">
        <dgm:presLayoutVars>
          <dgm:bulletEnabled val="1"/>
        </dgm:presLayoutVars>
      </dgm:prSet>
      <dgm:spPr/>
    </dgm:pt>
    <dgm:pt modelId="{A772D602-5112-45C1-9423-4C869E92E669}" type="pres">
      <dgm:prSet presAssocID="{C1B6BFEB-09FD-4793-9EA0-5CED038FAB5D}" presName="bgRect" presStyleLbl="bgAccFollowNode1" presStyleIdx="0" presStyleCnt="3"/>
      <dgm:spPr/>
    </dgm:pt>
    <dgm:pt modelId="{92FDC6E6-6AD5-4E27-B1C9-BE693DBC1529}" type="pres">
      <dgm:prSet presAssocID="{87944080-DFE1-4EE0-819F-B8507E82B351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AF58A181-9CC0-4E3C-A150-CC17B8C94943}" type="pres">
      <dgm:prSet presAssocID="{C1B6BFEB-09FD-4793-9EA0-5CED038FAB5D}" presName="bottomLine" presStyleLbl="alignNode1" presStyleIdx="1" presStyleCnt="6">
        <dgm:presLayoutVars/>
      </dgm:prSet>
      <dgm:spPr/>
    </dgm:pt>
    <dgm:pt modelId="{EDC9EA49-C69F-42D4-B879-153BA5143538}" type="pres">
      <dgm:prSet presAssocID="{C1B6BFEB-09FD-4793-9EA0-5CED038FAB5D}" presName="nodeText" presStyleLbl="bgAccFollowNode1" presStyleIdx="0" presStyleCnt="3">
        <dgm:presLayoutVars>
          <dgm:bulletEnabled val="1"/>
        </dgm:presLayoutVars>
      </dgm:prSet>
      <dgm:spPr/>
    </dgm:pt>
    <dgm:pt modelId="{1DE37CF3-1EAA-456E-A0CA-964FD6951D5E}" type="pres">
      <dgm:prSet presAssocID="{87944080-DFE1-4EE0-819F-B8507E82B351}" presName="sibTrans" presStyleCnt="0"/>
      <dgm:spPr/>
    </dgm:pt>
    <dgm:pt modelId="{1B6D2CDE-2EAD-4E9B-8309-344A26A7C6EA}" type="pres">
      <dgm:prSet presAssocID="{E273D7FF-FE0E-4403-8F9A-DE5B8816F493}" presName="compositeNode" presStyleCnt="0">
        <dgm:presLayoutVars>
          <dgm:bulletEnabled val="1"/>
        </dgm:presLayoutVars>
      </dgm:prSet>
      <dgm:spPr/>
    </dgm:pt>
    <dgm:pt modelId="{4DC772B3-4ED6-439D-98E2-879336017477}" type="pres">
      <dgm:prSet presAssocID="{E273D7FF-FE0E-4403-8F9A-DE5B8816F493}" presName="bgRect" presStyleLbl="bgAccFollowNode1" presStyleIdx="1" presStyleCnt="3"/>
      <dgm:spPr/>
    </dgm:pt>
    <dgm:pt modelId="{A4A460B0-FE43-49F1-AB11-6157DA9FAC67}" type="pres">
      <dgm:prSet presAssocID="{E9C80360-EC1D-4D12-A324-D43F2C67179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9A30340F-8439-4478-8560-F1BF7372B188}" type="pres">
      <dgm:prSet presAssocID="{E273D7FF-FE0E-4403-8F9A-DE5B8816F493}" presName="bottomLine" presStyleLbl="alignNode1" presStyleIdx="3" presStyleCnt="6">
        <dgm:presLayoutVars/>
      </dgm:prSet>
      <dgm:spPr/>
    </dgm:pt>
    <dgm:pt modelId="{B7678905-1C8E-41A0-8C20-3081F4AA4476}" type="pres">
      <dgm:prSet presAssocID="{E273D7FF-FE0E-4403-8F9A-DE5B8816F493}" presName="nodeText" presStyleLbl="bgAccFollowNode1" presStyleIdx="1" presStyleCnt="3">
        <dgm:presLayoutVars>
          <dgm:bulletEnabled val="1"/>
        </dgm:presLayoutVars>
      </dgm:prSet>
      <dgm:spPr/>
    </dgm:pt>
    <dgm:pt modelId="{0783E484-3E2E-46A5-9DD0-67786D99BD25}" type="pres">
      <dgm:prSet presAssocID="{E9C80360-EC1D-4D12-A324-D43F2C671792}" presName="sibTrans" presStyleCnt="0"/>
      <dgm:spPr/>
    </dgm:pt>
    <dgm:pt modelId="{54D2A685-EC25-40FD-B7F2-B219E92009B4}" type="pres">
      <dgm:prSet presAssocID="{BEF21725-AA69-47DC-B0E4-AC3810D62124}" presName="compositeNode" presStyleCnt="0">
        <dgm:presLayoutVars>
          <dgm:bulletEnabled val="1"/>
        </dgm:presLayoutVars>
      </dgm:prSet>
      <dgm:spPr/>
    </dgm:pt>
    <dgm:pt modelId="{36DE7294-D8AC-4E26-A48E-40E3AEAC5D6E}" type="pres">
      <dgm:prSet presAssocID="{BEF21725-AA69-47DC-B0E4-AC3810D62124}" presName="bgRect" presStyleLbl="bgAccFollowNode1" presStyleIdx="2" presStyleCnt="3"/>
      <dgm:spPr/>
    </dgm:pt>
    <dgm:pt modelId="{3A9A38E9-4816-4F6D-874E-E6F34B5179BE}" type="pres">
      <dgm:prSet presAssocID="{CC81A8C4-35F3-4CAA-BF59-D095C80AAA27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9C4C284F-3E3A-4716-9DC6-AB65FF4ED41F}" type="pres">
      <dgm:prSet presAssocID="{BEF21725-AA69-47DC-B0E4-AC3810D62124}" presName="bottomLine" presStyleLbl="alignNode1" presStyleIdx="5" presStyleCnt="6">
        <dgm:presLayoutVars/>
      </dgm:prSet>
      <dgm:spPr/>
    </dgm:pt>
    <dgm:pt modelId="{A97AD5CF-A603-48AC-B09A-F2F91D188270}" type="pres">
      <dgm:prSet presAssocID="{BEF21725-AA69-47DC-B0E4-AC3810D62124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EDEA850E-3967-4F19-9BB4-9FADA6705125}" srcId="{62F6897B-A5C3-476F-B9B4-F7BA1F965CA0}" destId="{BEF21725-AA69-47DC-B0E4-AC3810D62124}" srcOrd="2" destOrd="0" parTransId="{A319065E-DF28-4918-BAF7-63DD80B060B3}" sibTransId="{CC81A8C4-35F3-4CAA-BF59-D095C80AAA27}"/>
    <dgm:cxn modelId="{52D87816-D7CF-4198-9F71-C26F04D3B42A}" type="presOf" srcId="{BEF21725-AA69-47DC-B0E4-AC3810D62124}" destId="{A97AD5CF-A603-48AC-B09A-F2F91D188270}" srcOrd="1" destOrd="0" presId="urn:microsoft.com/office/officeart/2016/7/layout/BasicLinearProcessNumbered"/>
    <dgm:cxn modelId="{9EB25E24-2EEF-4246-B132-C710012CCB9C}" type="presOf" srcId="{C1B6BFEB-09FD-4793-9EA0-5CED038FAB5D}" destId="{A772D602-5112-45C1-9423-4C869E92E669}" srcOrd="0" destOrd="0" presId="urn:microsoft.com/office/officeart/2016/7/layout/BasicLinearProcessNumbered"/>
    <dgm:cxn modelId="{435D0431-0020-4879-A31A-A682D4FD8DAB}" type="presOf" srcId="{C1B6BFEB-09FD-4793-9EA0-5CED038FAB5D}" destId="{EDC9EA49-C69F-42D4-B879-153BA5143538}" srcOrd="1" destOrd="0" presId="urn:microsoft.com/office/officeart/2016/7/layout/BasicLinearProcessNumbered"/>
    <dgm:cxn modelId="{BB355840-E05B-475C-A334-366399AD2A2E}" srcId="{62F6897B-A5C3-476F-B9B4-F7BA1F965CA0}" destId="{E273D7FF-FE0E-4403-8F9A-DE5B8816F493}" srcOrd="1" destOrd="0" parTransId="{24C9CAA1-95D7-4380-9F91-2E56BDE942CD}" sibTransId="{E9C80360-EC1D-4D12-A324-D43F2C671792}"/>
    <dgm:cxn modelId="{18F9A845-9A24-4648-AE04-B1A496828957}" srcId="{62F6897B-A5C3-476F-B9B4-F7BA1F965CA0}" destId="{C1B6BFEB-09FD-4793-9EA0-5CED038FAB5D}" srcOrd="0" destOrd="0" parTransId="{27CA0EAD-8E8F-473B-946D-F6150592F228}" sibTransId="{87944080-DFE1-4EE0-819F-B8507E82B351}"/>
    <dgm:cxn modelId="{12ADB96E-F28A-4995-A5EF-5BB88061E608}" type="presOf" srcId="{E273D7FF-FE0E-4403-8F9A-DE5B8816F493}" destId="{4DC772B3-4ED6-439D-98E2-879336017477}" srcOrd="0" destOrd="0" presId="urn:microsoft.com/office/officeart/2016/7/layout/BasicLinearProcessNumbered"/>
    <dgm:cxn modelId="{40769256-F081-44ED-83A1-266462F9455B}" type="presOf" srcId="{E273D7FF-FE0E-4403-8F9A-DE5B8816F493}" destId="{B7678905-1C8E-41A0-8C20-3081F4AA4476}" srcOrd="1" destOrd="0" presId="urn:microsoft.com/office/officeart/2016/7/layout/BasicLinearProcessNumbered"/>
    <dgm:cxn modelId="{66628581-E9B7-4470-9748-86A258B2A9D3}" type="presOf" srcId="{CC81A8C4-35F3-4CAA-BF59-D095C80AAA27}" destId="{3A9A38E9-4816-4F6D-874E-E6F34B5179BE}" srcOrd="0" destOrd="0" presId="urn:microsoft.com/office/officeart/2016/7/layout/BasicLinearProcessNumbered"/>
    <dgm:cxn modelId="{EF083588-F8E0-4B07-A3CA-F7B43DE64C0E}" type="presOf" srcId="{87944080-DFE1-4EE0-819F-B8507E82B351}" destId="{92FDC6E6-6AD5-4E27-B1C9-BE693DBC1529}" srcOrd="0" destOrd="0" presId="urn:microsoft.com/office/officeart/2016/7/layout/BasicLinearProcessNumbered"/>
    <dgm:cxn modelId="{F64FB88C-C5A0-43B0-B07A-B2CE6E36565A}" type="presOf" srcId="{BEF21725-AA69-47DC-B0E4-AC3810D62124}" destId="{36DE7294-D8AC-4E26-A48E-40E3AEAC5D6E}" srcOrd="0" destOrd="0" presId="urn:microsoft.com/office/officeart/2016/7/layout/BasicLinearProcessNumbered"/>
    <dgm:cxn modelId="{8B696495-C01A-4C72-94C7-24A993EF8647}" type="presOf" srcId="{E9C80360-EC1D-4D12-A324-D43F2C671792}" destId="{A4A460B0-FE43-49F1-AB11-6157DA9FAC67}" srcOrd="0" destOrd="0" presId="urn:microsoft.com/office/officeart/2016/7/layout/BasicLinearProcessNumbered"/>
    <dgm:cxn modelId="{A8B645AB-A20C-4214-B29A-F2367A15F76F}" type="presOf" srcId="{62F6897B-A5C3-476F-B9B4-F7BA1F965CA0}" destId="{799541FA-2DA1-4494-9C47-3528F8C38DFE}" srcOrd="0" destOrd="0" presId="urn:microsoft.com/office/officeart/2016/7/layout/BasicLinearProcessNumbered"/>
    <dgm:cxn modelId="{D8E30410-B4E0-4467-8A05-BC98D59A4E53}" type="presParOf" srcId="{799541FA-2DA1-4494-9C47-3528F8C38DFE}" destId="{43BD7EDE-4ADF-4413-A6B2-8159C9BDA35E}" srcOrd="0" destOrd="0" presId="urn:microsoft.com/office/officeart/2016/7/layout/BasicLinearProcessNumbered"/>
    <dgm:cxn modelId="{AF3E1929-DDAD-4E40-B434-4711EEF6AA69}" type="presParOf" srcId="{43BD7EDE-4ADF-4413-A6B2-8159C9BDA35E}" destId="{A772D602-5112-45C1-9423-4C869E92E669}" srcOrd="0" destOrd="0" presId="urn:microsoft.com/office/officeart/2016/7/layout/BasicLinearProcessNumbered"/>
    <dgm:cxn modelId="{AD39CE2C-D1D8-46D6-8734-6B129B5F1A2A}" type="presParOf" srcId="{43BD7EDE-4ADF-4413-A6B2-8159C9BDA35E}" destId="{92FDC6E6-6AD5-4E27-B1C9-BE693DBC1529}" srcOrd="1" destOrd="0" presId="urn:microsoft.com/office/officeart/2016/7/layout/BasicLinearProcessNumbered"/>
    <dgm:cxn modelId="{C8ADA617-8983-43E5-AE00-FA8E0C2577B8}" type="presParOf" srcId="{43BD7EDE-4ADF-4413-A6B2-8159C9BDA35E}" destId="{AF58A181-9CC0-4E3C-A150-CC17B8C94943}" srcOrd="2" destOrd="0" presId="urn:microsoft.com/office/officeart/2016/7/layout/BasicLinearProcessNumbered"/>
    <dgm:cxn modelId="{2B900817-D412-4086-B3D4-0CF7240EB8B6}" type="presParOf" srcId="{43BD7EDE-4ADF-4413-A6B2-8159C9BDA35E}" destId="{EDC9EA49-C69F-42D4-B879-153BA5143538}" srcOrd="3" destOrd="0" presId="urn:microsoft.com/office/officeart/2016/7/layout/BasicLinearProcessNumbered"/>
    <dgm:cxn modelId="{BD0288E0-6402-4470-B301-DB55D3E285B3}" type="presParOf" srcId="{799541FA-2DA1-4494-9C47-3528F8C38DFE}" destId="{1DE37CF3-1EAA-456E-A0CA-964FD6951D5E}" srcOrd="1" destOrd="0" presId="urn:microsoft.com/office/officeart/2016/7/layout/BasicLinearProcessNumbered"/>
    <dgm:cxn modelId="{DB76C176-9D68-4242-BE9C-89B36376A484}" type="presParOf" srcId="{799541FA-2DA1-4494-9C47-3528F8C38DFE}" destId="{1B6D2CDE-2EAD-4E9B-8309-344A26A7C6EA}" srcOrd="2" destOrd="0" presId="urn:microsoft.com/office/officeart/2016/7/layout/BasicLinearProcessNumbered"/>
    <dgm:cxn modelId="{184739FA-2877-4A08-A11B-279BB4E5907D}" type="presParOf" srcId="{1B6D2CDE-2EAD-4E9B-8309-344A26A7C6EA}" destId="{4DC772B3-4ED6-439D-98E2-879336017477}" srcOrd="0" destOrd="0" presId="urn:microsoft.com/office/officeart/2016/7/layout/BasicLinearProcessNumbered"/>
    <dgm:cxn modelId="{027309B9-1D4C-4F0C-ABEF-5157FFED4E76}" type="presParOf" srcId="{1B6D2CDE-2EAD-4E9B-8309-344A26A7C6EA}" destId="{A4A460B0-FE43-49F1-AB11-6157DA9FAC67}" srcOrd="1" destOrd="0" presId="urn:microsoft.com/office/officeart/2016/7/layout/BasicLinearProcessNumbered"/>
    <dgm:cxn modelId="{F135ACCD-3D63-4D7A-91F8-4AE6B70EB8BD}" type="presParOf" srcId="{1B6D2CDE-2EAD-4E9B-8309-344A26A7C6EA}" destId="{9A30340F-8439-4478-8560-F1BF7372B188}" srcOrd="2" destOrd="0" presId="urn:microsoft.com/office/officeart/2016/7/layout/BasicLinearProcessNumbered"/>
    <dgm:cxn modelId="{4E6CF42B-B3E6-4427-A20A-A4E4A0707A76}" type="presParOf" srcId="{1B6D2CDE-2EAD-4E9B-8309-344A26A7C6EA}" destId="{B7678905-1C8E-41A0-8C20-3081F4AA4476}" srcOrd="3" destOrd="0" presId="urn:microsoft.com/office/officeart/2016/7/layout/BasicLinearProcessNumbered"/>
    <dgm:cxn modelId="{81BE013C-2AF9-480E-A50F-7E8369B59505}" type="presParOf" srcId="{799541FA-2DA1-4494-9C47-3528F8C38DFE}" destId="{0783E484-3E2E-46A5-9DD0-67786D99BD25}" srcOrd="3" destOrd="0" presId="urn:microsoft.com/office/officeart/2016/7/layout/BasicLinearProcessNumbered"/>
    <dgm:cxn modelId="{5235F442-96B0-483B-8DF4-047266038E57}" type="presParOf" srcId="{799541FA-2DA1-4494-9C47-3528F8C38DFE}" destId="{54D2A685-EC25-40FD-B7F2-B219E92009B4}" srcOrd="4" destOrd="0" presId="urn:microsoft.com/office/officeart/2016/7/layout/BasicLinearProcessNumbered"/>
    <dgm:cxn modelId="{5369BBA3-B5F2-416C-9C6C-66398BFB8EB7}" type="presParOf" srcId="{54D2A685-EC25-40FD-B7F2-B219E92009B4}" destId="{36DE7294-D8AC-4E26-A48E-40E3AEAC5D6E}" srcOrd="0" destOrd="0" presId="urn:microsoft.com/office/officeart/2016/7/layout/BasicLinearProcessNumbered"/>
    <dgm:cxn modelId="{43D53FF1-3F1A-42C7-8BEA-1491978B62CC}" type="presParOf" srcId="{54D2A685-EC25-40FD-B7F2-B219E92009B4}" destId="{3A9A38E9-4816-4F6D-874E-E6F34B5179BE}" srcOrd="1" destOrd="0" presId="urn:microsoft.com/office/officeart/2016/7/layout/BasicLinearProcessNumbered"/>
    <dgm:cxn modelId="{6111F748-ED9D-488F-9A94-8D6903E4204A}" type="presParOf" srcId="{54D2A685-EC25-40FD-B7F2-B219E92009B4}" destId="{9C4C284F-3E3A-4716-9DC6-AB65FF4ED41F}" srcOrd="2" destOrd="0" presId="urn:microsoft.com/office/officeart/2016/7/layout/BasicLinearProcessNumbered"/>
    <dgm:cxn modelId="{CE07812F-C9F1-4C7B-8E36-E8B4EE2CEDD7}" type="presParOf" srcId="{54D2A685-EC25-40FD-B7F2-B219E92009B4}" destId="{A97AD5CF-A603-48AC-B09A-F2F91D18827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C0D860-FA47-47AC-AEA7-C29166F0626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E0910-7860-48BB-9206-109DFE3EA0E0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Hoiva-alalla suhtaudutaan teknologiaan myönteisesti</a:t>
          </a:r>
          <a:endParaRPr lang="en-US" dirty="0"/>
        </a:p>
      </dgm:t>
    </dgm:pt>
    <dgm:pt modelId="{745E893B-AFED-422F-AFA8-66FFB1794B3C}" type="parTrans" cxnId="{36C6C5B3-CEDC-4BE9-B0B8-159C01500E10}">
      <dgm:prSet/>
      <dgm:spPr/>
      <dgm:t>
        <a:bodyPr/>
        <a:lstStyle/>
        <a:p>
          <a:endParaRPr lang="en-US"/>
        </a:p>
      </dgm:t>
    </dgm:pt>
    <dgm:pt modelId="{629887B8-5D96-408E-B0DB-28A16137F5B7}" type="sibTrans" cxnId="{36C6C5B3-CEDC-4BE9-B0B8-159C01500E10}">
      <dgm:prSet/>
      <dgm:spPr/>
      <dgm:t>
        <a:bodyPr/>
        <a:lstStyle/>
        <a:p>
          <a:endParaRPr lang="en-US"/>
        </a:p>
      </dgm:t>
    </dgm:pt>
    <dgm:pt modelId="{661657EB-6AB4-4FF2-B579-A1D75D521288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Suuri potentiaali mm. työn organisoinnissa, työn sujuvoittamisessa ja asiakkaiden kuntouttamisessa</a:t>
          </a:r>
          <a:endParaRPr lang="en-US" dirty="0"/>
        </a:p>
      </dgm:t>
    </dgm:pt>
    <dgm:pt modelId="{285596C0-CD50-432E-AA2B-BB7727C5D6E3}" type="parTrans" cxnId="{099C9921-35E0-4EFB-BBF9-4841D5D5F391}">
      <dgm:prSet/>
      <dgm:spPr/>
      <dgm:t>
        <a:bodyPr/>
        <a:lstStyle/>
        <a:p>
          <a:endParaRPr lang="en-US"/>
        </a:p>
      </dgm:t>
    </dgm:pt>
    <dgm:pt modelId="{222E99C6-515D-415C-8AF7-446B599BDFB7}" type="sibTrans" cxnId="{099C9921-35E0-4EFB-BBF9-4841D5D5F391}">
      <dgm:prSet/>
      <dgm:spPr/>
      <dgm:t>
        <a:bodyPr/>
        <a:lstStyle/>
        <a:p>
          <a:endParaRPr lang="en-US"/>
        </a:p>
      </dgm:t>
    </dgm:pt>
    <dgm:pt modelId="{E97E49FF-9000-4126-8D38-74EBF5E8748C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Haasteena sääntely ja sen ristiriitaisuudet sekä alkuinvestointi</a:t>
          </a:r>
          <a:endParaRPr lang="en-US" dirty="0"/>
        </a:p>
      </dgm:t>
    </dgm:pt>
    <dgm:pt modelId="{55090316-0DDF-445F-BBBB-45DE14F6F511}" type="parTrans" cxnId="{49F487A5-FCB6-49A6-94A7-CBEC196A627C}">
      <dgm:prSet/>
      <dgm:spPr/>
      <dgm:t>
        <a:bodyPr/>
        <a:lstStyle/>
        <a:p>
          <a:endParaRPr lang="en-US"/>
        </a:p>
      </dgm:t>
    </dgm:pt>
    <dgm:pt modelId="{67A0F40C-00C4-4A5C-9028-9A1FE6D81C09}" type="sibTrans" cxnId="{49F487A5-FCB6-49A6-94A7-CBEC196A627C}">
      <dgm:prSet/>
      <dgm:spPr/>
      <dgm:t>
        <a:bodyPr/>
        <a:lstStyle/>
        <a:p>
          <a:endParaRPr lang="en-US"/>
        </a:p>
      </dgm:t>
    </dgm:pt>
    <dgm:pt modelId="{3204E2FB-8E13-492C-BB32-935C7728B436}" type="pres">
      <dgm:prSet presAssocID="{75C0D860-FA47-47AC-AEA7-C29166F0626A}" presName="root" presStyleCnt="0">
        <dgm:presLayoutVars>
          <dgm:dir/>
          <dgm:resizeHandles val="exact"/>
        </dgm:presLayoutVars>
      </dgm:prSet>
      <dgm:spPr/>
    </dgm:pt>
    <dgm:pt modelId="{6D6667B5-039F-4B84-9731-FFE19A0D0FA7}" type="pres">
      <dgm:prSet presAssocID="{0C5E0910-7860-48BB-9206-109DFE3EA0E0}" presName="compNode" presStyleCnt="0"/>
      <dgm:spPr/>
    </dgm:pt>
    <dgm:pt modelId="{9FBF99BC-A69B-42A1-B73E-1FAEEE50B2DC}" type="pres">
      <dgm:prSet presAssocID="{0C5E0910-7860-48BB-9206-109DFE3EA0E0}" presName="bgRect" presStyleLbl="bgShp" presStyleIdx="0" presStyleCnt="3"/>
      <dgm:spPr/>
    </dgm:pt>
    <dgm:pt modelId="{59DA11D9-D41F-420F-A405-C4BBE47D094C}" type="pres">
      <dgm:prSet presAssocID="{0C5E0910-7860-48BB-9206-109DFE3EA0E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inning Face with No Fill"/>
        </a:ext>
      </dgm:extLst>
    </dgm:pt>
    <dgm:pt modelId="{C8E658D2-D5D7-425C-AC37-CCC70771D8BD}" type="pres">
      <dgm:prSet presAssocID="{0C5E0910-7860-48BB-9206-109DFE3EA0E0}" presName="spaceRect" presStyleCnt="0"/>
      <dgm:spPr/>
    </dgm:pt>
    <dgm:pt modelId="{C0ED5E18-90D5-45DB-B7A6-F067ECD94ED7}" type="pres">
      <dgm:prSet presAssocID="{0C5E0910-7860-48BB-9206-109DFE3EA0E0}" presName="parTx" presStyleLbl="revTx" presStyleIdx="0" presStyleCnt="3">
        <dgm:presLayoutVars>
          <dgm:chMax val="0"/>
          <dgm:chPref val="0"/>
        </dgm:presLayoutVars>
      </dgm:prSet>
      <dgm:spPr/>
    </dgm:pt>
    <dgm:pt modelId="{1D87E77A-3FC8-4AF2-8D44-D62DBF59FCAB}" type="pres">
      <dgm:prSet presAssocID="{629887B8-5D96-408E-B0DB-28A16137F5B7}" presName="sibTrans" presStyleCnt="0"/>
      <dgm:spPr/>
    </dgm:pt>
    <dgm:pt modelId="{6318E80C-005A-4F1A-9A5D-3251DFAC5126}" type="pres">
      <dgm:prSet presAssocID="{661657EB-6AB4-4FF2-B579-A1D75D521288}" presName="compNode" presStyleCnt="0"/>
      <dgm:spPr/>
    </dgm:pt>
    <dgm:pt modelId="{30F94D99-0A7F-45F4-BB5D-78582088F567}" type="pres">
      <dgm:prSet presAssocID="{661657EB-6AB4-4FF2-B579-A1D75D521288}" presName="bgRect" presStyleLbl="bgShp" presStyleIdx="1" presStyleCnt="3"/>
      <dgm:spPr/>
    </dgm:pt>
    <dgm:pt modelId="{DDD19F51-9B16-413E-8BE4-248D8186F0DE}" type="pres">
      <dgm:prSet presAssocID="{661657EB-6AB4-4FF2-B579-A1D75D52128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esryhmä"/>
        </a:ext>
      </dgm:extLst>
    </dgm:pt>
    <dgm:pt modelId="{AFB41E54-1BF6-4481-89BF-575994930910}" type="pres">
      <dgm:prSet presAssocID="{661657EB-6AB4-4FF2-B579-A1D75D521288}" presName="spaceRect" presStyleCnt="0"/>
      <dgm:spPr/>
    </dgm:pt>
    <dgm:pt modelId="{B956D04D-BDE4-4EE5-A532-DC551F3BC790}" type="pres">
      <dgm:prSet presAssocID="{661657EB-6AB4-4FF2-B579-A1D75D521288}" presName="parTx" presStyleLbl="revTx" presStyleIdx="1" presStyleCnt="3">
        <dgm:presLayoutVars>
          <dgm:chMax val="0"/>
          <dgm:chPref val="0"/>
        </dgm:presLayoutVars>
      </dgm:prSet>
      <dgm:spPr/>
    </dgm:pt>
    <dgm:pt modelId="{16B7393A-7C48-42AF-9330-C446970BDC22}" type="pres">
      <dgm:prSet presAssocID="{222E99C6-515D-415C-8AF7-446B599BDFB7}" presName="sibTrans" presStyleCnt="0"/>
      <dgm:spPr/>
    </dgm:pt>
    <dgm:pt modelId="{76D668B0-D90D-470F-8DAE-ECBE1D94862C}" type="pres">
      <dgm:prSet presAssocID="{E97E49FF-9000-4126-8D38-74EBF5E8748C}" presName="compNode" presStyleCnt="0"/>
      <dgm:spPr/>
    </dgm:pt>
    <dgm:pt modelId="{7308E49C-4CF2-43D0-9776-AC71E33122B0}" type="pres">
      <dgm:prSet presAssocID="{E97E49FF-9000-4126-8D38-74EBF5E8748C}" presName="bgRect" presStyleLbl="bgShp" presStyleIdx="2" presStyleCnt="3"/>
      <dgm:spPr/>
    </dgm:pt>
    <dgm:pt modelId="{C7B4CA6F-DEF5-41BF-A5BB-065D852F12AB}" type="pres">
      <dgm:prSet presAssocID="{E97E49FF-9000-4126-8D38-74EBF5E874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uija"/>
        </a:ext>
      </dgm:extLst>
    </dgm:pt>
    <dgm:pt modelId="{6D19EA16-0D49-4557-9B02-78E1184C0215}" type="pres">
      <dgm:prSet presAssocID="{E97E49FF-9000-4126-8D38-74EBF5E8748C}" presName="spaceRect" presStyleCnt="0"/>
      <dgm:spPr/>
    </dgm:pt>
    <dgm:pt modelId="{E3551F5D-8CA3-48E7-9197-67F2E1728786}" type="pres">
      <dgm:prSet presAssocID="{E97E49FF-9000-4126-8D38-74EBF5E8748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99C9921-35E0-4EFB-BBF9-4841D5D5F391}" srcId="{75C0D860-FA47-47AC-AEA7-C29166F0626A}" destId="{661657EB-6AB4-4FF2-B579-A1D75D521288}" srcOrd="1" destOrd="0" parTransId="{285596C0-CD50-432E-AA2B-BB7727C5D6E3}" sibTransId="{222E99C6-515D-415C-8AF7-446B599BDFB7}"/>
    <dgm:cxn modelId="{49F487A5-FCB6-49A6-94A7-CBEC196A627C}" srcId="{75C0D860-FA47-47AC-AEA7-C29166F0626A}" destId="{E97E49FF-9000-4126-8D38-74EBF5E8748C}" srcOrd="2" destOrd="0" parTransId="{55090316-0DDF-445F-BBBB-45DE14F6F511}" sibTransId="{67A0F40C-00C4-4A5C-9028-9A1FE6D81C09}"/>
    <dgm:cxn modelId="{E15E8BA8-EEE6-4996-9694-17782FB9C2A9}" type="presOf" srcId="{0C5E0910-7860-48BB-9206-109DFE3EA0E0}" destId="{C0ED5E18-90D5-45DB-B7A6-F067ECD94ED7}" srcOrd="0" destOrd="0" presId="urn:microsoft.com/office/officeart/2018/2/layout/IconVerticalSolidList"/>
    <dgm:cxn modelId="{36C6C5B3-CEDC-4BE9-B0B8-159C01500E10}" srcId="{75C0D860-FA47-47AC-AEA7-C29166F0626A}" destId="{0C5E0910-7860-48BB-9206-109DFE3EA0E0}" srcOrd="0" destOrd="0" parTransId="{745E893B-AFED-422F-AFA8-66FFB1794B3C}" sibTransId="{629887B8-5D96-408E-B0DB-28A16137F5B7}"/>
    <dgm:cxn modelId="{389914C5-C504-408A-82AB-6C4DBF28B8EE}" type="presOf" srcId="{661657EB-6AB4-4FF2-B579-A1D75D521288}" destId="{B956D04D-BDE4-4EE5-A532-DC551F3BC790}" srcOrd="0" destOrd="0" presId="urn:microsoft.com/office/officeart/2018/2/layout/IconVerticalSolidList"/>
    <dgm:cxn modelId="{E4E791EA-5E15-42AC-BA70-1957571DF315}" type="presOf" srcId="{E97E49FF-9000-4126-8D38-74EBF5E8748C}" destId="{E3551F5D-8CA3-48E7-9197-67F2E1728786}" srcOrd="0" destOrd="0" presId="urn:microsoft.com/office/officeart/2018/2/layout/IconVerticalSolidList"/>
    <dgm:cxn modelId="{05FB04F7-6F58-4030-8CAE-031E347140F4}" type="presOf" srcId="{75C0D860-FA47-47AC-AEA7-C29166F0626A}" destId="{3204E2FB-8E13-492C-BB32-935C7728B436}" srcOrd="0" destOrd="0" presId="urn:microsoft.com/office/officeart/2018/2/layout/IconVerticalSolidList"/>
    <dgm:cxn modelId="{0EF113DA-870B-47C3-BDE7-E12D7DBD0CEE}" type="presParOf" srcId="{3204E2FB-8E13-492C-BB32-935C7728B436}" destId="{6D6667B5-039F-4B84-9731-FFE19A0D0FA7}" srcOrd="0" destOrd="0" presId="urn:microsoft.com/office/officeart/2018/2/layout/IconVerticalSolidList"/>
    <dgm:cxn modelId="{A3DB8376-9222-479E-87C3-E70AFDC383DF}" type="presParOf" srcId="{6D6667B5-039F-4B84-9731-FFE19A0D0FA7}" destId="{9FBF99BC-A69B-42A1-B73E-1FAEEE50B2DC}" srcOrd="0" destOrd="0" presId="urn:microsoft.com/office/officeart/2018/2/layout/IconVerticalSolidList"/>
    <dgm:cxn modelId="{F2B2FC14-FA02-4DBF-9242-D12370E623CF}" type="presParOf" srcId="{6D6667B5-039F-4B84-9731-FFE19A0D0FA7}" destId="{59DA11D9-D41F-420F-A405-C4BBE47D094C}" srcOrd="1" destOrd="0" presId="urn:microsoft.com/office/officeart/2018/2/layout/IconVerticalSolidList"/>
    <dgm:cxn modelId="{375BC9C1-65A2-4DC9-9BA6-5D8BF6913DB5}" type="presParOf" srcId="{6D6667B5-039F-4B84-9731-FFE19A0D0FA7}" destId="{C8E658D2-D5D7-425C-AC37-CCC70771D8BD}" srcOrd="2" destOrd="0" presId="urn:microsoft.com/office/officeart/2018/2/layout/IconVerticalSolidList"/>
    <dgm:cxn modelId="{04AEB870-05FD-48B4-ABD7-5AC3C189412C}" type="presParOf" srcId="{6D6667B5-039F-4B84-9731-FFE19A0D0FA7}" destId="{C0ED5E18-90D5-45DB-B7A6-F067ECD94ED7}" srcOrd="3" destOrd="0" presId="urn:microsoft.com/office/officeart/2018/2/layout/IconVerticalSolidList"/>
    <dgm:cxn modelId="{B6148F89-6419-4678-B320-5BCCE4591887}" type="presParOf" srcId="{3204E2FB-8E13-492C-BB32-935C7728B436}" destId="{1D87E77A-3FC8-4AF2-8D44-D62DBF59FCAB}" srcOrd="1" destOrd="0" presId="urn:microsoft.com/office/officeart/2018/2/layout/IconVerticalSolidList"/>
    <dgm:cxn modelId="{2D2A4F81-CC85-48D2-97B3-F60B87E4C36C}" type="presParOf" srcId="{3204E2FB-8E13-492C-BB32-935C7728B436}" destId="{6318E80C-005A-4F1A-9A5D-3251DFAC5126}" srcOrd="2" destOrd="0" presId="urn:microsoft.com/office/officeart/2018/2/layout/IconVerticalSolidList"/>
    <dgm:cxn modelId="{0429579B-F12C-4F7C-93FB-E913811D3414}" type="presParOf" srcId="{6318E80C-005A-4F1A-9A5D-3251DFAC5126}" destId="{30F94D99-0A7F-45F4-BB5D-78582088F567}" srcOrd="0" destOrd="0" presId="urn:microsoft.com/office/officeart/2018/2/layout/IconVerticalSolidList"/>
    <dgm:cxn modelId="{A569524D-43DA-451B-BE02-4E3F7EA05D87}" type="presParOf" srcId="{6318E80C-005A-4F1A-9A5D-3251DFAC5126}" destId="{DDD19F51-9B16-413E-8BE4-248D8186F0DE}" srcOrd="1" destOrd="0" presId="urn:microsoft.com/office/officeart/2018/2/layout/IconVerticalSolidList"/>
    <dgm:cxn modelId="{5684BF3A-4D83-47A9-BDB3-B9B5A852880A}" type="presParOf" srcId="{6318E80C-005A-4F1A-9A5D-3251DFAC5126}" destId="{AFB41E54-1BF6-4481-89BF-575994930910}" srcOrd="2" destOrd="0" presId="urn:microsoft.com/office/officeart/2018/2/layout/IconVerticalSolidList"/>
    <dgm:cxn modelId="{F0E63723-8397-4EFF-BC1F-07139E28D2F6}" type="presParOf" srcId="{6318E80C-005A-4F1A-9A5D-3251DFAC5126}" destId="{B956D04D-BDE4-4EE5-A532-DC551F3BC790}" srcOrd="3" destOrd="0" presId="urn:microsoft.com/office/officeart/2018/2/layout/IconVerticalSolidList"/>
    <dgm:cxn modelId="{992241BF-B920-4D0E-814F-0C3951B435B8}" type="presParOf" srcId="{3204E2FB-8E13-492C-BB32-935C7728B436}" destId="{16B7393A-7C48-42AF-9330-C446970BDC22}" srcOrd="3" destOrd="0" presId="urn:microsoft.com/office/officeart/2018/2/layout/IconVerticalSolidList"/>
    <dgm:cxn modelId="{2B575487-38CC-4D4D-B12C-2148DF504A19}" type="presParOf" srcId="{3204E2FB-8E13-492C-BB32-935C7728B436}" destId="{76D668B0-D90D-470F-8DAE-ECBE1D94862C}" srcOrd="4" destOrd="0" presId="urn:microsoft.com/office/officeart/2018/2/layout/IconVerticalSolidList"/>
    <dgm:cxn modelId="{08CEE116-4A2C-40F2-8C6F-E5FDF271F280}" type="presParOf" srcId="{76D668B0-D90D-470F-8DAE-ECBE1D94862C}" destId="{7308E49C-4CF2-43D0-9776-AC71E33122B0}" srcOrd="0" destOrd="0" presId="urn:microsoft.com/office/officeart/2018/2/layout/IconVerticalSolidList"/>
    <dgm:cxn modelId="{43498E50-2C8B-4946-A29D-215F5B7FC98B}" type="presParOf" srcId="{76D668B0-D90D-470F-8DAE-ECBE1D94862C}" destId="{C7B4CA6F-DEF5-41BF-A5BB-065D852F12AB}" srcOrd="1" destOrd="0" presId="urn:microsoft.com/office/officeart/2018/2/layout/IconVerticalSolidList"/>
    <dgm:cxn modelId="{A0D470E2-D48B-4E8E-BDAB-8F876C25E68B}" type="presParOf" srcId="{76D668B0-D90D-470F-8DAE-ECBE1D94862C}" destId="{6D19EA16-0D49-4557-9B02-78E1184C0215}" srcOrd="2" destOrd="0" presId="urn:microsoft.com/office/officeart/2018/2/layout/IconVerticalSolidList"/>
    <dgm:cxn modelId="{06A6C778-8EB1-4CAB-BF79-9DF55C007185}" type="presParOf" srcId="{76D668B0-D90D-470F-8DAE-ECBE1D94862C}" destId="{E3551F5D-8CA3-48E7-9197-67F2E17287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1F7CFB-52F7-470C-97F6-F38BE09797C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7056F7-9A9D-4E99-A1FD-FEC5475E6A06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Työntekijöille on tarve ja ulkomaiseen työvoimaan suhtaudutaan positiivisesti työpaikoilla</a:t>
          </a:r>
          <a:endParaRPr lang="en-US" dirty="0"/>
        </a:p>
      </dgm:t>
    </dgm:pt>
    <dgm:pt modelId="{3A1FBB39-4144-4A4D-B393-50DAEE153A5D}" type="parTrans" cxnId="{24BADF19-E9B2-4EEF-8641-9C9F775D9F96}">
      <dgm:prSet/>
      <dgm:spPr/>
      <dgm:t>
        <a:bodyPr/>
        <a:lstStyle/>
        <a:p>
          <a:endParaRPr lang="en-US"/>
        </a:p>
      </dgm:t>
    </dgm:pt>
    <dgm:pt modelId="{95C4F302-F75D-4F2A-A601-348F0D9FA8C3}" type="sibTrans" cxnId="{24BADF19-E9B2-4EEF-8641-9C9F775D9F96}">
      <dgm:prSet/>
      <dgm:spPr/>
      <dgm:t>
        <a:bodyPr/>
        <a:lstStyle/>
        <a:p>
          <a:endParaRPr lang="en-US"/>
        </a:p>
      </dgm:t>
    </dgm:pt>
    <dgm:pt modelId="{1F088126-A292-42E3-83B1-C4D69FE8B60D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Haasteena pirstaloitunut sääntely ja valvonta</a:t>
          </a:r>
          <a:endParaRPr lang="en-US" dirty="0"/>
        </a:p>
      </dgm:t>
    </dgm:pt>
    <dgm:pt modelId="{6946298A-7010-412F-8283-2B3586917365}" type="parTrans" cxnId="{BAB2D0D1-F7C1-4710-BCF3-ABCD77B1F7B2}">
      <dgm:prSet/>
      <dgm:spPr/>
      <dgm:t>
        <a:bodyPr/>
        <a:lstStyle/>
        <a:p>
          <a:endParaRPr lang="en-US"/>
        </a:p>
      </dgm:t>
    </dgm:pt>
    <dgm:pt modelId="{72538D4A-5641-464B-88AA-92C35E345443}" type="sibTrans" cxnId="{BAB2D0D1-F7C1-4710-BCF3-ABCD77B1F7B2}">
      <dgm:prSet/>
      <dgm:spPr/>
      <dgm:t>
        <a:bodyPr/>
        <a:lstStyle/>
        <a:p>
          <a:endParaRPr lang="en-US"/>
        </a:p>
      </dgm:t>
    </dgm:pt>
    <dgm:pt modelId="{5519C424-C243-4C3F-9553-6184AA153518}" type="pres">
      <dgm:prSet presAssocID="{DB1F7CFB-52F7-470C-97F6-F38BE09797C0}" presName="root" presStyleCnt="0">
        <dgm:presLayoutVars>
          <dgm:dir/>
          <dgm:resizeHandles val="exact"/>
        </dgm:presLayoutVars>
      </dgm:prSet>
      <dgm:spPr/>
    </dgm:pt>
    <dgm:pt modelId="{58F37F1C-0CE6-4F6A-864D-D97D7D1D7CD4}" type="pres">
      <dgm:prSet presAssocID="{2C7056F7-9A9D-4E99-A1FD-FEC5475E6A06}" presName="compNode" presStyleCnt="0"/>
      <dgm:spPr/>
    </dgm:pt>
    <dgm:pt modelId="{FD24A009-6CD5-4D13-B7FB-C3EAF7DE7CDA}" type="pres">
      <dgm:prSet presAssocID="{2C7056F7-9A9D-4E99-A1FD-FEC5475E6A06}" presName="bgRect" presStyleLbl="bgShp" presStyleIdx="0" presStyleCnt="2"/>
      <dgm:spPr/>
    </dgm:pt>
    <dgm:pt modelId="{74E8DE9E-48DC-4554-964F-2BDACF5EAE8F}" type="pres">
      <dgm:prSet presAssocID="{2C7056F7-9A9D-4E99-A1FD-FEC5475E6A0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5C7FE8E8-9589-4ED7-9162-5A4D7A304E2D}" type="pres">
      <dgm:prSet presAssocID="{2C7056F7-9A9D-4E99-A1FD-FEC5475E6A06}" presName="spaceRect" presStyleCnt="0"/>
      <dgm:spPr/>
    </dgm:pt>
    <dgm:pt modelId="{F05688D9-CFD0-4DA6-9406-D626C8133E10}" type="pres">
      <dgm:prSet presAssocID="{2C7056F7-9A9D-4E99-A1FD-FEC5475E6A06}" presName="parTx" presStyleLbl="revTx" presStyleIdx="0" presStyleCnt="2">
        <dgm:presLayoutVars>
          <dgm:chMax val="0"/>
          <dgm:chPref val="0"/>
        </dgm:presLayoutVars>
      </dgm:prSet>
      <dgm:spPr/>
    </dgm:pt>
    <dgm:pt modelId="{2486DFAB-EBC5-486F-A2AB-4B779067A23C}" type="pres">
      <dgm:prSet presAssocID="{95C4F302-F75D-4F2A-A601-348F0D9FA8C3}" presName="sibTrans" presStyleCnt="0"/>
      <dgm:spPr/>
    </dgm:pt>
    <dgm:pt modelId="{18C1DACA-90A1-4D34-B91A-08B37E3EAA04}" type="pres">
      <dgm:prSet presAssocID="{1F088126-A292-42E3-83B1-C4D69FE8B60D}" presName="compNode" presStyleCnt="0"/>
      <dgm:spPr/>
    </dgm:pt>
    <dgm:pt modelId="{AF4309E3-E770-4FB0-9F5B-1AE3D2708961}" type="pres">
      <dgm:prSet presAssocID="{1F088126-A292-42E3-83B1-C4D69FE8B60D}" presName="bgRect" presStyleLbl="bgShp" presStyleIdx="1" presStyleCnt="2"/>
      <dgm:spPr/>
    </dgm:pt>
    <dgm:pt modelId="{E66ECECD-8C0A-4163-A52F-9A4F96CF3140}" type="pres">
      <dgm:prSet presAssocID="{1F088126-A292-42E3-83B1-C4D69FE8B60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uija"/>
        </a:ext>
      </dgm:extLst>
    </dgm:pt>
    <dgm:pt modelId="{15615084-9F1F-42B1-8CBB-836A4F32D2E9}" type="pres">
      <dgm:prSet presAssocID="{1F088126-A292-42E3-83B1-C4D69FE8B60D}" presName="spaceRect" presStyleCnt="0"/>
      <dgm:spPr/>
    </dgm:pt>
    <dgm:pt modelId="{667ECD76-4F29-4FEF-9A41-66B210600263}" type="pres">
      <dgm:prSet presAssocID="{1F088126-A292-42E3-83B1-C4D69FE8B60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4BADF19-E9B2-4EEF-8641-9C9F775D9F96}" srcId="{DB1F7CFB-52F7-470C-97F6-F38BE09797C0}" destId="{2C7056F7-9A9D-4E99-A1FD-FEC5475E6A06}" srcOrd="0" destOrd="0" parTransId="{3A1FBB39-4144-4A4D-B393-50DAEE153A5D}" sibTransId="{95C4F302-F75D-4F2A-A601-348F0D9FA8C3}"/>
    <dgm:cxn modelId="{4A249C2B-92FA-4060-8C42-03F73B14ECC7}" type="presOf" srcId="{2C7056F7-9A9D-4E99-A1FD-FEC5475E6A06}" destId="{F05688D9-CFD0-4DA6-9406-D626C8133E10}" srcOrd="0" destOrd="0" presId="urn:microsoft.com/office/officeart/2018/2/layout/IconVerticalSolidList"/>
    <dgm:cxn modelId="{F1813E39-8726-4C5A-A16D-012444061C27}" type="presOf" srcId="{1F088126-A292-42E3-83B1-C4D69FE8B60D}" destId="{667ECD76-4F29-4FEF-9A41-66B210600263}" srcOrd="0" destOrd="0" presId="urn:microsoft.com/office/officeart/2018/2/layout/IconVerticalSolidList"/>
    <dgm:cxn modelId="{07388F8A-6E1A-411A-9F96-E55AEB8DCC68}" type="presOf" srcId="{DB1F7CFB-52F7-470C-97F6-F38BE09797C0}" destId="{5519C424-C243-4C3F-9553-6184AA153518}" srcOrd="0" destOrd="0" presId="urn:microsoft.com/office/officeart/2018/2/layout/IconVerticalSolidList"/>
    <dgm:cxn modelId="{BAB2D0D1-F7C1-4710-BCF3-ABCD77B1F7B2}" srcId="{DB1F7CFB-52F7-470C-97F6-F38BE09797C0}" destId="{1F088126-A292-42E3-83B1-C4D69FE8B60D}" srcOrd="1" destOrd="0" parTransId="{6946298A-7010-412F-8283-2B3586917365}" sibTransId="{72538D4A-5641-464B-88AA-92C35E345443}"/>
    <dgm:cxn modelId="{CE206FEE-AA63-41AE-A79A-C45DDA8C9041}" type="presParOf" srcId="{5519C424-C243-4C3F-9553-6184AA153518}" destId="{58F37F1C-0CE6-4F6A-864D-D97D7D1D7CD4}" srcOrd="0" destOrd="0" presId="urn:microsoft.com/office/officeart/2018/2/layout/IconVerticalSolidList"/>
    <dgm:cxn modelId="{C2A6EE83-C76C-4E6A-8DB0-17BC400C8016}" type="presParOf" srcId="{58F37F1C-0CE6-4F6A-864D-D97D7D1D7CD4}" destId="{FD24A009-6CD5-4D13-B7FB-C3EAF7DE7CDA}" srcOrd="0" destOrd="0" presId="urn:microsoft.com/office/officeart/2018/2/layout/IconVerticalSolidList"/>
    <dgm:cxn modelId="{1E7FF8CC-A86C-47CC-A378-88D12FF3B844}" type="presParOf" srcId="{58F37F1C-0CE6-4F6A-864D-D97D7D1D7CD4}" destId="{74E8DE9E-48DC-4554-964F-2BDACF5EAE8F}" srcOrd="1" destOrd="0" presId="urn:microsoft.com/office/officeart/2018/2/layout/IconVerticalSolidList"/>
    <dgm:cxn modelId="{35EA60D9-F704-42A7-B309-F83D7AE27FC9}" type="presParOf" srcId="{58F37F1C-0CE6-4F6A-864D-D97D7D1D7CD4}" destId="{5C7FE8E8-9589-4ED7-9162-5A4D7A304E2D}" srcOrd="2" destOrd="0" presId="urn:microsoft.com/office/officeart/2018/2/layout/IconVerticalSolidList"/>
    <dgm:cxn modelId="{14E8AAD6-9A32-4FB4-9C58-FD9C4D9C3B5C}" type="presParOf" srcId="{58F37F1C-0CE6-4F6A-864D-D97D7D1D7CD4}" destId="{F05688D9-CFD0-4DA6-9406-D626C8133E10}" srcOrd="3" destOrd="0" presId="urn:microsoft.com/office/officeart/2018/2/layout/IconVerticalSolidList"/>
    <dgm:cxn modelId="{02C46D07-82CA-40DC-B238-5BB93224AA0C}" type="presParOf" srcId="{5519C424-C243-4C3F-9553-6184AA153518}" destId="{2486DFAB-EBC5-486F-A2AB-4B779067A23C}" srcOrd="1" destOrd="0" presId="urn:microsoft.com/office/officeart/2018/2/layout/IconVerticalSolidList"/>
    <dgm:cxn modelId="{E86478D5-50C8-4D9E-B029-6F6A22717CAF}" type="presParOf" srcId="{5519C424-C243-4C3F-9553-6184AA153518}" destId="{18C1DACA-90A1-4D34-B91A-08B37E3EAA04}" srcOrd="2" destOrd="0" presId="urn:microsoft.com/office/officeart/2018/2/layout/IconVerticalSolidList"/>
    <dgm:cxn modelId="{098EF378-195E-442F-9F0E-19896B49EEDD}" type="presParOf" srcId="{18C1DACA-90A1-4D34-B91A-08B37E3EAA04}" destId="{AF4309E3-E770-4FB0-9F5B-1AE3D2708961}" srcOrd="0" destOrd="0" presId="urn:microsoft.com/office/officeart/2018/2/layout/IconVerticalSolidList"/>
    <dgm:cxn modelId="{F714EB47-29F8-42F4-8DDB-1CF193A6ED0E}" type="presParOf" srcId="{18C1DACA-90A1-4D34-B91A-08B37E3EAA04}" destId="{E66ECECD-8C0A-4163-A52F-9A4F96CF3140}" srcOrd="1" destOrd="0" presId="urn:microsoft.com/office/officeart/2018/2/layout/IconVerticalSolidList"/>
    <dgm:cxn modelId="{45DD1EB1-F09D-4BD6-BEB6-DA52807F219E}" type="presParOf" srcId="{18C1DACA-90A1-4D34-B91A-08B37E3EAA04}" destId="{15615084-9F1F-42B1-8CBB-836A4F32D2E9}" srcOrd="2" destOrd="0" presId="urn:microsoft.com/office/officeart/2018/2/layout/IconVerticalSolidList"/>
    <dgm:cxn modelId="{9C6FB993-AAEC-4E5C-BE4D-8EC87DDD31E2}" type="presParOf" srcId="{18C1DACA-90A1-4D34-B91A-08B37E3EAA04}" destId="{667ECD76-4F29-4FEF-9A41-66B2106002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C0D860-FA47-47AC-AEA7-C29166F0626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E0910-7860-48BB-9206-109DFE3EA0E0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Yhteiskehitetyssä hyvinvointimallissa joustavat ja kestävät hoivaratkaisut ovat mahdollisia</a:t>
          </a:r>
          <a:endParaRPr lang="en-US" dirty="0"/>
        </a:p>
      </dgm:t>
    </dgm:pt>
    <dgm:pt modelId="{745E893B-AFED-422F-AFA8-66FFB1794B3C}" type="parTrans" cxnId="{36C6C5B3-CEDC-4BE9-B0B8-159C01500E10}">
      <dgm:prSet/>
      <dgm:spPr/>
      <dgm:t>
        <a:bodyPr/>
        <a:lstStyle/>
        <a:p>
          <a:endParaRPr lang="en-US"/>
        </a:p>
      </dgm:t>
    </dgm:pt>
    <dgm:pt modelId="{629887B8-5D96-408E-B0DB-28A16137F5B7}" type="sibTrans" cxnId="{36C6C5B3-CEDC-4BE9-B0B8-159C01500E10}">
      <dgm:prSet/>
      <dgm:spPr/>
      <dgm:t>
        <a:bodyPr/>
        <a:lstStyle/>
        <a:p>
          <a:endParaRPr lang="en-US"/>
        </a:p>
      </dgm:t>
    </dgm:pt>
    <dgm:pt modelId="{661657EB-6AB4-4FF2-B579-A1D75D5212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Omaisten</a:t>
          </a:r>
          <a:r>
            <a:rPr lang="en-US" dirty="0"/>
            <a:t> </a:t>
          </a:r>
          <a:r>
            <a:rPr lang="en-US" dirty="0" err="1"/>
            <a:t>ei</a:t>
          </a:r>
          <a:r>
            <a:rPr lang="en-US" dirty="0"/>
            <a:t> tule </a:t>
          </a:r>
          <a:r>
            <a:rPr lang="en-US" dirty="0" err="1"/>
            <a:t>paikata</a:t>
          </a:r>
          <a:r>
            <a:rPr lang="en-US" dirty="0"/>
            <a:t> </a:t>
          </a:r>
          <a:r>
            <a:rPr lang="en-US" dirty="0" err="1"/>
            <a:t>palvelujärjestelmän</a:t>
          </a:r>
          <a:r>
            <a:rPr lang="en-US" dirty="0"/>
            <a:t> </a:t>
          </a:r>
          <a:r>
            <a:rPr lang="en-US"/>
            <a:t>puutteita</a:t>
          </a:r>
          <a:endParaRPr lang="en-US" dirty="0"/>
        </a:p>
      </dgm:t>
    </dgm:pt>
    <dgm:pt modelId="{285596C0-CD50-432E-AA2B-BB7727C5D6E3}" type="parTrans" cxnId="{099C9921-35E0-4EFB-BBF9-4841D5D5F391}">
      <dgm:prSet/>
      <dgm:spPr/>
      <dgm:t>
        <a:bodyPr/>
        <a:lstStyle/>
        <a:p>
          <a:endParaRPr lang="en-US"/>
        </a:p>
      </dgm:t>
    </dgm:pt>
    <dgm:pt modelId="{222E99C6-515D-415C-8AF7-446B599BDFB7}" type="sibTrans" cxnId="{099C9921-35E0-4EFB-BBF9-4841D5D5F391}">
      <dgm:prSet/>
      <dgm:spPr/>
      <dgm:t>
        <a:bodyPr/>
        <a:lstStyle/>
        <a:p>
          <a:endParaRPr lang="en-US"/>
        </a:p>
      </dgm:t>
    </dgm:pt>
    <dgm:pt modelId="{E97E49FF-9000-4126-8D38-74EBF5E8748C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Läheisten kasvavan roolin työelämävaikutuksia ei tunneta</a:t>
          </a:r>
          <a:endParaRPr lang="en-US" dirty="0"/>
        </a:p>
      </dgm:t>
    </dgm:pt>
    <dgm:pt modelId="{55090316-0DDF-445F-BBBB-45DE14F6F511}" type="parTrans" cxnId="{49F487A5-FCB6-49A6-94A7-CBEC196A627C}">
      <dgm:prSet/>
      <dgm:spPr/>
      <dgm:t>
        <a:bodyPr/>
        <a:lstStyle/>
        <a:p>
          <a:endParaRPr lang="en-US"/>
        </a:p>
      </dgm:t>
    </dgm:pt>
    <dgm:pt modelId="{67A0F40C-00C4-4A5C-9028-9A1FE6D81C09}" type="sibTrans" cxnId="{49F487A5-FCB6-49A6-94A7-CBEC196A627C}">
      <dgm:prSet/>
      <dgm:spPr/>
      <dgm:t>
        <a:bodyPr/>
        <a:lstStyle/>
        <a:p>
          <a:endParaRPr lang="en-US"/>
        </a:p>
      </dgm:t>
    </dgm:pt>
    <dgm:pt modelId="{3204E2FB-8E13-492C-BB32-935C7728B436}" type="pres">
      <dgm:prSet presAssocID="{75C0D860-FA47-47AC-AEA7-C29166F0626A}" presName="root" presStyleCnt="0">
        <dgm:presLayoutVars>
          <dgm:dir/>
          <dgm:resizeHandles val="exact"/>
        </dgm:presLayoutVars>
      </dgm:prSet>
      <dgm:spPr/>
    </dgm:pt>
    <dgm:pt modelId="{6D6667B5-039F-4B84-9731-FFE19A0D0FA7}" type="pres">
      <dgm:prSet presAssocID="{0C5E0910-7860-48BB-9206-109DFE3EA0E0}" presName="compNode" presStyleCnt="0"/>
      <dgm:spPr/>
    </dgm:pt>
    <dgm:pt modelId="{9FBF99BC-A69B-42A1-B73E-1FAEEE50B2DC}" type="pres">
      <dgm:prSet presAssocID="{0C5E0910-7860-48BB-9206-109DFE3EA0E0}" presName="bgRect" presStyleLbl="bgShp" presStyleIdx="0" presStyleCnt="3"/>
      <dgm:spPr/>
    </dgm:pt>
    <dgm:pt modelId="{59DA11D9-D41F-420F-A405-C4BBE47D094C}" type="pres">
      <dgm:prSet presAssocID="{0C5E0910-7860-48BB-9206-109DFE3EA0E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inning Face with No Fill"/>
        </a:ext>
      </dgm:extLst>
    </dgm:pt>
    <dgm:pt modelId="{C8E658D2-D5D7-425C-AC37-CCC70771D8BD}" type="pres">
      <dgm:prSet presAssocID="{0C5E0910-7860-48BB-9206-109DFE3EA0E0}" presName="spaceRect" presStyleCnt="0"/>
      <dgm:spPr/>
    </dgm:pt>
    <dgm:pt modelId="{C0ED5E18-90D5-45DB-B7A6-F067ECD94ED7}" type="pres">
      <dgm:prSet presAssocID="{0C5E0910-7860-48BB-9206-109DFE3EA0E0}" presName="parTx" presStyleLbl="revTx" presStyleIdx="0" presStyleCnt="3">
        <dgm:presLayoutVars>
          <dgm:chMax val="0"/>
          <dgm:chPref val="0"/>
        </dgm:presLayoutVars>
      </dgm:prSet>
      <dgm:spPr/>
    </dgm:pt>
    <dgm:pt modelId="{1D87E77A-3FC8-4AF2-8D44-D62DBF59FCAB}" type="pres">
      <dgm:prSet presAssocID="{629887B8-5D96-408E-B0DB-28A16137F5B7}" presName="sibTrans" presStyleCnt="0"/>
      <dgm:spPr/>
    </dgm:pt>
    <dgm:pt modelId="{6318E80C-005A-4F1A-9A5D-3251DFAC5126}" type="pres">
      <dgm:prSet presAssocID="{661657EB-6AB4-4FF2-B579-A1D75D521288}" presName="compNode" presStyleCnt="0"/>
      <dgm:spPr/>
    </dgm:pt>
    <dgm:pt modelId="{30F94D99-0A7F-45F4-BB5D-78582088F567}" type="pres">
      <dgm:prSet presAssocID="{661657EB-6AB4-4FF2-B579-A1D75D521288}" presName="bgRect" presStyleLbl="bgShp" presStyleIdx="1" presStyleCnt="3"/>
      <dgm:spPr/>
    </dgm:pt>
    <dgm:pt modelId="{DDD19F51-9B16-413E-8BE4-248D8186F0DE}" type="pres">
      <dgm:prSet presAssocID="{661657EB-6AB4-4FF2-B579-A1D75D52128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esryhmä"/>
        </a:ext>
      </dgm:extLst>
    </dgm:pt>
    <dgm:pt modelId="{AFB41E54-1BF6-4481-89BF-575994930910}" type="pres">
      <dgm:prSet presAssocID="{661657EB-6AB4-4FF2-B579-A1D75D521288}" presName="spaceRect" presStyleCnt="0"/>
      <dgm:spPr/>
    </dgm:pt>
    <dgm:pt modelId="{B956D04D-BDE4-4EE5-A532-DC551F3BC790}" type="pres">
      <dgm:prSet presAssocID="{661657EB-6AB4-4FF2-B579-A1D75D521288}" presName="parTx" presStyleLbl="revTx" presStyleIdx="1" presStyleCnt="3">
        <dgm:presLayoutVars>
          <dgm:chMax val="0"/>
          <dgm:chPref val="0"/>
        </dgm:presLayoutVars>
      </dgm:prSet>
      <dgm:spPr/>
    </dgm:pt>
    <dgm:pt modelId="{16B7393A-7C48-42AF-9330-C446970BDC22}" type="pres">
      <dgm:prSet presAssocID="{222E99C6-515D-415C-8AF7-446B599BDFB7}" presName="sibTrans" presStyleCnt="0"/>
      <dgm:spPr/>
    </dgm:pt>
    <dgm:pt modelId="{76D668B0-D90D-470F-8DAE-ECBE1D94862C}" type="pres">
      <dgm:prSet presAssocID="{E97E49FF-9000-4126-8D38-74EBF5E8748C}" presName="compNode" presStyleCnt="0"/>
      <dgm:spPr/>
    </dgm:pt>
    <dgm:pt modelId="{7308E49C-4CF2-43D0-9776-AC71E33122B0}" type="pres">
      <dgm:prSet presAssocID="{E97E49FF-9000-4126-8D38-74EBF5E8748C}" presName="bgRect" presStyleLbl="bgShp" presStyleIdx="2" presStyleCnt="3" custLinFactNeighborY="1752"/>
      <dgm:spPr/>
    </dgm:pt>
    <dgm:pt modelId="{C7B4CA6F-DEF5-41BF-A5BB-065D852F12AB}" type="pres">
      <dgm:prSet presAssocID="{E97E49FF-9000-4126-8D38-74EBF5E874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uija"/>
        </a:ext>
      </dgm:extLst>
    </dgm:pt>
    <dgm:pt modelId="{6D19EA16-0D49-4557-9B02-78E1184C0215}" type="pres">
      <dgm:prSet presAssocID="{E97E49FF-9000-4126-8D38-74EBF5E8748C}" presName="spaceRect" presStyleCnt="0"/>
      <dgm:spPr/>
    </dgm:pt>
    <dgm:pt modelId="{E3551F5D-8CA3-48E7-9197-67F2E1728786}" type="pres">
      <dgm:prSet presAssocID="{E97E49FF-9000-4126-8D38-74EBF5E8748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99C9921-35E0-4EFB-BBF9-4841D5D5F391}" srcId="{75C0D860-FA47-47AC-AEA7-C29166F0626A}" destId="{661657EB-6AB4-4FF2-B579-A1D75D521288}" srcOrd="1" destOrd="0" parTransId="{285596C0-CD50-432E-AA2B-BB7727C5D6E3}" sibTransId="{222E99C6-515D-415C-8AF7-446B599BDFB7}"/>
    <dgm:cxn modelId="{49F487A5-FCB6-49A6-94A7-CBEC196A627C}" srcId="{75C0D860-FA47-47AC-AEA7-C29166F0626A}" destId="{E97E49FF-9000-4126-8D38-74EBF5E8748C}" srcOrd="2" destOrd="0" parTransId="{55090316-0DDF-445F-BBBB-45DE14F6F511}" sibTransId="{67A0F40C-00C4-4A5C-9028-9A1FE6D81C09}"/>
    <dgm:cxn modelId="{E15E8BA8-EEE6-4996-9694-17782FB9C2A9}" type="presOf" srcId="{0C5E0910-7860-48BB-9206-109DFE3EA0E0}" destId="{C0ED5E18-90D5-45DB-B7A6-F067ECD94ED7}" srcOrd="0" destOrd="0" presId="urn:microsoft.com/office/officeart/2018/2/layout/IconVerticalSolidList"/>
    <dgm:cxn modelId="{36C6C5B3-CEDC-4BE9-B0B8-159C01500E10}" srcId="{75C0D860-FA47-47AC-AEA7-C29166F0626A}" destId="{0C5E0910-7860-48BB-9206-109DFE3EA0E0}" srcOrd="0" destOrd="0" parTransId="{745E893B-AFED-422F-AFA8-66FFB1794B3C}" sibTransId="{629887B8-5D96-408E-B0DB-28A16137F5B7}"/>
    <dgm:cxn modelId="{389914C5-C504-408A-82AB-6C4DBF28B8EE}" type="presOf" srcId="{661657EB-6AB4-4FF2-B579-A1D75D521288}" destId="{B956D04D-BDE4-4EE5-A532-DC551F3BC790}" srcOrd="0" destOrd="0" presId="urn:microsoft.com/office/officeart/2018/2/layout/IconVerticalSolidList"/>
    <dgm:cxn modelId="{E4E791EA-5E15-42AC-BA70-1957571DF315}" type="presOf" srcId="{E97E49FF-9000-4126-8D38-74EBF5E8748C}" destId="{E3551F5D-8CA3-48E7-9197-67F2E1728786}" srcOrd="0" destOrd="0" presId="urn:microsoft.com/office/officeart/2018/2/layout/IconVerticalSolidList"/>
    <dgm:cxn modelId="{05FB04F7-6F58-4030-8CAE-031E347140F4}" type="presOf" srcId="{75C0D860-FA47-47AC-AEA7-C29166F0626A}" destId="{3204E2FB-8E13-492C-BB32-935C7728B436}" srcOrd="0" destOrd="0" presId="urn:microsoft.com/office/officeart/2018/2/layout/IconVerticalSolidList"/>
    <dgm:cxn modelId="{0EF113DA-870B-47C3-BDE7-E12D7DBD0CEE}" type="presParOf" srcId="{3204E2FB-8E13-492C-BB32-935C7728B436}" destId="{6D6667B5-039F-4B84-9731-FFE19A0D0FA7}" srcOrd="0" destOrd="0" presId="urn:microsoft.com/office/officeart/2018/2/layout/IconVerticalSolidList"/>
    <dgm:cxn modelId="{A3DB8376-9222-479E-87C3-E70AFDC383DF}" type="presParOf" srcId="{6D6667B5-039F-4B84-9731-FFE19A0D0FA7}" destId="{9FBF99BC-A69B-42A1-B73E-1FAEEE50B2DC}" srcOrd="0" destOrd="0" presId="urn:microsoft.com/office/officeart/2018/2/layout/IconVerticalSolidList"/>
    <dgm:cxn modelId="{F2B2FC14-FA02-4DBF-9242-D12370E623CF}" type="presParOf" srcId="{6D6667B5-039F-4B84-9731-FFE19A0D0FA7}" destId="{59DA11D9-D41F-420F-A405-C4BBE47D094C}" srcOrd="1" destOrd="0" presId="urn:microsoft.com/office/officeart/2018/2/layout/IconVerticalSolidList"/>
    <dgm:cxn modelId="{375BC9C1-65A2-4DC9-9BA6-5D8BF6913DB5}" type="presParOf" srcId="{6D6667B5-039F-4B84-9731-FFE19A0D0FA7}" destId="{C8E658D2-D5D7-425C-AC37-CCC70771D8BD}" srcOrd="2" destOrd="0" presId="urn:microsoft.com/office/officeart/2018/2/layout/IconVerticalSolidList"/>
    <dgm:cxn modelId="{04AEB870-05FD-48B4-ABD7-5AC3C189412C}" type="presParOf" srcId="{6D6667B5-039F-4B84-9731-FFE19A0D0FA7}" destId="{C0ED5E18-90D5-45DB-B7A6-F067ECD94ED7}" srcOrd="3" destOrd="0" presId="urn:microsoft.com/office/officeart/2018/2/layout/IconVerticalSolidList"/>
    <dgm:cxn modelId="{B6148F89-6419-4678-B320-5BCCE4591887}" type="presParOf" srcId="{3204E2FB-8E13-492C-BB32-935C7728B436}" destId="{1D87E77A-3FC8-4AF2-8D44-D62DBF59FCAB}" srcOrd="1" destOrd="0" presId="urn:microsoft.com/office/officeart/2018/2/layout/IconVerticalSolidList"/>
    <dgm:cxn modelId="{2D2A4F81-CC85-48D2-97B3-F60B87E4C36C}" type="presParOf" srcId="{3204E2FB-8E13-492C-BB32-935C7728B436}" destId="{6318E80C-005A-4F1A-9A5D-3251DFAC5126}" srcOrd="2" destOrd="0" presId="urn:microsoft.com/office/officeart/2018/2/layout/IconVerticalSolidList"/>
    <dgm:cxn modelId="{0429579B-F12C-4F7C-93FB-E913811D3414}" type="presParOf" srcId="{6318E80C-005A-4F1A-9A5D-3251DFAC5126}" destId="{30F94D99-0A7F-45F4-BB5D-78582088F567}" srcOrd="0" destOrd="0" presId="urn:microsoft.com/office/officeart/2018/2/layout/IconVerticalSolidList"/>
    <dgm:cxn modelId="{A569524D-43DA-451B-BE02-4E3F7EA05D87}" type="presParOf" srcId="{6318E80C-005A-4F1A-9A5D-3251DFAC5126}" destId="{DDD19F51-9B16-413E-8BE4-248D8186F0DE}" srcOrd="1" destOrd="0" presId="urn:microsoft.com/office/officeart/2018/2/layout/IconVerticalSolidList"/>
    <dgm:cxn modelId="{5684BF3A-4D83-47A9-BDB3-B9B5A852880A}" type="presParOf" srcId="{6318E80C-005A-4F1A-9A5D-3251DFAC5126}" destId="{AFB41E54-1BF6-4481-89BF-575994930910}" srcOrd="2" destOrd="0" presId="urn:microsoft.com/office/officeart/2018/2/layout/IconVerticalSolidList"/>
    <dgm:cxn modelId="{F0E63723-8397-4EFF-BC1F-07139E28D2F6}" type="presParOf" srcId="{6318E80C-005A-4F1A-9A5D-3251DFAC5126}" destId="{B956D04D-BDE4-4EE5-A532-DC551F3BC790}" srcOrd="3" destOrd="0" presId="urn:microsoft.com/office/officeart/2018/2/layout/IconVerticalSolidList"/>
    <dgm:cxn modelId="{992241BF-B920-4D0E-814F-0C3951B435B8}" type="presParOf" srcId="{3204E2FB-8E13-492C-BB32-935C7728B436}" destId="{16B7393A-7C48-42AF-9330-C446970BDC22}" srcOrd="3" destOrd="0" presId="urn:microsoft.com/office/officeart/2018/2/layout/IconVerticalSolidList"/>
    <dgm:cxn modelId="{2B575487-38CC-4D4D-B12C-2148DF504A19}" type="presParOf" srcId="{3204E2FB-8E13-492C-BB32-935C7728B436}" destId="{76D668B0-D90D-470F-8DAE-ECBE1D94862C}" srcOrd="4" destOrd="0" presId="urn:microsoft.com/office/officeart/2018/2/layout/IconVerticalSolidList"/>
    <dgm:cxn modelId="{08CEE116-4A2C-40F2-8C6F-E5FDF271F280}" type="presParOf" srcId="{76D668B0-D90D-470F-8DAE-ECBE1D94862C}" destId="{7308E49C-4CF2-43D0-9776-AC71E33122B0}" srcOrd="0" destOrd="0" presId="urn:microsoft.com/office/officeart/2018/2/layout/IconVerticalSolidList"/>
    <dgm:cxn modelId="{43498E50-2C8B-4946-A29D-215F5B7FC98B}" type="presParOf" srcId="{76D668B0-D90D-470F-8DAE-ECBE1D94862C}" destId="{C7B4CA6F-DEF5-41BF-A5BB-065D852F12AB}" srcOrd="1" destOrd="0" presId="urn:microsoft.com/office/officeart/2018/2/layout/IconVerticalSolidList"/>
    <dgm:cxn modelId="{A0D470E2-D48B-4E8E-BDAB-8F876C25E68B}" type="presParOf" srcId="{76D668B0-D90D-470F-8DAE-ECBE1D94862C}" destId="{6D19EA16-0D49-4557-9B02-78E1184C0215}" srcOrd="2" destOrd="0" presId="urn:microsoft.com/office/officeart/2018/2/layout/IconVerticalSolidList"/>
    <dgm:cxn modelId="{06A6C778-8EB1-4CAB-BF79-9DF55C007185}" type="presParOf" srcId="{76D668B0-D90D-470F-8DAE-ECBE1D94862C}" destId="{E3551F5D-8CA3-48E7-9197-67F2E17287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F6897B-A5C3-476F-B9B4-F7BA1F965CA0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B6BFEB-09FD-4793-9EA0-5CED038FAB5D}">
      <dgm:prSet/>
      <dgm:spPr/>
      <dgm:t>
        <a:bodyPr/>
        <a:lstStyle/>
        <a:p>
          <a:r>
            <a:rPr lang="en-US" dirty="0"/>
            <a:t>Tulee päättää mihin teknologiaa halutaan käyttää, kuka sitä käyttää ja miten sitä saa käyttää</a:t>
          </a:r>
        </a:p>
      </dgm:t>
    </dgm:pt>
    <dgm:pt modelId="{27CA0EAD-8E8F-473B-946D-F6150592F228}" type="parTrans" cxnId="{18F9A845-9A24-4648-AE04-B1A496828957}">
      <dgm:prSet/>
      <dgm:spPr/>
      <dgm:t>
        <a:bodyPr/>
        <a:lstStyle/>
        <a:p>
          <a:endParaRPr lang="en-US"/>
        </a:p>
      </dgm:t>
    </dgm:pt>
    <dgm:pt modelId="{87944080-DFE1-4EE0-819F-B8507E82B351}" type="sibTrans" cxnId="{18F9A845-9A24-4648-AE04-B1A496828957}">
      <dgm:prSet phldrT="01"/>
      <dgm:spPr/>
      <dgm:t>
        <a:bodyPr/>
        <a:lstStyle/>
        <a:p>
          <a:r>
            <a:rPr lang="en-US" dirty="0"/>
            <a:t>01</a:t>
          </a:r>
        </a:p>
      </dgm:t>
    </dgm:pt>
    <dgm:pt modelId="{BEF21725-AA69-47DC-B0E4-AC3810D62124}">
      <dgm:prSet/>
      <dgm:spPr/>
      <dgm:t>
        <a:bodyPr/>
        <a:lstStyle/>
        <a:p>
          <a:r>
            <a:rPr lang="en-US" dirty="0"/>
            <a:t>Omaishoivan kestävyyttä on arvioitava monitahoisesti</a:t>
          </a:r>
        </a:p>
      </dgm:t>
    </dgm:pt>
    <dgm:pt modelId="{A319065E-DF28-4918-BAF7-63DD80B060B3}" type="parTrans" cxnId="{EDEA850E-3967-4F19-9BB4-9FADA6705125}">
      <dgm:prSet/>
      <dgm:spPr/>
      <dgm:t>
        <a:bodyPr/>
        <a:lstStyle/>
        <a:p>
          <a:endParaRPr lang="en-US"/>
        </a:p>
      </dgm:t>
    </dgm:pt>
    <dgm:pt modelId="{CC81A8C4-35F3-4CAA-BF59-D095C80AAA27}" type="sibTrans" cxnId="{EDEA850E-3967-4F19-9BB4-9FADA6705125}">
      <dgm:prSet phldrT="03"/>
      <dgm:spPr/>
      <dgm:t>
        <a:bodyPr/>
        <a:lstStyle/>
        <a:p>
          <a:r>
            <a:rPr lang="en-US" dirty="0"/>
            <a:t>03</a:t>
          </a:r>
        </a:p>
      </dgm:t>
    </dgm:pt>
    <dgm:pt modelId="{E273D7FF-FE0E-4403-8F9A-DE5B8816F493}">
      <dgm:prSet/>
      <dgm:spPr/>
      <dgm:t>
        <a:bodyPr/>
        <a:lstStyle/>
        <a:p>
          <a:r>
            <a:rPr lang="en-US" dirty="0"/>
            <a:t>Byrokraattiset esteet työperäisen maahanmuuton hyödyntämisen tieltä on poistettava</a:t>
          </a:r>
        </a:p>
      </dgm:t>
    </dgm:pt>
    <dgm:pt modelId="{24C9CAA1-95D7-4380-9F91-2E56BDE942CD}" type="parTrans" cxnId="{BB355840-E05B-475C-A334-366399AD2A2E}">
      <dgm:prSet/>
      <dgm:spPr/>
      <dgm:t>
        <a:bodyPr/>
        <a:lstStyle/>
        <a:p>
          <a:endParaRPr lang="fi-FI"/>
        </a:p>
      </dgm:t>
    </dgm:pt>
    <dgm:pt modelId="{E9C80360-EC1D-4D12-A324-D43F2C671792}" type="sibTrans" cxnId="{BB355840-E05B-475C-A334-366399AD2A2E}">
      <dgm:prSet phldrT="02"/>
      <dgm:spPr/>
      <dgm:t>
        <a:bodyPr/>
        <a:lstStyle/>
        <a:p>
          <a:r>
            <a:rPr lang="fi-FI" dirty="0"/>
            <a:t>02</a:t>
          </a:r>
        </a:p>
      </dgm:t>
    </dgm:pt>
    <dgm:pt modelId="{799541FA-2DA1-4494-9C47-3528F8C38DFE}" type="pres">
      <dgm:prSet presAssocID="{62F6897B-A5C3-476F-B9B4-F7BA1F965CA0}" presName="Name0" presStyleCnt="0">
        <dgm:presLayoutVars>
          <dgm:animLvl val="lvl"/>
          <dgm:resizeHandles val="exact"/>
        </dgm:presLayoutVars>
      </dgm:prSet>
      <dgm:spPr/>
    </dgm:pt>
    <dgm:pt modelId="{43BD7EDE-4ADF-4413-A6B2-8159C9BDA35E}" type="pres">
      <dgm:prSet presAssocID="{C1B6BFEB-09FD-4793-9EA0-5CED038FAB5D}" presName="compositeNode" presStyleCnt="0">
        <dgm:presLayoutVars>
          <dgm:bulletEnabled val="1"/>
        </dgm:presLayoutVars>
      </dgm:prSet>
      <dgm:spPr/>
    </dgm:pt>
    <dgm:pt modelId="{A772D602-5112-45C1-9423-4C869E92E669}" type="pres">
      <dgm:prSet presAssocID="{C1B6BFEB-09FD-4793-9EA0-5CED038FAB5D}" presName="bgRect" presStyleLbl="bgAccFollowNode1" presStyleIdx="0" presStyleCnt="3"/>
      <dgm:spPr/>
    </dgm:pt>
    <dgm:pt modelId="{92FDC6E6-6AD5-4E27-B1C9-BE693DBC1529}" type="pres">
      <dgm:prSet presAssocID="{87944080-DFE1-4EE0-819F-B8507E82B351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AF58A181-9CC0-4E3C-A150-CC17B8C94943}" type="pres">
      <dgm:prSet presAssocID="{C1B6BFEB-09FD-4793-9EA0-5CED038FAB5D}" presName="bottomLine" presStyleLbl="alignNode1" presStyleIdx="1" presStyleCnt="6">
        <dgm:presLayoutVars/>
      </dgm:prSet>
      <dgm:spPr/>
    </dgm:pt>
    <dgm:pt modelId="{EDC9EA49-C69F-42D4-B879-153BA5143538}" type="pres">
      <dgm:prSet presAssocID="{C1B6BFEB-09FD-4793-9EA0-5CED038FAB5D}" presName="nodeText" presStyleLbl="bgAccFollowNode1" presStyleIdx="0" presStyleCnt="3">
        <dgm:presLayoutVars>
          <dgm:bulletEnabled val="1"/>
        </dgm:presLayoutVars>
      </dgm:prSet>
      <dgm:spPr/>
    </dgm:pt>
    <dgm:pt modelId="{1DE37CF3-1EAA-456E-A0CA-964FD6951D5E}" type="pres">
      <dgm:prSet presAssocID="{87944080-DFE1-4EE0-819F-B8507E82B351}" presName="sibTrans" presStyleCnt="0"/>
      <dgm:spPr/>
    </dgm:pt>
    <dgm:pt modelId="{1B6D2CDE-2EAD-4E9B-8309-344A26A7C6EA}" type="pres">
      <dgm:prSet presAssocID="{E273D7FF-FE0E-4403-8F9A-DE5B8816F493}" presName="compositeNode" presStyleCnt="0">
        <dgm:presLayoutVars>
          <dgm:bulletEnabled val="1"/>
        </dgm:presLayoutVars>
      </dgm:prSet>
      <dgm:spPr/>
    </dgm:pt>
    <dgm:pt modelId="{4DC772B3-4ED6-439D-98E2-879336017477}" type="pres">
      <dgm:prSet presAssocID="{E273D7FF-FE0E-4403-8F9A-DE5B8816F493}" presName="bgRect" presStyleLbl="bgAccFollowNode1" presStyleIdx="1" presStyleCnt="3"/>
      <dgm:spPr/>
    </dgm:pt>
    <dgm:pt modelId="{A4A460B0-FE43-49F1-AB11-6157DA9FAC67}" type="pres">
      <dgm:prSet presAssocID="{E9C80360-EC1D-4D12-A324-D43F2C67179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9A30340F-8439-4478-8560-F1BF7372B188}" type="pres">
      <dgm:prSet presAssocID="{E273D7FF-FE0E-4403-8F9A-DE5B8816F493}" presName="bottomLine" presStyleLbl="alignNode1" presStyleIdx="3" presStyleCnt="6">
        <dgm:presLayoutVars/>
      </dgm:prSet>
      <dgm:spPr/>
    </dgm:pt>
    <dgm:pt modelId="{B7678905-1C8E-41A0-8C20-3081F4AA4476}" type="pres">
      <dgm:prSet presAssocID="{E273D7FF-FE0E-4403-8F9A-DE5B8816F493}" presName="nodeText" presStyleLbl="bgAccFollowNode1" presStyleIdx="1" presStyleCnt="3">
        <dgm:presLayoutVars>
          <dgm:bulletEnabled val="1"/>
        </dgm:presLayoutVars>
      </dgm:prSet>
      <dgm:spPr/>
    </dgm:pt>
    <dgm:pt modelId="{0783E484-3E2E-46A5-9DD0-67786D99BD25}" type="pres">
      <dgm:prSet presAssocID="{E9C80360-EC1D-4D12-A324-D43F2C671792}" presName="sibTrans" presStyleCnt="0"/>
      <dgm:spPr/>
    </dgm:pt>
    <dgm:pt modelId="{54D2A685-EC25-40FD-B7F2-B219E92009B4}" type="pres">
      <dgm:prSet presAssocID="{BEF21725-AA69-47DC-B0E4-AC3810D62124}" presName="compositeNode" presStyleCnt="0">
        <dgm:presLayoutVars>
          <dgm:bulletEnabled val="1"/>
        </dgm:presLayoutVars>
      </dgm:prSet>
      <dgm:spPr/>
    </dgm:pt>
    <dgm:pt modelId="{36DE7294-D8AC-4E26-A48E-40E3AEAC5D6E}" type="pres">
      <dgm:prSet presAssocID="{BEF21725-AA69-47DC-B0E4-AC3810D62124}" presName="bgRect" presStyleLbl="bgAccFollowNode1" presStyleIdx="2" presStyleCnt="3" custLinFactNeighborX="2480" custLinFactNeighborY="-1124"/>
      <dgm:spPr/>
    </dgm:pt>
    <dgm:pt modelId="{3A9A38E9-4816-4F6D-874E-E6F34B5179BE}" type="pres">
      <dgm:prSet presAssocID="{CC81A8C4-35F3-4CAA-BF59-D095C80AAA27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9C4C284F-3E3A-4716-9DC6-AB65FF4ED41F}" type="pres">
      <dgm:prSet presAssocID="{BEF21725-AA69-47DC-B0E4-AC3810D62124}" presName="bottomLine" presStyleLbl="alignNode1" presStyleIdx="5" presStyleCnt="6">
        <dgm:presLayoutVars/>
      </dgm:prSet>
      <dgm:spPr/>
    </dgm:pt>
    <dgm:pt modelId="{A97AD5CF-A603-48AC-B09A-F2F91D188270}" type="pres">
      <dgm:prSet presAssocID="{BEF21725-AA69-47DC-B0E4-AC3810D62124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EDEA850E-3967-4F19-9BB4-9FADA6705125}" srcId="{62F6897B-A5C3-476F-B9B4-F7BA1F965CA0}" destId="{BEF21725-AA69-47DC-B0E4-AC3810D62124}" srcOrd="2" destOrd="0" parTransId="{A319065E-DF28-4918-BAF7-63DD80B060B3}" sibTransId="{CC81A8C4-35F3-4CAA-BF59-D095C80AAA27}"/>
    <dgm:cxn modelId="{8E9D610F-44F7-4A12-A852-559AC25C8851}" type="presOf" srcId="{BEF21725-AA69-47DC-B0E4-AC3810D62124}" destId="{A97AD5CF-A603-48AC-B09A-F2F91D188270}" srcOrd="1" destOrd="0" presId="urn:microsoft.com/office/officeart/2016/7/layout/BasicLinearProcessNumbered"/>
    <dgm:cxn modelId="{BB355840-E05B-475C-A334-366399AD2A2E}" srcId="{62F6897B-A5C3-476F-B9B4-F7BA1F965CA0}" destId="{E273D7FF-FE0E-4403-8F9A-DE5B8816F493}" srcOrd="1" destOrd="0" parTransId="{24C9CAA1-95D7-4380-9F91-2E56BDE942CD}" sibTransId="{E9C80360-EC1D-4D12-A324-D43F2C671792}"/>
    <dgm:cxn modelId="{18F9A845-9A24-4648-AE04-B1A496828957}" srcId="{62F6897B-A5C3-476F-B9B4-F7BA1F965CA0}" destId="{C1B6BFEB-09FD-4793-9EA0-5CED038FAB5D}" srcOrd="0" destOrd="0" parTransId="{27CA0EAD-8E8F-473B-946D-F6150592F228}" sibTransId="{87944080-DFE1-4EE0-819F-B8507E82B351}"/>
    <dgm:cxn modelId="{AC37996D-A080-46B4-A453-6A2474BE874C}" type="presOf" srcId="{E273D7FF-FE0E-4403-8F9A-DE5B8816F493}" destId="{B7678905-1C8E-41A0-8C20-3081F4AA4476}" srcOrd="1" destOrd="0" presId="urn:microsoft.com/office/officeart/2016/7/layout/BasicLinearProcessNumbered"/>
    <dgm:cxn modelId="{1D45EE4E-3D2F-4EE4-B9B9-51076B92B18D}" type="presOf" srcId="{E9C80360-EC1D-4D12-A324-D43F2C671792}" destId="{A4A460B0-FE43-49F1-AB11-6157DA9FAC67}" srcOrd="0" destOrd="0" presId="urn:microsoft.com/office/officeart/2016/7/layout/BasicLinearProcessNumbered"/>
    <dgm:cxn modelId="{2A5D0991-5A28-4A9B-A471-3F1638E7471C}" type="presOf" srcId="{C1B6BFEB-09FD-4793-9EA0-5CED038FAB5D}" destId="{EDC9EA49-C69F-42D4-B879-153BA5143538}" srcOrd="1" destOrd="0" presId="urn:microsoft.com/office/officeart/2016/7/layout/BasicLinearProcessNumbered"/>
    <dgm:cxn modelId="{31E90194-2C8F-43FE-B8A0-0537CC0F814F}" type="presOf" srcId="{E273D7FF-FE0E-4403-8F9A-DE5B8816F493}" destId="{4DC772B3-4ED6-439D-98E2-879336017477}" srcOrd="0" destOrd="0" presId="urn:microsoft.com/office/officeart/2016/7/layout/BasicLinearProcessNumbered"/>
    <dgm:cxn modelId="{E0A965A5-2E41-49AC-91EC-FE5C18D6CD49}" type="presOf" srcId="{CC81A8C4-35F3-4CAA-BF59-D095C80AAA27}" destId="{3A9A38E9-4816-4F6D-874E-E6F34B5179BE}" srcOrd="0" destOrd="0" presId="urn:microsoft.com/office/officeart/2016/7/layout/BasicLinearProcessNumbered"/>
    <dgm:cxn modelId="{F7E048BA-8A12-4ED9-9DCE-F10CC8061578}" type="presOf" srcId="{62F6897B-A5C3-476F-B9B4-F7BA1F965CA0}" destId="{799541FA-2DA1-4494-9C47-3528F8C38DFE}" srcOrd="0" destOrd="0" presId="urn:microsoft.com/office/officeart/2016/7/layout/BasicLinearProcessNumbered"/>
    <dgm:cxn modelId="{BD057BBD-062E-445F-A3CB-82610161A0E1}" type="presOf" srcId="{87944080-DFE1-4EE0-819F-B8507E82B351}" destId="{92FDC6E6-6AD5-4E27-B1C9-BE693DBC1529}" srcOrd="0" destOrd="0" presId="urn:microsoft.com/office/officeart/2016/7/layout/BasicLinearProcessNumbered"/>
    <dgm:cxn modelId="{0722EBC5-C778-43EC-BCAA-5A29870FB87E}" type="presOf" srcId="{BEF21725-AA69-47DC-B0E4-AC3810D62124}" destId="{36DE7294-D8AC-4E26-A48E-40E3AEAC5D6E}" srcOrd="0" destOrd="0" presId="urn:microsoft.com/office/officeart/2016/7/layout/BasicLinearProcessNumbered"/>
    <dgm:cxn modelId="{1F215CEB-1A1F-4569-9A83-112B7E787F11}" type="presOf" srcId="{C1B6BFEB-09FD-4793-9EA0-5CED038FAB5D}" destId="{A772D602-5112-45C1-9423-4C869E92E669}" srcOrd="0" destOrd="0" presId="urn:microsoft.com/office/officeart/2016/7/layout/BasicLinearProcessNumbered"/>
    <dgm:cxn modelId="{DEDD425E-45BB-48B5-85DF-4FA23FFA3D6D}" type="presParOf" srcId="{799541FA-2DA1-4494-9C47-3528F8C38DFE}" destId="{43BD7EDE-4ADF-4413-A6B2-8159C9BDA35E}" srcOrd="0" destOrd="0" presId="urn:microsoft.com/office/officeart/2016/7/layout/BasicLinearProcessNumbered"/>
    <dgm:cxn modelId="{6814E45C-58B2-4206-A40D-04EFF1D65A5F}" type="presParOf" srcId="{43BD7EDE-4ADF-4413-A6B2-8159C9BDA35E}" destId="{A772D602-5112-45C1-9423-4C869E92E669}" srcOrd="0" destOrd="0" presId="urn:microsoft.com/office/officeart/2016/7/layout/BasicLinearProcessNumbered"/>
    <dgm:cxn modelId="{3C8F280A-2036-48B0-AFA6-9DC98E7D2F08}" type="presParOf" srcId="{43BD7EDE-4ADF-4413-A6B2-8159C9BDA35E}" destId="{92FDC6E6-6AD5-4E27-B1C9-BE693DBC1529}" srcOrd="1" destOrd="0" presId="urn:microsoft.com/office/officeart/2016/7/layout/BasicLinearProcessNumbered"/>
    <dgm:cxn modelId="{90004984-9EAE-48E6-B2C0-7B5844AC812B}" type="presParOf" srcId="{43BD7EDE-4ADF-4413-A6B2-8159C9BDA35E}" destId="{AF58A181-9CC0-4E3C-A150-CC17B8C94943}" srcOrd="2" destOrd="0" presId="urn:microsoft.com/office/officeart/2016/7/layout/BasicLinearProcessNumbered"/>
    <dgm:cxn modelId="{66B956F8-D9EE-4F14-A20A-CF5207784F07}" type="presParOf" srcId="{43BD7EDE-4ADF-4413-A6B2-8159C9BDA35E}" destId="{EDC9EA49-C69F-42D4-B879-153BA5143538}" srcOrd="3" destOrd="0" presId="urn:microsoft.com/office/officeart/2016/7/layout/BasicLinearProcessNumbered"/>
    <dgm:cxn modelId="{1971BF1D-E9C2-482C-9563-F86D3182E76C}" type="presParOf" srcId="{799541FA-2DA1-4494-9C47-3528F8C38DFE}" destId="{1DE37CF3-1EAA-456E-A0CA-964FD6951D5E}" srcOrd="1" destOrd="0" presId="urn:microsoft.com/office/officeart/2016/7/layout/BasicLinearProcessNumbered"/>
    <dgm:cxn modelId="{968BA36B-9751-4454-9A8E-657E5F7A7332}" type="presParOf" srcId="{799541FA-2DA1-4494-9C47-3528F8C38DFE}" destId="{1B6D2CDE-2EAD-4E9B-8309-344A26A7C6EA}" srcOrd="2" destOrd="0" presId="urn:microsoft.com/office/officeart/2016/7/layout/BasicLinearProcessNumbered"/>
    <dgm:cxn modelId="{9E37FAD3-309D-4BD0-8701-07DA7FA13A95}" type="presParOf" srcId="{1B6D2CDE-2EAD-4E9B-8309-344A26A7C6EA}" destId="{4DC772B3-4ED6-439D-98E2-879336017477}" srcOrd="0" destOrd="0" presId="urn:microsoft.com/office/officeart/2016/7/layout/BasicLinearProcessNumbered"/>
    <dgm:cxn modelId="{882003D5-B135-4B3C-9A75-FC5C6AE561DF}" type="presParOf" srcId="{1B6D2CDE-2EAD-4E9B-8309-344A26A7C6EA}" destId="{A4A460B0-FE43-49F1-AB11-6157DA9FAC67}" srcOrd="1" destOrd="0" presId="urn:microsoft.com/office/officeart/2016/7/layout/BasicLinearProcessNumbered"/>
    <dgm:cxn modelId="{B6F6FF48-ABB5-46D4-B258-3B33D4D0A50F}" type="presParOf" srcId="{1B6D2CDE-2EAD-4E9B-8309-344A26A7C6EA}" destId="{9A30340F-8439-4478-8560-F1BF7372B188}" srcOrd="2" destOrd="0" presId="urn:microsoft.com/office/officeart/2016/7/layout/BasicLinearProcessNumbered"/>
    <dgm:cxn modelId="{B93EC02B-EEC8-4FFB-9DF3-D14BB9D93E9B}" type="presParOf" srcId="{1B6D2CDE-2EAD-4E9B-8309-344A26A7C6EA}" destId="{B7678905-1C8E-41A0-8C20-3081F4AA4476}" srcOrd="3" destOrd="0" presId="urn:microsoft.com/office/officeart/2016/7/layout/BasicLinearProcessNumbered"/>
    <dgm:cxn modelId="{6752983E-216A-4448-A2ED-440BB91FFF29}" type="presParOf" srcId="{799541FA-2DA1-4494-9C47-3528F8C38DFE}" destId="{0783E484-3E2E-46A5-9DD0-67786D99BD25}" srcOrd="3" destOrd="0" presId="urn:microsoft.com/office/officeart/2016/7/layout/BasicLinearProcessNumbered"/>
    <dgm:cxn modelId="{7C178A5E-337C-4D70-86CD-DDD237783D40}" type="presParOf" srcId="{799541FA-2DA1-4494-9C47-3528F8C38DFE}" destId="{54D2A685-EC25-40FD-B7F2-B219E92009B4}" srcOrd="4" destOrd="0" presId="urn:microsoft.com/office/officeart/2016/7/layout/BasicLinearProcessNumbered"/>
    <dgm:cxn modelId="{F38119C2-41C8-4578-A89A-4C6F28F396D0}" type="presParOf" srcId="{54D2A685-EC25-40FD-B7F2-B219E92009B4}" destId="{36DE7294-D8AC-4E26-A48E-40E3AEAC5D6E}" srcOrd="0" destOrd="0" presId="urn:microsoft.com/office/officeart/2016/7/layout/BasicLinearProcessNumbered"/>
    <dgm:cxn modelId="{DB1040E6-8F2F-491F-8EC2-E94B785E1287}" type="presParOf" srcId="{54D2A685-EC25-40FD-B7F2-B219E92009B4}" destId="{3A9A38E9-4816-4F6D-874E-E6F34B5179BE}" srcOrd="1" destOrd="0" presId="urn:microsoft.com/office/officeart/2016/7/layout/BasicLinearProcessNumbered"/>
    <dgm:cxn modelId="{DD01C6B3-BB11-404C-B0D2-1C19FE04EF36}" type="presParOf" srcId="{54D2A685-EC25-40FD-B7F2-B219E92009B4}" destId="{9C4C284F-3E3A-4716-9DC6-AB65FF4ED41F}" srcOrd="2" destOrd="0" presId="urn:microsoft.com/office/officeart/2016/7/layout/BasicLinearProcessNumbered"/>
    <dgm:cxn modelId="{21A2A9F1-1B93-40B4-9C16-78099C1F24A1}" type="presParOf" srcId="{54D2A685-EC25-40FD-B7F2-B219E92009B4}" destId="{A97AD5CF-A603-48AC-B09A-F2F91D18827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5B52D-86AC-4F0E-B047-645BC5A6EB3E}">
      <dsp:nvSpPr>
        <dsp:cNvPr id="0" name=""/>
        <dsp:cNvSpPr/>
      </dsp:nvSpPr>
      <dsp:spPr>
        <a:xfrm>
          <a:off x="0" y="0"/>
          <a:ext cx="8930487" cy="13754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Sähköinen kysely yksityisen sektorin ikääntyneiden hoivatyöntekijöille (n=539)</a:t>
          </a:r>
          <a:endParaRPr lang="en-US" sz="2600" kern="1200" dirty="0"/>
        </a:p>
      </dsp:txBody>
      <dsp:txXfrm>
        <a:off x="40287" y="40287"/>
        <a:ext cx="7446232" cy="1294909"/>
      </dsp:txXfrm>
    </dsp:sp>
    <dsp:sp modelId="{06D4154A-4E3C-4CAC-9A3F-E608A1C8499B}">
      <dsp:nvSpPr>
        <dsp:cNvPr id="0" name=""/>
        <dsp:cNvSpPr/>
      </dsp:nvSpPr>
      <dsp:spPr>
        <a:xfrm>
          <a:off x="787984" y="1604731"/>
          <a:ext cx="8930487" cy="13754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Puolistukturoidut haastattelut yksityisen sektorin ikääntyneiden hoivatyöntekijöille (n=11)</a:t>
          </a:r>
          <a:endParaRPr lang="en-US" sz="2600" kern="1200" dirty="0"/>
        </a:p>
      </dsp:txBody>
      <dsp:txXfrm>
        <a:off x="828271" y="1645018"/>
        <a:ext cx="7167864" cy="1294909"/>
      </dsp:txXfrm>
    </dsp:sp>
    <dsp:sp modelId="{6526C8BF-74BE-4ABF-9CE5-AEA76B32975D}">
      <dsp:nvSpPr>
        <dsp:cNvPr id="0" name=""/>
        <dsp:cNvSpPr/>
      </dsp:nvSpPr>
      <dsp:spPr>
        <a:xfrm>
          <a:off x="1575968" y="3209462"/>
          <a:ext cx="8930487" cy="13754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Delfoi-asiantuntijapaneeli hoivan tulevaisuudesta (n=13)</a:t>
          </a:r>
          <a:endParaRPr lang="en-US" sz="2600" kern="1200" dirty="0"/>
        </a:p>
      </dsp:txBody>
      <dsp:txXfrm>
        <a:off x="1616255" y="3249749"/>
        <a:ext cx="7167864" cy="1294909"/>
      </dsp:txXfrm>
    </dsp:sp>
    <dsp:sp modelId="{B980E2C4-DD6A-4E70-9483-04C44403A222}">
      <dsp:nvSpPr>
        <dsp:cNvPr id="0" name=""/>
        <dsp:cNvSpPr/>
      </dsp:nvSpPr>
      <dsp:spPr>
        <a:xfrm>
          <a:off x="8036423" y="1043075"/>
          <a:ext cx="894064" cy="89406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8237587" y="1043075"/>
        <a:ext cx="491736" cy="672783"/>
      </dsp:txXfrm>
    </dsp:sp>
    <dsp:sp modelId="{C397D6CE-1AB1-421A-AC29-CA14627E284E}">
      <dsp:nvSpPr>
        <dsp:cNvPr id="0" name=""/>
        <dsp:cNvSpPr/>
      </dsp:nvSpPr>
      <dsp:spPr>
        <a:xfrm>
          <a:off x="8824407" y="2638636"/>
          <a:ext cx="894064" cy="894064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9025571" y="2638636"/>
        <a:ext cx="491736" cy="672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22E8B-40EB-4FA1-98C4-B0CBE8654380}">
      <dsp:nvSpPr>
        <dsp:cNvPr id="0" name=""/>
        <dsp:cNvSpPr/>
      </dsp:nvSpPr>
      <dsp:spPr>
        <a:xfrm>
          <a:off x="0" y="666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9FE40-D267-4EB6-B811-927FB874409C}">
      <dsp:nvSpPr>
        <dsp:cNvPr id="0" name=""/>
        <dsp:cNvSpPr/>
      </dsp:nvSpPr>
      <dsp:spPr>
        <a:xfrm>
          <a:off x="0" y="666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Iso osa vastaajista lähihoitajia (50 %)</a:t>
          </a:r>
          <a:endParaRPr lang="en-US" sz="2500" kern="1200" dirty="0"/>
        </a:p>
      </dsp:txBody>
      <dsp:txXfrm>
        <a:off x="0" y="666"/>
        <a:ext cx="7452360" cy="1091674"/>
      </dsp:txXfrm>
    </dsp:sp>
    <dsp:sp modelId="{4D74552D-2B20-4D28-8AA1-F1254C89418B}">
      <dsp:nvSpPr>
        <dsp:cNvPr id="0" name=""/>
        <dsp:cNvSpPr/>
      </dsp:nvSpPr>
      <dsp:spPr>
        <a:xfrm>
          <a:off x="0" y="1092341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C803D-EF5E-460A-9F3E-B9F99D474343}">
      <dsp:nvSpPr>
        <dsp:cNvPr id="0" name=""/>
        <dsp:cNvSpPr/>
      </dsp:nvSpPr>
      <dsp:spPr>
        <a:xfrm>
          <a:off x="0" y="1092341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Suurin osa naisia (90 %)</a:t>
          </a:r>
          <a:endParaRPr lang="en-US" sz="2500" kern="1200" dirty="0"/>
        </a:p>
      </dsp:txBody>
      <dsp:txXfrm>
        <a:off x="0" y="1092341"/>
        <a:ext cx="7452360" cy="1091674"/>
      </dsp:txXfrm>
    </dsp:sp>
    <dsp:sp modelId="{E682FCB5-B6AC-49D9-AE99-D2502BFA315C}">
      <dsp:nvSpPr>
        <dsp:cNvPr id="0" name=""/>
        <dsp:cNvSpPr/>
      </dsp:nvSpPr>
      <dsp:spPr>
        <a:xfrm>
          <a:off x="0" y="2184015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3656C-B0DE-4791-9D4A-69A75D74BAD2}">
      <dsp:nvSpPr>
        <dsp:cNvPr id="0" name=""/>
        <dsp:cNvSpPr/>
      </dsp:nvSpPr>
      <dsp:spPr>
        <a:xfrm>
          <a:off x="0" y="2184015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75 % ei ollut esihenkilöasemassa</a:t>
          </a:r>
          <a:endParaRPr lang="en-US" sz="2500" kern="1200" dirty="0"/>
        </a:p>
      </dsp:txBody>
      <dsp:txXfrm>
        <a:off x="0" y="2184015"/>
        <a:ext cx="7452360" cy="1091674"/>
      </dsp:txXfrm>
    </dsp:sp>
    <dsp:sp modelId="{C9264A8C-D0F9-4DBD-BF11-4CD54E8EDC80}">
      <dsp:nvSpPr>
        <dsp:cNvPr id="0" name=""/>
        <dsp:cNvSpPr/>
      </dsp:nvSpPr>
      <dsp:spPr>
        <a:xfrm>
          <a:off x="0" y="3275690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F558E-7FE0-483C-9E42-BA581612AE86}">
      <dsp:nvSpPr>
        <dsp:cNvPr id="0" name=""/>
        <dsp:cNvSpPr/>
      </dsp:nvSpPr>
      <dsp:spPr>
        <a:xfrm>
          <a:off x="0" y="3275690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71 % työskenteli tehostetussa palveluasumisessa</a:t>
          </a:r>
          <a:endParaRPr lang="en-US" sz="2500" kern="1200" dirty="0"/>
        </a:p>
      </dsp:txBody>
      <dsp:txXfrm>
        <a:off x="0" y="3275690"/>
        <a:ext cx="7452360" cy="1091674"/>
      </dsp:txXfrm>
    </dsp:sp>
    <dsp:sp modelId="{DADEADF3-0F8A-48DB-973B-61FB60DE8858}">
      <dsp:nvSpPr>
        <dsp:cNvPr id="0" name=""/>
        <dsp:cNvSpPr/>
      </dsp:nvSpPr>
      <dsp:spPr>
        <a:xfrm>
          <a:off x="0" y="4367364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9E9BC-C9CF-4454-B8AF-82BE5765CA9F}">
      <dsp:nvSpPr>
        <dsp:cNvPr id="0" name=""/>
        <dsp:cNvSpPr/>
      </dsp:nvSpPr>
      <dsp:spPr>
        <a:xfrm>
          <a:off x="0" y="4367364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Työnantajan suhteen vastaajat jakautuvat tasaisesti 59 % yrityksessä ja 41 % säätiössä/yhdistyksessä</a:t>
          </a:r>
          <a:endParaRPr lang="en-US" sz="2500" kern="1200" dirty="0"/>
        </a:p>
      </dsp:txBody>
      <dsp:txXfrm>
        <a:off x="0" y="4367364"/>
        <a:ext cx="7452360" cy="1091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658AD-5210-47CB-B279-780FDAAB4AE1}">
      <dsp:nvSpPr>
        <dsp:cNvPr id="0" name=""/>
        <dsp:cNvSpPr/>
      </dsp:nvSpPr>
      <dsp:spPr>
        <a:xfrm>
          <a:off x="8922" y="361929"/>
          <a:ext cx="3531190" cy="1059357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801" tIns="130801" rIns="130801" bIns="13080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Ensimmäinen vaihe</a:t>
          </a:r>
        </a:p>
      </dsp:txBody>
      <dsp:txXfrm>
        <a:off x="326729" y="361929"/>
        <a:ext cx="2895576" cy="1059357"/>
      </dsp:txXfrm>
    </dsp:sp>
    <dsp:sp modelId="{03659D25-5535-4073-88AD-3E9C88BE8D90}">
      <dsp:nvSpPr>
        <dsp:cNvPr id="0" name=""/>
        <dsp:cNvSpPr/>
      </dsp:nvSpPr>
      <dsp:spPr>
        <a:xfrm>
          <a:off x="8922" y="1421286"/>
          <a:ext cx="3213383" cy="280172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929" tIns="253929" rIns="253929" bIns="50785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i-FI" sz="1800" kern="1200" dirty="0"/>
            <a:t>Aiemman tutkimustiedon kartoittaminen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Kyselyn vastausten analysointi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Haastattelujen analysointi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Asiantuntijoiden kartoittaminen</a:t>
          </a:r>
        </a:p>
      </dsp:txBody>
      <dsp:txXfrm>
        <a:off x="8922" y="1421286"/>
        <a:ext cx="3213383" cy="2801729"/>
      </dsp:txXfrm>
    </dsp:sp>
    <dsp:sp modelId="{93071AD4-547B-4899-8294-1AD8F48DB533}">
      <dsp:nvSpPr>
        <dsp:cNvPr id="0" name=""/>
        <dsp:cNvSpPr/>
      </dsp:nvSpPr>
      <dsp:spPr>
        <a:xfrm>
          <a:off x="3487632" y="361929"/>
          <a:ext cx="3531190" cy="1059357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801" tIns="130801" rIns="130801" bIns="13080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Toinen vaihe</a:t>
          </a:r>
        </a:p>
      </dsp:txBody>
      <dsp:txXfrm>
        <a:off x="3805439" y="361929"/>
        <a:ext cx="2895576" cy="1059357"/>
      </dsp:txXfrm>
    </dsp:sp>
    <dsp:sp modelId="{F317773D-76B3-4C5C-8784-01EA104E1D10}">
      <dsp:nvSpPr>
        <dsp:cNvPr id="0" name=""/>
        <dsp:cNvSpPr/>
      </dsp:nvSpPr>
      <dsp:spPr>
        <a:xfrm>
          <a:off x="3487632" y="1421286"/>
          <a:ext cx="3213383" cy="280172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929" tIns="253929" rIns="253929" bIns="50785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Asiantuntijoiden kontaktointi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Ensimmäinen Delfoi-kierros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I-kierroksen vastausten analysointi</a:t>
          </a:r>
        </a:p>
      </dsp:txBody>
      <dsp:txXfrm>
        <a:off x="3487632" y="1421286"/>
        <a:ext cx="3213383" cy="2801729"/>
      </dsp:txXfrm>
    </dsp:sp>
    <dsp:sp modelId="{DEEC6FA3-91AA-4324-9771-E8E640435D74}">
      <dsp:nvSpPr>
        <dsp:cNvPr id="0" name=""/>
        <dsp:cNvSpPr/>
      </dsp:nvSpPr>
      <dsp:spPr>
        <a:xfrm>
          <a:off x="6966342" y="361929"/>
          <a:ext cx="3531190" cy="1059357"/>
        </a:xfrm>
        <a:prstGeom prst="chevron">
          <a:avLst>
            <a:gd name="adj" fmla="val 3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801" tIns="130801" rIns="130801" bIns="13080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Kolmas vaihe</a:t>
          </a:r>
        </a:p>
      </dsp:txBody>
      <dsp:txXfrm>
        <a:off x="7284149" y="361929"/>
        <a:ext cx="2895576" cy="1059357"/>
      </dsp:txXfrm>
    </dsp:sp>
    <dsp:sp modelId="{5B79B76E-B0E6-415E-86F7-B498773FF41E}">
      <dsp:nvSpPr>
        <dsp:cNvPr id="0" name=""/>
        <dsp:cNvSpPr/>
      </dsp:nvSpPr>
      <dsp:spPr>
        <a:xfrm>
          <a:off x="6966342" y="1421286"/>
          <a:ext cx="3213383" cy="280172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929" tIns="253929" rIns="253929" bIns="507857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Uusien kysymysten generointi ensimmäisen analyysin jälkeen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Toinen kyselykierros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II kierroksen aineiston analysointi</a:t>
          </a:r>
        </a:p>
      </dsp:txBody>
      <dsp:txXfrm>
        <a:off x="6966342" y="1421286"/>
        <a:ext cx="3213383" cy="28017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BC49D-0FD4-4079-8DDA-D40EBE3E23F1}">
      <dsp:nvSpPr>
        <dsp:cNvPr id="0" name=""/>
        <dsp:cNvSpPr/>
      </dsp:nvSpPr>
      <dsp:spPr>
        <a:xfrm>
          <a:off x="3369375" y="2119062"/>
          <a:ext cx="2589965" cy="258996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Teknologia ratkaisuna</a:t>
          </a:r>
        </a:p>
      </dsp:txBody>
      <dsp:txXfrm>
        <a:off x="3890073" y="2725749"/>
        <a:ext cx="1548569" cy="1331295"/>
      </dsp:txXfrm>
    </dsp:sp>
    <dsp:sp modelId="{65EE88FD-CAB9-4176-9064-9C189200F760}">
      <dsp:nvSpPr>
        <dsp:cNvPr id="0" name=""/>
        <dsp:cNvSpPr/>
      </dsp:nvSpPr>
      <dsp:spPr>
        <a:xfrm>
          <a:off x="1862486" y="1506888"/>
          <a:ext cx="1883611" cy="188361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Teknologiaa toivotaan</a:t>
          </a:r>
        </a:p>
      </dsp:txBody>
      <dsp:txXfrm>
        <a:off x="2336691" y="1983959"/>
        <a:ext cx="935201" cy="929469"/>
      </dsp:txXfrm>
    </dsp:sp>
    <dsp:sp modelId="{9EA118A4-D811-4884-AEB1-F209C4B84428}">
      <dsp:nvSpPr>
        <dsp:cNvPr id="0" name=""/>
        <dsp:cNvSpPr/>
      </dsp:nvSpPr>
      <dsp:spPr>
        <a:xfrm rot="20700000">
          <a:off x="2917501" y="207389"/>
          <a:ext cx="1845554" cy="184555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Teknologiaa kehitetään</a:t>
          </a:r>
        </a:p>
      </dsp:txBody>
      <dsp:txXfrm rot="-20700000">
        <a:off x="3322285" y="612173"/>
        <a:ext cx="1035986" cy="1035986"/>
      </dsp:txXfrm>
    </dsp:sp>
    <dsp:sp modelId="{490F4578-7476-4542-A369-246C010BF252}">
      <dsp:nvSpPr>
        <dsp:cNvPr id="0" name=""/>
        <dsp:cNvSpPr/>
      </dsp:nvSpPr>
      <dsp:spPr>
        <a:xfrm>
          <a:off x="3175913" y="1724998"/>
          <a:ext cx="3315155" cy="3315155"/>
        </a:xfrm>
        <a:prstGeom prst="circularArrow">
          <a:avLst>
            <a:gd name="adj1" fmla="val 4688"/>
            <a:gd name="adj2" fmla="val 299029"/>
            <a:gd name="adj3" fmla="val 2527226"/>
            <a:gd name="adj4" fmla="val 1583765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64F8F-69D8-4532-BB35-D0AA1B4C7E21}">
      <dsp:nvSpPr>
        <dsp:cNvPr id="0" name=""/>
        <dsp:cNvSpPr/>
      </dsp:nvSpPr>
      <dsp:spPr>
        <a:xfrm>
          <a:off x="1528902" y="1087908"/>
          <a:ext cx="2408667" cy="24086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AB812-3DD2-4E9D-8E7E-4B50057A0E59}">
      <dsp:nvSpPr>
        <dsp:cNvPr id="0" name=""/>
        <dsp:cNvSpPr/>
      </dsp:nvSpPr>
      <dsp:spPr>
        <a:xfrm>
          <a:off x="2490605" y="-199065"/>
          <a:ext cx="2597028" cy="259702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2D602-5112-45C1-9423-4C869E92E669}">
      <dsp:nvSpPr>
        <dsp:cNvPr id="0" name=""/>
        <dsp:cNvSpPr/>
      </dsp:nvSpPr>
      <dsp:spPr>
        <a:xfrm>
          <a:off x="0" y="0"/>
          <a:ext cx="3283267" cy="387694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976" tIns="330200" rIns="25597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Teknologian mahdollisuudet ja haasteet</a:t>
          </a:r>
          <a:endParaRPr lang="en-US" sz="2600" kern="1200" dirty="0"/>
        </a:p>
      </dsp:txBody>
      <dsp:txXfrm>
        <a:off x="0" y="1473240"/>
        <a:ext cx="3283267" cy="2326168"/>
      </dsp:txXfrm>
    </dsp:sp>
    <dsp:sp modelId="{92FDC6E6-6AD5-4E27-B1C9-BE693DBC1529}">
      <dsp:nvSpPr>
        <dsp:cNvPr id="0" name=""/>
        <dsp:cNvSpPr/>
      </dsp:nvSpPr>
      <dsp:spPr>
        <a:xfrm>
          <a:off x="1060091" y="387694"/>
          <a:ext cx="1163084" cy="11630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9" tIns="12700" rIns="90679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01</a:t>
          </a:r>
        </a:p>
      </dsp:txBody>
      <dsp:txXfrm>
        <a:off x="1230421" y="558024"/>
        <a:ext cx="822424" cy="822424"/>
      </dsp:txXfrm>
    </dsp:sp>
    <dsp:sp modelId="{AF58A181-9CC0-4E3C-A150-CC17B8C94943}">
      <dsp:nvSpPr>
        <dsp:cNvPr id="0" name=""/>
        <dsp:cNvSpPr/>
      </dsp:nvSpPr>
      <dsp:spPr>
        <a:xfrm>
          <a:off x="0" y="3876876"/>
          <a:ext cx="3283267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772B3-4ED6-439D-98E2-879336017477}">
      <dsp:nvSpPr>
        <dsp:cNvPr id="0" name=""/>
        <dsp:cNvSpPr/>
      </dsp:nvSpPr>
      <dsp:spPr>
        <a:xfrm>
          <a:off x="3611594" y="0"/>
          <a:ext cx="3283267" cy="387694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976" tIns="330200" rIns="25597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Työperäinen maahanmuutto</a:t>
          </a:r>
        </a:p>
      </dsp:txBody>
      <dsp:txXfrm>
        <a:off x="3611594" y="1473240"/>
        <a:ext cx="3283267" cy="2326168"/>
      </dsp:txXfrm>
    </dsp:sp>
    <dsp:sp modelId="{A4A460B0-FE43-49F1-AB11-6157DA9FAC67}">
      <dsp:nvSpPr>
        <dsp:cNvPr id="0" name=""/>
        <dsp:cNvSpPr/>
      </dsp:nvSpPr>
      <dsp:spPr>
        <a:xfrm>
          <a:off x="4671685" y="387694"/>
          <a:ext cx="1163084" cy="11630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9" tIns="12700" rIns="90679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300" kern="1200" dirty="0"/>
            <a:t>02</a:t>
          </a:r>
        </a:p>
      </dsp:txBody>
      <dsp:txXfrm>
        <a:off x="4842015" y="558024"/>
        <a:ext cx="822424" cy="822424"/>
      </dsp:txXfrm>
    </dsp:sp>
    <dsp:sp modelId="{9A30340F-8439-4478-8560-F1BF7372B188}">
      <dsp:nvSpPr>
        <dsp:cNvPr id="0" name=""/>
        <dsp:cNvSpPr/>
      </dsp:nvSpPr>
      <dsp:spPr>
        <a:xfrm>
          <a:off x="3611594" y="3876876"/>
          <a:ext cx="3283267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E7294-D8AC-4E26-A48E-40E3AEAC5D6E}">
      <dsp:nvSpPr>
        <dsp:cNvPr id="0" name=""/>
        <dsp:cNvSpPr/>
      </dsp:nvSpPr>
      <dsp:spPr>
        <a:xfrm>
          <a:off x="7223188" y="0"/>
          <a:ext cx="3283267" cy="387694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976" tIns="330200" rIns="25597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Omaishoivan tulevaisuus pitkäikäisyyden yhteiskunnassa</a:t>
          </a:r>
        </a:p>
      </dsp:txBody>
      <dsp:txXfrm>
        <a:off x="7223188" y="1473240"/>
        <a:ext cx="3283267" cy="2326168"/>
      </dsp:txXfrm>
    </dsp:sp>
    <dsp:sp modelId="{3A9A38E9-4816-4F6D-874E-E6F34B5179BE}">
      <dsp:nvSpPr>
        <dsp:cNvPr id="0" name=""/>
        <dsp:cNvSpPr/>
      </dsp:nvSpPr>
      <dsp:spPr>
        <a:xfrm>
          <a:off x="8283280" y="387694"/>
          <a:ext cx="1163084" cy="11630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9" tIns="12700" rIns="90679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03</a:t>
          </a:r>
        </a:p>
      </dsp:txBody>
      <dsp:txXfrm>
        <a:off x="8453610" y="558024"/>
        <a:ext cx="822424" cy="822424"/>
      </dsp:txXfrm>
    </dsp:sp>
    <dsp:sp modelId="{9C4C284F-3E3A-4716-9DC6-AB65FF4ED41F}">
      <dsp:nvSpPr>
        <dsp:cNvPr id="0" name=""/>
        <dsp:cNvSpPr/>
      </dsp:nvSpPr>
      <dsp:spPr>
        <a:xfrm>
          <a:off x="7223188" y="3876876"/>
          <a:ext cx="328326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F99BC-A69B-42A1-B73E-1FAEEE50B2DC}">
      <dsp:nvSpPr>
        <dsp:cNvPr id="0" name=""/>
        <dsp:cNvSpPr/>
      </dsp:nvSpPr>
      <dsp:spPr>
        <a:xfrm>
          <a:off x="0" y="572"/>
          <a:ext cx="6729984" cy="1338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A11D9-D41F-420F-A405-C4BBE47D094C}">
      <dsp:nvSpPr>
        <dsp:cNvPr id="0" name=""/>
        <dsp:cNvSpPr/>
      </dsp:nvSpPr>
      <dsp:spPr>
        <a:xfrm>
          <a:off x="404931" y="301760"/>
          <a:ext cx="736238" cy="7362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D5E18-90D5-45DB-B7A6-F067ECD94ED7}">
      <dsp:nvSpPr>
        <dsp:cNvPr id="0" name=""/>
        <dsp:cNvSpPr/>
      </dsp:nvSpPr>
      <dsp:spPr>
        <a:xfrm>
          <a:off x="1546101" y="572"/>
          <a:ext cx="5183882" cy="133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70" tIns="141670" rIns="141670" bIns="14167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Hoiva-alalla suhtaudutaan teknologiaan myönteisesti</a:t>
          </a:r>
          <a:endParaRPr lang="en-US" sz="2100" kern="1200" dirty="0"/>
        </a:p>
      </dsp:txBody>
      <dsp:txXfrm>
        <a:off x="1546101" y="572"/>
        <a:ext cx="5183882" cy="1338615"/>
      </dsp:txXfrm>
    </dsp:sp>
    <dsp:sp modelId="{30F94D99-0A7F-45F4-BB5D-78582088F567}">
      <dsp:nvSpPr>
        <dsp:cNvPr id="0" name=""/>
        <dsp:cNvSpPr/>
      </dsp:nvSpPr>
      <dsp:spPr>
        <a:xfrm>
          <a:off x="0" y="1673842"/>
          <a:ext cx="6729984" cy="1338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19F51-9B16-413E-8BE4-248D8186F0DE}">
      <dsp:nvSpPr>
        <dsp:cNvPr id="0" name=""/>
        <dsp:cNvSpPr/>
      </dsp:nvSpPr>
      <dsp:spPr>
        <a:xfrm>
          <a:off x="404931" y="1975030"/>
          <a:ext cx="736238" cy="7362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6D04D-BDE4-4EE5-A532-DC551F3BC790}">
      <dsp:nvSpPr>
        <dsp:cNvPr id="0" name=""/>
        <dsp:cNvSpPr/>
      </dsp:nvSpPr>
      <dsp:spPr>
        <a:xfrm>
          <a:off x="1546101" y="1673842"/>
          <a:ext cx="5183882" cy="133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70" tIns="141670" rIns="141670" bIns="14167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Suuri potentiaali mm. työn organisoinnissa, työn sujuvoittamisessa ja asiakkaiden kuntouttamisessa</a:t>
          </a:r>
          <a:endParaRPr lang="en-US" sz="2100" kern="1200" dirty="0"/>
        </a:p>
      </dsp:txBody>
      <dsp:txXfrm>
        <a:off x="1546101" y="1673842"/>
        <a:ext cx="5183882" cy="1338615"/>
      </dsp:txXfrm>
    </dsp:sp>
    <dsp:sp modelId="{7308E49C-4CF2-43D0-9776-AC71E33122B0}">
      <dsp:nvSpPr>
        <dsp:cNvPr id="0" name=""/>
        <dsp:cNvSpPr/>
      </dsp:nvSpPr>
      <dsp:spPr>
        <a:xfrm>
          <a:off x="0" y="3347111"/>
          <a:ext cx="6729984" cy="1338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4CA6F-DEF5-41BF-A5BB-065D852F12AB}">
      <dsp:nvSpPr>
        <dsp:cNvPr id="0" name=""/>
        <dsp:cNvSpPr/>
      </dsp:nvSpPr>
      <dsp:spPr>
        <a:xfrm>
          <a:off x="404931" y="3648300"/>
          <a:ext cx="736238" cy="7362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51F5D-8CA3-48E7-9197-67F2E1728786}">
      <dsp:nvSpPr>
        <dsp:cNvPr id="0" name=""/>
        <dsp:cNvSpPr/>
      </dsp:nvSpPr>
      <dsp:spPr>
        <a:xfrm>
          <a:off x="1546101" y="3347111"/>
          <a:ext cx="5183882" cy="133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70" tIns="141670" rIns="141670" bIns="14167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 dirty="0"/>
            <a:t>Haasteena sääntely ja sen ristiriitaisuudet sekä alkuinvestointi</a:t>
          </a:r>
          <a:endParaRPr lang="en-US" sz="2100" kern="1200" dirty="0"/>
        </a:p>
      </dsp:txBody>
      <dsp:txXfrm>
        <a:off x="1546101" y="3347111"/>
        <a:ext cx="5183882" cy="13386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4A009-6CD5-4D13-B7FB-C3EAF7DE7CDA}">
      <dsp:nvSpPr>
        <dsp:cNvPr id="0" name=""/>
        <dsp:cNvSpPr/>
      </dsp:nvSpPr>
      <dsp:spPr>
        <a:xfrm>
          <a:off x="0" y="883181"/>
          <a:ext cx="6729984" cy="16304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8DE9E-48DC-4554-964F-2BDACF5EAE8F}">
      <dsp:nvSpPr>
        <dsp:cNvPr id="0" name=""/>
        <dsp:cNvSpPr/>
      </dsp:nvSpPr>
      <dsp:spPr>
        <a:xfrm>
          <a:off x="493223" y="1250041"/>
          <a:ext cx="896769" cy="896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688D9-CFD0-4DA6-9406-D626C8133E10}">
      <dsp:nvSpPr>
        <dsp:cNvPr id="0" name=""/>
        <dsp:cNvSpPr/>
      </dsp:nvSpPr>
      <dsp:spPr>
        <a:xfrm>
          <a:off x="1883215" y="883181"/>
          <a:ext cx="4846768" cy="163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560" tIns="172560" rIns="172560" bIns="1725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Työntekijöille on tarve ja ulkomaiseen työvoimaan suhtaudutaan positiivisesti työpaikoilla</a:t>
          </a:r>
          <a:endParaRPr lang="en-US" sz="2000" kern="1200" dirty="0"/>
        </a:p>
      </dsp:txBody>
      <dsp:txXfrm>
        <a:off x="1883215" y="883181"/>
        <a:ext cx="4846768" cy="1630489"/>
      </dsp:txXfrm>
    </dsp:sp>
    <dsp:sp modelId="{AF4309E3-E770-4FB0-9F5B-1AE3D2708961}">
      <dsp:nvSpPr>
        <dsp:cNvPr id="0" name=""/>
        <dsp:cNvSpPr/>
      </dsp:nvSpPr>
      <dsp:spPr>
        <a:xfrm>
          <a:off x="0" y="2921293"/>
          <a:ext cx="6729984" cy="16304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ECECD-8C0A-4163-A52F-9A4F96CF3140}">
      <dsp:nvSpPr>
        <dsp:cNvPr id="0" name=""/>
        <dsp:cNvSpPr/>
      </dsp:nvSpPr>
      <dsp:spPr>
        <a:xfrm>
          <a:off x="493223" y="3288153"/>
          <a:ext cx="896769" cy="896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ECD76-4F29-4FEF-9A41-66B210600263}">
      <dsp:nvSpPr>
        <dsp:cNvPr id="0" name=""/>
        <dsp:cNvSpPr/>
      </dsp:nvSpPr>
      <dsp:spPr>
        <a:xfrm>
          <a:off x="1883215" y="2921293"/>
          <a:ext cx="4846768" cy="163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560" tIns="172560" rIns="172560" bIns="1725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Haasteena pirstaloitunut sääntely ja valvonta</a:t>
          </a:r>
          <a:endParaRPr lang="en-US" sz="2000" kern="1200" dirty="0"/>
        </a:p>
      </dsp:txBody>
      <dsp:txXfrm>
        <a:off x="1883215" y="2921293"/>
        <a:ext cx="4846768" cy="16304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F99BC-A69B-42A1-B73E-1FAEEE50B2DC}">
      <dsp:nvSpPr>
        <dsp:cNvPr id="0" name=""/>
        <dsp:cNvSpPr/>
      </dsp:nvSpPr>
      <dsp:spPr>
        <a:xfrm>
          <a:off x="0" y="572"/>
          <a:ext cx="6729984" cy="1338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A11D9-D41F-420F-A405-C4BBE47D094C}">
      <dsp:nvSpPr>
        <dsp:cNvPr id="0" name=""/>
        <dsp:cNvSpPr/>
      </dsp:nvSpPr>
      <dsp:spPr>
        <a:xfrm>
          <a:off x="404931" y="301760"/>
          <a:ext cx="736238" cy="7362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D5E18-90D5-45DB-B7A6-F067ECD94ED7}">
      <dsp:nvSpPr>
        <dsp:cNvPr id="0" name=""/>
        <dsp:cNvSpPr/>
      </dsp:nvSpPr>
      <dsp:spPr>
        <a:xfrm>
          <a:off x="1546101" y="572"/>
          <a:ext cx="5183882" cy="133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70" tIns="141670" rIns="141670" bIns="1416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Yhteiskehitetyssä hyvinvointimallissa joustavat ja kestävät hoivaratkaisut ovat mahdollisia</a:t>
          </a:r>
          <a:endParaRPr lang="en-US" sz="2200" kern="1200" dirty="0"/>
        </a:p>
      </dsp:txBody>
      <dsp:txXfrm>
        <a:off x="1546101" y="572"/>
        <a:ext cx="5183882" cy="1338615"/>
      </dsp:txXfrm>
    </dsp:sp>
    <dsp:sp modelId="{30F94D99-0A7F-45F4-BB5D-78582088F567}">
      <dsp:nvSpPr>
        <dsp:cNvPr id="0" name=""/>
        <dsp:cNvSpPr/>
      </dsp:nvSpPr>
      <dsp:spPr>
        <a:xfrm>
          <a:off x="0" y="1673842"/>
          <a:ext cx="6729984" cy="1338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19F51-9B16-413E-8BE4-248D8186F0DE}">
      <dsp:nvSpPr>
        <dsp:cNvPr id="0" name=""/>
        <dsp:cNvSpPr/>
      </dsp:nvSpPr>
      <dsp:spPr>
        <a:xfrm>
          <a:off x="404931" y="1975030"/>
          <a:ext cx="736238" cy="7362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6D04D-BDE4-4EE5-A532-DC551F3BC790}">
      <dsp:nvSpPr>
        <dsp:cNvPr id="0" name=""/>
        <dsp:cNvSpPr/>
      </dsp:nvSpPr>
      <dsp:spPr>
        <a:xfrm>
          <a:off x="1546101" y="1673842"/>
          <a:ext cx="5183882" cy="133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70" tIns="141670" rIns="141670" bIns="1416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Omaisten</a:t>
          </a:r>
          <a:r>
            <a:rPr lang="en-US" sz="2200" kern="1200" dirty="0"/>
            <a:t> </a:t>
          </a:r>
          <a:r>
            <a:rPr lang="en-US" sz="2200" kern="1200" dirty="0" err="1"/>
            <a:t>ei</a:t>
          </a:r>
          <a:r>
            <a:rPr lang="en-US" sz="2200" kern="1200" dirty="0"/>
            <a:t> tule </a:t>
          </a:r>
          <a:r>
            <a:rPr lang="en-US" sz="2200" kern="1200" dirty="0" err="1"/>
            <a:t>paikata</a:t>
          </a:r>
          <a:r>
            <a:rPr lang="en-US" sz="2200" kern="1200" dirty="0"/>
            <a:t> </a:t>
          </a:r>
          <a:r>
            <a:rPr lang="en-US" sz="2200" kern="1200" dirty="0" err="1"/>
            <a:t>palvelujärjestelmän</a:t>
          </a:r>
          <a:r>
            <a:rPr lang="en-US" sz="2200" kern="1200" dirty="0"/>
            <a:t> </a:t>
          </a:r>
          <a:r>
            <a:rPr lang="en-US" sz="2200" kern="1200"/>
            <a:t>puutteita</a:t>
          </a:r>
          <a:endParaRPr lang="en-US" sz="2200" kern="1200" dirty="0"/>
        </a:p>
      </dsp:txBody>
      <dsp:txXfrm>
        <a:off x="1546101" y="1673842"/>
        <a:ext cx="5183882" cy="1338615"/>
      </dsp:txXfrm>
    </dsp:sp>
    <dsp:sp modelId="{7308E49C-4CF2-43D0-9776-AC71E33122B0}">
      <dsp:nvSpPr>
        <dsp:cNvPr id="0" name=""/>
        <dsp:cNvSpPr/>
      </dsp:nvSpPr>
      <dsp:spPr>
        <a:xfrm>
          <a:off x="0" y="3347684"/>
          <a:ext cx="6729984" cy="13386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4CA6F-DEF5-41BF-A5BB-065D852F12AB}">
      <dsp:nvSpPr>
        <dsp:cNvPr id="0" name=""/>
        <dsp:cNvSpPr/>
      </dsp:nvSpPr>
      <dsp:spPr>
        <a:xfrm>
          <a:off x="404931" y="3648300"/>
          <a:ext cx="736238" cy="7362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51F5D-8CA3-48E7-9197-67F2E1728786}">
      <dsp:nvSpPr>
        <dsp:cNvPr id="0" name=""/>
        <dsp:cNvSpPr/>
      </dsp:nvSpPr>
      <dsp:spPr>
        <a:xfrm>
          <a:off x="1546101" y="3347111"/>
          <a:ext cx="5183882" cy="133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70" tIns="141670" rIns="141670" bIns="1416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Läheisten kasvavan roolin työelämävaikutuksia ei tunneta</a:t>
          </a:r>
          <a:endParaRPr lang="en-US" sz="2200" kern="1200" dirty="0"/>
        </a:p>
      </dsp:txBody>
      <dsp:txXfrm>
        <a:off x="1546101" y="3347111"/>
        <a:ext cx="5183882" cy="13386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2D602-5112-45C1-9423-4C869E92E669}">
      <dsp:nvSpPr>
        <dsp:cNvPr id="0" name=""/>
        <dsp:cNvSpPr/>
      </dsp:nvSpPr>
      <dsp:spPr>
        <a:xfrm>
          <a:off x="0" y="0"/>
          <a:ext cx="3283267" cy="387694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976" tIns="330200" rIns="255976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Tulee päättää mihin teknologiaa halutaan käyttää, kuka sitä käyttää ja miten sitä saa käyttää</a:t>
          </a:r>
        </a:p>
      </dsp:txBody>
      <dsp:txXfrm>
        <a:off x="0" y="1473240"/>
        <a:ext cx="3283267" cy="2326168"/>
      </dsp:txXfrm>
    </dsp:sp>
    <dsp:sp modelId="{92FDC6E6-6AD5-4E27-B1C9-BE693DBC1529}">
      <dsp:nvSpPr>
        <dsp:cNvPr id="0" name=""/>
        <dsp:cNvSpPr/>
      </dsp:nvSpPr>
      <dsp:spPr>
        <a:xfrm>
          <a:off x="1060091" y="387694"/>
          <a:ext cx="1163084" cy="11630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9" tIns="12700" rIns="90679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01</a:t>
          </a:r>
        </a:p>
      </dsp:txBody>
      <dsp:txXfrm>
        <a:off x="1230421" y="558024"/>
        <a:ext cx="822424" cy="822424"/>
      </dsp:txXfrm>
    </dsp:sp>
    <dsp:sp modelId="{AF58A181-9CC0-4E3C-A150-CC17B8C94943}">
      <dsp:nvSpPr>
        <dsp:cNvPr id="0" name=""/>
        <dsp:cNvSpPr/>
      </dsp:nvSpPr>
      <dsp:spPr>
        <a:xfrm>
          <a:off x="0" y="3876876"/>
          <a:ext cx="3283267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772B3-4ED6-439D-98E2-879336017477}">
      <dsp:nvSpPr>
        <dsp:cNvPr id="0" name=""/>
        <dsp:cNvSpPr/>
      </dsp:nvSpPr>
      <dsp:spPr>
        <a:xfrm>
          <a:off x="3611594" y="0"/>
          <a:ext cx="3283267" cy="387694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976" tIns="330200" rIns="255976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Byrokraattiset esteet työperäisen maahanmuuton hyödyntämisen tieltä on poistettava</a:t>
          </a:r>
        </a:p>
      </dsp:txBody>
      <dsp:txXfrm>
        <a:off x="3611594" y="1473240"/>
        <a:ext cx="3283267" cy="2326168"/>
      </dsp:txXfrm>
    </dsp:sp>
    <dsp:sp modelId="{A4A460B0-FE43-49F1-AB11-6157DA9FAC67}">
      <dsp:nvSpPr>
        <dsp:cNvPr id="0" name=""/>
        <dsp:cNvSpPr/>
      </dsp:nvSpPr>
      <dsp:spPr>
        <a:xfrm>
          <a:off x="4671685" y="387694"/>
          <a:ext cx="1163084" cy="11630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9" tIns="12700" rIns="90679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300" kern="1200" dirty="0"/>
            <a:t>02</a:t>
          </a:r>
        </a:p>
      </dsp:txBody>
      <dsp:txXfrm>
        <a:off x="4842015" y="558024"/>
        <a:ext cx="822424" cy="822424"/>
      </dsp:txXfrm>
    </dsp:sp>
    <dsp:sp modelId="{9A30340F-8439-4478-8560-F1BF7372B188}">
      <dsp:nvSpPr>
        <dsp:cNvPr id="0" name=""/>
        <dsp:cNvSpPr/>
      </dsp:nvSpPr>
      <dsp:spPr>
        <a:xfrm>
          <a:off x="3611594" y="3876876"/>
          <a:ext cx="3283267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E7294-D8AC-4E26-A48E-40E3AEAC5D6E}">
      <dsp:nvSpPr>
        <dsp:cNvPr id="0" name=""/>
        <dsp:cNvSpPr/>
      </dsp:nvSpPr>
      <dsp:spPr>
        <a:xfrm>
          <a:off x="7223188" y="0"/>
          <a:ext cx="3283267" cy="387694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976" tIns="330200" rIns="255976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Omaishoivan kestävyyttä on arvioitava monitahoisesti</a:t>
          </a:r>
        </a:p>
      </dsp:txBody>
      <dsp:txXfrm>
        <a:off x="7223188" y="1473240"/>
        <a:ext cx="3283267" cy="2326168"/>
      </dsp:txXfrm>
    </dsp:sp>
    <dsp:sp modelId="{3A9A38E9-4816-4F6D-874E-E6F34B5179BE}">
      <dsp:nvSpPr>
        <dsp:cNvPr id="0" name=""/>
        <dsp:cNvSpPr/>
      </dsp:nvSpPr>
      <dsp:spPr>
        <a:xfrm>
          <a:off x="8283280" y="387694"/>
          <a:ext cx="1163084" cy="11630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9" tIns="12700" rIns="90679" bIns="1270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03</a:t>
          </a:r>
        </a:p>
      </dsp:txBody>
      <dsp:txXfrm>
        <a:off x="8453610" y="558024"/>
        <a:ext cx="822424" cy="822424"/>
      </dsp:txXfrm>
    </dsp:sp>
    <dsp:sp modelId="{9C4C284F-3E3A-4716-9DC6-AB65FF4ED41F}">
      <dsp:nvSpPr>
        <dsp:cNvPr id="0" name=""/>
        <dsp:cNvSpPr/>
      </dsp:nvSpPr>
      <dsp:spPr>
        <a:xfrm>
          <a:off x="7223188" y="3876876"/>
          <a:ext cx="328326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4D661-FEC2-4843-8628-E9BFE0C20E72}" type="datetimeFigureOut">
              <a:rPr lang="fi-FI" smtClean="0"/>
              <a:t>15.2.2024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1C1DC-1E15-4F88-80A9-D65407DFB35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05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47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7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8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0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7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3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6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3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4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9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7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14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nu.siren@tuni.fi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outi.valkama@tuni.f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EF724BC-520C-3ABB-DD7C-FB09AC9D5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i-FI" sz="4800"/>
              <a:t>Miten hoivataan ikääntyvä Suomi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832FC7-F02D-C289-4B9D-EB4AE14A6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fi-FI" sz="2000"/>
              <a:t>Anu Siren, Tampereen yliopisto</a:t>
            </a:r>
          </a:p>
        </p:txBody>
      </p:sp>
      <p:pic>
        <p:nvPicPr>
          <p:cNvPr id="5" name="Kuva 4" descr="Kuva, joka sisältää kohteen teksti, kuvakaappaus, animaatio, muotoilu&#10;&#10;Kuvaus luotu automaattisesti">
            <a:extLst>
              <a:ext uri="{FF2B5EF4-FFF2-40B4-BE49-F238E27FC236}">
                <a16:creationId xmlns:a16="http://schemas.microsoft.com/office/drawing/2014/main" id="{3C38FCAA-79AC-6D8C-4B3A-1F02DE1A9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96" y="625683"/>
            <a:ext cx="5833418" cy="54542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95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7950AF-82B2-7F11-CF8E-C1603A7B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Työyksikön ilmapiiri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A5C319E-F599-E7B9-0BA2-DE2B4800C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436919"/>
              </p:ext>
            </p:extLst>
          </p:nvPr>
        </p:nvGraphicFramePr>
        <p:xfrm>
          <a:off x="1116013" y="2478088"/>
          <a:ext cx="10167937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106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A92B0F-1A4E-D663-4BA3-CAEC4FBB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Teknologia hoivatyöntekijöiden kokemuksissa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DA677C89-E587-1A26-7A93-4A4A47694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39834"/>
              </p:ext>
            </p:extLst>
          </p:nvPr>
        </p:nvGraphicFramePr>
        <p:xfrm>
          <a:off x="887989" y="2252311"/>
          <a:ext cx="7817991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997">
                  <a:extLst>
                    <a:ext uri="{9D8B030D-6E8A-4147-A177-3AD203B41FA5}">
                      <a16:colId xmlns:a16="http://schemas.microsoft.com/office/drawing/2014/main" val="164458106"/>
                    </a:ext>
                  </a:extLst>
                </a:gridCol>
                <a:gridCol w="2605997">
                  <a:extLst>
                    <a:ext uri="{9D8B030D-6E8A-4147-A177-3AD203B41FA5}">
                      <a16:colId xmlns:a16="http://schemas.microsoft.com/office/drawing/2014/main" val="3016236491"/>
                    </a:ext>
                  </a:extLst>
                </a:gridCol>
                <a:gridCol w="2605997">
                  <a:extLst>
                    <a:ext uri="{9D8B030D-6E8A-4147-A177-3AD203B41FA5}">
                      <a16:colId xmlns:a16="http://schemas.microsoft.com/office/drawing/2014/main" val="1355711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Miten teknologia on uhka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Mitä mahdollisuuksia teknologia tarjoaa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Mitä pitäisi ratkaista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07256"/>
                  </a:ext>
                </a:extLst>
              </a:tr>
              <a:tr h="163596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Digitaalinen lukutaito ei ole samalla tasolla työntekijöiden keskuudessa</a:t>
                      </a:r>
                    </a:p>
                    <a:p>
                      <a:endParaRPr lang="fi-FI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Se ei sovellu kaikkiin yksiköihin</a:t>
                      </a:r>
                    </a:p>
                    <a:p>
                      <a:endParaRPr lang="fi-FI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Kielitaito ei aina riitä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Työ kevenee</a:t>
                      </a:r>
                    </a:p>
                    <a:p>
                      <a:endParaRPr lang="fi-FI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Resurssit voidaan kohdistaa tehokkaammin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Kuka maksaa</a:t>
                      </a:r>
                    </a:p>
                    <a:p>
                      <a:endParaRPr lang="fi-FI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Onko lupa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51974"/>
                  </a:ext>
                </a:extLst>
              </a:tr>
            </a:tbl>
          </a:graphicData>
        </a:graphic>
      </p:graphicFrame>
      <p:sp>
        <p:nvSpPr>
          <p:cNvPr id="3" name="Puhekupla: Suorakulmio, kulmat pyöristettu 2">
            <a:extLst>
              <a:ext uri="{FF2B5EF4-FFF2-40B4-BE49-F238E27FC236}">
                <a16:creationId xmlns:a16="http://schemas.microsoft.com/office/drawing/2014/main" id="{C9EC8B48-F7BC-7270-264E-0035426A3584}"/>
              </a:ext>
            </a:extLst>
          </p:cNvPr>
          <p:cNvSpPr/>
          <p:nvPr/>
        </p:nvSpPr>
        <p:spPr>
          <a:xfrm>
            <a:off x="8886548" y="2388093"/>
            <a:ext cx="3098306" cy="1926455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0388FD3-49F3-B037-D3C3-0172E4C3503C}"/>
              </a:ext>
            </a:extLst>
          </p:cNvPr>
          <p:cNvSpPr txBox="1"/>
          <p:nvPr/>
        </p:nvSpPr>
        <p:spPr>
          <a:xfrm>
            <a:off x="9108489" y="2530136"/>
            <a:ext cx="27609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”Siitä, että teknologiaa </a:t>
            </a:r>
            <a:r>
              <a:rPr lang="fi-FI" sz="1200" dirty="0" err="1"/>
              <a:t>hyödynnettäs</a:t>
            </a:r>
            <a:r>
              <a:rPr lang="fi-FI" sz="1200" dirty="0"/>
              <a:t> ideaalilla tavalla, koska hoitotyöhän on tämmöistä liikkuvaa nykyään. Ei enää toimistoille tulla kirjaamaan ja ei </a:t>
            </a:r>
            <a:r>
              <a:rPr lang="fi-FI" sz="1200" dirty="0" err="1"/>
              <a:t>mee</a:t>
            </a:r>
            <a:r>
              <a:rPr lang="fi-FI" sz="1200" dirty="0"/>
              <a:t> työaikaa sellaiseen turhaan. Mahdollisuudet </a:t>
            </a:r>
            <a:r>
              <a:rPr lang="fi-FI" sz="1200" dirty="0" err="1"/>
              <a:t>olis</a:t>
            </a:r>
            <a:r>
              <a:rPr lang="fi-FI" sz="1200" dirty="0"/>
              <a:t> olemassa, kun vaan niitä </a:t>
            </a:r>
            <a:r>
              <a:rPr lang="fi-FI" sz="1200" dirty="0" err="1"/>
              <a:t>hyödynnettäs</a:t>
            </a:r>
            <a:r>
              <a:rPr lang="fi-FI" sz="1200" dirty="0"/>
              <a:t>” (Vilma)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48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80D3BF-9B22-7BFB-D4AD-149A94104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Työnjako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28C2D278-4A61-0C53-389B-47E00A6E5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724423"/>
              </p:ext>
            </p:extLst>
          </p:nvPr>
        </p:nvGraphicFramePr>
        <p:xfrm>
          <a:off x="1116013" y="2478088"/>
          <a:ext cx="6865012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513">
                  <a:extLst>
                    <a:ext uri="{9D8B030D-6E8A-4147-A177-3AD203B41FA5}">
                      <a16:colId xmlns:a16="http://schemas.microsoft.com/office/drawing/2014/main" val="2637769318"/>
                    </a:ext>
                  </a:extLst>
                </a:gridCol>
                <a:gridCol w="3737499">
                  <a:extLst>
                    <a:ext uri="{9D8B030D-6E8A-4147-A177-3AD203B41FA5}">
                      <a16:colId xmlns:a16="http://schemas.microsoft.com/office/drawing/2014/main" val="3312689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Mitä toiveita työnjaosta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Mikä haastaa työnjakoa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32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Monipuolinen (sis. eri ammattiryhmiä)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Kielitaito/-taidottomuus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Välillisen ja välittömän työn rajapinta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Työntekijöiden vaihtuvuus ja sitoutumattomuus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Moraaliset dilemmat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701909"/>
                  </a:ext>
                </a:extLst>
              </a:tr>
            </a:tbl>
          </a:graphicData>
        </a:graphic>
      </p:graphicFrame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F6A1695A-8FEB-306F-E31B-A624729C60B0}"/>
              </a:ext>
            </a:extLst>
          </p:cNvPr>
          <p:cNvSpPr/>
          <p:nvPr/>
        </p:nvSpPr>
        <p:spPr>
          <a:xfrm>
            <a:off x="8149701" y="2104008"/>
            <a:ext cx="3888419" cy="2317072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1E6B8EE-DE25-02BD-CB08-99F1917D514D}"/>
              </a:ext>
            </a:extLst>
          </p:cNvPr>
          <p:cNvSpPr txBox="1"/>
          <p:nvPr/>
        </p:nvSpPr>
        <p:spPr>
          <a:xfrm>
            <a:off x="8380520" y="2305878"/>
            <a:ext cx="3506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”</a:t>
            </a:r>
            <a:r>
              <a:rPr lang="fi-FI" sz="1400" i="1" u="none" strike="noStrike" baseline="0" dirty="0">
                <a:solidFill>
                  <a:prstClr val="black"/>
                </a:solidFill>
              </a:rPr>
              <a:t> Siinä </a:t>
            </a:r>
            <a:r>
              <a:rPr lang="fi-FI" sz="1400" i="1" u="none" strike="noStrike" baseline="0" dirty="0" err="1">
                <a:solidFill>
                  <a:prstClr val="black"/>
                </a:solidFill>
              </a:rPr>
              <a:t>mä</a:t>
            </a:r>
            <a:r>
              <a:rPr lang="fi-FI" sz="1400" i="1" u="none" strike="noStrike" baseline="0" dirty="0">
                <a:solidFill>
                  <a:prstClr val="black"/>
                </a:solidFill>
              </a:rPr>
              <a:t> </a:t>
            </a:r>
            <a:r>
              <a:rPr lang="fi-FI" sz="1400" i="1" u="none" strike="noStrike" baseline="0" dirty="0" err="1">
                <a:solidFill>
                  <a:prstClr val="black"/>
                </a:solidFill>
              </a:rPr>
              <a:t>toivosin</a:t>
            </a:r>
            <a:r>
              <a:rPr lang="fi-FI" sz="1400" i="1" u="none" strike="noStrike" baseline="0" dirty="0">
                <a:solidFill>
                  <a:prstClr val="black"/>
                </a:solidFill>
              </a:rPr>
              <a:t>, et </a:t>
            </a:r>
            <a:r>
              <a:rPr lang="fi-FI" sz="1400" i="1" u="none" strike="noStrike" baseline="0" dirty="0" err="1">
                <a:solidFill>
                  <a:prstClr val="black"/>
                </a:solidFill>
              </a:rPr>
              <a:t>mä</a:t>
            </a:r>
            <a:r>
              <a:rPr lang="fi-FI" sz="1400" i="1" u="none" strike="noStrike" baseline="0" dirty="0">
                <a:solidFill>
                  <a:prstClr val="black"/>
                </a:solidFill>
              </a:rPr>
              <a:t> ymmärrän, ja sitten se, että </a:t>
            </a:r>
            <a:r>
              <a:rPr lang="fi-FI" sz="1400" i="1" u="none" strike="noStrike" baseline="0" dirty="0" err="1">
                <a:solidFill>
                  <a:prstClr val="black"/>
                </a:solidFill>
              </a:rPr>
              <a:t>tohon</a:t>
            </a:r>
            <a:r>
              <a:rPr lang="fi-FI" sz="1400" i="1" u="none" strike="noStrike" baseline="0" dirty="0">
                <a:solidFill>
                  <a:prstClr val="black"/>
                </a:solidFill>
              </a:rPr>
              <a:t> kirjaamiseen, nii esimerkiksi siihen, mihin menee tosi paljon aikaa on </a:t>
            </a:r>
            <a:r>
              <a:rPr lang="fi-FI" sz="1400" i="1" u="none" strike="noStrike" baseline="0" dirty="0" err="1">
                <a:solidFill>
                  <a:prstClr val="black"/>
                </a:solidFill>
              </a:rPr>
              <a:t>nää</a:t>
            </a:r>
            <a:r>
              <a:rPr lang="fi-FI" sz="1400" i="1" u="none" strike="noStrike" baseline="0" dirty="0">
                <a:solidFill>
                  <a:prstClr val="black"/>
                </a:solidFill>
              </a:rPr>
              <a:t> palveluiden toteuttamissuunnitelmat ja </a:t>
            </a:r>
            <a:r>
              <a:rPr lang="fi-FI" sz="1400" i="1" u="none" strike="noStrike" baseline="0" dirty="0" err="1">
                <a:solidFill>
                  <a:prstClr val="black"/>
                </a:solidFill>
              </a:rPr>
              <a:t>RAI:t</a:t>
            </a:r>
            <a:r>
              <a:rPr lang="fi-FI" sz="1400" i="1" u="none" strike="noStrike" baseline="0" dirty="0">
                <a:solidFill>
                  <a:prstClr val="black"/>
                </a:solidFill>
              </a:rPr>
              <a:t>. Jos ne asukkaat on siellä puoli vuotta, niin me käytetään siihen </a:t>
            </a:r>
            <a:r>
              <a:rPr lang="fi-FI" sz="1400" i="1" u="none" strike="noStrike" baseline="0" dirty="0" err="1">
                <a:solidFill>
                  <a:prstClr val="black"/>
                </a:solidFill>
              </a:rPr>
              <a:t>siihen</a:t>
            </a:r>
            <a:r>
              <a:rPr lang="fi-FI" sz="1400" i="1" u="none" strike="noStrike" baseline="0" dirty="0">
                <a:solidFill>
                  <a:prstClr val="black"/>
                </a:solidFill>
              </a:rPr>
              <a:t> sen suunnitelman tekoon ihan tuhottomasti aikaa, </a:t>
            </a:r>
            <a:r>
              <a:rPr lang="fi-FI" sz="1400" i="1" u="none" strike="noStrike" baseline="0" dirty="0" err="1">
                <a:solidFill>
                  <a:prstClr val="black"/>
                </a:solidFill>
              </a:rPr>
              <a:t>ku</a:t>
            </a:r>
            <a:r>
              <a:rPr lang="fi-FI" sz="1400" i="1" u="none" strike="noStrike" baseline="0" dirty="0">
                <a:solidFill>
                  <a:prstClr val="black"/>
                </a:solidFill>
              </a:rPr>
              <a:t> siihen, et me </a:t>
            </a:r>
            <a:r>
              <a:rPr lang="fi-FI" sz="1400" i="1" u="none" strike="noStrike" baseline="0" dirty="0" err="1">
                <a:solidFill>
                  <a:prstClr val="black"/>
                </a:solidFill>
              </a:rPr>
              <a:t>oltas</a:t>
            </a:r>
            <a:r>
              <a:rPr lang="fi-FI" sz="1400" i="1" u="none" strike="noStrike" baseline="0" dirty="0">
                <a:solidFill>
                  <a:prstClr val="black"/>
                </a:solidFill>
              </a:rPr>
              <a:t> sen asukkaan vierellä (Jonna)</a:t>
            </a:r>
            <a:endParaRPr lang="fi-FI" sz="1400" i="1" dirty="0"/>
          </a:p>
          <a:p>
            <a:endParaRPr lang="fi-FI" dirty="0"/>
          </a:p>
        </p:txBody>
      </p:sp>
      <p:sp>
        <p:nvSpPr>
          <p:cNvPr id="8" name="Puhekupla: Suorakulmio, kulmat pyöristettu 7">
            <a:extLst>
              <a:ext uri="{FF2B5EF4-FFF2-40B4-BE49-F238E27FC236}">
                <a16:creationId xmlns:a16="http://schemas.microsoft.com/office/drawing/2014/main" id="{3096654A-696D-6230-09B6-03E8DC77886E}"/>
              </a:ext>
            </a:extLst>
          </p:cNvPr>
          <p:cNvSpPr/>
          <p:nvPr/>
        </p:nvSpPr>
        <p:spPr>
          <a:xfrm>
            <a:off x="1115568" y="4811697"/>
            <a:ext cx="4234649" cy="1402672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EF25CCA-BBF6-B2FA-B0F1-90D673BC1A90}"/>
              </a:ext>
            </a:extLst>
          </p:cNvPr>
          <p:cNvSpPr txBox="1"/>
          <p:nvPr/>
        </p:nvSpPr>
        <p:spPr>
          <a:xfrm>
            <a:off x="1293121" y="5005201"/>
            <a:ext cx="3879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”</a:t>
            </a:r>
            <a:r>
              <a:rPr lang="fi-FI" sz="1400" i="1" dirty="0"/>
              <a:t> Ei </a:t>
            </a:r>
            <a:r>
              <a:rPr lang="fi-FI" sz="1400" i="1" dirty="0" err="1"/>
              <a:t>tarvii</a:t>
            </a:r>
            <a:r>
              <a:rPr lang="fi-FI" sz="1400" i="1" dirty="0"/>
              <a:t> olla koulutettukaan, että </a:t>
            </a:r>
            <a:r>
              <a:rPr lang="fi-FI" sz="1400" i="1" dirty="0" err="1"/>
              <a:t>sä</a:t>
            </a:r>
            <a:r>
              <a:rPr lang="fi-FI" sz="1400" i="1" dirty="0"/>
              <a:t> osaat pitää seuraa toiselle ihmiselle, jos </a:t>
            </a:r>
            <a:r>
              <a:rPr lang="fi-FI" sz="1400" i="1" dirty="0" err="1"/>
              <a:t>sulla</a:t>
            </a:r>
            <a:r>
              <a:rPr lang="fi-FI" sz="1400" i="1" dirty="0"/>
              <a:t> on </a:t>
            </a:r>
            <a:r>
              <a:rPr lang="fi-FI" sz="1400" i="1" dirty="0" err="1"/>
              <a:t>oikeesti</a:t>
            </a:r>
            <a:r>
              <a:rPr lang="fi-FI" sz="1400" i="1" dirty="0"/>
              <a:t> hyvä mieli ja </a:t>
            </a:r>
            <a:r>
              <a:rPr lang="fi-FI" sz="1400" i="1" dirty="0" err="1"/>
              <a:t>tarkotus</a:t>
            </a:r>
            <a:r>
              <a:rPr lang="fi-FI" sz="1400" i="1" dirty="0"/>
              <a:t> siihen </a:t>
            </a:r>
            <a:r>
              <a:rPr lang="fi-FI" sz="1400" dirty="0"/>
              <a:t>(Jonna)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80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0C911C-4718-1CEE-84BE-6E30ECC4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Työtyytyväisyys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33CC845-24D8-F21A-81E8-28C27BD52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021007"/>
              </p:ext>
            </p:extLst>
          </p:nvPr>
        </p:nvGraphicFramePr>
        <p:xfrm>
          <a:off x="1116013" y="2478088"/>
          <a:ext cx="1016793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312">
                  <a:extLst>
                    <a:ext uri="{9D8B030D-6E8A-4147-A177-3AD203B41FA5}">
                      <a16:colId xmlns:a16="http://schemas.microsoft.com/office/drawing/2014/main" val="1832005069"/>
                    </a:ext>
                  </a:extLst>
                </a:gridCol>
                <a:gridCol w="3389312">
                  <a:extLst>
                    <a:ext uri="{9D8B030D-6E8A-4147-A177-3AD203B41FA5}">
                      <a16:colId xmlns:a16="http://schemas.microsoft.com/office/drawing/2014/main" val="2276546543"/>
                    </a:ext>
                  </a:extLst>
                </a:gridCol>
                <a:gridCol w="3389312">
                  <a:extLst>
                    <a:ext uri="{9D8B030D-6E8A-4147-A177-3AD203B41FA5}">
                      <a16:colId xmlns:a16="http://schemas.microsoft.com/office/drawing/2014/main" val="595380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Mikä huonontaa työilmapiiriä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Mikä parantaa työilmapiiriä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Mikä saa ajattelemaan alanvaihtoa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33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Hoiva-alan negatiivinen maine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Huono johtaminen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Pieni yksikkö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Motivoituneet työtoverit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Arvostuksen puute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Kuormitus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Huono palkka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998195"/>
                  </a:ext>
                </a:extLst>
              </a:tr>
            </a:tbl>
          </a:graphicData>
        </a:graphic>
      </p:graphicFrame>
      <p:sp>
        <p:nvSpPr>
          <p:cNvPr id="3" name="Puhekupla: Suorakulmio, kulmat pyöristettu 2">
            <a:extLst>
              <a:ext uri="{FF2B5EF4-FFF2-40B4-BE49-F238E27FC236}">
                <a16:creationId xmlns:a16="http://schemas.microsoft.com/office/drawing/2014/main" id="{E023BFA2-66F5-3001-74B9-231B6B05DB85}"/>
              </a:ext>
            </a:extLst>
          </p:cNvPr>
          <p:cNvSpPr/>
          <p:nvPr/>
        </p:nvSpPr>
        <p:spPr>
          <a:xfrm>
            <a:off x="1349406" y="4669654"/>
            <a:ext cx="10167936" cy="1639706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89D3EB3-3555-EEF0-D4C0-9D313AE2768C}"/>
              </a:ext>
            </a:extLst>
          </p:cNvPr>
          <p:cNvSpPr txBox="1"/>
          <p:nvPr/>
        </p:nvSpPr>
        <p:spPr>
          <a:xfrm>
            <a:off x="1606858" y="4882718"/>
            <a:ext cx="97831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fi-FI" sz="1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Mut</a:t>
            </a:r>
            <a:r>
              <a:rPr lang="fi-FI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sitten myös </a:t>
            </a:r>
            <a:r>
              <a:rPr lang="fi-FI" sz="1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semmonen</a:t>
            </a:r>
            <a:r>
              <a:rPr lang="fi-FI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mikä ehkä </a:t>
            </a:r>
            <a:r>
              <a:rPr lang="fi-FI" sz="1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itellä</a:t>
            </a:r>
            <a:r>
              <a:rPr lang="fi-FI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fi-FI" sz="1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tullu</a:t>
            </a:r>
            <a:r>
              <a:rPr lang="fi-FI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ajatuksena, </a:t>
            </a:r>
            <a:r>
              <a:rPr lang="fi-FI" sz="1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tää</a:t>
            </a:r>
            <a:r>
              <a:rPr lang="fi-FI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että tavallaan hoiva-alan arvostus on huonoa ulkoapäin. Elikkä se, että tavallaan se tärkeä työ, mitä </a:t>
            </a:r>
            <a:r>
              <a:rPr lang="fi-FI" sz="1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tehään</a:t>
            </a:r>
            <a:r>
              <a:rPr lang="fi-FI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siellä asukkaiden, ikääntyneiden asukkaiden, muistisairaiden asukkaiden kanssa, niin se tärkeä työ ei näy ulospäin sillä lailla. Vaan se, että mitä ulospäin näkyy, </a:t>
            </a:r>
            <a:r>
              <a:rPr lang="fi-FI" sz="1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fi-FI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 se kaikki negatiivinen.”</a:t>
            </a:r>
            <a:r>
              <a:rPr lang="fi-FI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(Leila)</a:t>
            </a:r>
            <a:endParaRPr lang="fi-FI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616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AC9366-6174-5A6C-9E85-F7A4DB43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 err="1"/>
              <a:t>Delfoi-asiantuntijapaneeli</a:t>
            </a:r>
            <a:endParaRPr lang="en-US" sz="3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Vesi">
            <a:extLst>
              <a:ext uri="{FF2B5EF4-FFF2-40B4-BE49-F238E27FC236}">
                <a16:creationId xmlns:a16="http://schemas.microsoft.com/office/drawing/2014/main" id="{EC3CE45E-4234-0815-A5B6-2D662046B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0099" y="625683"/>
            <a:ext cx="545538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63C9ED3-FD8D-E3D6-4902-A19310E8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fi-FI" sz="3400"/>
              <a:t>Delfoi-metodi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A06EE0-C6B1-607F-E4A8-57EB1F51A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fi-FI" sz="1600">
                <a:effectLst/>
                <a:ea typeface="Calibri" panose="020F0502020204030204" pitchFamily="34" charset="0"/>
              </a:rPr>
              <a:t>Delfoi-menetelmä sijoittuu osaksi tulevaisuudentutkimusta, jonka tavoitteena on tuottaa erilaisia vaihtoehtoja tietyn ilmiön tilanteesta tulevaisuudessa (Kuusi, 2017). </a:t>
            </a:r>
          </a:p>
          <a:p>
            <a:r>
              <a:rPr lang="fi-FI" sz="1600">
                <a:ea typeface="Calibri" panose="020F0502020204030204" pitchFamily="34" charset="0"/>
              </a:rPr>
              <a:t>H</a:t>
            </a:r>
            <a:r>
              <a:rPr lang="fi-FI" sz="1600">
                <a:effectLst/>
                <a:ea typeface="Calibri" panose="020F0502020204030204" pitchFamily="34" charset="0"/>
              </a:rPr>
              <a:t>yödynnetään usein tilanteissa, joissa ollaan kiinnostuneita asiantuntijoiden näkemyksistä liittyen tulevaisuuden mahdollisiin kehityskulkuihin</a:t>
            </a:r>
          </a:p>
          <a:p>
            <a:r>
              <a:rPr lang="fi-FI" sz="1600">
                <a:effectLst/>
                <a:ea typeface="Calibri" panose="020F0502020204030204" pitchFamily="34" charset="0"/>
              </a:rPr>
              <a:t>Delfoi -tutkimuksessa voidaan pyrkiä tuottamaan konsensusta, eli paneelin yksimielisyyttä tulevaisuuden kehityskuluista (vrt. dissensus)</a:t>
            </a:r>
            <a:endParaRPr lang="fi-FI" sz="1600"/>
          </a:p>
        </p:txBody>
      </p:sp>
      <p:pic>
        <p:nvPicPr>
          <p:cNvPr id="5" name="Picture 4" descr="Calculus kaava">
            <a:extLst>
              <a:ext uri="{FF2B5EF4-FFF2-40B4-BE49-F238E27FC236}">
                <a16:creationId xmlns:a16="http://schemas.microsoft.com/office/drawing/2014/main" id="{CF584326-1BD2-E906-0D2D-FB3BE4E5A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7" r="19519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067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07322E48-338D-8569-3287-44B656809C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209069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143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649AA2-F9C2-A1C3-A72A-9DB30225F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asiantuntijat olivat yhtä mieltä?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E151E150-C8D4-49F4-BCB7-A6ECD09ACCC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5173111"/>
              </p:ext>
            </p:extLst>
          </p:nvPr>
        </p:nvGraphicFramePr>
        <p:xfrm>
          <a:off x="962746" y="2276606"/>
          <a:ext cx="8181254" cy="1475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81254">
                  <a:extLst>
                    <a:ext uri="{9D8B030D-6E8A-4147-A177-3AD203B41FA5}">
                      <a16:colId xmlns:a16="http://schemas.microsoft.com/office/drawing/2014/main" val="2446855192"/>
                    </a:ext>
                  </a:extLst>
                </a:gridCol>
              </a:tblGrid>
              <a:tr h="3705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</a:rPr>
                        <a:t>Teknologia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</a:rPr>
                        <a:t>tulevaisuudessa</a:t>
                      </a:r>
                      <a:endParaRPr lang="fi-FI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64" marR="57064" marT="30117" marB="0"/>
                </a:tc>
                <a:extLst>
                  <a:ext uri="{0D108BD9-81ED-4DB2-BD59-A6C34878D82A}">
                    <a16:rowId xmlns:a16="http://schemas.microsoft.com/office/drawing/2014/main" val="1487437658"/>
                  </a:ext>
                </a:extLst>
              </a:tr>
              <a:tr h="37056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</a:rPr>
                        <a:t>Teknologiaa tullaan tulevaisuudessa lisäämään hoivatyöhön</a:t>
                      </a:r>
                      <a:endParaRPr lang="fi-FI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64" marR="57064" marT="30117" marB="0"/>
                </a:tc>
                <a:extLst>
                  <a:ext uri="{0D108BD9-81ED-4DB2-BD59-A6C34878D82A}">
                    <a16:rowId xmlns:a16="http://schemas.microsoft.com/office/drawing/2014/main" val="2844073800"/>
                  </a:ext>
                </a:extLst>
              </a:tr>
              <a:tr h="73463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</a:rPr>
                        <a:t>Etäpalveluita tullaan jatkossa hyödyntämään aiempaa enemmän kotihoidossa</a:t>
                      </a:r>
                      <a:endParaRPr lang="fi-FI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64" marR="57064" marT="30117" marB="0"/>
                </a:tc>
                <a:extLst>
                  <a:ext uri="{0D108BD9-81ED-4DB2-BD59-A6C34878D82A}">
                    <a16:rowId xmlns:a16="http://schemas.microsoft.com/office/drawing/2014/main" val="2593221814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0C0F6908-7939-E626-6CA2-85B58ED49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587170"/>
              </p:ext>
            </p:extLst>
          </p:nvPr>
        </p:nvGraphicFramePr>
        <p:xfrm>
          <a:off x="962746" y="3975958"/>
          <a:ext cx="8181254" cy="2527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81254">
                  <a:extLst>
                    <a:ext uri="{9D8B030D-6E8A-4147-A177-3AD203B41FA5}">
                      <a16:colId xmlns:a16="http://schemas.microsoft.com/office/drawing/2014/main" val="33442177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</a:rPr>
                        <a:t>Hoivan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</a:rPr>
                        <a:t>saatavuus</a:t>
                      </a:r>
                      <a:endParaRPr lang="fi-FI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0"/>
                </a:tc>
                <a:extLst>
                  <a:ext uri="{0D108BD9-81ED-4DB2-BD59-A6C34878D82A}">
                    <a16:rowId xmlns:a16="http://schemas.microsoft.com/office/drawing/2014/main" val="838958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600" b="0">
                          <a:solidFill>
                            <a:schemeClr val="tx1"/>
                          </a:solidFill>
                          <a:effectLst/>
                        </a:rPr>
                        <a:t>Kriteerit ympärivuorokautisen hoivan piiriin pääsemiseksi kiristyvät</a:t>
                      </a:r>
                      <a:endParaRPr lang="fi-FI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0"/>
                </a:tc>
                <a:extLst>
                  <a:ext uri="{0D108BD9-81ED-4DB2-BD59-A6C34878D82A}">
                    <a16:rowId xmlns:a16="http://schemas.microsoft.com/office/drawing/2014/main" val="3842951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600" b="0">
                          <a:solidFill>
                            <a:schemeClr val="tx1"/>
                          </a:solidFill>
                          <a:effectLst/>
                        </a:rPr>
                        <a:t>Omaishoidon osuus ikääntyneiden hoivan tuottamisessa kasvaa</a:t>
                      </a:r>
                      <a:endParaRPr lang="fi-FI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0"/>
                </a:tc>
                <a:extLst>
                  <a:ext uri="{0D108BD9-81ED-4DB2-BD59-A6C34878D82A}">
                    <a16:rowId xmlns:a16="http://schemas.microsoft.com/office/drawing/2014/main" val="1349732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  <a:effectLst/>
                        </a:rPr>
                        <a:t>Heikkokuntoisten ikääntyvien kotona asuminen tulee lisäämään päivystyspalveluiden käyttöä</a:t>
                      </a:r>
                      <a:endParaRPr lang="fi-FI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0"/>
                </a:tc>
                <a:extLst>
                  <a:ext uri="{0D108BD9-81ED-4DB2-BD59-A6C34878D82A}">
                    <a16:rowId xmlns:a16="http://schemas.microsoft.com/office/drawing/2014/main" val="467793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600" b="0">
                          <a:solidFill>
                            <a:schemeClr val="tx1"/>
                          </a:solidFill>
                          <a:effectLst/>
                        </a:rPr>
                        <a:t>Hyvätuloiset ihmiset ostavat yhä suuremman osan hoivapalveluistaan itse</a:t>
                      </a:r>
                      <a:endParaRPr lang="fi-FI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0"/>
                </a:tc>
                <a:extLst>
                  <a:ext uri="{0D108BD9-81ED-4DB2-BD59-A6C34878D82A}">
                    <a16:rowId xmlns:a16="http://schemas.microsoft.com/office/drawing/2014/main" val="373696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</a:rPr>
                        <a:t>Omaishoitajien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</a:rPr>
                        <a:t>tarve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</a:rPr>
                        <a:t>kasvaa</a:t>
                      </a:r>
                      <a:endParaRPr lang="fi-FI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0"/>
                </a:tc>
                <a:extLst>
                  <a:ext uri="{0D108BD9-81ED-4DB2-BD59-A6C34878D82A}">
                    <a16:rowId xmlns:a16="http://schemas.microsoft.com/office/drawing/2014/main" val="3117292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73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D0DFF650-C310-2E00-3AAD-E35AA7C39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785374"/>
              </p:ext>
            </p:extLst>
          </p:nvPr>
        </p:nvGraphicFramePr>
        <p:xfrm>
          <a:off x="4535504" y="1367161"/>
          <a:ext cx="7209654" cy="470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uhekupla: Suorakulmio, kulmat pyöristettu 2">
            <a:extLst>
              <a:ext uri="{FF2B5EF4-FFF2-40B4-BE49-F238E27FC236}">
                <a16:creationId xmlns:a16="http://schemas.microsoft.com/office/drawing/2014/main" id="{B46301D2-661B-3730-4196-CDFBD216B498}"/>
              </a:ext>
            </a:extLst>
          </p:cNvPr>
          <p:cNvSpPr/>
          <p:nvPr/>
        </p:nvSpPr>
        <p:spPr>
          <a:xfrm>
            <a:off x="639192" y="550416"/>
            <a:ext cx="3169328" cy="160685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5753763-7CDC-83DA-063B-329931AF61AD}"/>
              </a:ext>
            </a:extLst>
          </p:cNvPr>
          <p:cNvSpPr txBox="1"/>
          <p:nvPr/>
        </p:nvSpPr>
        <p:spPr>
          <a:xfrm>
            <a:off x="905522" y="941033"/>
            <a:ext cx="246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Kuka maksaa?</a:t>
            </a:r>
          </a:p>
        </p:txBody>
      </p:sp>
      <p:sp>
        <p:nvSpPr>
          <p:cNvPr id="5" name="Puhekupla: Suorakulmio, kulmat pyöristettu 4">
            <a:extLst>
              <a:ext uri="{FF2B5EF4-FFF2-40B4-BE49-F238E27FC236}">
                <a16:creationId xmlns:a16="http://schemas.microsoft.com/office/drawing/2014/main" id="{0B068B0D-8B45-D462-FFE3-45EFE1B52CB5}"/>
              </a:ext>
            </a:extLst>
          </p:cNvPr>
          <p:cNvSpPr/>
          <p:nvPr/>
        </p:nvSpPr>
        <p:spPr>
          <a:xfrm flipH="1">
            <a:off x="639192" y="2954044"/>
            <a:ext cx="3169328" cy="1424867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4B06E13-7738-021F-9A3A-36EDE16CD9A3}"/>
              </a:ext>
            </a:extLst>
          </p:cNvPr>
          <p:cNvSpPr txBox="1"/>
          <p:nvPr/>
        </p:nvSpPr>
        <p:spPr>
          <a:xfrm>
            <a:off x="1322773" y="3481811"/>
            <a:ext cx="222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Saako käyttää?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6FE45EC-C8E6-6669-33DA-E098D45467E3}"/>
              </a:ext>
            </a:extLst>
          </p:cNvPr>
          <p:cNvSpPr/>
          <p:nvPr/>
        </p:nvSpPr>
        <p:spPr>
          <a:xfrm>
            <a:off x="6505575" y="219075"/>
            <a:ext cx="5686425" cy="82867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3383112-AF02-5C6D-A501-D5EA387A2497}"/>
              </a:ext>
            </a:extLst>
          </p:cNvPr>
          <p:cNvSpPr txBox="1"/>
          <p:nvPr/>
        </p:nvSpPr>
        <p:spPr>
          <a:xfrm>
            <a:off x="7350711" y="399495"/>
            <a:ext cx="395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</a:rPr>
              <a:t>TEKNOLOGIA</a:t>
            </a:r>
          </a:p>
        </p:txBody>
      </p:sp>
    </p:spTree>
    <p:extLst>
      <p:ext uri="{BB962C8B-B14F-4D97-AF65-F5344CB8AC3E}">
        <p14:creationId xmlns:p14="http://schemas.microsoft.com/office/powerpoint/2010/main" val="310223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taide, kuvakaappaus, muotoilu&#10;&#10;Kuvaus luotu automaattisesti">
            <a:extLst>
              <a:ext uri="{FF2B5EF4-FFF2-40B4-BE49-F238E27FC236}">
                <a16:creationId xmlns:a16="http://schemas.microsoft.com/office/drawing/2014/main" id="{64E14261-AD2D-4853-460D-3B146B92D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6" b="230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DCF69B-DEAC-7CF2-4FCC-F51A93E4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Skenaariot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63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9199828-1D8B-C4C1-45C3-3874DBCF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fi-FI" sz="3200" dirty="0"/>
              <a:t>Tavoite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FB271E-2F82-6BFC-315F-7AB5271F0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5993892" cy="3560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dirty="0"/>
              <a:t>Tuottaa…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 Kuvaavaa tutkimustietoa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Tulevaisuuteen suuntautuvia näkemyksiä työn organisoinnista ja teknologian merkityksestä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Tietoa työtä tukevasta henkilöstörakenteesta</a:t>
            </a:r>
          </a:p>
          <a:p>
            <a:pPr marL="0" indent="0">
              <a:buNone/>
            </a:pPr>
            <a:r>
              <a:rPr lang="fi-FI" sz="1800" dirty="0"/>
              <a:t>…vanhusten hoivan alalla</a:t>
            </a:r>
          </a:p>
          <a:p>
            <a:endParaRPr lang="fi-FI" sz="1800" dirty="0"/>
          </a:p>
        </p:txBody>
      </p:sp>
      <p:pic>
        <p:nvPicPr>
          <p:cNvPr id="7" name="Graphic 6" descr="Person with Cane">
            <a:extLst>
              <a:ext uri="{FF2B5EF4-FFF2-40B4-BE49-F238E27FC236}">
                <a16:creationId xmlns:a16="http://schemas.microsoft.com/office/drawing/2014/main" id="{45D00D28-9614-AEBF-934A-CA68B2630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9814" y="1329879"/>
            <a:ext cx="4097657" cy="40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7FE4A55A-BF06-BB86-6D65-5773A4D10EA9}"/>
              </a:ext>
            </a:extLst>
          </p:cNvPr>
          <p:cNvSpPr txBox="1"/>
          <p:nvPr/>
        </p:nvSpPr>
        <p:spPr>
          <a:xfrm>
            <a:off x="4972082" y="545587"/>
            <a:ext cx="1304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Maahanmuuttajat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F43DD2AE-E632-908C-0B77-963D9762424E}"/>
              </a:ext>
            </a:extLst>
          </p:cNvPr>
          <p:cNvCxnSpPr/>
          <p:nvPr/>
        </p:nvCxnSpPr>
        <p:spPr>
          <a:xfrm>
            <a:off x="5624186" y="1052186"/>
            <a:ext cx="0" cy="5010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A3080C96-E690-6E64-68D2-4B5B410E7099}"/>
              </a:ext>
            </a:extLst>
          </p:cNvPr>
          <p:cNvCxnSpPr>
            <a:cxnSpLocks/>
          </p:cNvCxnSpPr>
          <p:nvPr/>
        </p:nvCxnSpPr>
        <p:spPr>
          <a:xfrm>
            <a:off x="2314222" y="3554003"/>
            <a:ext cx="6953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DECC434F-0033-0248-8575-B80D809897B2}"/>
              </a:ext>
            </a:extLst>
          </p:cNvPr>
          <p:cNvSpPr txBox="1"/>
          <p:nvPr/>
        </p:nvSpPr>
        <p:spPr>
          <a:xfrm>
            <a:off x="5138763" y="6291594"/>
            <a:ext cx="970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Teknologia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6D6A58B-E168-2084-D0EC-15621E33EE84}"/>
              </a:ext>
            </a:extLst>
          </p:cNvPr>
          <p:cNvSpPr txBox="1"/>
          <p:nvPr/>
        </p:nvSpPr>
        <p:spPr>
          <a:xfrm>
            <a:off x="9403644" y="3399157"/>
            <a:ext cx="2460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Vahva sääntely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B2BEE33-9F8D-C55C-1CB9-465FAED5B05C}"/>
              </a:ext>
            </a:extLst>
          </p:cNvPr>
          <p:cNvSpPr txBox="1"/>
          <p:nvPr/>
        </p:nvSpPr>
        <p:spPr>
          <a:xfrm>
            <a:off x="572622" y="3387082"/>
            <a:ext cx="2142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Heikompi sääntely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81F2504-8349-873F-81C0-5C24151420A2}"/>
              </a:ext>
            </a:extLst>
          </p:cNvPr>
          <p:cNvSpPr txBox="1"/>
          <p:nvPr/>
        </p:nvSpPr>
        <p:spPr>
          <a:xfrm>
            <a:off x="119857" y="146756"/>
            <a:ext cx="185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Hoitajapulan ratkaisut</a:t>
            </a:r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1D761FDD-47BC-2228-83FE-F834E1895A5C}"/>
              </a:ext>
            </a:extLst>
          </p:cNvPr>
          <p:cNvCxnSpPr>
            <a:cxnSpLocks/>
          </p:cNvCxnSpPr>
          <p:nvPr/>
        </p:nvCxnSpPr>
        <p:spPr>
          <a:xfrm flipH="1">
            <a:off x="2139518" y="3554003"/>
            <a:ext cx="71286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D46C683D-C41C-1995-8316-004CC1FC046C}"/>
              </a:ext>
            </a:extLst>
          </p:cNvPr>
          <p:cNvCxnSpPr/>
          <p:nvPr/>
        </p:nvCxnSpPr>
        <p:spPr>
          <a:xfrm>
            <a:off x="5624185" y="1052186"/>
            <a:ext cx="0" cy="51294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orakulmio: Viistottu 10">
            <a:extLst>
              <a:ext uri="{FF2B5EF4-FFF2-40B4-BE49-F238E27FC236}">
                <a16:creationId xmlns:a16="http://schemas.microsoft.com/office/drawing/2014/main" id="{4023A028-DA76-A3B9-F7F0-8F2F4B7ECD0F}"/>
              </a:ext>
            </a:extLst>
          </p:cNvPr>
          <p:cNvSpPr/>
          <p:nvPr/>
        </p:nvSpPr>
        <p:spPr>
          <a:xfrm>
            <a:off x="5829712" y="1292537"/>
            <a:ext cx="3262489" cy="2029321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: Viistottu 12">
            <a:extLst>
              <a:ext uri="{FF2B5EF4-FFF2-40B4-BE49-F238E27FC236}">
                <a16:creationId xmlns:a16="http://schemas.microsoft.com/office/drawing/2014/main" id="{10BF6F46-D356-284C-43A8-1E10D9796F2D}"/>
              </a:ext>
            </a:extLst>
          </p:cNvPr>
          <p:cNvSpPr/>
          <p:nvPr/>
        </p:nvSpPr>
        <p:spPr>
          <a:xfrm>
            <a:off x="5829733" y="3902011"/>
            <a:ext cx="3262468" cy="2122310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: Viistottu 14">
            <a:extLst>
              <a:ext uri="{FF2B5EF4-FFF2-40B4-BE49-F238E27FC236}">
                <a16:creationId xmlns:a16="http://schemas.microsoft.com/office/drawing/2014/main" id="{58014F44-76FA-FEA4-7F5D-D3C70FBF2A12}"/>
              </a:ext>
            </a:extLst>
          </p:cNvPr>
          <p:cNvSpPr/>
          <p:nvPr/>
        </p:nvSpPr>
        <p:spPr>
          <a:xfrm>
            <a:off x="2262417" y="1292537"/>
            <a:ext cx="3156242" cy="2019389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: Viistottu 16">
            <a:extLst>
              <a:ext uri="{FF2B5EF4-FFF2-40B4-BE49-F238E27FC236}">
                <a16:creationId xmlns:a16="http://schemas.microsoft.com/office/drawing/2014/main" id="{02F82037-AAF9-7FE5-2EDC-1B930867A006}"/>
              </a:ext>
            </a:extLst>
          </p:cNvPr>
          <p:cNvSpPr/>
          <p:nvPr/>
        </p:nvSpPr>
        <p:spPr>
          <a:xfrm>
            <a:off x="2262417" y="3866955"/>
            <a:ext cx="3156222" cy="2122302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D22FAD24-9875-00D6-3C8A-7449FF3E20AD}"/>
              </a:ext>
            </a:extLst>
          </p:cNvPr>
          <p:cNvSpPr txBox="1"/>
          <p:nvPr/>
        </p:nvSpPr>
        <p:spPr>
          <a:xfrm>
            <a:off x="6355644" y="2040978"/>
            <a:ext cx="2372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Säännelty maahanmuuttovetoinen hoiva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A8140E5C-FAA2-53A2-4D86-080372FB356A}"/>
              </a:ext>
            </a:extLst>
          </p:cNvPr>
          <p:cNvSpPr txBox="1"/>
          <p:nvPr/>
        </p:nvSpPr>
        <p:spPr>
          <a:xfrm>
            <a:off x="2946400" y="2040978"/>
            <a:ext cx="2025682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Globalisoitunut alustatalous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29F0C94E-A28B-3FF3-BA59-53EDA260A7FD}"/>
              </a:ext>
            </a:extLst>
          </p:cNvPr>
          <p:cNvSpPr txBox="1"/>
          <p:nvPr/>
        </p:nvSpPr>
        <p:spPr>
          <a:xfrm>
            <a:off x="6514679" y="4612228"/>
            <a:ext cx="2213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Kompuroiva, varmisteltu teknologia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D01453D8-8882-0156-2145-00D45BCF9839}"/>
              </a:ext>
            </a:extLst>
          </p:cNvPr>
          <p:cNvSpPr txBox="1"/>
          <p:nvPr/>
        </p:nvSpPr>
        <p:spPr>
          <a:xfrm>
            <a:off x="2681053" y="4630993"/>
            <a:ext cx="2342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Teknologian vallankumous</a:t>
            </a:r>
          </a:p>
        </p:txBody>
      </p:sp>
    </p:spTree>
    <p:extLst>
      <p:ext uri="{BB962C8B-B14F-4D97-AF65-F5344CB8AC3E}">
        <p14:creationId xmlns:p14="http://schemas.microsoft.com/office/powerpoint/2010/main" val="2005524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72894FA0-3D4D-ED5A-498E-46AE452076A9}"/>
              </a:ext>
            </a:extLst>
          </p:cNvPr>
          <p:cNvSpPr/>
          <p:nvPr/>
        </p:nvSpPr>
        <p:spPr>
          <a:xfrm>
            <a:off x="0" y="687780"/>
            <a:ext cx="12192000" cy="699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A7B9221-5EDB-F261-C124-474106473C1E}"/>
              </a:ext>
            </a:extLst>
          </p:cNvPr>
          <p:cNvSpPr txBox="1"/>
          <p:nvPr/>
        </p:nvSpPr>
        <p:spPr>
          <a:xfrm>
            <a:off x="1106314" y="825577"/>
            <a:ext cx="347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Globalisoitunut alustatalous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2DF2F55-7979-E17B-A9F9-A32C18623278}"/>
              </a:ext>
            </a:extLst>
          </p:cNvPr>
          <p:cNvSpPr txBox="1"/>
          <p:nvPr/>
        </p:nvSpPr>
        <p:spPr>
          <a:xfrm>
            <a:off x="6863643" y="825577"/>
            <a:ext cx="451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Säännelty maahanmuuttovetoinen hoiva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BAB5F6B-D082-14DA-4C7E-F5A729F90EC8}"/>
              </a:ext>
            </a:extLst>
          </p:cNvPr>
          <p:cNvSpPr/>
          <p:nvPr/>
        </p:nvSpPr>
        <p:spPr>
          <a:xfrm>
            <a:off x="0" y="687778"/>
            <a:ext cx="383822" cy="61702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7D238D7-67D1-D54E-82FC-DF2508ADD062}"/>
              </a:ext>
            </a:extLst>
          </p:cNvPr>
          <p:cNvSpPr/>
          <p:nvPr/>
        </p:nvSpPr>
        <p:spPr>
          <a:xfrm>
            <a:off x="11796889" y="687778"/>
            <a:ext cx="395111" cy="61702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6ECAA94A-02BA-5B5B-97BD-EBF774D4AA98}"/>
              </a:ext>
            </a:extLst>
          </p:cNvPr>
          <p:cNvSpPr/>
          <p:nvPr/>
        </p:nvSpPr>
        <p:spPr>
          <a:xfrm>
            <a:off x="5458178" y="687780"/>
            <a:ext cx="530578" cy="6170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2D109C8-F06C-EDD5-41CF-621ACCF67C0A}"/>
              </a:ext>
            </a:extLst>
          </p:cNvPr>
          <p:cNvSpPr txBox="1"/>
          <p:nvPr/>
        </p:nvSpPr>
        <p:spPr>
          <a:xfrm>
            <a:off x="2135855" y="5584928"/>
            <a:ext cx="7705801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effectLst/>
                <a:latin typeface="+mj-lt"/>
                <a:ea typeface="Calibri" panose="020F0502020204030204" pitchFamily="34" charset="0"/>
              </a:rPr>
              <a:t>Asiantuntijapaneeli piti todennäköisenä tai erittäin todennäköisenä, että ulkomainen työvoima tulee lisääntymään. Toisaalta teknologian lisäämisestä he olivat vielä enemmän yksimielisiä. Toivottavampana pidettiin kuitenkin ulkomaisen työvoiman lisääntymistä kuin teknologian lisääntymistä</a:t>
            </a:r>
            <a:endParaRPr lang="fi-FI" sz="1600" dirty="0">
              <a:latin typeface="+mj-lt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DFDFAB8C-5F90-C5F4-695E-8A85CDD4D972}"/>
              </a:ext>
            </a:extLst>
          </p:cNvPr>
          <p:cNvSpPr txBox="1"/>
          <p:nvPr/>
        </p:nvSpPr>
        <p:spPr>
          <a:xfrm>
            <a:off x="482600" y="1332706"/>
            <a:ext cx="4772378" cy="411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yövoimapulaan vastataan ulkomaisen työvoiman avulla.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Valvontaa ja sääntelyä madallettu jotta resursseja voidaan kohdentaa tehokkaammin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fi-FI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Haasteet: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Työntekijöiden oikeuksien valvonta on heikompaa (palkka, työsuhteet).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Resurssit perehdyttämiselle ja sitouttamiselle heikot.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Globaalissa kilpailussa työntekijöistä vetovoimatekijöitä voi olla hankala löytää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Kirjaamisen ja dokumentoinnin laatu voi kielitaidon puuttumisen vuoksi heikentyä, tiedolla johtaminen vaikeutuu</a:t>
            </a:r>
            <a:endParaRPr lang="fi-FI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DADA872-EB64-EF89-8AA3-5B8212FCB8A5}"/>
              </a:ext>
            </a:extLst>
          </p:cNvPr>
          <p:cNvSpPr txBox="1"/>
          <p:nvPr/>
        </p:nvSpPr>
        <p:spPr>
          <a:xfrm>
            <a:off x="6096000" y="1332706"/>
            <a:ext cx="5520266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yövoimapulaan vastataan ulkomaisen työvoiman avulla.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Rekrytointia on tehostettu ja hoitajien kielikoulutukseen on panostettu. </a:t>
            </a:r>
          </a:p>
          <a:p>
            <a:pPr algn="just">
              <a:spcAft>
                <a:spcPts val="800"/>
              </a:spcAft>
            </a:pPr>
            <a:endParaRPr lang="fi-FI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fi-FI" sz="14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Haasteet:</a:t>
            </a: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ahvan sääntelyn vaatimukset kuormittavat hoivapalveluiden tuottajia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Byrokratia lisääntyy</a:t>
            </a: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Ulkomaisten hoitajien kielikoulutus ja integraatio maksaa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Teknologian lisääntyminen edellyttää kompetensseja käyttää teknologiaa hoivatyössä</a:t>
            </a:r>
            <a:endParaRPr lang="fi-FI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2A47C8B-AC51-18E9-84B9-2F017BC1ABA9}"/>
              </a:ext>
            </a:extLst>
          </p:cNvPr>
          <p:cNvSpPr/>
          <p:nvPr/>
        </p:nvSpPr>
        <p:spPr>
          <a:xfrm>
            <a:off x="0" y="0"/>
            <a:ext cx="12192000" cy="6877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FC03535-DB40-67E4-6B3E-D46B3129DFCC}"/>
              </a:ext>
            </a:extLst>
          </p:cNvPr>
          <p:cNvSpPr txBox="1"/>
          <p:nvPr/>
        </p:nvSpPr>
        <p:spPr>
          <a:xfrm>
            <a:off x="3973688" y="135467"/>
            <a:ext cx="42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Maahanmuuttovetoinen ratkaisu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3050136C-961D-D501-2A7D-D2987A30A0AD}"/>
              </a:ext>
            </a:extLst>
          </p:cNvPr>
          <p:cNvSpPr txBox="1"/>
          <p:nvPr/>
        </p:nvSpPr>
        <p:spPr>
          <a:xfrm>
            <a:off x="-38922" y="2414886"/>
            <a:ext cx="461665" cy="19210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dirty="0"/>
              <a:t>Heikko valvonta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A6C9AAC-BB48-DDDD-6A4B-83163C98B805}"/>
              </a:ext>
            </a:extLst>
          </p:cNvPr>
          <p:cNvSpPr txBox="1"/>
          <p:nvPr/>
        </p:nvSpPr>
        <p:spPr>
          <a:xfrm>
            <a:off x="11763611" y="2414885"/>
            <a:ext cx="461665" cy="192107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i-FI" dirty="0"/>
              <a:t>Vahva valvonta</a:t>
            </a:r>
          </a:p>
        </p:txBody>
      </p:sp>
    </p:spTree>
    <p:extLst>
      <p:ext uri="{BB962C8B-B14F-4D97-AF65-F5344CB8AC3E}">
        <p14:creationId xmlns:p14="http://schemas.microsoft.com/office/powerpoint/2010/main" val="1464255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72894FA0-3D4D-ED5A-498E-46AE452076A9}"/>
              </a:ext>
            </a:extLst>
          </p:cNvPr>
          <p:cNvSpPr/>
          <p:nvPr/>
        </p:nvSpPr>
        <p:spPr>
          <a:xfrm>
            <a:off x="0" y="687780"/>
            <a:ext cx="12192000" cy="699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2DF2F55-7979-E17B-A9F9-A32C18623278}"/>
              </a:ext>
            </a:extLst>
          </p:cNvPr>
          <p:cNvSpPr txBox="1"/>
          <p:nvPr/>
        </p:nvSpPr>
        <p:spPr>
          <a:xfrm>
            <a:off x="6863643" y="825577"/>
            <a:ext cx="451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Kompuroiva, varmisteltu teknologia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BAB5F6B-D082-14DA-4C7E-F5A729F90EC8}"/>
              </a:ext>
            </a:extLst>
          </p:cNvPr>
          <p:cNvSpPr/>
          <p:nvPr/>
        </p:nvSpPr>
        <p:spPr>
          <a:xfrm>
            <a:off x="0" y="687778"/>
            <a:ext cx="383822" cy="61702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7D238D7-67D1-D54E-82FC-DF2508ADD062}"/>
              </a:ext>
            </a:extLst>
          </p:cNvPr>
          <p:cNvSpPr/>
          <p:nvPr/>
        </p:nvSpPr>
        <p:spPr>
          <a:xfrm>
            <a:off x="11796889" y="687778"/>
            <a:ext cx="395111" cy="61702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6ECAA94A-02BA-5B5B-97BD-EBF774D4AA98}"/>
              </a:ext>
            </a:extLst>
          </p:cNvPr>
          <p:cNvSpPr/>
          <p:nvPr/>
        </p:nvSpPr>
        <p:spPr>
          <a:xfrm>
            <a:off x="5458178" y="687780"/>
            <a:ext cx="530578" cy="6170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559BC43-8583-9ABD-F9AC-C9289B59A49F}"/>
              </a:ext>
            </a:extLst>
          </p:cNvPr>
          <p:cNvSpPr txBox="1"/>
          <p:nvPr/>
        </p:nvSpPr>
        <p:spPr>
          <a:xfrm>
            <a:off x="1554844" y="5787172"/>
            <a:ext cx="90891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>
                <a:effectLst/>
                <a:latin typeface="+mj-lt"/>
                <a:ea typeface="Calibri" panose="020F0502020204030204" pitchFamily="34" charset="0"/>
              </a:rPr>
              <a:t>Asiantuntijapaneeli ei päätynyt konsensukseen siitä, kuinka todennäköisesti teknologian hyödyntäminen tapahtuu tiukan sääntelyn alla. Joskin sääntelyä pidettiin toivottavana tai erittäin toivottavana. </a:t>
            </a:r>
            <a:endParaRPr lang="fi-FI" sz="1600" dirty="0">
              <a:latin typeface="+mj-lt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DADA872-EB64-EF89-8AA3-5B8212FCB8A5}"/>
              </a:ext>
            </a:extLst>
          </p:cNvPr>
          <p:cNvSpPr txBox="1"/>
          <p:nvPr/>
        </p:nvSpPr>
        <p:spPr>
          <a:xfrm>
            <a:off x="6099412" y="1380150"/>
            <a:ext cx="55202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Teknologian mahdollisuudet ja haasteet tunnistetaan yhdessä viranomaisten kanssa, mikä vaatii jatkuvaa panostamista ja resurssien käyttämistä selvitystyöhön.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Hoivahenkilökunnan tarve vähenee suorittavassa hoivatyössä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i-FI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i-FI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Haasteet: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Ratkaisujen kehittäminen on hidasta ja saattaa laahata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Tietosuoja, tietoturva ja tiedonhallinta kasvavat haasteina, ja voivat muodostua muuten hyvien ratkaisujen esteeksi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Resursseja säästyy suorasta hoivatyöstä, mutta siirtyy sääntelyyn, valvontaan, dokumentointiin ja hallintaan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2A47C8B-AC51-18E9-84B9-2F017BC1ABA9}"/>
              </a:ext>
            </a:extLst>
          </p:cNvPr>
          <p:cNvSpPr/>
          <p:nvPr/>
        </p:nvSpPr>
        <p:spPr>
          <a:xfrm>
            <a:off x="0" y="0"/>
            <a:ext cx="12192000" cy="6877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FC03535-DB40-67E4-6B3E-D46B3129DFCC}"/>
              </a:ext>
            </a:extLst>
          </p:cNvPr>
          <p:cNvSpPr txBox="1"/>
          <p:nvPr/>
        </p:nvSpPr>
        <p:spPr>
          <a:xfrm>
            <a:off x="3973688" y="135467"/>
            <a:ext cx="423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Teknologiavetoinen ratkaisu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3050136C-961D-D501-2A7D-D2987A30A0AD}"/>
              </a:ext>
            </a:extLst>
          </p:cNvPr>
          <p:cNvSpPr txBox="1"/>
          <p:nvPr/>
        </p:nvSpPr>
        <p:spPr>
          <a:xfrm>
            <a:off x="-38922" y="2414886"/>
            <a:ext cx="461665" cy="19210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dirty="0"/>
              <a:t>Heikko valvonta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A6C9AAC-BB48-DDDD-6A4B-83163C98B805}"/>
              </a:ext>
            </a:extLst>
          </p:cNvPr>
          <p:cNvSpPr txBox="1"/>
          <p:nvPr/>
        </p:nvSpPr>
        <p:spPr>
          <a:xfrm>
            <a:off x="11763611" y="2414885"/>
            <a:ext cx="461665" cy="192107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i-FI" dirty="0"/>
              <a:t>Vahva valvonta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9159844-4FF0-0247-21B8-82F9DF9D3713}"/>
              </a:ext>
            </a:extLst>
          </p:cNvPr>
          <p:cNvSpPr txBox="1"/>
          <p:nvPr/>
        </p:nvSpPr>
        <p:spPr>
          <a:xfrm>
            <a:off x="456021" y="1438575"/>
            <a:ext cx="487396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Monipuoliset, innovatiiviset ratkaisut tuodaan hoivan tueksi.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Hoivahenkilökunnan tarve vähenee</a:t>
            </a:r>
            <a:endParaRPr lang="fi-FI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Erilaisia teknologisia ratkaisuja kokeillaan, ja niistä parhaat valikoituvat osaksi hoivatyötä.</a:t>
            </a:r>
            <a:endParaRPr lang="fi-FI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i-FI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i-FI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Haasteet: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Kun valvonta keveää, siirtyy vastuu teknologian sopivuuden ja turvallisuuden arvioinnista yksilöille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enen tarpeisiin teknologiaa tuotetaan: vastataanko yksilön hoivan tarpeeseen vai työvoimapulaan?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A0AA27B-A6B9-1EF6-4A92-CF8F4DB83662}"/>
              </a:ext>
            </a:extLst>
          </p:cNvPr>
          <p:cNvSpPr txBox="1"/>
          <p:nvPr/>
        </p:nvSpPr>
        <p:spPr>
          <a:xfrm>
            <a:off x="812801" y="825577"/>
            <a:ext cx="377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Teknologian vallankumous</a:t>
            </a:r>
          </a:p>
        </p:txBody>
      </p:sp>
    </p:spTree>
    <p:extLst>
      <p:ext uri="{BB962C8B-B14F-4D97-AF65-F5344CB8AC3E}">
        <p14:creationId xmlns:p14="http://schemas.microsoft.com/office/powerpoint/2010/main" val="2797139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7FE4A55A-BF06-BB86-6D65-5773A4D10EA9}"/>
              </a:ext>
            </a:extLst>
          </p:cNvPr>
          <p:cNvSpPr txBox="1"/>
          <p:nvPr/>
        </p:nvSpPr>
        <p:spPr>
          <a:xfrm>
            <a:off x="4972081" y="545587"/>
            <a:ext cx="15425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Omaisten ja vapaaehtoisten rooli suuri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F43DD2AE-E632-908C-0B77-963D9762424E}"/>
              </a:ext>
            </a:extLst>
          </p:cNvPr>
          <p:cNvCxnSpPr/>
          <p:nvPr/>
        </p:nvCxnSpPr>
        <p:spPr>
          <a:xfrm>
            <a:off x="5624186" y="1052186"/>
            <a:ext cx="0" cy="5010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A3080C96-E690-6E64-68D2-4B5B410E7099}"/>
              </a:ext>
            </a:extLst>
          </p:cNvPr>
          <p:cNvCxnSpPr>
            <a:cxnSpLocks/>
          </p:cNvCxnSpPr>
          <p:nvPr/>
        </p:nvCxnSpPr>
        <p:spPr>
          <a:xfrm>
            <a:off x="2314222" y="3554003"/>
            <a:ext cx="6953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DECC434F-0033-0248-8575-B80D809897B2}"/>
              </a:ext>
            </a:extLst>
          </p:cNvPr>
          <p:cNvSpPr txBox="1"/>
          <p:nvPr/>
        </p:nvSpPr>
        <p:spPr>
          <a:xfrm>
            <a:off x="5138762" y="6291594"/>
            <a:ext cx="12168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Omaisten ja vapaaehtoisten rooli pieni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6D6A58B-E168-2084-D0EC-15621E33EE84}"/>
              </a:ext>
            </a:extLst>
          </p:cNvPr>
          <p:cNvSpPr txBox="1"/>
          <p:nvPr/>
        </p:nvSpPr>
        <p:spPr>
          <a:xfrm>
            <a:off x="9403644" y="3399157"/>
            <a:ext cx="2460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Julkinen panos pieni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B2BEE33-9F8D-C55C-1CB9-465FAED5B05C}"/>
              </a:ext>
            </a:extLst>
          </p:cNvPr>
          <p:cNvSpPr txBox="1"/>
          <p:nvPr/>
        </p:nvSpPr>
        <p:spPr>
          <a:xfrm>
            <a:off x="572622" y="3387082"/>
            <a:ext cx="2142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Julkinen panos suuri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81F2504-8349-873F-81C0-5C24151420A2}"/>
              </a:ext>
            </a:extLst>
          </p:cNvPr>
          <p:cNvSpPr txBox="1"/>
          <p:nvPr/>
        </p:nvSpPr>
        <p:spPr>
          <a:xfrm>
            <a:off x="119857" y="146756"/>
            <a:ext cx="24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Hoivan kustannusrakenteen ratkaisut</a:t>
            </a:r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1D761FDD-47BC-2228-83FE-F834E1895A5C}"/>
              </a:ext>
            </a:extLst>
          </p:cNvPr>
          <p:cNvCxnSpPr>
            <a:cxnSpLocks/>
          </p:cNvCxnSpPr>
          <p:nvPr/>
        </p:nvCxnSpPr>
        <p:spPr>
          <a:xfrm flipH="1">
            <a:off x="2139518" y="3554003"/>
            <a:ext cx="71286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D46C683D-C41C-1995-8316-004CC1FC046C}"/>
              </a:ext>
            </a:extLst>
          </p:cNvPr>
          <p:cNvCxnSpPr/>
          <p:nvPr/>
        </p:nvCxnSpPr>
        <p:spPr>
          <a:xfrm>
            <a:off x="5624185" y="1052186"/>
            <a:ext cx="0" cy="51294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orakulmio: Viistottu 10">
            <a:extLst>
              <a:ext uri="{FF2B5EF4-FFF2-40B4-BE49-F238E27FC236}">
                <a16:creationId xmlns:a16="http://schemas.microsoft.com/office/drawing/2014/main" id="{4023A028-DA76-A3B9-F7F0-8F2F4B7ECD0F}"/>
              </a:ext>
            </a:extLst>
          </p:cNvPr>
          <p:cNvSpPr/>
          <p:nvPr/>
        </p:nvSpPr>
        <p:spPr>
          <a:xfrm>
            <a:off x="5829712" y="1365072"/>
            <a:ext cx="3262489" cy="1956786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: Viistottu 12">
            <a:extLst>
              <a:ext uri="{FF2B5EF4-FFF2-40B4-BE49-F238E27FC236}">
                <a16:creationId xmlns:a16="http://schemas.microsoft.com/office/drawing/2014/main" id="{10BF6F46-D356-284C-43A8-1E10D9796F2D}"/>
              </a:ext>
            </a:extLst>
          </p:cNvPr>
          <p:cNvSpPr/>
          <p:nvPr/>
        </p:nvSpPr>
        <p:spPr>
          <a:xfrm>
            <a:off x="5829733" y="3902011"/>
            <a:ext cx="3262468" cy="2122310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: Viistottu 14">
            <a:extLst>
              <a:ext uri="{FF2B5EF4-FFF2-40B4-BE49-F238E27FC236}">
                <a16:creationId xmlns:a16="http://schemas.microsoft.com/office/drawing/2014/main" id="{58014F44-76FA-FEA4-7F5D-D3C70FBF2A12}"/>
              </a:ext>
            </a:extLst>
          </p:cNvPr>
          <p:cNvSpPr/>
          <p:nvPr/>
        </p:nvSpPr>
        <p:spPr>
          <a:xfrm>
            <a:off x="2262417" y="1355140"/>
            <a:ext cx="3156242" cy="1956786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: Viistottu 16">
            <a:extLst>
              <a:ext uri="{FF2B5EF4-FFF2-40B4-BE49-F238E27FC236}">
                <a16:creationId xmlns:a16="http://schemas.microsoft.com/office/drawing/2014/main" id="{02F82037-AAF9-7FE5-2EDC-1B930867A006}"/>
              </a:ext>
            </a:extLst>
          </p:cNvPr>
          <p:cNvSpPr/>
          <p:nvPr/>
        </p:nvSpPr>
        <p:spPr>
          <a:xfrm>
            <a:off x="2262417" y="3866955"/>
            <a:ext cx="3156222" cy="2122302"/>
          </a:xfrm>
          <a:prstGeom prst="beve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D22FAD24-9875-00D6-3C8A-7449FF3E20AD}"/>
              </a:ext>
            </a:extLst>
          </p:cNvPr>
          <p:cNvSpPr txBox="1"/>
          <p:nvPr/>
        </p:nvSpPr>
        <p:spPr>
          <a:xfrm>
            <a:off x="6639738" y="2040978"/>
            <a:ext cx="2372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Esimoderni hoiva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A8140E5C-FAA2-53A2-4D86-080372FB356A}"/>
              </a:ext>
            </a:extLst>
          </p:cNvPr>
          <p:cNvSpPr txBox="1"/>
          <p:nvPr/>
        </p:nvSpPr>
        <p:spPr>
          <a:xfrm>
            <a:off x="2848742" y="2040978"/>
            <a:ext cx="2025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Yhteiskehitetty hoiva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29F0C94E-A28B-3FF3-BA59-53EDA260A7FD}"/>
              </a:ext>
            </a:extLst>
          </p:cNvPr>
          <p:cNvSpPr txBox="1"/>
          <p:nvPr/>
        </p:nvSpPr>
        <p:spPr>
          <a:xfrm>
            <a:off x="6514679" y="4665495"/>
            <a:ext cx="2114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Yksityistetyt riskit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D01453D8-8882-0156-2145-00D45BCF9839}"/>
              </a:ext>
            </a:extLst>
          </p:cNvPr>
          <p:cNvSpPr txBox="1"/>
          <p:nvPr/>
        </p:nvSpPr>
        <p:spPr>
          <a:xfrm>
            <a:off x="2681053" y="4630993"/>
            <a:ext cx="2342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Resilientti</a:t>
            </a:r>
            <a:r>
              <a:rPr lang="fi-FI" sz="1400" dirty="0"/>
              <a:t> hyvinvointivaltio</a:t>
            </a:r>
          </a:p>
        </p:txBody>
      </p:sp>
    </p:spTree>
    <p:extLst>
      <p:ext uri="{BB962C8B-B14F-4D97-AF65-F5344CB8AC3E}">
        <p14:creationId xmlns:p14="http://schemas.microsoft.com/office/powerpoint/2010/main" val="3433382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72894FA0-3D4D-ED5A-498E-46AE452076A9}"/>
              </a:ext>
            </a:extLst>
          </p:cNvPr>
          <p:cNvSpPr/>
          <p:nvPr/>
        </p:nvSpPr>
        <p:spPr>
          <a:xfrm>
            <a:off x="0" y="687780"/>
            <a:ext cx="12192000" cy="699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BAB5F6B-D082-14DA-4C7E-F5A729F90EC8}"/>
              </a:ext>
            </a:extLst>
          </p:cNvPr>
          <p:cNvSpPr/>
          <p:nvPr/>
        </p:nvSpPr>
        <p:spPr>
          <a:xfrm>
            <a:off x="0" y="687778"/>
            <a:ext cx="383822" cy="61702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7D238D7-67D1-D54E-82FC-DF2508ADD062}"/>
              </a:ext>
            </a:extLst>
          </p:cNvPr>
          <p:cNvSpPr/>
          <p:nvPr/>
        </p:nvSpPr>
        <p:spPr>
          <a:xfrm>
            <a:off x="11796889" y="687778"/>
            <a:ext cx="395111" cy="61702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6ECAA94A-02BA-5B5B-97BD-EBF774D4AA98}"/>
              </a:ext>
            </a:extLst>
          </p:cNvPr>
          <p:cNvSpPr/>
          <p:nvPr/>
        </p:nvSpPr>
        <p:spPr>
          <a:xfrm>
            <a:off x="5458178" y="687780"/>
            <a:ext cx="530578" cy="6170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559BC43-8583-9ABD-F9AC-C9289B59A49F}"/>
              </a:ext>
            </a:extLst>
          </p:cNvPr>
          <p:cNvSpPr txBox="1"/>
          <p:nvPr/>
        </p:nvSpPr>
        <p:spPr>
          <a:xfrm>
            <a:off x="1245048" y="6208760"/>
            <a:ext cx="953430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>
                <a:effectLst/>
                <a:latin typeface="+mj-lt"/>
                <a:ea typeface="Calibri" panose="020F0502020204030204" pitchFamily="34" charset="0"/>
              </a:rPr>
              <a:t>Asiantuntijapaneeli piti melko todennäköisenä sitä, että ikääntyneet tulevat tulevaisuudessa realisoimaan omaisuuttaan tai käyttämään säästöjään ostaakseen hoivapalveluita</a:t>
            </a:r>
            <a:endParaRPr lang="fi-FI" sz="1600" dirty="0">
              <a:latin typeface="+mj-lt"/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DFDFAB8C-5F90-C5F4-695E-8A85CDD4D972}"/>
              </a:ext>
            </a:extLst>
          </p:cNvPr>
          <p:cNvSpPr txBox="1"/>
          <p:nvPr/>
        </p:nvSpPr>
        <p:spPr>
          <a:xfrm>
            <a:off x="482600" y="1332706"/>
            <a:ext cx="4772378" cy="490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Julkisin varoin tarjottava hoiva on </a:t>
            </a: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minimitasolla, ja sitä tarjotaan vain niille, joilla ei ole varaa maksaa hoivasta. Hoivatarpeen kasvu ei rasita julkista taloutta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Iäkkäät ovat hoivapalveluiden rahoituksen suhteen oman varallisuuden tai vakuutusten varassa. Omaisuutta, mikäli sitä on, realisoidaan hoivan rahoittamiseksi.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Hoivavakuutusten markkinat kasvavat huomattavasti. Myös palveluiden kirjo tulee kasvamaan ja on sidoksissa siihen, mitä tarjotut vakuutukset kattavat.</a:t>
            </a:r>
          </a:p>
          <a:p>
            <a:pPr algn="just">
              <a:spcAft>
                <a:spcPts val="800"/>
              </a:spcAft>
            </a:pPr>
            <a:endParaRPr lang="fi-FI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fi-FI" sz="14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Haasteet:</a:t>
            </a:r>
            <a:endParaRPr lang="fi-FI" sz="14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Eriarvoistuminen: kuka saa hoivaa ja kuka jää ilman.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Palvelut eriarvoistuvat: julkisin varoin tarjottavan minimihoivan laatu tulee heikentymään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Koska hoivasta tulee kallista, kotona asuminen yleistyy ja hoivan piiriin tulevat ovat entistä huonokuntoisempia. Tämän seurauksena työvoimapula lisääntyy.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DADA872-EB64-EF89-8AA3-5B8212FCB8A5}"/>
              </a:ext>
            </a:extLst>
          </p:cNvPr>
          <p:cNvSpPr txBox="1"/>
          <p:nvPr/>
        </p:nvSpPr>
        <p:spPr>
          <a:xfrm>
            <a:off x="6096000" y="1332706"/>
            <a:ext cx="5520266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Läheisten rooli hoivan tarjoajina on suuri ja se vaikuttaa kaikkien sukupolvien elämään.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Hoiva-alan toimijat tekevät läheistä yhteistyötä omaisten ja epävirallisten hoivaajien kanssa.</a:t>
            </a:r>
            <a:endParaRPr lang="fi-FI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Suhteet läheisiin (tai niiden puute) ovat avainasemassa hoivan saatavuudessa.</a:t>
            </a:r>
          </a:p>
          <a:p>
            <a:pPr algn="just">
              <a:spcAft>
                <a:spcPts val="800"/>
              </a:spcAft>
            </a:pPr>
            <a:endParaRPr lang="fi-FI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fi-FI" sz="14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Haasteet: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Läheiset ovat työelämän ja epävirallisen hoivan puristuksissa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Puutteelliset tiedot ja kirjaukset iäkkäiden siirtyessä pitkäaikaisen hoivan piiriin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Negatiiviset vaikutukset ulottuvat muillekin terveydenhuollon sektoreille kuten päivystyskäynneille ja ambulanssikuljetuksille. 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2A47C8B-AC51-18E9-84B9-2F017BC1ABA9}"/>
              </a:ext>
            </a:extLst>
          </p:cNvPr>
          <p:cNvSpPr/>
          <p:nvPr/>
        </p:nvSpPr>
        <p:spPr>
          <a:xfrm>
            <a:off x="0" y="0"/>
            <a:ext cx="12192000" cy="6877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FC03535-DB40-67E4-6B3E-D46B3129DFCC}"/>
              </a:ext>
            </a:extLst>
          </p:cNvPr>
          <p:cNvSpPr txBox="1"/>
          <p:nvPr/>
        </p:nvSpPr>
        <p:spPr>
          <a:xfrm>
            <a:off x="2909711" y="133781"/>
            <a:ext cx="562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Hoivan rahoitus painottuu yksityiseen talouteen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3050136C-961D-D501-2A7D-D2987A30A0AD}"/>
              </a:ext>
            </a:extLst>
          </p:cNvPr>
          <p:cNvSpPr txBox="1"/>
          <p:nvPr/>
        </p:nvSpPr>
        <p:spPr>
          <a:xfrm>
            <a:off x="-52738" y="1450848"/>
            <a:ext cx="461665" cy="47193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dirty="0"/>
              <a:t>Läheisten ja vapaaehtoisten  rooli pieni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A6C9AAC-BB48-DDDD-6A4B-83163C98B805}"/>
              </a:ext>
            </a:extLst>
          </p:cNvPr>
          <p:cNvSpPr txBox="1"/>
          <p:nvPr/>
        </p:nvSpPr>
        <p:spPr>
          <a:xfrm>
            <a:off x="11763611" y="1943785"/>
            <a:ext cx="461665" cy="419397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i-FI" dirty="0"/>
              <a:t>Läheisten ja vapaaehtoisten rooli suuri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94352E5-B325-202A-D766-85015349591C}"/>
              </a:ext>
            </a:extLst>
          </p:cNvPr>
          <p:cNvSpPr txBox="1"/>
          <p:nvPr/>
        </p:nvSpPr>
        <p:spPr>
          <a:xfrm>
            <a:off x="890337" y="818147"/>
            <a:ext cx="399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Yksityistetty riski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4F2AB80-B514-D591-361C-9F5BB8654A3B}"/>
              </a:ext>
            </a:extLst>
          </p:cNvPr>
          <p:cNvSpPr txBox="1"/>
          <p:nvPr/>
        </p:nvSpPr>
        <p:spPr>
          <a:xfrm>
            <a:off x="6671734" y="870761"/>
            <a:ext cx="4289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Esimoderni hoiva</a:t>
            </a:r>
          </a:p>
        </p:txBody>
      </p:sp>
    </p:spTree>
    <p:extLst>
      <p:ext uri="{BB962C8B-B14F-4D97-AF65-F5344CB8AC3E}">
        <p14:creationId xmlns:p14="http://schemas.microsoft.com/office/powerpoint/2010/main" val="710741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72894FA0-3D4D-ED5A-498E-46AE452076A9}"/>
              </a:ext>
            </a:extLst>
          </p:cNvPr>
          <p:cNvSpPr/>
          <p:nvPr/>
        </p:nvSpPr>
        <p:spPr>
          <a:xfrm>
            <a:off x="0" y="687780"/>
            <a:ext cx="12192000" cy="699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2DF2F55-7979-E17B-A9F9-A32C18623278}"/>
              </a:ext>
            </a:extLst>
          </p:cNvPr>
          <p:cNvSpPr txBox="1"/>
          <p:nvPr/>
        </p:nvSpPr>
        <p:spPr>
          <a:xfrm>
            <a:off x="6863643" y="825577"/>
            <a:ext cx="451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Yhteiskehitetty hoiva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BAB5F6B-D082-14DA-4C7E-F5A729F90EC8}"/>
              </a:ext>
            </a:extLst>
          </p:cNvPr>
          <p:cNvSpPr/>
          <p:nvPr/>
        </p:nvSpPr>
        <p:spPr>
          <a:xfrm>
            <a:off x="0" y="687778"/>
            <a:ext cx="383822" cy="61702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7D238D7-67D1-D54E-82FC-DF2508ADD062}"/>
              </a:ext>
            </a:extLst>
          </p:cNvPr>
          <p:cNvSpPr/>
          <p:nvPr/>
        </p:nvSpPr>
        <p:spPr>
          <a:xfrm>
            <a:off x="11796889" y="687778"/>
            <a:ext cx="395111" cy="61702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6ECAA94A-02BA-5B5B-97BD-EBF774D4AA98}"/>
              </a:ext>
            </a:extLst>
          </p:cNvPr>
          <p:cNvSpPr/>
          <p:nvPr/>
        </p:nvSpPr>
        <p:spPr>
          <a:xfrm>
            <a:off x="5458178" y="687780"/>
            <a:ext cx="530578" cy="6170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DFDFAB8C-5F90-C5F4-695E-8A85CDD4D972}"/>
              </a:ext>
            </a:extLst>
          </p:cNvPr>
          <p:cNvSpPr txBox="1"/>
          <p:nvPr/>
        </p:nvSpPr>
        <p:spPr>
          <a:xfrm>
            <a:off x="482600" y="1332706"/>
            <a:ext cx="4772378" cy="385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Pohjoismaisen hyvinvointimallin mukaisesti hoivaa on tarjolla kaikille niille, jotka sitä tarvitsevat, läheissuhteista tai varallisuudesta riippumatta.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Julkisen talouden hoivaan osoitetut resurssit käytetään tehostetusti ja vaikuttavuus ja sen arviointi on tärkeää.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Ennaltaehkäisy, kuntoutus ja terveyden edistäminen ovat keskiössä.</a:t>
            </a:r>
          </a:p>
          <a:p>
            <a:pPr algn="just">
              <a:spcAft>
                <a:spcPts val="800"/>
              </a:spcAft>
            </a:pPr>
            <a:endParaRPr lang="fi-FI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fi-FI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Haasteet: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Vaatii merkittävää lisäpanostusta hoivan resurssointiin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Tasapainoisen tilanteen saavuttaminen on hidasta, koska hoivatarve kasvaa ja resurssivaje on päässyt suureksi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i-FI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DADA872-EB64-EF89-8AA3-5B8212FCB8A5}"/>
              </a:ext>
            </a:extLst>
          </p:cNvPr>
          <p:cNvSpPr txBox="1"/>
          <p:nvPr/>
        </p:nvSpPr>
        <p:spPr>
          <a:xfrm>
            <a:off x="6096000" y="1375560"/>
            <a:ext cx="5520266" cy="407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Julkinen sektori, kolmas sektori ja läheiset täydentävät toisiaan hyvinvointi- ja hoivapalvelujen tuottajina.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Iäkkäiden yksilölliset ja kokonaisvaltaiset tarpeet tulevat paremmin huomioiduksi.</a:t>
            </a:r>
          </a:p>
          <a:p>
            <a:pPr algn="just">
              <a:spcAft>
                <a:spcPts val="800"/>
              </a:spcAft>
            </a:pPr>
            <a:endParaRPr lang="fi-FI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fi-FI" sz="1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Haasteet: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Omaishoidon ja kolmannen sektorin muuttuva rooli osana palvelujärjestelmää vaatii myös resursseja: koulutus, osaaminen, valvonta, dokumentointi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Iäkkäät, joilla heikot sosiaaliset verkostot, ovat eriarvoisessa asemassa</a:t>
            </a:r>
          </a:p>
          <a:p>
            <a:pPr marL="171450" indent="-1714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Läheishoitajien työelämään osallistuminen vaikeutuu, ja tällä on vaikutuksia paitsi läheisten jaksamiseen, myös työllisyysasteeseen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i-FI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2A47C8B-AC51-18E9-84B9-2F017BC1ABA9}"/>
              </a:ext>
            </a:extLst>
          </p:cNvPr>
          <p:cNvSpPr/>
          <p:nvPr/>
        </p:nvSpPr>
        <p:spPr>
          <a:xfrm>
            <a:off x="0" y="0"/>
            <a:ext cx="12192000" cy="6877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FC03535-DB40-67E4-6B3E-D46B3129DFCC}"/>
              </a:ext>
            </a:extLst>
          </p:cNvPr>
          <p:cNvSpPr txBox="1"/>
          <p:nvPr/>
        </p:nvSpPr>
        <p:spPr>
          <a:xfrm>
            <a:off x="3304032" y="135467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Julkisen talouden panostus hoivaan suurta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3050136C-961D-D501-2A7D-D2987A30A0AD}"/>
              </a:ext>
            </a:extLst>
          </p:cNvPr>
          <p:cNvSpPr txBox="1"/>
          <p:nvPr/>
        </p:nvSpPr>
        <p:spPr>
          <a:xfrm>
            <a:off x="-49624" y="1816646"/>
            <a:ext cx="461665" cy="42366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i-FI" dirty="0"/>
              <a:t>Läheisten ja vapaaehtoisten rooli pieni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A6C9AAC-BB48-DDDD-6A4B-83163C98B805}"/>
              </a:ext>
            </a:extLst>
          </p:cNvPr>
          <p:cNvSpPr txBox="1"/>
          <p:nvPr/>
        </p:nvSpPr>
        <p:spPr>
          <a:xfrm>
            <a:off x="11763611" y="2075469"/>
            <a:ext cx="461665" cy="408954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i-FI" dirty="0"/>
              <a:t>Läheisten ja vapaaehtoisten rooli suuri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E3E8F18-5015-3FBB-68B5-9B87DFAFBBDE}"/>
              </a:ext>
            </a:extLst>
          </p:cNvPr>
          <p:cNvSpPr txBox="1"/>
          <p:nvPr/>
        </p:nvSpPr>
        <p:spPr>
          <a:xfrm>
            <a:off x="962526" y="825577"/>
            <a:ext cx="362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/>
              <a:t>Resilientti</a:t>
            </a:r>
            <a:r>
              <a:rPr lang="fi-FI" b="1" dirty="0"/>
              <a:t> hyvinvointivaltio</a:t>
            </a:r>
          </a:p>
        </p:txBody>
      </p:sp>
      <p:sp>
        <p:nvSpPr>
          <p:cNvPr id="3" name="Tekstiruutu 12">
            <a:extLst>
              <a:ext uri="{FF2B5EF4-FFF2-40B4-BE49-F238E27FC236}">
                <a16:creationId xmlns:a16="http://schemas.microsoft.com/office/drawing/2014/main" id="{62CE5B20-8836-CE15-7874-20C46F6F4E66}"/>
              </a:ext>
            </a:extLst>
          </p:cNvPr>
          <p:cNvSpPr txBox="1"/>
          <p:nvPr/>
        </p:nvSpPr>
        <p:spPr>
          <a:xfrm>
            <a:off x="1483152" y="5550296"/>
            <a:ext cx="901120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fi-FI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Asiantuntijapaneli piti todennäköisenä sitä, että hoiva-alan henkilöstöpula ja hyvinvointialueiden rahoituksen leikkaukset johtavat epävirallisen hoivan lisääntymiseen. Tämä puolestaan edellyttää työssäkäyvien omaishoitajien tukeen panostamista</a:t>
            </a:r>
            <a:endParaRPr lang="fi-FI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7730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2A568A-CBBC-79A1-C0E6-067E1C9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85800"/>
            <a:ext cx="10506456" cy="1157005"/>
          </a:xfrm>
        </p:spPr>
        <p:txBody>
          <a:bodyPr anchor="b">
            <a:normAutofit/>
          </a:bodyPr>
          <a:lstStyle/>
          <a:p>
            <a:r>
              <a:rPr lang="fi-FI" sz="4800" dirty="0"/>
              <a:t>Johtopäätökset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3FD2D2E1-BD8D-B8AB-5440-673C58FA4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521722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150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C80C7F80-7B95-23AE-8856-990718737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356201"/>
              </p:ext>
            </p:extLst>
          </p:nvPr>
        </p:nvGraphicFramePr>
        <p:xfrm>
          <a:off x="4965192" y="1085849"/>
          <a:ext cx="6729984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isällön paikkamerkki 5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5B1F5DD7-48B2-C6BE-DAF4-A262C43F27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1" y="1618454"/>
            <a:ext cx="3105086" cy="36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0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554234B-D701-4D72-7D09-4CBD7884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25" y="1625044"/>
            <a:ext cx="2777649" cy="3294809"/>
          </a:xfrm>
        </p:spPr>
      </p:pic>
      <p:graphicFrame>
        <p:nvGraphicFramePr>
          <p:cNvPr id="9" name="Sisällön paikkamerkki 3">
            <a:extLst>
              <a:ext uri="{FF2B5EF4-FFF2-40B4-BE49-F238E27FC236}">
                <a16:creationId xmlns:a16="http://schemas.microsoft.com/office/drawing/2014/main" id="{51679677-9196-8647-371A-514FEC452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9297"/>
              </p:ext>
            </p:extLst>
          </p:nvPr>
        </p:nvGraphicFramePr>
        <p:xfrm>
          <a:off x="4965192" y="371475"/>
          <a:ext cx="6729984" cy="543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0354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C80C7F80-7B95-23AE-8856-9907187379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953846"/>
              </p:ext>
            </p:extLst>
          </p:nvPr>
        </p:nvGraphicFramePr>
        <p:xfrm>
          <a:off x="4906202" y="1085849"/>
          <a:ext cx="6729984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isällön paikkamerkki 5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5B1F5DD7-48B2-C6BE-DAF4-A262C43F27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1" y="1618454"/>
            <a:ext cx="3105086" cy="3621091"/>
          </a:xfrm>
          <a:prstGeom prst="rect">
            <a:avLst/>
          </a:prstGeom>
        </p:spPr>
      </p:pic>
      <p:pic>
        <p:nvPicPr>
          <p:cNvPr id="2" name="Kuva 1" descr="Kuva, joka sisältää kohteen teksti, Fontti, kuvakaappaus, Grafiikka&#10;&#10;Kuvaus luotu automaattisesti">
            <a:extLst>
              <a:ext uri="{FF2B5EF4-FFF2-40B4-BE49-F238E27FC236}">
                <a16:creationId xmlns:a16="http://schemas.microsoft.com/office/drawing/2014/main" id="{613E7E72-CF88-5236-072B-AC0DC82F9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2" y="1591504"/>
            <a:ext cx="3105086" cy="37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8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A4EF47A-1D36-37CB-F893-E038D29AA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282866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B4C32C29-F70F-2341-1572-67A8355BFDB8}"/>
              </a:ext>
            </a:extLst>
          </p:cNvPr>
          <p:cNvSpPr txBox="1"/>
          <p:nvPr/>
        </p:nvSpPr>
        <p:spPr>
          <a:xfrm>
            <a:off x="729916" y="505326"/>
            <a:ext cx="480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295753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D7F67FB-5512-0DFE-3867-68EEB9A4C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Suositukset</a:t>
            </a: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4D667E14-B9CE-133D-A257-0937499A42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892642"/>
              </p:ext>
            </p:extLst>
          </p:nvPr>
        </p:nvGraphicFramePr>
        <p:xfrm>
          <a:off x="564662" y="243241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643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A32E8-8A4A-58C3-FAEA-629699119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0885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EFAEC92A-2230-45B0-A12F-07F9F9EA4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B8C7A17-29BF-E057-DD89-D8B864214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Kiitos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9EDE98C-18F4-AA3B-BF27-4755DBA6C1AD}"/>
              </a:ext>
            </a:extLst>
          </p:cNvPr>
          <p:cNvSpPr txBox="1"/>
          <p:nvPr/>
        </p:nvSpPr>
        <p:spPr>
          <a:xfrm>
            <a:off x="8395867" y="2718054"/>
            <a:ext cx="4445489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300" b="1" dirty="0">
                <a:solidFill>
                  <a:schemeClr val="bg1"/>
                </a:solidFill>
              </a:rPr>
              <a:t>Anu Siren </a:t>
            </a:r>
          </a:p>
          <a:p>
            <a:pPr>
              <a:spcAft>
                <a:spcPts val="600"/>
              </a:spcAft>
            </a:pPr>
            <a:r>
              <a:rPr lang="en-US" sz="1300" dirty="0" err="1">
                <a:solidFill>
                  <a:schemeClr val="bg1"/>
                </a:solidFill>
              </a:rPr>
              <a:t>Gerontologian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professori</a:t>
            </a:r>
            <a:r>
              <a:rPr lang="en-US" sz="1300" dirty="0">
                <a:solidFill>
                  <a:schemeClr val="bg1"/>
                </a:solidFill>
              </a:rPr>
              <a:t>, </a:t>
            </a:r>
            <a:r>
              <a:rPr lang="en-US" sz="1300" dirty="0" err="1">
                <a:solidFill>
                  <a:schemeClr val="bg1"/>
                </a:solidFill>
              </a:rPr>
              <a:t>Tampereen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yliopisto</a:t>
            </a:r>
            <a:endParaRPr lang="en-US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300" dirty="0">
                <a:solidFill>
                  <a:schemeClr val="bg1"/>
                </a:solidFill>
                <a:hlinkClick r:id="rId3"/>
              </a:rPr>
              <a:t>anu.siren@tuni</a:t>
            </a:r>
            <a:r>
              <a:rPr lang="en-US" sz="1300">
                <a:solidFill>
                  <a:schemeClr val="bg1"/>
                </a:solidFill>
                <a:hlinkClick r:id="rId3"/>
              </a:rPr>
              <a:t>.fi</a:t>
            </a:r>
            <a:endParaRPr lang="en-US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300" b="1" dirty="0">
                <a:solidFill>
                  <a:schemeClr val="bg1"/>
                </a:solidFill>
              </a:rPr>
              <a:t>Outi Valkama</a:t>
            </a:r>
          </a:p>
          <a:p>
            <a:pPr>
              <a:spcAft>
                <a:spcPts val="600"/>
              </a:spcAft>
            </a:pPr>
            <a:r>
              <a:rPr lang="en-US" sz="1300" dirty="0" err="1">
                <a:solidFill>
                  <a:schemeClr val="bg1"/>
                </a:solidFill>
              </a:rPr>
              <a:t>Väitöskirjatutkija</a:t>
            </a:r>
            <a:r>
              <a:rPr lang="en-US" sz="1300" dirty="0">
                <a:solidFill>
                  <a:schemeClr val="bg1"/>
                </a:solidFill>
              </a:rPr>
              <a:t>, </a:t>
            </a:r>
            <a:r>
              <a:rPr lang="en-US" sz="1300" dirty="0" err="1">
                <a:solidFill>
                  <a:schemeClr val="bg1"/>
                </a:solidFill>
              </a:rPr>
              <a:t>Tampereen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yliopisto</a:t>
            </a:r>
            <a:endParaRPr lang="en-US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300" dirty="0">
                <a:solidFill>
                  <a:schemeClr val="bg1"/>
                </a:solidFill>
                <a:hlinkClick r:id="rId4"/>
              </a:rPr>
              <a:t>outi.valkama@tuni.fi</a:t>
            </a:r>
            <a:br>
              <a:rPr lang="en-US" sz="1300" dirty="0">
                <a:solidFill>
                  <a:schemeClr val="bg1"/>
                </a:solidFill>
              </a:rPr>
            </a:br>
            <a:br>
              <a:rPr lang="en-US" sz="1300" dirty="0">
                <a:solidFill>
                  <a:schemeClr val="bg1"/>
                </a:solidFill>
              </a:rPr>
            </a:b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7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C92C3CD-7AFC-C10B-78AB-241BE437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r>
              <a:rPr lang="fi-FI" dirty="0"/>
              <a:t>Kuvailevat tulokset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Sisällön paikkamerkki 2">
            <a:extLst>
              <a:ext uri="{FF2B5EF4-FFF2-40B4-BE49-F238E27FC236}">
                <a16:creationId xmlns:a16="http://schemas.microsoft.com/office/drawing/2014/main" id="{E6633F51-F10E-7A79-9200-B5F3FB90A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560460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665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1D359B-688B-0761-70F9-06A98157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kentällä suhtaudutaan teknologiaan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E6CE9B7F-E2A6-F65C-2EB7-79175B99FF1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3724946"/>
              </p:ext>
            </p:extLst>
          </p:nvPr>
        </p:nvGraphicFramePr>
        <p:xfrm>
          <a:off x="372862" y="2153110"/>
          <a:ext cx="5723138" cy="328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144D9817-EAA5-04AF-9859-C5553F60312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34206544"/>
              </p:ext>
            </p:extLst>
          </p:nvPr>
        </p:nvGraphicFramePr>
        <p:xfrm>
          <a:off x="6720396" y="3736630"/>
          <a:ext cx="5317725" cy="278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462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1F3C58-E7A7-2A97-F19D-6402083C4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8240" y="1881671"/>
            <a:ext cx="4937760" cy="82391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Teknologia käytännön työssä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90E11C35-CC6E-CC6C-F9EC-BCC490F9527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766620"/>
              </p:ext>
            </p:extLst>
          </p:nvPr>
        </p:nvGraphicFramePr>
        <p:xfrm>
          <a:off x="1116013" y="3203575"/>
          <a:ext cx="4937125" cy="296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9EAE57F-E71C-8F8C-F865-3C8C9541D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238" y="2045272"/>
            <a:ext cx="4937760" cy="82391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Robotiikan lisäämisestä olisi hyötyä seuraavilla alueilla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8DEF317-B7BD-2D4C-E2DC-3438CC63F9F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12537663"/>
              </p:ext>
            </p:extLst>
          </p:nvPr>
        </p:nvGraphicFramePr>
        <p:xfrm>
          <a:off x="6345238" y="3203575"/>
          <a:ext cx="4938712" cy="296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tsikko 1">
            <a:extLst>
              <a:ext uri="{FF2B5EF4-FFF2-40B4-BE49-F238E27FC236}">
                <a16:creationId xmlns:a16="http://schemas.microsoft.com/office/drawing/2014/main" id="{298677B6-9E64-A1C0-6AA9-7CDAA827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/>
          <a:lstStyle/>
          <a:p>
            <a:r>
              <a:rPr lang="fi-FI" dirty="0"/>
              <a:t>Miten kentällä suhtaudutaan teknologiaan</a:t>
            </a:r>
          </a:p>
        </p:txBody>
      </p:sp>
    </p:spTree>
    <p:extLst>
      <p:ext uri="{BB962C8B-B14F-4D97-AF65-F5344CB8AC3E}">
        <p14:creationId xmlns:p14="http://schemas.microsoft.com/office/powerpoint/2010/main" val="20086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9A617F1C-048F-14A5-4F74-F6BD5097A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50854"/>
              </p:ext>
            </p:extLst>
          </p:nvPr>
        </p:nvGraphicFramePr>
        <p:xfrm>
          <a:off x="4965700" y="1709738"/>
          <a:ext cx="6729413" cy="409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C187BA6-54FA-BF44-821D-C9478A03B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1580444"/>
            <a:ext cx="3099816" cy="1848556"/>
          </a:xfrm>
        </p:spPr>
        <p:txBody>
          <a:bodyPr>
            <a:noAutofit/>
          </a:bodyPr>
          <a:lstStyle/>
          <a:p>
            <a:r>
              <a:rPr lang="fi-FI" sz="1600" dirty="0"/>
              <a:t>Mitä enemmän koettiin saatavan tukea ja apua yleisesti esihenkilöltä sitä enemmän koettiin, että omaa osaamista oli mahdollista käyttää työssä (p&lt;0.05). </a:t>
            </a:r>
          </a:p>
          <a:p>
            <a:endParaRPr lang="fi-FI" sz="1600" dirty="0"/>
          </a:p>
          <a:p>
            <a:r>
              <a:rPr lang="fi-FI" sz="1600" dirty="0"/>
              <a:t>Kuitenkin 60 % koki, että omassa organisaatiossa palkitaan hyvästä työsuorituksesta vähän tai ei ollenkaan.</a:t>
            </a:r>
          </a:p>
        </p:txBody>
      </p:sp>
    </p:spTree>
    <p:extLst>
      <p:ext uri="{BB962C8B-B14F-4D97-AF65-F5344CB8AC3E}">
        <p14:creationId xmlns:p14="http://schemas.microsoft.com/office/powerpoint/2010/main" val="36276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0DCD14-E40D-5160-F70C-06901AE1A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Teknologian käyttäminen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032B1A7-21BA-A8D5-45D8-4E3763E91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643572"/>
              </p:ext>
            </p:extLst>
          </p:nvPr>
        </p:nvGraphicFramePr>
        <p:xfrm>
          <a:off x="1116013" y="2478088"/>
          <a:ext cx="10167937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779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1BE8D4-6AC0-AA0D-C1C1-C678FDAF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Järjestelmien käyttäminen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302E25BB-9282-F307-4E5A-4B7DDCD185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904065"/>
              </p:ext>
            </p:extLst>
          </p:nvPr>
        </p:nvGraphicFramePr>
        <p:xfrm>
          <a:off x="1012031" y="2309412"/>
          <a:ext cx="10167937" cy="369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298071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120FEC54095B42A7AC6E42F843B9A1" ma:contentTypeVersion="4" ma:contentTypeDescription="Luo uusi asiakirja." ma:contentTypeScope="" ma:versionID="111222ea4889853012836f8a6a069e32">
  <xsd:schema xmlns:xsd="http://www.w3.org/2001/XMLSchema" xmlns:xs="http://www.w3.org/2001/XMLSchema" xmlns:p="http://schemas.microsoft.com/office/2006/metadata/properties" xmlns:ns2="eb44923d-1264-4f29-a79e-ba4f153df2f7" targetNamespace="http://schemas.microsoft.com/office/2006/metadata/properties" ma:root="true" ma:fieldsID="463faf5289c0902ed77a68bc5906aa94" ns2:_="">
    <xsd:import namespace="eb44923d-1264-4f29-a79e-ba4f153df2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4923d-1264-4f29-a79e-ba4f153df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6289D8-B27D-4194-A136-33B69BCA8D9A}">
  <ds:schemaRefs>
    <ds:schemaRef ds:uri="eb44923d-1264-4f29-a79e-ba4f153df2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E68B1D7-B746-42F2-9010-1F6934F9DD44}">
  <ds:schemaRefs>
    <ds:schemaRef ds:uri="eb44923d-1264-4f29-a79e-ba4f153df2f7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8BB706-EB44-4551-B094-0FE157B42E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1484</Words>
  <Application>Microsoft Office PowerPoint</Application>
  <PresentationFormat>Laajakuva</PresentationFormat>
  <Paragraphs>244</Paragraphs>
  <Slides>31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7" baseType="lpstr">
      <vt:lpstr>Arial</vt:lpstr>
      <vt:lpstr>Avenir Next LT Pro</vt:lpstr>
      <vt:lpstr>Calibri</vt:lpstr>
      <vt:lpstr>Times New Roman</vt:lpstr>
      <vt:lpstr>Wingdings</vt:lpstr>
      <vt:lpstr>AccentBoxVTI</vt:lpstr>
      <vt:lpstr>Miten hoivataan ikääntyvä Suomi</vt:lpstr>
      <vt:lpstr>Tavoite</vt:lpstr>
      <vt:lpstr>PowerPoint-esitys</vt:lpstr>
      <vt:lpstr>Kuvailevat tulokset</vt:lpstr>
      <vt:lpstr>Miten kentällä suhtaudutaan teknologiaan</vt:lpstr>
      <vt:lpstr>Miten kentällä suhtaudutaan teknologiaan</vt:lpstr>
      <vt:lpstr>PowerPoint-esitys</vt:lpstr>
      <vt:lpstr>Teknologian käyttäminen</vt:lpstr>
      <vt:lpstr>Järjestelmien käyttäminen</vt:lpstr>
      <vt:lpstr>Työyksikön ilmapiiri</vt:lpstr>
      <vt:lpstr>Teknologia hoivatyöntekijöiden kokemuksissa</vt:lpstr>
      <vt:lpstr>Työnjako</vt:lpstr>
      <vt:lpstr>Työtyytyväisyys</vt:lpstr>
      <vt:lpstr>Delfoi-asiantuntijapaneeli</vt:lpstr>
      <vt:lpstr>Delfoi-metodi</vt:lpstr>
      <vt:lpstr>PowerPoint-esitys</vt:lpstr>
      <vt:lpstr>Mistä asiantuntijat olivat yhtä mieltä?</vt:lpstr>
      <vt:lpstr>PowerPoint-esitys</vt:lpstr>
      <vt:lpstr>Skenaariot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Johtopäätökset</vt:lpstr>
      <vt:lpstr>PowerPoint-esitys</vt:lpstr>
      <vt:lpstr>PowerPoint-esitys</vt:lpstr>
      <vt:lpstr>PowerPoint-esitys</vt:lpstr>
      <vt:lpstr>Suositukset</vt:lpstr>
      <vt:lpstr>Kiitos</vt:lpstr>
    </vt:vector>
  </TitlesOfParts>
  <Company>Tampere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Ikääntyvien hoivan tulevaisuus</dc:title>
  <dc:creator>Outi Valkama (TAU)</dc:creator>
  <cp:lastModifiedBy>Amanda Laukkanen</cp:lastModifiedBy>
  <cp:revision>3</cp:revision>
  <dcterms:created xsi:type="dcterms:W3CDTF">2024-02-01T19:50:23Z</dcterms:created>
  <dcterms:modified xsi:type="dcterms:W3CDTF">2024-02-15T08:11:32Z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0x010100FA120FEC54095B42A7AC6E42F843B9A1</vt:lpwstr>
  </property>
</Properties>
</file>