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878" r:id="rId3"/>
    <p:sldMasterId id="2147483872" r:id="rId4"/>
    <p:sldMasterId id="2147483648" r:id="rId5"/>
    <p:sldMasterId id="2147483741" r:id="rId6"/>
    <p:sldMasterId id="2147483779" r:id="rId7"/>
  </p:sldMasterIdLst>
  <p:notesMasterIdLst>
    <p:notesMasterId r:id="rId15"/>
  </p:notesMasterIdLst>
  <p:handoutMasterIdLst>
    <p:handoutMasterId r:id="rId16"/>
  </p:handoutMasterIdLst>
  <p:sldIdLst>
    <p:sldId id="437" r:id="rId8"/>
    <p:sldId id="453" r:id="rId9"/>
    <p:sldId id="457" r:id="rId10"/>
    <p:sldId id="281" r:id="rId11"/>
    <p:sldId id="454" r:id="rId12"/>
    <p:sldId id="455" r:id="rId13"/>
    <p:sldId id="456" r:id="rId14"/>
  </p:sldIdLst>
  <p:sldSz cx="12192000" cy="6858000"/>
  <p:notesSz cx="6805613" cy="9944100"/>
  <p:embeddedFontLst>
    <p:embeddedFont>
      <p:font typeface="Calibri" panose="020F0502020204030204" pitchFamily="34" charset="0"/>
      <p:regular r:id="rId17"/>
      <p:bold r:id="rId17"/>
      <p:italic r:id="rId17"/>
      <p:boldItalic r:id="rId17"/>
    </p:embeddedFont>
    <p:embeddedFont>
      <p:font typeface="Franklin Gothic Book" panose="020B0503020102020204" pitchFamily="34" charset="0"/>
      <p:regular r:id="rId17"/>
      <p:italic r:id="rId17"/>
    </p:embeddedFont>
    <p:embeddedFont>
      <p:font typeface="Montserrat" panose="00000500000000000000" pitchFamily="2" charset="0"/>
      <p:regular r:id="rId17"/>
      <p:bold r:id="rId17"/>
      <p:italic r:id="rId17"/>
      <p:boldItalic r:id="rId17"/>
    </p:embeddedFont>
    <p:embeddedFont>
      <p:font typeface="Montserrat Light" panose="00000400000000000000" pitchFamily="2" charset="0"/>
      <p:regular r:id="rId17"/>
      <p:italic r:id="rId17"/>
    </p:embeddedFont>
    <p:embeddedFont>
      <p:font typeface="Montserrat Medium" panose="00000600000000000000" pitchFamily="2" charset="0"/>
      <p:regular r:id="rId17"/>
      <p:italic r:id="rId17"/>
    </p:embeddedFont>
    <p:embeddedFont>
      <p:font typeface="Montserrat SemiBold" panose="00000700000000000000" pitchFamily="2" charset="0"/>
      <p:regular r:id="rId17"/>
      <p:bold r:id="rId17"/>
      <p:italic r:id="rId17"/>
      <p:boldItalic r:id="rId17"/>
    </p:embeddedFont>
  </p:embeddedFontLst>
  <p:defaultTextStyle>
    <a:defPPr>
      <a:defRPr lang="en-US"/>
    </a:defPPr>
    <a:lvl1pPr marL="0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586130" rtl="0" eaLnBrk="1" latinLnBrk="0" hangingPunct="1">
      <a:defRPr sz="23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llisivuja" id="{038F5F36-BB60-3F4A-A042-A27E051F75C0}">
          <p14:sldIdLst/>
        </p14:section>
        <p14:section name="Kopioitavia materiaaleja" id="{F698FC4B-F21C-4A69-A290-B519E795977C}">
          <p14:sldIdLst/>
        </p14:section>
        <p14:section name="Mallisivuja" id="{014A18B4-9B85-4A6B-9C88-2066EA7B0D95}">
          <p14:sldIdLst>
            <p14:sldId id="437"/>
            <p14:sldId id="453"/>
            <p14:sldId id="457"/>
            <p14:sldId id="281"/>
            <p14:sldId id="454"/>
            <p14:sldId id="455"/>
            <p14:sldId id="456"/>
          </p14:sldIdLst>
        </p14:section>
        <p14:section name="Kopioitavia materiaaleja" id="{1197D458-EE1A-BA4A-9A1F-EDC9D911194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3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Pihlajaniemi Marjo" initials="PM" lastIdx="60" clrIdx="1">
    <p:extLst>
      <p:ext uri="{19B8F6BF-5375-455C-9EA6-DF929625EA0E}">
        <p15:presenceInfo xmlns:p15="http://schemas.microsoft.com/office/powerpoint/2012/main" userId="S::marjo.pihlajaniemi@sak.fi::1654b799-c1cc-42e2-9781-5ec85396dff3" providerId="AD"/>
      </p:ext>
    </p:extLst>
  </p:cmAuthor>
  <p:cmAuthor id="3" name="Kaunisto Tiina-Emilia" initials="KT" lastIdx="13" clrIdx="2">
    <p:extLst>
      <p:ext uri="{19B8F6BF-5375-455C-9EA6-DF929625EA0E}">
        <p15:presenceInfo xmlns:p15="http://schemas.microsoft.com/office/powerpoint/2012/main" userId="S::tiina-emilia.kaunisto@sak.fi::bd44b166-d8ed-4132-b651-872dd96656b3" providerId="AD"/>
      </p:ext>
    </p:extLst>
  </p:cmAuthor>
  <p:cmAuthor id="4" name="Smeds Jonny" initials="SJ" lastIdx="11" clrIdx="3">
    <p:extLst>
      <p:ext uri="{19B8F6BF-5375-455C-9EA6-DF929625EA0E}">
        <p15:presenceInfo xmlns:p15="http://schemas.microsoft.com/office/powerpoint/2012/main" userId="S::jonny.smeds@sak.fi::15267f90-2872-4f1e-8355-1a6dd390078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378E"/>
    <a:srgbClr val="1ABECA"/>
    <a:srgbClr val="EB0089"/>
    <a:srgbClr val="AD3983"/>
    <a:srgbClr val="000000"/>
    <a:srgbClr val="FFDF00"/>
    <a:srgbClr val="F8462D"/>
    <a:srgbClr val="B145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87483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196"/>
    </p:cViewPr>
  </p:sorterViewPr>
  <p:notesViewPr>
    <p:cSldViewPr snapToGrid="0">
      <p:cViewPr>
        <p:scale>
          <a:sx n="47" d="100"/>
          <a:sy n="47" d="100"/>
        </p:scale>
        <p:origin x="7205" y="132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1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5.xml"/><Relationship Id="rId17" Type="http://schemas.openxmlformats.org/officeDocument/2006/relationships/font" Target="NUL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3.xml"/><Relationship Id="rId15" Type="http://schemas.openxmlformats.org/officeDocument/2006/relationships/notesMaster" Target="notesMasters/notesMaster1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junen Pirjo" userId="a7612ee6-c4b8-4bcc-97ae-feedc0667c10" providerId="ADAL" clId="{DF736EF0-144C-4951-AEA9-622CFF41D3BB}"/>
    <pc:docChg chg="modSld">
      <pc:chgData name="Pajunen Pirjo" userId="a7612ee6-c4b8-4bcc-97ae-feedc0667c10" providerId="ADAL" clId="{DF736EF0-144C-4951-AEA9-622CFF41D3BB}" dt="2023-09-27T11:50:47.067" v="2" actId="20577"/>
      <pc:docMkLst>
        <pc:docMk/>
      </pc:docMkLst>
      <pc:sldChg chg="modSp mod">
        <pc:chgData name="Pajunen Pirjo" userId="a7612ee6-c4b8-4bcc-97ae-feedc0667c10" providerId="ADAL" clId="{DF736EF0-144C-4951-AEA9-622CFF41D3BB}" dt="2023-09-27T11:50:47.067" v="2" actId="20577"/>
        <pc:sldMkLst>
          <pc:docMk/>
          <pc:sldMk cId="1905557324" sldId="455"/>
        </pc:sldMkLst>
        <pc:spChg chg="mod">
          <ac:chgData name="Pajunen Pirjo" userId="a7612ee6-c4b8-4bcc-97ae-feedc0667c10" providerId="ADAL" clId="{DF736EF0-144C-4951-AEA9-622CFF41D3BB}" dt="2023-09-27T11:50:47.067" v="2" actId="20577"/>
          <ac:spMkLst>
            <pc:docMk/>
            <pc:sldMk cId="1905557324" sldId="455"/>
            <ac:spMk id="2" creationId="{7CC13122-1D7E-3DD6-D2B3-A9F84F88D72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-matti.naatanen\Desktop\Minibaro%20ja%20strategia%202023\Minibaroanalyysi\Graafit_minibar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-matti.naatanen\Desktop\Minibaro%20ja%20strategia%202023\Minibaroanalyysi\Graafit_minibar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-matti.naatanen\Desktop\Minibaro%20ja%20strategia%202023\Minibaroanalyysi\Graafit_miniba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ri-matti.naatanen\Desktop\Minibaro%20ja%20strategia%202023\Minibaroanalyysi\Graafit_minibar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14230669567868"/>
          <c:y val="2.8524495435978639E-2"/>
          <c:w val="0.72240164691713726"/>
          <c:h val="0.77517409232584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'julkaisun jakaumat'!$C$115</c:f>
              <c:strCache>
                <c:ptCount val="1"/>
                <c:pt idx="0">
                  <c:v>Uutta tuotetta tai palvelua ei ole kehitetty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'julkaisun jakaumat'!$B$116:$B$122</c:f>
              <c:strCache>
                <c:ptCount val="7"/>
                <c:pt idx="0">
                  <c:v>Rakennus- ja sähköalat</c:v>
                </c:pt>
                <c:pt idx="1">
                  <c:v>Julkiset palvelualat</c:v>
                </c:pt>
                <c:pt idx="2">
                  <c:v>Kuljetusala</c:v>
                </c:pt>
                <c:pt idx="3">
                  <c:v>Yksityiset palvelualat</c:v>
                </c:pt>
                <c:pt idx="4">
                  <c:v>Teollisuus</c:v>
                </c:pt>
                <c:pt idx="6">
                  <c:v>Yhteensä</c:v>
                </c:pt>
              </c:strCache>
            </c:strRef>
          </c:cat>
          <c:val>
            <c:numRef>
              <c:f>'julkaisun jakaumat'!$C$116:$C$122</c:f>
              <c:numCache>
                <c:formatCode>0%</c:formatCode>
                <c:ptCount val="7"/>
                <c:pt idx="0">
                  <c:v>0.76700000000000002</c:v>
                </c:pt>
                <c:pt idx="1">
                  <c:v>0.64600000000000002</c:v>
                </c:pt>
                <c:pt idx="2">
                  <c:v>0.627</c:v>
                </c:pt>
                <c:pt idx="3">
                  <c:v>0.61099999999999999</c:v>
                </c:pt>
                <c:pt idx="4">
                  <c:v>0.51</c:v>
                </c:pt>
                <c:pt idx="6">
                  <c:v>0.60899999999999999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BF-4035-99A2-CFB44492F225}"/>
            </c:ext>
          </c:extLst>
        </c:ser>
        <c:ser>
          <c:idx val="1"/>
          <c:order val="1"/>
          <c:tx>
            <c:strRef>
              <c:f>'julkaisun jakaumat'!$D$115</c:f>
              <c:strCache>
                <c:ptCount val="1"/>
                <c:pt idx="0">
                  <c:v>Uusi tuote tai palvelu on kehitetty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'julkaisun jakaumat'!$B$116:$B$122</c:f>
              <c:strCache>
                <c:ptCount val="7"/>
                <c:pt idx="0">
                  <c:v>Rakennus- ja sähköalat</c:v>
                </c:pt>
                <c:pt idx="1">
                  <c:v>Julkiset palvelualat</c:v>
                </c:pt>
                <c:pt idx="2">
                  <c:v>Kuljetusala</c:v>
                </c:pt>
                <c:pt idx="3">
                  <c:v>Yksityiset palvelualat</c:v>
                </c:pt>
                <c:pt idx="4">
                  <c:v>Teollisuus</c:v>
                </c:pt>
                <c:pt idx="6">
                  <c:v>Yhteensä</c:v>
                </c:pt>
              </c:strCache>
            </c:strRef>
          </c:cat>
          <c:val>
            <c:numRef>
              <c:f>'julkaisun jakaumat'!$D$116:$D$122</c:f>
              <c:numCache>
                <c:formatCode>0%</c:formatCode>
                <c:ptCount val="7"/>
                <c:pt idx="0">
                  <c:v>0.23300000000000001</c:v>
                </c:pt>
                <c:pt idx="1">
                  <c:v>0.35399999999999998</c:v>
                </c:pt>
                <c:pt idx="2">
                  <c:v>0.373</c:v>
                </c:pt>
                <c:pt idx="3">
                  <c:v>0.38900000000000001</c:v>
                </c:pt>
                <c:pt idx="4">
                  <c:v>0.49</c:v>
                </c:pt>
                <c:pt idx="6">
                  <c:v>0.39100000000000001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BF-4035-99A2-CFB44492F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37048192"/>
        <c:axId val="1745344672"/>
      </c:barChart>
      <c:catAx>
        <c:axId val="637048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1745344672"/>
        <c:crosses val="autoZero"/>
        <c:auto val="1"/>
        <c:lblAlgn val="ctr"/>
        <c:lblOffset val="100"/>
        <c:noMultiLvlLbl val="0"/>
      </c:catAx>
      <c:valAx>
        <c:axId val="174534467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637048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657303907612693"/>
          <c:y val="2.699951509102818E-2"/>
          <c:w val="0.65623316063041204"/>
          <c:h val="0.7636253333145219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täydennys!$C$16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9.9777944969123861E-3"/>
                  <c:y val="-5.010025969292100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005EE96B-19C3-460D-B0E3-FF05BDD2B001}" type="VALUE">
                      <a:rPr lang="en-US">
                        <a:solidFill>
                          <a:srgbClr val="A3378E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defRPr>
                      </a:pPr>
                      <a:t>[ARVO]</a:t>
                    </a:fld>
                    <a:endParaRPr lang="fi-FI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51C-45EE-B7DD-282FC3E8D40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1C-45EE-B7DD-282FC3E8D404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1C-45EE-B7DD-282FC3E8D4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täydennys!$B$17:$B$23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täydennys!$C$17:$C$23</c:f>
              <c:numCache>
                <c:formatCode>0%</c:formatCode>
                <c:ptCount val="7"/>
                <c:pt idx="0">
                  <c:v>0.50700000000000001</c:v>
                </c:pt>
                <c:pt idx="1">
                  <c:v>0.104</c:v>
                </c:pt>
                <c:pt idx="2">
                  <c:v>3.1E-2</c:v>
                </c:pt>
                <c:pt idx="3">
                  <c:v>0</c:v>
                </c:pt>
                <c:pt idx="4">
                  <c:v>0</c:v>
                </c:pt>
                <c:pt idx="6">
                  <c:v>0.123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D6-42C3-8B51-775AFE9226E6}"/>
            </c:ext>
          </c:extLst>
        </c:ser>
        <c:ser>
          <c:idx val="1"/>
          <c:order val="1"/>
          <c:tx>
            <c:strRef>
              <c:f>täydennys!$D$16</c:f>
              <c:strCache>
                <c:ptCount val="1"/>
                <c:pt idx="0">
                  <c:v>Osittain eri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B7F3FB4-D48B-4AA8-ABE8-E0A9EE80F330}" type="VALUE">
                      <a:rPr lang="en-US">
                        <a:solidFill>
                          <a:schemeClr val="bg1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B51C-45EE-B7DD-282FC3E8D40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A9000B-0389-42F1-9A66-B81BAAD3340E}" type="VALUE">
                      <a:rPr lang="en-US">
                        <a:solidFill>
                          <a:schemeClr val="bg1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B51C-45EE-B7DD-282FC3E8D40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DDD88FA-89AA-4B4E-811A-F84D13607C52}" type="VALUE">
                      <a:rPr lang="en-US">
                        <a:solidFill>
                          <a:schemeClr val="bg1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B51C-45EE-B7DD-282FC3E8D404}"/>
                </c:ext>
              </c:extLst>
            </c:dLbl>
            <c:dLbl>
              <c:idx val="3"/>
              <c:layout>
                <c:manualLayout>
                  <c:x val="9.7514281945956689E-3"/>
                  <c:y val="-4.903947545422592E-2"/>
                </c:manualLayout>
              </c:layout>
              <c:tx>
                <c:rich>
                  <a:bodyPr/>
                  <a:lstStyle/>
                  <a:p>
                    <a:fld id="{D137FCD3-7507-4B1A-AC9C-F542481B7670}" type="VALUE">
                      <a:rPr lang="en-US">
                        <a:solidFill>
                          <a:srgbClr val="1ABECA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51C-45EE-B7DD-282FC3E8D404}"/>
                </c:ext>
              </c:extLst>
            </c:dLbl>
            <c:dLbl>
              <c:idx val="4"/>
              <c:layout>
                <c:manualLayout>
                  <c:x val="-2.209796681813736E-2"/>
                  <c:y val="-5.5948380163926469E-2"/>
                </c:manualLayout>
              </c:layout>
              <c:tx>
                <c:rich>
                  <a:bodyPr/>
                  <a:lstStyle/>
                  <a:p>
                    <a:fld id="{5719AA2E-6D91-44AB-AC7D-1FAA06F84A02}" type="VALUE">
                      <a:rPr lang="en-US">
                        <a:solidFill>
                          <a:srgbClr val="1ABECA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51C-45EE-B7DD-282FC3E8D404}"/>
                </c:ext>
              </c:extLst>
            </c:dLbl>
            <c:dLbl>
              <c:idx val="6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B51C-45EE-B7DD-282FC3E8D4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täydennys!$B$17:$B$23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täydennys!$D$17:$D$23</c:f>
              <c:numCache>
                <c:formatCode>0%</c:formatCode>
                <c:ptCount val="7"/>
                <c:pt idx="0">
                  <c:v>0.33600000000000002</c:v>
                </c:pt>
                <c:pt idx="1">
                  <c:v>0.23899999999999999</c:v>
                </c:pt>
                <c:pt idx="2">
                  <c:v>9.8000000000000004E-2</c:v>
                </c:pt>
                <c:pt idx="3">
                  <c:v>3.2000000000000001E-2</c:v>
                </c:pt>
                <c:pt idx="4">
                  <c:v>4.0000000000000001E-3</c:v>
                </c:pt>
                <c:pt idx="6">
                  <c:v>0.13700000000000001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D6-42C3-8B51-775AFE9226E6}"/>
            </c:ext>
          </c:extLst>
        </c:ser>
        <c:ser>
          <c:idx val="2"/>
          <c:order val="2"/>
          <c:tx>
            <c:strRef>
              <c:f>täydennys!$E$16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1.4438536442175739E-2"/>
                  <c:y val="-5.594838016392646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500" b="1" i="0" u="none" strike="noStrike" kern="1200" baseline="0">
                        <a:solidFill>
                          <a:schemeClr val="tx1"/>
                        </a:solidFill>
                        <a:latin typeface="Montserrat" panose="00000500000000000000" pitchFamily="2" charset="0"/>
                        <a:ea typeface="+mn-ea"/>
                        <a:cs typeface="+mn-cs"/>
                      </a:defRPr>
                    </a:pPr>
                    <a:fld id="{ECF7D00D-3862-4C60-A06C-3F12213C3681}" type="VALUE">
                      <a:rPr lang="en-US" dirty="0">
                        <a:solidFill>
                          <a:srgbClr val="EB0089"/>
                        </a:solidFill>
                      </a:rPr>
                      <a:pPr>
                        <a:defRPr b="1">
                          <a:solidFill>
                            <a:schemeClr val="tx1"/>
                          </a:solidFill>
                          <a:latin typeface="Montserrat" panose="00000500000000000000" pitchFamily="2" charset="0"/>
                        </a:defRPr>
                      </a:pPr>
                      <a:t>[ARVO]</a:t>
                    </a:fld>
                    <a:endParaRPr lang="fi-FI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500" b="1" i="0" u="none" strike="noStrike" kern="1200" baseline="0">
                      <a:solidFill>
                        <a:schemeClr val="tx1"/>
                      </a:solidFill>
                      <a:latin typeface="Montserrat" panose="00000500000000000000" pitchFamily="2" charset="0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51C-45EE-B7DD-282FC3E8D4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täydennys!$B$17:$B$23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täydennys!$E$17:$E$23</c:f>
              <c:numCache>
                <c:formatCode>0%</c:formatCode>
                <c:ptCount val="7"/>
                <c:pt idx="0">
                  <c:v>6.9000000000000006E-2</c:v>
                </c:pt>
                <c:pt idx="1">
                  <c:v>0.23899999999999999</c:v>
                </c:pt>
                <c:pt idx="2">
                  <c:v>0.161</c:v>
                </c:pt>
                <c:pt idx="3">
                  <c:v>7.2999999999999995E-2</c:v>
                </c:pt>
                <c:pt idx="4">
                  <c:v>8.0000000000000002E-3</c:v>
                </c:pt>
                <c:pt idx="6">
                  <c:v>0.107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D6-42C3-8B51-775AFE9226E6}"/>
            </c:ext>
          </c:extLst>
        </c:ser>
        <c:ser>
          <c:idx val="3"/>
          <c:order val="3"/>
          <c:tx>
            <c:strRef>
              <c:f>täydennys!$F$16</c:f>
              <c:strCache>
                <c:ptCount val="1"/>
                <c:pt idx="0">
                  <c:v>Osittain samaa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täydennys!$B$17:$B$23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täydennys!$F$17:$F$23</c:f>
              <c:numCache>
                <c:formatCode>0%</c:formatCode>
                <c:ptCount val="7"/>
                <c:pt idx="0">
                  <c:v>7.3999999999999996E-2</c:v>
                </c:pt>
                <c:pt idx="1">
                  <c:v>0.35599999999999998</c:v>
                </c:pt>
                <c:pt idx="2">
                  <c:v>0.58899999999999997</c:v>
                </c:pt>
                <c:pt idx="3">
                  <c:v>0.49299999999999999</c:v>
                </c:pt>
                <c:pt idx="4">
                  <c:v>0.191</c:v>
                </c:pt>
                <c:pt idx="6">
                  <c:v>0.33700000000000002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D6-42C3-8B51-775AFE9226E6}"/>
            </c:ext>
          </c:extLst>
        </c:ser>
        <c:ser>
          <c:idx val="4"/>
          <c:order val="4"/>
          <c:tx>
            <c:strRef>
              <c:f>täydennys!$G$16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730570184798378E-3"/>
                  <c:y val="-5.0100259692921006E-2"/>
                </c:manualLayout>
              </c:layout>
              <c:tx>
                <c:rich>
                  <a:bodyPr/>
                  <a:lstStyle/>
                  <a:p>
                    <a:fld id="{1FA9348E-5114-447A-8E6F-0B7D1922103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B51C-45EE-B7DD-282FC3E8D40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täydennys!$B$17:$B$23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täydennys!$G$17:$G$23</c:f>
              <c:numCache>
                <c:formatCode>0%</c:formatCode>
                <c:ptCount val="7"/>
                <c:pt idx="0">
                  <c:v>1.4E-2</c:v>
                </c:pt>
                <c:pt idx="1">
                  <c:v>6.3E-2</c:v>
                </c:pt>
                <c:pt idx="2">
                  <c:v>0.121</c:v>
                </c:pt>
                <c:pt idx="3">
                  <c:v>0.40200000000000002</c:v>
                </c:pt>
                <c:pt idx="4">
                  <c:v>0.79700000000000004</c:v>
                </c:pt>
                <c:pt idx="6">
                  <c:v>0.29499999999999998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7D6-42C3-8B51-775AFE9226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70244624"/>
        <c:axId val="1660993808"/>
      </c:barChart>
      <c:catAx>
        <c:axId val="1570244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1660993808"/>
        <c:crosses val="autoZero"/>
        <c:auto val="1"/>
        <c:lblAlgn val="ctr"/>
        <c:lblOffset val="300"/>
        <c:noMultiLvlLbl val="0"/>
      </c:catAx>
      <c:valAx>
        <c:axId val="1660993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157024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täydennys!$C$28</c:f>
              <c:strCache>
                <c:ptCount val="1"/>
                <c:pt idx="0">
                  <c:v>Ei lainkaan merkittävä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täydennys!$B$29:$B$35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täydennys!$C$29:$C$35</c:f>
              <c:numCache>
                <c:formatCode>0%</c:formatCode>
                <c:ptCount val="7"/>
                <c:pt idx="0">
                  <c:v>0.52800000000000002</c:v>
                </c:pt>
                <c:pt idx="1">
                  <c:v>0.35499999999999998</c:v>
                </c:pt>
                <c:pt idx="2">
                  <c:v>0.27</c:v>
                </c:pt>
                <c:pt idx="3">
                  <c:v>0.21099999999999999</c:v>
                </c:pt>
                <c:pt idx="4">
                  <c:v>0.122</c:v>
                </c:pt>
                <c:pt idx="6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39-4303-A103-803A034FBD33}"/>
            </c:ext>
          </c:extLst>
        </c:ser>
        <c:ser>
          <c:idx val="1"/>
          <c:order val="1"/>
          <c:tx>
            <c:strRef>
              <c:f>täydennys!$D$28</c:f>
              <c:strCache>
                <c:ptCount val="1"/>
                <c:pt idx="0">
                  <c:v>Ei kovin merkittävä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täydennys!$B$29:$B$35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täydennys!$D$29:$D$35</c:f>
              <c:numCache>
                <c:formatCode>0%</c:formatCode>
                <c:ptCount val="7"/>
                <c:pt idx="0">
                  <c:v>0.27400000000000002</c:v>
                </c:pt>
                <c:pt idx="1">
                  <c:v>0.27200000000000002</c:v>
                </c:pt>
                <c:pt idx="2">
                  <c:v>0.25700000000000001</c:v>
                </c:pt>
                <c:pt idx="3">
                  <c:v>0.17399999999999999</c:v>
                </c:pt>
                <c:pt idx="4">
                  <c:v>0.18</c:v>
                </c:pt>
                <c:pt idx="6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39-4303-A103-803A034FBD33}"/>
            </c:ext>
          </c:extLst>
        </c:ser>
        <c:ser>
          <c:idx val="2"/>
          <c:order val="2"/>
          <c:tx>
            <c:strRef>
              <c:f>täydennys!$E$28</c:f>
              <c:strCache>
                <c:ptCount val="1"/>
                <c:pt idx="0">
                  <c:v>Melko merkittävä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täydennys!$B$29:$B$35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täydennys!$E$29:$E$35</c:f>
              <c:numCache>
                <c:formatCode>0%</c:formatCode>
                <c:ptCount val="7"/>
                <c:pt idx="0">
                  <c:v>0.156</c:v>
                </c:pt>
                <c:pt idx="1">
                  <c:v>0.32700000000000001</c:v>
                </c:pt>
                <c:pt idx="2">
                  <c:v>0.32900000000000001</c:v>
                </c:pt>
                <c:pt idx="3">
                  <c:v>0.42299999999999999</c:v>
                </c:pt>
                <c:pt idx="4">
                  <c:v>0.39200000000000002</c:v>
                </c:pt>
                <c:pt idx="6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39-4303-A103-803A034FBD33}"/>
            </c:ext>
          </c:extLst>
        </c:ser>
        <c:ser>
          <c:idx val="3"/>
          <c:order val="3"/>
          <c:tx>
            <c:strRef>
              <c:f>täydennys!$F$28</c:f>
              <c:strCache>
                <c:ptCount val="1"/>
                <c:pt idx="0">
                  <c:v>Erittäin merkittävä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98D6C2-067C-462C-8422-3E39CEC13F62}" type="VALUE">
                      <a:rPr lang="en-US" spc="-80" baseline="0"/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00F-4E50-8486-45101CDB6B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täydennys!$B$29:$B$35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täydennys!$F$29:$F$35</c:f>
              <c:numCache>
                <c:formatCode>0%</c:formatCode>
                <c:ptCount val="7"/>
                <c:pt idx="0">
                  <c:v>4.2000000000000003E-2</c:v>
                </c:pt>
                <c:pt idx="1">
                  <c:v>4.5999999999999999E-2</c:v>
                </c:pt>
                <c:pt idx="2">
                  <c:v>0.14399999999999999</c:v>
                </c:pt>
                <c:pt idx="3">
                  <c:v>0.192</c:v>
                </c:pt>
                <c:pt idx="4">
                  <c:v>0.30599999999999999</c:v>
                </c:pt>
                <c:pt idx="6">
                  <c:v>0.152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39-4303-A103-803A034FB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70623888"/>
        <c:axId val="1661006768"/>
      </c:barChart>
      <c:catAx>
        <c:axId val="1570623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1661006768"/>
        <c:crosses val="autoZero"/>
        <c:auto val="1"/>
        <c:lblAlgn val="ctr"/>
        <c:lblOffset val="100"/>
        <c:noMultiLvlLbl val="0"/>
      </c:catAx>
      <c:valAx>
        <c:axId val="166100676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157062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62005084373805"/>
          <c:y val="5.0910286225761062E-2"/>
          <c:w val="0.72196186382337513"/>
          <c:h val="0.7382075913356658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täydennys!$C$3</c:f>
              <c:strCache>
                <c:ptCount val="1"/>
                <c:pt idx="0">
                  <c:v>Täysin eri mieltä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7426398534451517E-2"/>
                  <c:y val="-5.5075099451555302E-2"/>
                </c:manualLayout>
              </c:layout>
              <c:tx>
                <c:rich>
                  <a:bodyPr/>
                  <a:lstStyle/>
                  <a:p>
                    <a:fld id="{1BE6164A-B748-46BB-ACB4-594E30F7732B}" type="VALUE">
                      <a:rPr lang="en-US">
                        <a:solidFill>
                          <a:srgbClr val="A3378E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745-403C-81A3-844EE1F3B261}"/>
                </c:ext>
              </c:extLst>
            </c:dLbl>
            <c:dLbl>
              <c:idx val="4"/>
              <c:layout>
                <c:manualLayout>
                  <c:x val="-1.7426398534451517E-2"/>
                  <c:y val="-6.258534028585834E-2"/>
                </c:manualLayout>
              </c:layout>
              <c:tx>
                <c:rich>
                  <a:bodyPr/>
                  <a:lstStyle/>
                  <a:p>
                    <a:fld id="{688B29F5-CC89-4443-A902-5D1942EF2969}" type="VALUE">
                      <a:rPr lang="en-US">
                        <a:solidFill>
                          <a:srgbClr val="A3378E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745-403C-81A3-844EE1F3B2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täydennys!$B$4:$B$10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täydennys!$C$4:$C$10</c:f>
              <c:numCache>
                <c:formatCode>0%</c:formatCode>
                <c:ptCount val="7"/>
                <c:pt idx="0">
                  <c:v>0.48599999999999999</c:v>
                </c:pt>
                <c:pt idx="1">
                  <c:v>0.154</c:v>
                </c:pt>
                <c:pt idx="2">
                  <c:v>6.3E-2</c:v>
                </c:pt>
                <c:pt idx="3">
                  <c:v>1.7999999999999999E-2</c:v>
                </c:pt>
                <c:pt idx="4">
                  <c:v>8.0000000000000002E-3</c:v>
                </c:pt>
                <c:pt idx="6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03-45A8-B16C-3AE790AC84C3}"/>
            </c:ext>
          </c:extLst>
        </c:ser>
        <c:ser>
          <c:idx val="1"/>
          <c:order val="1"/>
          <c:tx>
            <c:strRef>
              <c:f>täydennys!$D$3</c:f>
              <c:strCache>
                <c:ptCount val="1"/>
                <c:pt idx="0">
                  <c:v>Osittain eri mieltä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3E45B5F0-50B7-4841-942C-15973D321737}" type="VALUE">
                      <a:rPr lang="en-US" spc="-90" baseline="0"/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745-403C-81A3-844EE1F3B261}"/>
                </c:ext>
              </c:extLst>
            </c:dLbl>
            <c:dLbl>
              <c:idx val="4"/>
              <c:layout>
                <c:manualLayout>
                  <c:x val="1.6085906339493687E-2"/>
                  <c:y val="-6.258534028585834E-2"/>
                </c:manualLayout>
              </c:layout>
              <c:tx>
                <c:rich>
                  <a:bodyPr/>
                  <a:lstStyle/>
                  <a:p>
                    <a:fld id="{D8F4A7D1-25BA-4A48-93C5-8F01A3AD67E8}" type="VALUE">
                      <a:rPr lang="en-US">
                        <a:solidFill>
                          <a:srgbClr val="1ABECA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745-403C-81A3-844EE1F3B2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täydennys!$B$4:$B$10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täydennys!$D$4:$D$10</c:f>
              <c:numCache>
                <c:formatCode>0%</c:formatCode>
                <c:ptCount val="7"/>
                <c:pt idx="0">
                  <c:v>0.222</c:v>
                </c:pt>
                <c:pt idx="1">
                  <c:v>0.21299999999999999</c:v>
                </c:pt>
                <c:pt idx="2">
                  <c:v>0.11600000000000001</c:v>
                </c:pt>
                <c:pt idx="3">
                  <c:v>3.6999999999999998E-2</c:v>
                </c:pt>
                <c:pt idx="4">
                  <c:v>1.2E-2</c:v>
                </c:pt>
                <c:pt idx="6">
                  <c:v>0.11600000000000001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03-45A8-B16C-3AE790AC84C3}"/>
            </c:ext>
          </c:extLst>
        </c:ser>
        <c:ser>
          <c:idx val="2"/>
          <c:order val="2"/>
          <c:tx>
            <c:strRef>
              <c:f>täydennys!$E$3</c:f>
              <c:strCache>
                <c:ptCount val="1"/>
                <c:pt idx="0">
                  <c:v>Ei samaa eikä eri mieltä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tx>
                <c:rich>
                  <a:bodyPr/>
                  <a:lstStyle/>
                  <a:p>
                    <a:fld id="{41F12936-778E-4FCD-8596-3AFB05D1D50A}" type="VALUE">
                      <a:rPr lang="en-US" spc="-90" baseline="0"/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745-403C-81A3-844EE1F3B2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täydennys!$B$4:$B$10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täydennys!$E$4:$E$10</c:f>
              <c:numCache>
                <c:formatCode>0%</c:formatCode>
                <c:ptCount val="7"/>
                <c:pt idx="0">
                  <c:v>0.11600000000000001</c:v>
                </c:pt>
                <c:pt idx="1">
                  <c:v>0.317</c:v>
                </c:pt>
                <c:pt idx="2">
                  <c:v>0.219</c:v>
                </c:pt>
                <c:pt idx="3">
                  <c:v>0.19600000000000001</c:v>
                </c:pt>
                <c:pt idx="4">
                  <c:v>3.5000000000000003E-2</c:v>
                </c:pt>
                <c:pt idx="6">
                  <c:v>0.17199999999999999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03-45A8-B16C-3AE790AC84C3}"/>
            </c:ext>
          </c:extLst>
        </c:ser>
        <c:ser>
          <c:idx val="3"/>
          <c:order val="3"/>
          <c:tx>
            <c:strRef>
              <c:f>täydennys!$F$3</c:f>
              <c:strCache>
                <c:ptCount val="1"/>
                <c:pt idx="0">
                  <c:v>Osittain samaa mieltä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täydennys!$B$4:$B$10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täydennys!$F$4:$F$10</c:f>
              <c:numCache>
                <c:formatCode>0%</c:formatCode>
                <c:ptCount val="7"/>
                <c:pt idx="0">
                  <c:v>0.16200000000000001</c:v>
                </c:pt>
                <c:pt idx="1">
                  <c:v>0.26700000000000002</c:v>
                </c:pt>
                <c:pt idx="2">
                  <c:v>0.46</c:v>
                </c:pt>
                <c:pt idx="3">
                  <c:v>0.54300000000000004</c:v>
                </c:pt>
                <c:pt idx="4">
                  <c:v>0.39700000000000002</c:v>
                </c:pt>
                <c:pt idx="6">
                  <c:v>0.36799999999999999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03-45A8-B16C-3AE790AC84C3}"/>
            </c:ext>
          </c:extLst>
        </c:ser>
        <c:ser>
          <c:idx val="4"/>
          <c:order val="4"/>
          <c:tx>
            <c:strRef>
              <c:f>täydennys!$G$3</c:f>
              <c:strCache>
                <c:ptCount val="1"/>
                <c:pt idx="0">
                  <c:v>Täysin samaa mieltä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404921949578073E-3"/>
                  <c:y val="-5.0068272228686726E-2"/>
                </c:manualLayout>
              </c:layout>
              <c:tx>
                <c:rich>
                  <a:bodyPr/>
                  <a:lstStyle/>
                  <a:p>
                    <a:fld id="{FD7EACC9-34B0-46C7-AFDB-080ACD205B4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745-403C-81A3-844EE1F3B26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täydennys!$B$4:$B$10</c:f>
              <c:strCache>
                <c:ptCount val="7"/>
                <c:pt idx="0">
                  <c:v>Ei ollenkaan luottamusta</c:v>
                </c:pt>
                <c:pt idx="1">
                  <c:v>Vain vähän luottamusta</c:v>
                </c:pt>
                <c:pt idx="2">
                  <c:v>Jonkin verran luottamusta</c:v>
                </c:pt>
                <c:pt idx="3">
                  <c:v>Melko paljon luottamusta</c:v>
                </c:pt>
                <c:pt idx="4">
                  <c:v>Paljon luottamusta</c:v>
                </c:pt>
                <c:pt idx="6">
                  <c:v>Yhteensä</c:v>
                </c:pt>
              </c:strCache>
            </c:strRef>
          </c:cat>
          <c:val>
            <c:numRef>
              <c:f>täydennys!$G$4:$G$10</c:f>
              <c:numCache>
                <c:formatCode>0%</c:formatCode>
                <c:ptCount val="7"/>
                <c:pt idx="0">
                  <c:v>1.4E-2</c:v>
                </c:pt>
                <c:pt idx="1">
                  <c:v>0.05</c:v>
                </c:pt>
                <c:pt idx="2">
                  <c:v>0.14299999999999999</c:v>
                </c:pt>
                <c:pt idx="3">
                  <c:v>0.20499999999999999</c:v>
                </c:pt>
                <c:pt idx="4">
                  <c:v>0.54900000000000004</c:v>
                </c:pt>
                <c:pt idx="6">
                  <c:v>0.20399999999999999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03-45A8-B16C-3AE790AC8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571962256"/>
        <c:axId val="1384657264"/>
      </c:barChart>
      <c:catAx>
        <c:axId val="1571962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1384657264"/>
        <c:crosses val="autoZero"/>
        <c:auto val="1"/>
        <c:lblAlgn val="ctr"/>
        <c:lblOffset val="300"/>
        <c:noMultiLvlLbl val="0"/>
      </c:catAx>
      <c:valAx>
        <c:axId val="1384657264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157196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209160733185087"/>
          <c:y val="6.1678968452215946E-2"/>
          <c:w val="0.52857722721409262"/>
          <c:h val="0.7190766961721700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'julkaisun jakaumat'!$C$78</c:f>
              <c:strCache>
                <c:ptCount val="1"/>
                <c:pt idx="0">
                  <c:v>Työpaikalla on luottamusmies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'julkaisun jakaumat'!$B$79:$B$82</c:f>
              <c:strCache>
                <c:ptCount val="4"/>
                <c:pt idx="0">
                  <c:v>Uutta tuotetta tai palvelua ei ole kehitetty</c:v>
                </c:pt>
                <c:pt idx="1">
                  <c:v>Uusi tuote tai palvelu on kehitetty</c:v>
                </c:pt>
                <c:pt idx="3">
                  <c:v>Yhteensä</c:v>
                </c:pt>
              </c:strCache>
            </c:strRef>
          </c:cat>
          <c:val>
            <c:numRef>
              <c:f>'julkaisun jakaumat'!$C$79:$C$82</c:f>
              <c:numCache>
                <c:formatCode>0%</c:formatCode>
                <c:ptCount val="4"/>
                <c:pt idx="0">
                  <c:v>0.74299999999999999</c:v>
                </c:pt>
                <c:pt idx="1">
                  <c:v>0.83299999999999996</c:v>
                </c:pt>
                <c:pt idx="3">
                  <c:v>0.77900000000000003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1F-40FA-9BA3-8AAB399C1B6E}"/>
            </c:ext>
          </c:extLst>
        </c:ser>
        <c:ser>
          <c:idx val="1"/>
          <c:order val="1"/>
          <c:tx>
            <c:strRef>
              <c:f>'julkaisun jakaumat'!$D$78</c:f>
              <c:strCache>
                <c:ptCount val="1"/>
                <c:pt idx="0">
                  <c:v>Työpaikalla ei ole luottamusmiestä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'julkaisun jakaumat'!$B$79:$B$82</c:f>
              <c:strCache>
                <c:ptCount val="4"/>
                <c:pt idx="0">
                  <c:v>Uutta tuotetta tai palvelua ei ole kehitetty</c:v>
                </c:pt>
                <c:pt idx="1">
                  <c:v>Uusi tuote tai palvelu on kehitetty</c:v>
                </c:pt>
                <c:pt idx="3">
                  <c:v>Yhteensä</c:v>
                </c:pt>
              </c:strCache>
            </c:strRef>
          </c:cat>
          <c:val>
            <c:numRef>
              <c:f>'julkaisun jakaumat'!$D$79:$D$82</c:f>
              <c:numCache>
                <c:formatCode>0%</c:formatCode>
                <c:ptCount val="4"/>
                <c:pt idx="0">
                  <c:v>0.25700000000000001</c:v>
                </c:pt>
                <c:pt idx="1">
                  <c:v>0.16700000000000001</c:v>
                </c:pt>
                <c:pt idx="3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1F-40FA-9BA3-8AAB399C1B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8710975"/>
        <c:axId val="741283647"/>
      </c:barChart>
      <c:catAx>
        <c:axId val="888710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741283647"/>
        <c:crosses val="autoZero"/>
        <c:auto val="1"/>
        <c:lblAlgn val="ctr"/>
        <c:lblOffset val="100"/>
        <c:noMultiLvlLbl val="0"/>
      </c:catAx>
      <c:valAx>
        <c:axId val="741283647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+mn-ea"/>
                <a:cs typeface="+mn-cs"/>
              </a:defRPr>
            </a:pPr>
            <a:endParaRPr lang="fi-FI"/>
          </a:p>
        </c:txPr>
        <c:crossAx val="88871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500"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8462F-C259-D646-A144-CC292F11CDDD}" type="datetimeFigureOut">
              <a:rPr lang="en-FI"/>
              <a:t>09/27/2023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165D5-A6BD-1742-A3F7-FD73FA407A65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41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AB9BA-03A4-2640-B45D-B5280DA59C80}" type="datetimeFigureOut">
              <a:rPr lang="en-FI"/>
              <a:t>09/27/2023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A5AA5-429D-7648-8B34-2BDDC672BC18}" type="slidenum">
              <a:r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5882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1pPr>
    <a:lvl2pPr marL="586130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2pPr>
    <a:lvl3pPr marL="1172261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3pPr>
    <a:lvl4pPr marL="1758391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4pPr>
    <a:lvl5pPr marL="234452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5pPr>
    <a:lvl6pPr marL="293065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6pPr>
    <a:lvl7pPr marL="3516782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7pPr>
    <a:lvl8pPr marL="4102913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8pPr>
    <a:lvl9pPr marL="4689043" algn="l" defTabSz="586130" rtl="0" eaLnBrk="1" latinLnBrk="0" hangingPunct="1">
      <a:defRPr sz="15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6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poh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AB8ECD6-A40E-8F4E-A2D1-7A05E0194A8D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85630A8-D877-0848-8BC4-223C30245DB6}"/>
              </a:ext>
            </a:extLst>
          </p:cNvPr>
          <p:cNvSpPr/>
          <p:nvPr userDrawn="1"/>
        </p:nvSpPr>
        <p:spPr>
          <a:xfrm rot="10800000">
            <a:off x="8843869" y="0"/>
            <a:ext cx="1984545" cy="17108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914146"/>
            <a:ext cx="7993063" cy="971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913" y="2060575"/>
            <a:ext cx="3744000" cy="4090988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9A4B42C-B814-6841-9C4C-2C46D9BA44E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4263" y="2060575"/>
            <a:ext cx="6444000" cy="4090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566632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5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Kiitos.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0892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aseline="0">
                <a:solidFill>
                  <a:srgbClr val="FFFFFF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Etunimi Sukunimi</a:t>
            </a:r>
            <a:br>
              <a:rPr lang="fi-FI"/>
            </a:br>
            <a:r>
              <a:rPr lang="fi-FI"/>
              <a:t>+358 00 000 0000</a:t>
            </a:r>
            <a:br>
              <a:rPr lang="fi-FI"/>
            </a:br>
            <a:r>
              <a:rPr lang="fi-FI"/>
              <a:t>etunimi.sukunimi@sak.fi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EEA1C-1B41-904C-B2E6-DD20C78539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325" y="621025"/>
            <a:ext cx="1998680" cy="936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BFD17A7-EE8B-904C-A28B-B86DECFFD4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5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, pinkk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5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892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2B7F959-C4A0-BD44-852F-2CBB687A8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07FA887D-1E84-2348-96AB-F69188094F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8" y="629425"/>
            <a:ext cx="12584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58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 li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5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892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320647E-EE4C-0549-947D-523BAEA542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F7DA321-4DD2-5944-A106-572F9C6D366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8" y="629425"/>
            <a:ext cx="12584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725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loitus, lopetus tai välisivu,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5" y="3445826"/>
            <a:ext cx="10848623" cy="11233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8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892" y="4940299"/>
            <a:ext cx="10837333" cy="15214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rgbClr val="FFFFFF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01864E6-31D4-8543-B4CB-E5BAE6C7F8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6271" y="629425"/>
            <a:ext cx="2760404" cy="1872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3484DAF-F2E3-5D45-8ABE-23A4E384E86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348" y="629425"/>
            <a:ext cx="1258435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pohja harma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0DE1F4F-D841-0842-B56F-216CFB9D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9385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yhjä pohja harmaalla tausta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0DE1F4F-D841-0842-B56F-216CFB9D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8541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maa tausta + list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tx2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8" y="1096885"/>
            <a:ext cx="4949691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33BC36D-C29D-754E-86F2-CD07892A3D9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CA9340F-4D41-2B46-8656-BD8BA61C8E1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E715FA4-3BEE-804B-AD4F-A4893650C5B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767862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ainen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96885"/>
            <a:ext cx="4320000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D54474-EF56-1143-85CB-D88E90FC148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BA80F561-C20D-BA42-9A02-11872283265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414E093-8466-254A-BEBD-A0B76F2E9E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50204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ki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96885"/>
            <a:ext cx="4320000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7F556A3-27FD-0E41-80E7-23CA8A427E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50F3A1D-5255-524C-97DF-24CACA5EE70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F0B963EE-5B93-2F41-92FB-8773D90C9F2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756581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a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96885"/>
            <a:ext cx="4320000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AB823A-594D-8040-949D-A92ACB15B3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7C23ABD-0430-064A-A657-FC6C19148BD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B47708F-DDDA-0943-AD82-28703EC9708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119866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po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FAB8ECD6-A40E-8F4E-A2D1-7A05E0194A8D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7" name="Triangle 6">
            <a:extLst>
              <a:ext uri="{FF2B5EF4-FFF2-40B4-BE49-F238E27FC236}">
                <a16:creationId xmlns:a16="http://schemas.microsoft.com/office/drawing/2014/main" id="{585630A8-D877-0848-8BC4-223C30245DB6}"/>
              </a:ext>
            </a:extLst>
          </p:cNvPr>
          <p:cNvSpPr/>
          <p:nvPr userDrawn="1"/>
        </p:nvSpPr>
        <p:spPr>
          <a:xfrm rot="10800000">
            <a:off x="8843869" y="0"/>
            <a:ext cx="1984545" cy="171081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9" y="885871"/>
            <a:ext cx="7993063" cy="97154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6913" y="2060575"/>
            <a:ext cx="9464822" cy="4090988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68975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inen tausta +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C5728D-7945-A742-B9F9-C2F3A4749903}"/>
              </a:ext>
            </a:extLst>
          </p:cNvPr>
          <p:cNvSpPr/>
          <p:nvPr userDrawn="1"/>
        </p:nvSpPr>
        <p:spPr>
          <a:xfrm>
            <a:off x="8273" y="1"/>
            <a:ext cx="6303627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FI" sz="2308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5A7A004-3D7F-F64C-AAA5-0BFBD54FE668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169BCBB4-5901-F14B-8CCC-4C4829348886}"/>
              </a:ext>
            </a:extLst>
          </p:cNvPr>
          <p:cNvSpPr/>
          <p:nvPr userDrawn="1"/>
        </p:nvSpPr>
        <p:spPr>
          <a:xfrm rot="10800000">
            <a:off x="6143436" y="-3525"/>
            <a:ext cx="711533" cy="613390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3FEBBFCD-3B60-604F-B37A-AA413C0BD5C3}"/>
              </a:ext>
            </a:extLst>
          </p:cNvPr>
          <p:cNvSpPr/>
          <p:nvPr userDrawn="1"/>
        </p:nvSpPr>
        <p:spPr>
          <a:xfrm rot="10800000">
            <a:off x="5443755" y="-3525"/>
            <a:ext cx="1056520" cy="91079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96885"/>
            <a:ext cx="4320000" cy="162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4" y="2885697"/>
            <a:ext cx="4318416" cy="320700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2000"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2pPr>
            <a:lvl3pPr marL="668290" indent="-184138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3pPr>
            <a:lvl4pPr marL="934967" indent="-188901">
              <a:buFontTx/>
              <a:buNone/>
              <a:tabLst/>
              <a:defRPr sz="2000" b="0" i="0" spc="-40" baseline="0">
                <a:latin typeface="Montserrat Medium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B94F1CE-07F6-8C42-B48F-0185665174E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37449" y="4449795"/>
            <a:ext cx="4356045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0EAE83-6241-B74D-AF7A-1830CF497E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39038" y="1096885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CB647D8-9DF2-B047-B8AB-BF2102647B2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135861" y="2786749"/>
            <a:ext cx="4357634" cy="1464750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spcAft>
                <a:spcPts val="400"/>
              </a:spcAft>
              <a:buFontTx/>
              <a:buNone/>
              <a:defRPr sz="1800" b="1" i="0" spc="-20" baseline="0">
                <a:latin typeface="Montserrat SemiBold" pitchFamily="2" charset="77"/>
              </a:defRPr>
            </a:lvl1pPr>
            <a:lvl2pPr marL="9525" indent="0">
              <a:buFontTx/>
              <a:buNone/>
              <a:tabLst/>
              <a:defRPr sz="1600" b="0" i="0" spc="-20" baseline="0">
                <a:latin typeface="Montserrat" pitchFamily="2" charset="77"/>
              </a:defRPr>
            </a:lvl2pPr>
            <a:lvl3pPr marL="1320702" indent="0">
              <a:buFontTx/>
              <a:buNone/>
              <a:defRPr/>
            </a:lvl3pPr>
            <a:lvl4pPr marL="1777868" indent="0">
              <a:buFontTx/>
              <a:buNone/>
              <a:defRPr/>
            </a:lvl4pPr>
            <a:lvl5pPr marL="2293767" indent="0">
              <a:buFontTx/>
              <a:buNone/>
              <a:defRPr/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41365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37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harma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tx2">
              <a:lumMod val="65000"/>
              <a:lumOff val="35000"/>
            </a:schemeClr>
          </a:solidFill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C5FBD-37E1-EF4A-98A6-B41BE1DDEE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745" y="1047577"/>
            <a:ext cx="3127184" cy="521357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53224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pun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9818C1-2D7F-3E4E-97AA-5A9183B6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545" y="802708"/>
            <a:ext cx="2179952" cy="549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81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0E79BE0-19C3-AD40-AB0B-105B4340B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93" y="706759"/>
            <a:ext cx="2635163" cy="53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885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63FB1932-6594-40AA-B9C9-9C840177A9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6046" y="707191"/>
            <a:ext cx="3046553" cy="574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821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istilappu 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>
            <a:extLst>
              <a:ext uri="{FF2B5EF4-FFF2-40B4-BE49-F238E27FC236}">
                <a16:creationId xmlns:a16="http://schemas.microsoft.com/office/drawing/2014/main" id="{C3EB79A5-4FBB-8841-9265-468B337A0B28}"/>
              </a:ext>
            </a:extLst>
          </p:cNvPr>
          <p:cNvSpPr/>
          <p:nvPr userDrawn="1"/>
        </p:nvSpPr>
        <p:spPr>
          <a:xfrm>
            <a:off x="695327" y="274638"/>
            <a:ext cx="7064012" cy="5876926"/>
          </a:xfrm>
          <a:prstGeom prst="foldedCorner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fi-FI" sz="2308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77165" y="1089024"/>
            <a:ext cx="4489620" cy="16859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200" b="1" i="0" spc="-80" baseline="0">
                <a:solidFill>
                  <a:schemeClr val="bg1"/>
                </a:solidFill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77165" y="3015162"/>
            <a:ext cx="4292103" cy="2772682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Clr>
                <a:schemeClr val="bg1"/>
              </a:buClr>
              <a:buFont typeface="Arial" panose="020B0604020202020204" pitchFamily="34" charset="0"/>
              <a:buChar char="•"/>
              <a:tabLst/>
              <a:defRPr b="0" i="0" spc="-40" baseline="0">
                <a:solidFill>
                  <a:schemeClr val="bg1"/>
                </a:solidFill>
                <a:latin typeface="Montserrat Medium" pitchFamily="2" charset="77"/>
              </a:defRPr>
            </a:lvl1pPr>
            <a:lvl2pPr marL="444468" indent="-211123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2pPr>
            <a:lvl3pPr marL="668290" indent="-184138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3pPr>
            <a:lvl4pPr marL="934967" indent="-188901">
              <a:buClr>
                <a:schemeClr val="bg1"/>
              </a:buClr>
              <a:tabLst/>
              <a:defRPr b="0" i="0" spc="-40" baseline="0">
                <a:solidFill>
                  <a:schemeClr val="bg1"/>
                </a:solidFill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  <a:p>
            <a:pPr lvl="1"/>
            <a:r>
              <a:rPr lang="fi-FI" noProof="0" dirty="0"/>
              <a:t>Second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2"/>
            <a:r>
              <a:rPr lang="fi-FI" noProof="0" dirty="0"/>
              <a:t>Third </a:t>
            </a:r>
            <a:r>
              <a:rPr lang="fi-FI" noProof="0" dirty="0" err="1"/>
              <a:t>level</a:t>
            </a:r>
            <a:endParaRPr lang="fi-FI" noProof="0" dirty="0"/>
          </a:p>
          <a:p>
            <a:pPr lvl="3"/>
            <a:r>
              <a:rPr lang="fi-FI" noProof="0" dirty="0" err="1"/>
              <a:t>Fourth</a:t>
            </a:r>
            <a:r>
              <a:rPr lang="fi-FI" noProof="0" dirty="0"/>
              <a:t> </a:t>
            </a:r>
            <a:r>
              <a:rPr lang="fi-FI" noProof="0" dirty="0" err="1"/>
              <a:t>level</a:t>
            </a:r>
            <a:endParaRPr lang="fi-FI" noProof="0" dirty="0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C0E79BE0-19C3-AD40-AB0B-105B4340B3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193" y="706759"/>
            <a:ext cx="2635163" cy="537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62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poh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3">
            <a:extLst>
              <a:ext uri="{FF2B5EF4-FFF2-40B4-BE49-F238E27FC236}">
                <a16:creationId xmlns:a16="http://schemas.microsoft.com/office/drawing/2014/main" id="{22E0C09D-4C21-764D-B82D-266D4EE81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494" y="-14091"/>
            <a:ext cx="8082116" cy="6898829"/>
          </a:xfrm>
          <a:custGeom>
            <a:avLst/>
            <a:gdLst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2259497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38499 w 9117496"/>
              <a:gd name="connsiteY2" fmla="*/ 6839893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0 w 9117496"/>
              <a:gd name="connsiteY4" fmla="*/ 3233532 h 6858000"/>
              <a:gd name="connsiteX5" fmla="*/ 3233532 w 9117496"/>
              <a:gd name="connsiteY5" fmla="*/ 0 h 6858000"/>
              <a:gd name="connsiteX0" fmla="*/ 3233532 w 9117496"/>
              <a:gd name="connsiteY0" fmla="*/ 0 h 6858000"/>
              <a:gd name="connsiteX1" fmla="*/ 9117496 w 9117496"/>
              <a:gd name="connsiteY1" fmla="*/ 0 h 6858000"/>
              <a:gd name="connsiteX2" fmla="*/ 5156606 w 9117496"/>
              <a:gd name="connsiteY2" fmla="*/ 6858000 h 6858000"/>
              <a:gd name="connsiteX3" fmla="*/ 0 w 9117496"/>
              <a:gd name="connsiteY3" fmla="*/ 6858000 h 6858000"/>
              <a:gd name="connsiteX4" fmla="*/ 1285592 w 9117496"/>
              <a:gd name="connsiteY4" fmla="*/ 3296906 h 6858000"/>
              <a:gd name="connsiteX5" fmla="*/ 3233532 w 9117496"/>
              <a:gd name="connsiteY5" fmla="*/ 0 h 6858000"/>
              <a:gd name="connsiteX0" fmla="*/ 2038474 w 7922438"/>
              <a:gd name="connsiteY0" fmla="*/ 0 h 6858000"/>
              <a:gd name="connsiteX1" fmla="*/ 7922438 w 7922438"/>
              <a:gd name="connsiteY1" fmla="*/ 0 h 6858000"/>
              <a:gd name="connsiteX2" fmla="*/ 3961548 w 7922438"/>
              <a:gd name="connsiteY2" fmla="*/ 6858000 h 6858000"/>
              <a:gd name="connsiteX3" fmla="*/ 0 w 7922438"/>
              <a:gd name="connsiteY3" fmla="*/ 6858000 h 6858000"/>
              <a:gd name="connsiteX4" fmla="*/ 90534 w 7922438"/>
              <a:gd name="connsiteY4" fmla="*/ 3296906 h 6858000"/>
              <a:gd name="connsiteX5" fmla="*/ 2038474 w 7922438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296906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54320 w 7886224"/>
              <a:gd name="connsiteY4" fmla="*/ 3315013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18106 w 7886224"/>
              <a:gd name="connsiteY4" fmla="*/ 3333120 h 6858000"/>
              <a:gd name="connsiteX5" fmla="*/ 2002260 w 7886224"/>
              <a:gd name="connsiteY5" fmla="*/ 0 h 6858000"/>
              <a:gd name="connsiteX0" fmla="*/ 2002260 w 7886224"/>
              <a:gd name="connsiteY0" fmla="*/ 0 h 6858000"/>
              <a:gd name="connsiteX1" fmla="*/ 7886224 w 7886224"/>
              <a:gd name="connsiteY1" fmla="*/ 0 h 6858000"/>
              <a:gd name="connsiteX2" fmla="*/ 3925334 w 7886224"/>
              <a:gd name="connsiteY2" fmla="*/ 6858000 h 6858000"/>
              <a:gd name="connsiteX3" fmla="*/ 0 w 7886224"/>
              <a:gd name="connsiteY3" fmla="*/ 6839893 h 6858000"/>
              <a:gd name="connsiteX4" fmla="*/ 27160 w 7886224"/>
              <a:gd name="connsiteY4" fmla="*/ 3342173 h 6858000"/>
              <a:gd name="connsiteX5" fmla="*/ 2002260 w 7886224"/>
              <a:gd name="connsiteY5" fmla="*/ 0 h 6858000"/>
              <a:gd name="connsiteX0" fmla="*/ 1984153 w 7868117"/>
              <a:gd name="connsiteY0" fmla="*/ 0 h 6858000"/>
              <a:gd name="connsiteX1" fmla="*/ 7868117 w 7868117"/>
              <a:gd name="connsiteY1" fmla="*/ 0 h 6858000"/>
              <a:gd name="connsiteX2" fmla="*/ 3907227 w 7868117"/>
              <a:gd name="connsiteY2" fmla="*/ 6858000 h 6858000"/>
              <a:gd name="connsiteX3" fmla="*/ 0 w 7868117"/>
              <a:gd name="connsiteY3" fmla="*/ 6839893 h 6858000"/>
              <a:gd name="connsiteX4" fmla="*/ 9053 w 7868117"/>
              <a:gd name="connsiteY4" fmla="*/ 3342173 h 6858000"/>
              <a:gd name="connsiteX5" fmla="*/ 1984153 w 7868117"/>
              <a:gd name="connsiteY5" fmla="*/ 0 h 6858000"/>
              <a:gd name="connsiteX0" fmla="*/ 1984955 w 7868919"/>
              <a:gd name="connsiteY0" fmla="*/ 0 h 6858000"/>
              <a:gd name="connsiteX1" fmla="*/ 7868919 w 7868919"/>
              <a:gd name="connsiteY1" fmla="*/ 0 h 6858000"/>
              <a:gd name="connsiteX2" fmla="*/ 3908029 w 7868919"/>
              <a:gd name="connsiteY2" fmla="*/ 6858000 h 6858000"/>
              <a:gd name="connsiteX3" fmla="*/ 802 w 7868919"/>
              <a:gd name="connsiteY3" fmla="*/ 6839893 h 6858000"/>
              <a:gd name="connsiteX4" fmla="*/ 9855 w 7868919"/>
              <a:gd name="connsiteY4" fmla="*/ 3342173 h 6858000"/>
              <a:gd name="connsiteX5" fmla="*/ 1984955 w 7868919"/>
              <a:gd name="connsiteY5" fmla="*/ 0 h 6858000"/>
              <a:gd name="connsiteX0" fmla="*/ 1994873 w 7878837"/>
              <a:gd name="connsiteY0" fmla="*/ 0 h 6858000"/>
              <a:gd name="connsiteX1" fmla="*/ 7878837 w 7878837"/>
              <a:gd name="connsiteY1" fmla="*/ 0 h 6858000"/>
              <a:gd name="connsiteX2" fmla="*/ 3917947 w 7878837"/>
              <a:gd name="connsiteY2" fmla="*/ 6858000 h 6858000"/>
              <a:gd name="connsiteX3" fmla="*/ 10720 w 7878837"/>
              <a:gd name="connsiteY3" fmla="*/ 6839893 h 6858000"/>
              <a:gd name="connsiteX4" fmla="*/ 1666 w 7878837"/>
              <a:gd name="connsiteY4" fmla="*/ 3369334 h 6858000"/>
              <a:gd name="connsiteX5" fmla="*/ 1994873 w 7878837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39893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369334 h 6858000"/>
              <a:gd name="connsiteX5" fmla="*/ 2003061 w 7887025"/>
              <a:gd name="connsiteY5" fmla="*/ 0 h 6858000"/>
              <a:gd name="connsiteX0" fmla="*/ 2003061 w 7887025"/>
              <a:gd name="connsiteY0" fmla="*/ 0 h 6858000"/>
              <a:gd name="connsiteX1" fmla="*/ 7887025 w 7887025"/>
              <a:gd name="connsiteY1" fmla="*/ 0 h 6858000"/>
              <a:gd name="connsiteX2" fmla="*/ 3926135 w 7887025"/>
              <a:gd name="connsiteY2" fmla="*/ 6858000 h 6858000"/>
              <a:gd name="connsiteX3" fmla="*/ 802 w 7887025"/>
              <a:gd name="connsiteY3" fmla="*/ 6848946 h 6858000"/>
              <a:gd name="connsiteX4" fmla="*/ 9854 w 7887025"/>
              <a:gd name="connsiteY4" fmla="*/ 3459868 h 6858000"/>
              <a:gd name="connsiteX5" fmla="*/ 2003061 w 7887025"/>
              <a:gd name="connsiteY5" fmla="*/ 0 h 6858000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0625 w 7904589"/>
              <a:gd name="connsiteY0" fmla="*/ 0 h 6867116"/>
              <a:gd name="connsiteX1" fmla="*/ 7904589 w 7904589"/>
              <a:gd name="connsiteY1" fmla="*/ 0 h 6867116"/>
              <a:gd name="connsiteX2" fmla="*/ 3943699 w 7904589"/>
              <a:gd name="connsiteY2" fmla="*/ 6858000 h 6867116"/>
              <a:gd name="connsiteX3" fmla="*/ 259 w 7904589"/>
              <a:gd name="connsiteY3" fmla="*/ 6867053 h 6867116"/>
              <a:gd name="connsiteX4" fmla="*/ 27418 w 7904589"/>
              <a:gd name="connsiteY4" fmla="*/ 3459868 h 6867116"/>
              <a:gd name="connsiteX5" fmla="*/ 2020625 w 7904589"/>
              <a:gd name="connsiteY5" fmla="*/ 0 h 6867116"/>
              <a:gd name="connsiteX0" fmla="*/ 2029612 w 7913576"/>
              <a:gd name="connsiteY0" fmla="*/ 0 h 6867116"/>
              <a:gd name="connsiteX1" fmla="*/ 7913576 w 7913576"/>
              <a:gd name="connsiteY1" fmla="*/ 0 h 6867116"/>
              <a:gd name="connsiteX2" fmla="*/ 3952686 w 7913576"/>
              <a:gd name="connsiteY2" fmla="*/ 6858000 h 6867116"/>
              <a:gd name="connsiteX3" fmla="*/ 193 w 7913576"/>
              <a:gd name="connsiteY3" fmla="*/ 6867053 h 6867116"/>
              <a:gd name="connsiteX4" fmla="*/ 36405 w 7913576"/>
              <a:gd name="connsiteY4" fmla="*/ 3459868 h 6867116"/>
              <a:gd name="connsiteX5" fmla="*/ 2029612 w 7913576"/>
              <a:gd name="connsiteY5" fmla="*/ 0 h 6867116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858000"/>
              <a:gd name="connsiteX1" fmla="*/ 7895672 w 7895672"/>
              <a:gd name="connsiteY1" fmla="*/ 0 h 6858000"/>
              <a:gd name="connsiteX2" fmla="*/ 3934782 w 7895672"/>
              <a:gd name="connsiteY2" fmla="*/ 6858000 h 6858000"/>
              <a:gd name="connsiteX3" fmla="*/ 395 w 7895672"/>
              <a:gd name="connsiteY3" fmla="*/ 6848946 h 6858000"/>
              <a:gd name="connsiteX4" fmla="*/ 18501 w 7895672"/>
              <a:gd name="connsiteY4" fmla="*/ 3459868 h 6858000"/>
              <a:gd name="connsiteX5" fmla="*/ 2011708 w 7895672"/>
              <a:gd name="connsiteY5" fmla="*/ 0 h 6858000"/>
              <a:gd name="connsiteX0" fmla="*/ 2011708 w 7895672"/>
              <a:gd name="connsiteY0" fmla="*/ 0 h 6903330"/>
              <a:gd name="connsiteX1" fmla="*/ 7895672 w 7895672"/>
              <a:gd name="connsiteY1" fmla="*/ 0 h 6903330"/>
              <a:gd name="connsiteX2" fmla="*/ 3934782 w 7895672"/>
              <a:gd name="connsiteY2" fmla="*/ 6858000 h 6903330"/>
              <a:gd name="connsiteX3" fmla="*/ 395 w 7895672"/>
              <a:gd name="connsiteY3" fmla="*/ 6903267 h 6903330"/>
              <a:gd name="connsiteX4" fmla="*/ 18501 w 7895672"/>
              <a:gd name="connsiteY4" fmla="*/ 3459868 h 6903330"/>
              <a:gd name="connsiteX5" fmla="*/ 2011708 w 7895672"/>
              <a:gd name="connsiteY5" fmla="*/ 0 h 6903330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26137 w 7887027"/>
              <a:gd name="connsiteY2" fmla="*/ 6858000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1708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894277"/>
              <a:gd name="connsiteX1" fmla="*/ 7887027 w 7887027"/>
              <a:gd name="connsiteY1" fmla="*/ 0 h 6894277"/>
              <a:gd name="connsiteX2" fmla="*/ 3944244 w 7887027"/>
              <a:gd name="connsiteY2" fmla="*/ 6885161 h 6894277"/>
              <a:gd name="connsiteX3" fmla="*/ 803 w 7887027"/>
              <a:gd name="connsiteY3" fmla="*/ 6894214 h 6894277"/>
              <a:gd name="connsiteX4" fmla="*/ 9856 w 7887027"/>
              <a:gd name="connsiteY4" fmla="*/ 3459868 h 6894277"/>
              <a:gd name="connsiteX5" fmla="*/ 2003063 w 7887027"/>
              <a:gd name="connsiteY5" fmla="*/ 0 h 6894277"/>
              <a:gd name="connsiteX0" fmla="*/ 2003063 w 7887027"/>
              <a:gd name="connsiteY0" fmla="*/ 0 h 6904471"/>
              <a:gd name="connsiteX1" fmla="*/ 7887027 w 7887027"/>
              <a:gd name="connsiteY1" fmla="*/ 0 h 6904471"/>
              <a:gd name="connsiteX2" fmla="*/ 3944244 w 7887027"/>
              <a:gd name="connsiteY2" fmla="*/ 6885161 h 6904471"/>
              <a:gd name="connsiteX3" fmla="*/ 803 w 7887027"/>
              <a:gd name="connsiteY3" fmla="*/ 6894214 h 6904471"/>
              <a:gd name="connsiteX4" fmla="*/ 9856 w 7887027"/>
              <a:gd name="connsiteY4" fmla="*/ 3459868 h 6904471"/>
              <a:gd name="connsiteX5" fmla="*/ 2003063 w 7887027"/>
              <a:gd name="connsiteY5" fmla="*/ 0 h 6904471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4649"/>
              <a:gd name="connsiteX1" fmla="*/ 7887027 w 7887027"/>
              <a:gd name="connsiteY1" fmla="*/ 0 h 6894649"/>
              <a:gd name="connsiteX2" fmla="*/ 3953297 w 7887027"/>
              <a:gd name="connsiteY2" fmla="*/ 6867054 h 6894649"/>
              <a:gd name="connsiteX3" fmla="*/ 803 w 7887027"/>
              <a:gd name="connsiteY3" fmla="*/ 6894214 h 6894649"/>
              <a:gd name="connsiteX4" fmla="*/ 9856 w 7887027"/>
              <a:gd name="connsiteY4" fmla="*/ 3459868 h 6894649"/>
              <a:gd name="connsiteX5" fmla="*/ 2003063 w 7887027"/>
              <a:gd name="connsiteY5" fmla="*/ 0 h 6894649"/>
              <a:gd name="connsiteX0" fmla="*/ 2003063 w 7887027"/>
              <a:gd name="connsiteY0" fmla="*/ 0 h 6898829"/>
              <a:gd name="connsiteX1" fmla="*/ 7887027 w 7887027"/>
              <a:gd name="connsiteY1" fmla="*/ 0 h 6898829"/>
              <a:gd name="connsiteX2" fmla="*/ 3989511 w 7887027"/>
              <a:gd name="connsiteY2" fmla="*/ 6876107 h 6898829"/>
              <a:gd name="connsiteX3" fmla="*/ 803 w 7887027"/>
              <a:gd name="connsiteY3" fmla="*/ 6894214 h 6898829"/>
              <a:gd name="connsiteX4" fmla="*/ 9856 w 7887027"/>
              <a:gd name="connsiteY4" fmla="*/ 3459868 h 6898829"/>
              <a:gd name="connsiteX5" fmla="*/ 2003063 w 7887027"/>
              <a:gd name="connsiteY5" fmla="*/ 0 h 689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887027" h="6898829">
                <a:moveTo>
                  <a:pt x="2003063" y="0"/>
                </a:moveTo>
                <a:lnTo>
                  <a:pt x="7887027" y="0"/>
                </a:lnTo>
                <a:lnTo>
                  <a:pt x="3989511" y="6876107"/>
                </a:lnTo>
                <a:cubicBezTo>
                  <a:pt x="3996837" y="6915339"/>
                  <a:pt x="1315283" y="6891196"/>
                  <a:pt x="803" y="6894214"/>
                </a:cubicBezTo>
                <a:cubicBezTo>
                  <a:pt x="-2215" y="6911294"/>
                  <a:pt x="3821" y="3469948"/>
                  <a:pt x="9856" y="3459868"/>
                </a:cubicBezTo>
                <a:lnTo>
                  <a:pt x="2003063" y="0"/>
                </a:lnTo>
                <a:close/>
              </a:path>
            </a:pathLst>
          </a:cu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E91B3F0-E545-C743-9422-C6335D1EC789}"/>
              </a:ext>
            </a:extLst>
          </p:cNvPr>
          <p:cNvGrpSpPr/>
          <p:nvPr userDrawn="1"/>
        </p:nvGrpSpPr>
        <p:grpSpPr>
          <a:xfrm>
            <a:off x="2286211" y="4882513"/>
            <a:ext cx="2901279" cy="2215486"/>
            <a:chOff x="3095561" y="4448281"/>
            <a:chExt cx="3487470" cy="2663116"/>
          </a:xfrm>
        </p:grpSpPr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DE0C9123-7E3C-FC43-B1FD-3C4291734F2B}"/>
                </a:ext>
              </a:extLst>
            </p:cNvPr>
            <p:cNvSpPr/>
            <p:nvPr/>
          </p:nvSpPr>
          <p:spPr>
            <a:xfrm>
              <a:off x="3829760" y="5261426"/>
              <a:ext cx="923469" cy="796095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462E2ECB-237A-364E-ACD0-D9576E038E44}"/>
                </a:ext>
              </a:extLst>
            </p:cNvPr>
            <p:cNvSpPr/>
            <p:nvPr/>
          </p:nvSpPr>
          <p:spPr>
            <a:xfrm rot="10800000">
              <a:off x="4745887" y="6050764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71BF300D-A852-F44B-9426-2628FABA1E05}"/>
                </a:ext>
              </a:extLst>
            </p:cNvPr>
            <p:cNvSpPr/>
            <p:nvPr/>
          </p:nvSpPr>
          <p:spPr>
            <a:xfrm rot="7200000">
              <a:off x="4403137" y="6251615"/>
              <a:ext cx="923469" cy="79609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5CDB19BF-5011-0045-9422-507028741626}"/>
                </a:ext>
              </a:extLst>
            </p:cNvPr>
            <p:cNvSpPr/>
            <p:nvPr/>
          </p:nvSpPr>
          <p:spPr>
            <a:xfrm rot="10800000">
              <a:off x="5200820" y="5254736"/>
              <a:ext cx="923469" cy="796095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6" name="Triangle 15">
              <a:extLst>
                <a:ext uri="{FF2B5EF4-FFF2-40B4-BE49-F238E27FC236}">
                  <a16:creationId xmlns:a16="http://schemas.microsoft.com/office/drawing/2014/main" id="{2FD1706F-652E-FC48-B64F-9F61823BAB1B}"/>
                </a:ext>
              </a:extLst>
            </p:cNvPr>
            <p:cNvSpPr/>
            <p:nvPr/>
          </p:nvSpPr>
          <p:spPr>
            <a:xfrm rot="7200000">
              <a:off x="3031874" y="5451799"/>
              <a:ext cx="923469" cy="79609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7" name="Triangle 16">
              <a:extLst>
                <a:ext uri="{FF2B5EF4-FFF2-40B4-BE49-F238E27FC236}">
                  <a16:creationId xmlns:a16="http://schemas.microsoft.com/office/drawing/2014/main" id="{6D582186-E3F7-1A40-8E92-A6E4544A5B64}"/>
                </a:ext>
              </a:extLst>
            </p:cNvPr>
            <p:cNvSpPr/>
            <p:nvPr/>
          </p:nvSpPr>
          <p:spPr>
            <a:xfrm rot="10800000">
              <a:off x="3829688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6625597D-2F1F-3740-A76C-51B554FBE716}"/>
                </a:ext>
              </a:extLst>
            </p:cNvPr>
            <p:cNvSpPr/>
            <p:nvPr/>
          </p:nvSpPr>
          <p:spPr>
            <a:xfrm rot="10800000">
              <a:off x="5659562" y="6050764"/>
              <a:ext cx="923469" cy="796095"/>
            </a:xfrm>
            <a:prstGeom prst="triangle">
              <a:avLst/>
            </a:prstGeom>
            <a:solidFill>
              <a:srgbClr val="FFD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EF826CC6-25B7-8E4A-ACCE-3E93CF3B322C}"/>
                </a:ext>
              </a:extLst>
            </p:cNvPr>
            <p:cNvSpPr/>
            <p:nvPr/>
          </p:nvSpPr>
          <p:spPr>
            <a:xfrm rot="10800000">
              <a:off x="4741695" y="4448281"/>
              <a:ext cx="923469" cy="79609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 sz="1404"/>
            </a:p>
          </p:txBody>
        </p:sp>
      </p:grpSp>
      <p:pic>
        <p:nvPicPr>
          <p:cNvPr id="20" name="Picture 19" descr="slogan.png">
            <a:extLst>
              <a:ext uri="{FF2B5EF4-FFF2-40B4-BE49-F238E27FC236}">
                <a16:creationId xmlns:a16="http://schemas.microsoft.com/office/drawing/2014/main" id="{B591547D-7B10-0E4F-98D3-4B7C3420B38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822" y="4979731"/>
            <a:ext cx="1830979" cy="1235911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45937" y="3140391"/>
            <a:ext cx="4992035" cy="103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45937" y="4272257"/>
            <a:ext cx="4992035" cy="1879306"/>
          </a:xfrm>
          <a:prstGeom prst="rect">
            <a:avLst/>
          </a:prstGeom>
        </p:spPr>
        <p:txBody>
          <a:bodyPr/>
          <a:lstStyle>
            <a:lvl1pPr marL="0" indent="-217472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05770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pohj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1">
            <a:extLst>
              <a:ext uri="{FF2B5EF4-FFF2-40B4-BE49-F238E27FC236}">
                <a16:creationId xmlns:a16="http://schemas.microsoft.com/office/drawing/2014/main" id="{697FF4AE-EC64-FE48-AE83-15F4CC04FE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79975" y="831832"/>
            <a:ext cx="5601977" cy="6022970"/>
          </a:xfrm>
          <a:custGeom>
            <a:avLst/>
            <a:gdLst>
              <a:gd name="connsiteX0" fmla="*/ 1782912 w 5388439"/>
              <a:gd name="connsiteY0" fmla="*/ 0 h 5793384"/>
              <a:gd name="connsiteX1" fmla="*/ 1785168 w 5388439"/>
              <a:gd name="connsiteY1" fmla="*/ 0 h 5793384"/>
              <a:gd name="connsiteX2" fmla="*/ 5388439 w 5388439"/>
              <a:gd name="connsiteY2" fmla="*/ 2080349 h 5793384"/>
              <a:gd name="connsiteX3" fmla="*/ 5388439 w 5388439"/>
              <a:gd name="connsiteY3" fmla="*/ 5793384 h 5793384"/>
              <a:gd name="connsiteX4" fmla="*/ 4685704 w 5388439"/>
              <a:gd name="connsiteY4" fmla="*/ 5793384 h 5793384"/>
              <a:gd name="connsiteX5" fmla="*/ 0 w 5388439"/>
              <a:gd name="connsiteY5" fmla="*/ 3088093 h 579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8439" h="5793384">
                <a:moveTo>
                  <a:pt x="1782912" y="0"/>
                </a:moveTo>
                <a:lnTo>
                  <a:pt x="1785168" y="0"/>
                </a:lnTo>
                <a:lnTo>
                  <a:pt x="5388439" y="2080349"/>
                </a:lnTo>
                <a:lnTo>
                  <a:pt x="5388439" y="5793384"/>
                </a:lnTo>
                <a:lnTo>
                  <a:pt x="4685704" y="5793384"/>
                </a:lnTo>
                <a:lnTo>
                  <a:pt x="0" y="3088093"/>
                </a:lnTo>
                <a:close/>
              </a:path>
            </a:pathLst>
          </a:custGeom>
        </p:spPr>
      </p:pic>
      <p:sp>
        <p:nvSpPr>
          <p:cNvPr id="22" name="Triangle 21">
            <a:extLst>
              <a:ext uri="{FF2B5EF4-FFF2-40B4-BE49-F238E27FC236}">
                <a16:creationId xmlns:a16="http://schemas.microsoft.com/office/drawing/2014/main" id="{7477F92E-0815-4F4F-B054-DE40C06EF649}"/>
              </a:ext>
            </a:extLst>
          </p:cNvPr>
          <p:cNvSpPr/>
          <p:nvPr userDrawn="1"/>
        </p:nvSpPr>
        <p:spPr>
          <a:xfrm rot="10800000">
            <a:off x="1509310" y="414"/>
            <a:ext cx="559807" cy="48259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DF031402-97F6-3C49-A548-21A340902E79}"/>
              </a:ext>
            </a:extLst>
          </p:cNvPr>
          <p:cNvSpPr/>
          <p:nvPr userDrawn="1"/>
        </p:nvSpPr>
        <p:spPr>
          <a:xfrm rot="10800000">
            <a:off x="695329" y="411"/>
            <a:ext cx="1069623" cy="922088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pic>
        <p:nvPicPr>
          <p:cNvPr id="24" name="Picture Placeholder 7">
            <a:extLst>
              <a:ext uri="{FF2B5EF4-FFF2-40B4-BE49-F238E27FC236}">
                <a16:creationId xmlns:a16="http://schemas.microsoft.com/office/drawing/2014/main" id="{2A09AAFE-0296-A74C-9E99-EDBB2D682D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7"/>
          <a:stretch/>
        </p:blipFill>
        <p:spPr>
          <a:xfrm>
            <a:off x="4106910" y="3819012"/>
            <a:ext cx="7018247" cy="3038988"/>
          </a:xfrm>
          <a:custGeom>
            <a:avLst/>
            <a:gdLst>
              <a:gd name="connsiteX0" fmla="*/ 1687681 w 6750723"/>
              <a:gd name="connsiteY0" fmla="*/ 0 h 2923147"/>
              <a:gd name="connsiteX1" fmla="*/ 6750723 w 6750723"/>
              <a:gd name="connsiteY1" fmla="*/ 2923147 h 2923147"/>
              <a:gd name="connsiteX2" fmla="*/ 0 w 6750723"/>
              <a:gd name="connsiteY2" fmla="*/ 2923147 h 292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50723" h="2923147">
                <a:moveTo>
                  <a:pt x="1687681" y="0"/>
                </a:moveTo>
                <a:lnTo>
                  <a:pt x="6750723" y="2923147"/>
                </a:lnTo>
                <a:lnTo>
                  <a:pt x="0" y="2923147"/>
                </a:lnTo>
                <a:close/>
              </a:path>
            </a:pathLst>
          </a:cu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6913" y="1089025"/>
            <a:ext cx="7054850" cy="10397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2220891"/>
            <a:ext cx="4397601" cy="1879306"/>
          </a:xfrm>
          <a:prstGeom prst="rect">
            <a:avLst/>
          </a:prstGeom>
        </p:spPr>
        <p:txBody>
          <a:bodyPr/>
          <a:lstStyle>
            <a:lvl1pPr marL="0" indent="-217472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5789E72-B0CD-D745-BFFA-97E101A512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0513" y="6286951"/>
            <a:ext cx="720000" cy="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2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551378"/>
            <a:ext cx="10796812" cy="9578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2695563"/>
            <a:ext cx="3312000" cy="3456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62FBA11-F5B7-9644-A678-F40C34F42E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0238" y="2695563"/>
            <a:ext cx="3312000" cy="3456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CA185E4-1E4A-F542-9683-C5F2AAC873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0141" y="2695563"/>
            <a:ext cx="3312000" cy="3456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8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00F3-352E-9841-999B-6F3862C72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914" y="1099073"/>
            <a:ext cx="10801350" cy="56283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latin typeface="Montserrat Light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9A4479DA-8719-F04C-81DB-3B2A4307F95A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AD5005E9-8B75-5645-B926-EE0DBEAE7AE3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1328734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607364"/>
            <a:ext cx="10796812" cy="9578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2946769"/>
            <a:ext cx="2448000" cy="3204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00F3-352E-9841-999B-6F3862C72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96914" y="1099073"/>
            <a:ext cx="10801350" cy="56283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latin typeface="Montserrat Light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940202A-C666-1A4E-9AA7-060B2618A76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93288" y="2946769"/>
            <a:ext cx="2448000" cy="3204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53622CD-7BB6-054C-928D-E77745B76C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89663" y="2946769"/>
            <a:ext cx="2448000" cy="3204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991E50B-35DA-BC43-AF29-6957A971E2F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86039" y="2946769"/>
            <a:ext cx="2448000" cy="3204000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76170A8F-5BBC-1E44-8CD0-F380CD90BC4A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4" name="Triangle 13">
            <a:extLst>
              <a:ext uri="{FF2B5EF4-FFF2-40B4-BE49-F238E27FC236}">
                <a16:creationId xmlns:a16="http://schemas.microsoft.com/office/drawing/2014/main" id="{EED77038-304D-1549-9A1B-5E7B22DAD972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2124188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nostoa ikone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601618"/>
            <a:ext cx="10796812" cy="9578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23646-8B4B-4A48-A462-5FAE9F4258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6913" y="3428999"/>
            <a:ext cx="2448000" cy="2722563"/>
          </a:xfrm>
          <a:prstGeom prst="rect">
            <a:avLst/>
          </a:prstGeom>
        </p:spPr>
        <p:txBody>
          <a:bodyPr/>
          <a:lstStyle>
            <a:lvl1pPr marL="226997" indent="-217472" algn="ctr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00F3-352E-9841-999B-6F3862C72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3612" y="1099073"/>
            <a:ext cx="5192533" cy="562833"/>
          </a:xfrm>
          <a:prstGeom prst="rect">
            <a:avLst/>
          </a:prstGeom>
        </p:spPr>
        <p:txBody>
          <a:bodyPr/>
          <a:lstStyle>
            <a:lvl1pPr algn="ctr">
              <a:defRPr sz="1800" b="0" i="0">
                <a:latin typeface="Montserrat Light" pitchFamily="2" charset="77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3" name="Kuva 15" descr="Suurennuslasi">
            <a:extLst>
              <a:ext uri="{FF2B5EF4-FFF2-40B4-BE49-F238E27FC236}">
                <a16:creationId xmlns:a16="http://schemas.microsoft.com/office/drawing/2014/main" id="{464075F5-43D7-D44E-95A3-9279FF328F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43347" y="2782750"/>
            <a:ext cx="493143" cy="493143"/>
          </a:xfrm>
          <a:prstGeom prst="rect">
            <a:avLst/>
          </a:prstGeom>
        </p:spPr>
      </p:pic>
      <p:pic>
        <p:nvPicPr>
          <p:cNvPr id="14" name="Kuva 16" descr="Suurennuslasi">
            <a:extLst>
              <a:ext uri="{FF2B5EF4-FFF2-40B4-BE49-F238E27FC236}">
                <a16:creationId xmlns:a16="http://schemas.microsoft.com/office/drawing/2014/main" id="{C898D1C9-FEFE-294B-9B26-130FFBD0E9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62828" y="2782750"/>
            <a:ext cx="493143" cy="493143"/>
          </a:xfrm>
          <a:prstGeom prst="rect">
            <a:avLst/>
          </a:prstGeom>
        </p:spPr>
      </p:pic>
      <p:pic>
        <p:nvPicPr>
          <p:cNvPr id="16" name="Kuva 17" descr="Suurennuslasi">
            <a:extLst>
              <a:ext uri="{FF2B5EF4-FFF2-40B4-BE49-F238E27FC236}">
                <a16:creationId xmlns:a16="http://schemas.microsoft.com/office/drawing/2014/main" id="{0E2710D5-2FAB-5047-9E6E-6421A1DC02D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36031" y="2782750"/>
            <a:ext cx="493143" cy="493143"/>
          </a:xfrm>
          <a:prstGeom prst="rect">
            <a:avLst/>
          </a:prstGeom>
        </p:spPr>
      </p:pic>
      <p:pic>
        <p:nvPicPr>
          <p:cNvPr id="17" name="Kuva 20" descr="Suurennuslasi">
            <a:extLst>
              <a:ext uri="{FF2B5EF4-FFF2-40B4-BE49-F238E27FC236}">
                <a16:creationId xmlns:a16="http://schemas.microsoft.com/office/drawing/2014/main" id="{F16DCB8C-FAE9-C141-8525-0943FF0350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055510" y="2782749"/>
            <a:ext cx="493143" cy="493143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0F1C426D-D8EF-FE4A-A04F-17223F6AE5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81086" y="3439048"/>
            <a:ext cx="2448000" cy="2722563"/>
          </a:xfrm>
          <a:prstGeom prst="rect">
            <a:avLst/>
          </a:prstGeom>
        </p:spPr>
        <p:txBody>
          <a:bodyPr/>
          <a:lstStyle>
            <a:lvl1pPr marL="226997" indent="-217472" algn="ctr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8B914AB6-E58D-984F-8079-46B3A4B203C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5259" y="3439048"/>
            <a:ext cx="2448000" cy="2722563"/>
          </a:xfrm>
          <a:prstGeom prst="rect">
            <a:avLst/>
          </a:prstGeom>
        </p:spPr>
        <p:txBody>
          <a:bodyPr/>
          <a:lstStyle>
            <a:lvl1pPr marL="226997" indent="-217472" algn="ctr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85448B8-F897-1C49-B0F6-FC3AD6D85F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049432" y="3439048"/>
            <a:ext cx="2448000" cy="2722563"/>
          </a:xfrm>
          <a:prstGeom prst="rect">
            <a:avLst/>
          </a:prstGeom>
        </p:spPr>
        <p:txBody>
          <a:bodyPr/>
          <a:lstStyle>
            <a:lvl1pPr marL="226997" indent="-217472" algn="ctr">
              <a:spcBef>
                <a:spcPts val="800"/>
              </a:spcBef>
              <a:spcAft>
                <a:spcPts val="200"/>
              </a:spcAft>
              <a:buFontTx/>
              <a:buNone/>
              <a:tabLst/>
              <a:defRPr sz="1600" b="0" i="0" spc="-40" baseline="0">
                <a:latin typeface="Montserrat" pitchFamily="2" charset="77"/>
              </a:defRPr>
            </a:lvl1pPr>
            <a:lvl2pPr marL="444468" indent="-211123">
              <a:tabLst/>
              <a:defRPr sz="1600" b="0" i="0" spc="-40" baseline="0">
                <a:latin typeface="Montserrat" pitchFamily="2" charset="77"/>
              </a:defRPr>
            </a:lvl2pPr>
            <a:lvl3pPr marL="668290" indent="-184138">
              <a:tabLst/>
              <a:defRPr sz="1400"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F80CC64A-5561-8044-A118-F241C3225B2C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6A1203D4-5FAF-DC46-B6A4-E776E98B0C5C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3739982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afipohja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89025"/>
            <a:ext cx="10796812" cy="89772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E58523-F548-624C-AEFA-677097E9F9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0840" y="2060575"/>
            <a:ext cx="7082247" cy="4192306"/>
          </a:xfrm>
          <a:prstGeom prst="rect">
            <a:avLst/>
          </a:prstGeom>
        </p:spPr>
        <p:txBody>
          <a:bodyPr/>
          <a:lstStyle/>
          <a:p>
            <a:pPr lvl="0"/>
            <a:endParaRPr lang="en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7E84BD-F82A-AE46-8B15-B5B87622B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8" y="2060575"/>
            <a:ext cx="3410849" cy="4090988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DF735C53-CE5E-E14D-AE8F-8706EB532E8D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5F82100-1876-5B45-822E-3A0A60258696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3551536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pohj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28863"/>
            <a:ext cx="10796812" cy="95788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28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8F00F3-352E-9841-999B-6F3862C72A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03613" y="526318"/>
            <a:ext cx="5184776" cy="562833"/>
          </a:xfrm>
          <a:prstGeom prst="rect">
            <a:avLst/>
          </a:prstGeom>
        </p:spPr>
        <p:txBody>
          <a:bodyPr/>
          <a:lstStyle>
            <a:lvl1pPr algn="ctr">
              <a:defRPr sz="1600" b="0" i="0">
                <a:latin typeface="Montserrat Light" pitchFamily="2" charset="77"/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E58523-F548-624C-AEFA-677097E9F9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1654629" y="2294285"/>
            <a:ext cx="8854107" cy="3958596"/>
          </a:xfrm>
          <a:prstGeom prst="rect">
            <a:avLst/>
          </a:prstGeom>
        </p:spPr>
        <p:txBody>
          <a:bodyPr/>
          <a:lstStyle/>
          <a:p>
            <a:pPr lvl="0"/>
            <a:endParaRPr lang="en-FI" dirty="0"/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F55D2176-60D8-9748-A395-6AF8C6345464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23D1C254-135F-1A44-BF11-A959010F1ABE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41674776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pohja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riangle 7">
            <a:extLst>
              <a:ext uri="{FF2B5EF4-FFF2-40B4-BE49-F238E27FC236}">
                <a16:creationId xmlns:a16="http://schemas.microsoft.com/office/drawing/2014/main" id="{B2058E25-092C-7A44-B632-C083B0F53BA5}"/>
              </a:ext>
            </a:extLst>
          </p:cNvPr>
          <p:cNvSpPr/>
          <p:nvPr userDrawn="1"/>
        </p:nvSpPr>
        <p:spPr>
          <a:xfrm>
            <a:off x="695325" y="6241211"/>
            <a:ext cx="715483" cy="616795"/>
          </a:xfrm>
          <a:prstGeom prst="triangle">
            <a:avLst/>
          </a:prstGeom>
          <a:solidFill>
            <a:srgbClr val="FFD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Tx/>
              <a:buNone/>
            </a:pPr>
            <a:endParaRPr lang="en-FI" sz="1404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B62AA9-54FD-9048-BF30-FCB8D321D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9" y="1089025"/>
            <a:ext cx="10796812" cy="897725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FontTx/>
              <a:buNone/>
              <a:defRPr sz="3200" b="1" i="0" spc="-80" baseline="0">
                <a:latin typeface="Montserrat SemiBold" pitchFamily="2" charset="77"/>
              </a:defRPr>
            </a:lvl1pPr>
            <a:lvl2pPr marL="241283" indent="0">
              <a:buFontTx/>
              <a:buNone/>
              <a:defRPr b="1" i="0">
                <a:latin typeface="Montserrat SemiBold" pitchFamily="2" charset="77"/>
              </a:defRPr>
            </a:lvl2pPr>
            <a:lvl3pPr marL="1320702" indent="0">
              <a:buFontTx/>
              <a:buNone/>
              <a:defRPr b="1" i="0">
                <a:latin typeface="Montserrat SemiBold" pitchFamily="2" charset="77"/>
              </a:defRPr>
            </a:lvl3pPr>
            <a:lvl4pPr marL="1777868" indent="0">
              <a:buFontTx/>
              <a:buNone/>
              <a:defRPr b="1" i="0">
                <a:latin typeface="Montserrat SemiBold" pitchFamily="2" charset="77"/>
              </a:defRPr>
            </a:lvl4pPr>
            <a:lvl5pPr marL="2293767" indent="0">
              <a:buFontTx/>
              <a:buNone/>
              <a:defRPr b="1" i="0">
                <a:latin typeface="Montserrat SemiBold" pitchFamily="2" charset="77"/>
              </a:defRPr>
            </a:lvl5pPr>
          </a:lstStyle>
          <a:p>
            <a:pPr lvl="0"/>
            <a:r>
              <a:rPr lang="fi-FI" noProof="0" dirty="0" err="1"/>
              <a:t>Click</a:t>
            </a:r>
            <a:r>
              <a:rPr lang="fi-FI" noProof="0" dirty="0"/>
              <a:t> to </a:t>
            </a:r>
            <a:r>
              <a:rPr lang="fi-FI" noProof="0" dirty="0" err="1"/>
              <a:t>edit</a:t>
            </a:r>
            <a:r>
              <a:rPr lang="fi-FI" noProof="0" dirty="0"/>
              <a:t> Master </a:t>
            </a:r>
            <a:r>
              <a:rPr lang="fi-FI" noProof="0" dirty="0" err="1"/>
              <a:t>text</a:t>
            </a:r>
            <a:r>
              <a:rPr lang="fi-FI" noProof="0" dirty="0"/>
              <a:t> </a:t>
            </a:r>
            <a:r>
              <a:rPr lang="fi-FI" noProof="0" dirty="0" err="1"/>
              <a:t>styles</a:t>
            </a:r>
            <a:endParaRPr lang="fi-FI" noProof="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9005DC-1964-BE4D-AE29-B6DB6AFFB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583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D9E58523-F548-624C-AEFA-677097E9F99F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330840" y="2060575"/>
            <a:ext cx="7082247" cy="4192306"/>
          </a:xfrm>
          <a:prstGeom prst="rect">
            <a:avLst/>
          </a:prstGeom>
        </p:spPr>
        <p:txBody>
          <a:bodyPr/>
          <a:lstStyle/>
          <a:p>
            <a:pPr lvl="0"/>
            <a:endParaRPr lang="en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0D7E84BD-F82A-AE46-8B15-B5B87622BBE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8" y="2060575"/>
            <a:ext cx="3410849" cy="4090988"/>
          </a:xfrm>
          <a:prstGeom prst="rect">
            <a:avLst/>
          </a:prstGeom>
        </p:spPr>
        <p:txBody>
          <a:bodyPr/>
          <a:lstStyle>
            <a:lvl1pPr marL="226997" indent="-217472">
              <a:spcBef>
                <a:spcPts val="8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/>
              <a:defRPr b="0" i="0" spc="-40" baseline="0">
                <a:latin typeface="Montserrat" pitchFamily="2" charset="77"/>
              </a:defRPr>
            </a:lvl1pPr>
            <a:lvl2pPr marL="444468" indent="-211123">
              <a:tabLst/>
              <a:defRPr b="0" i="0" spc="-40" baseline="0">
                <a:latin typeface="Montserrat" pitchFamily="2" charset="77"/>
              </a:defRPr>
            </a:lvl2pPr>
            <a:lvl3pPr marL="668290" indent="-184138">
              <a:tabLst/>
              <a:defRPr b="0" i="0" spc="-40" baseline="0">
                <a:latin typeface="Montserrat" pitchFamily="2" charset="77"/>
              </a:defRPr>
            </a:lvl3pPr>
            <a:lvl4pPr marL="934967" indent="-188901">
              <a:tabLst/>
              <a:defRPr b="0" i="0" spc="-40" baseline="0">
                <a:latin typeface="Montserrat" pitchFamily="2" charset="77"/>
              </a:defRPr>
            </a:lvl4pPr>
            <a:lvl5pPr marL="2293767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DF735C53-CE5E-E14D-AE8F-8706EB532E8D}"/>
              </a:ext>
            </a:extLst>
          </p:cNvPr>
          <p:cNvSpPr/>
          <p:nvPr userDrawn="1"/>
        </p:nvSpPr>
        <p:spPr>
          <a:xfrm rot="10800000">
            <a:off x="10160147" y="7"/>
            <a:ext cx="1336528" cy="1152179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85F82100-1876-5B45-822E-3A0A60258696}"/>
              </a:ext>
            </a:extLst>
          </p:cNvPr>
          <p:cNvSpPr/>
          <p:nvPr userDrawn="1"/>
        </p:nvSpPr>
        <p:spPr>
          <a:xfrm rot="10800000">
            <a:off x="9884015" y="0"/>
            <a:ext cx="944396" cy="814134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sz="1404"/>
          </a:p>
        </p:txBody>
      </p:sp>
    </p:spTree>
    <p:extLst>
      <p:ext uri="{BB962C8B-B14F-4D97-AF65-F5344CB8AC3E}">
        <p14:creationId xmlns:p14="http://schemas.microsoft.com/office/powerpoint/2010/main" val="90981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- puna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CC0D3A0-6A96-774C-9C63-A1BB8EAAB1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2921" y="3781424"/>
            <a:ext cx="10783755" cy="1139288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i="0">
                <a:solidFill>
                  <a:schemeClr val="bg2"/>
                </a:solidFill>
                <a:latin typeface="Montserrat" pitchFamily="2" charset="77"/>
              </a:defRPr>
            </a:lvl1pPr>
            <a:lvl2pPr marL="241283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702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786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767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Esityksen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GB" dirty="0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B794591-F223-F245-BE35-719C9A0305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2921" y="5261688"/>
            <a:ext cx="10783755" cy="53612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i="0">
                <a:solidFill>
                  <a:schemeClr val="bg2"/>
                </a:solidFill>
                <a:latin typeface="Montserrat Medium" pitchFamily="2" charset="77"/>
              </a:defRPr>
            </a:lvl1pPr>
            <a:lvl2pPr marL="241283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702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786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767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Esiintyjän</a:t>
            </a:r>
            <a:r>
              <a:rPr lang="en-GB" dirty="0"/>
              <a:t>/</a:t>
            </a:r>
            <a:r>
              <a:rPr lang="en-GB" dirty="0" err="1"/>
              <a:t>tilaisuuden</a:t>
            </a:r>
            <a:r>
              <a:rPr lang="en-GB" dirty="0"/>
              <a:t> </a:t>
            </a:r>
            <a:r>
              <a:rPr lang="en-GB" dirty="0" err="1"/>
              <a:t>nimi</a:t>
            </a:r>
            <a:endParaRPr lang="en-GB" dirty="0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89E40058-B047-144A-8FFF-6A153F603F4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2921" y="5884704"/>
            <a:ext cx="10783755" cy="38909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400" b="0" i="0">
                <a:solidFill>
                  <a:schemeClr val="bg2"/>
                </a:solidFill>
                <a:latin typeface="Montserrat" pitchFamily="2" charset="77"/>
              </a:defRPr>
            </a:lvl1pPr>
            <a:lvl2pPr marL="241283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2pPr>
            <a:lvl3pPr marL="1320702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3pPr>
            <a:lvl4pPr marL="1777868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4pPr>
            <a:lvl5pPr marL="2293767" indent="0" algn="ctr">
              <a:buFontTx/>
              <a:buNone/>
              <a:defRPr b="1" i="0">
                <a:solidFill>
                  <a:schemeClr val="bg2"/>
                </a:solidFill>
                <a:latin typeface="Montserrat" pitchFamily="2" charset="77"/>
              </a:defRPr>
            </a:lvl5pPr>
          </a:lstStyle>
          <a:p>
            <a:pPr lvl="0"/>
            <a:r>
              <a:rPr lang="en-GB" dirty="0" err="1"/>
              <a:t>Päivämäärä</a:t>
            </a:r>
            <a:r>
              <a:rPr lang="en-GB" dirty="0"/>
              <a:t> / </a:t>
            </a:r>
            <a:r>
              <a:rPr lang="en-GB" dirty="0" err="1"/>
              <a:t>paikka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5E7B7-8A29-9F4E-8BE0-8A2A493E9D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491072" y="1711548"/>
            <a:ext cx="3228632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97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2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12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3.sv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99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DD6EA49-586A-3E4D-B006-62B409C4A69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04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5" r:id="rId2"/>
    <p:sldLayoutId id="2147483890" r:id="rId3"/>
    <p:sldLayoutId id="2147483891" r:id="rId4"/>
    <p:sldLayoutId id="2147483892" r:id="rId5"/>
    <p:sldLayoutId id="2147483908" r:id="rId6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3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  <p15:guide id="25" orient="horz" pos="1298" userDrawn="1">
          <p15:clr>
            <a:srgbClr val="F26B43"/>
          </p15:clr>
        </p15:guide>
        <p15:guide id="26" pos="4159" userDrawn="1">
          <p15:clr>
            <a:srgbClr val="F26B43"/>
          </p15:clr>
        </p15:guide>
        <p15:guide id="27" userDrawn="1">
          <p15:clr>
            <a:srgbClr val="F26B43"/>
          </p15:clr>
        </p15:guide>
        <p15:guide id="28" orient="horz" pos="55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876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6979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3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  <p15:guide id="25" orient="horz" pos="129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5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ED2A673-C34E-8847-863D-27BB3CA04DD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39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61" r:id="rId2"/>
    <p:sldLayoutId id="2147483857" r:id="rId3"/>
    <p:sldLayoutId id="2147483852" r:id="rId4"/>
    <p:sldLayoutId id="2147483859" r:id="rId5"/>
    <p:sldLayoutId id="2147483688" r:id="rId6"/>
    <p:sldLayoutId id="2147483886" r:id="rId7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3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999" y="6286958"/>
            <a:ext cx="406400" cy="335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834A43A-DD45-6E4E-AF3C-E3114A42927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6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39" userDrawn="1">
          <p15:clr>
            <a:srgbClr val="F26B43"/>
          </p15:clr>
        </p15:guide>
        <p15:guide id="4" orient="horz" pos="173" userDrawn="1">
          <p15:clr>
            <a:srgbClr val="F26B43"/>
          </p15:clr>
        </p15:guide>
        <p15:guide id="5" orient="horz" pos="3875" userDrawn="1">
          <p15:clr>
            <a:srgbClr val="F26B43"/>
          </p15:clr>
        </p15:guide>
        <p15:guide id="6" pos="7243" userDrawn="1">
          <p15:clr>
            <a:srgbClr val="F26B43"/>
          </p15:clr>
        </p15:guide>
        <p15:guide id="7" orient="horz" pos="3952" userDrawn="1">
          <p15:clr>
            <a:srgbClr val="F26B43"/>
          </p15:clr>
        </p15:guide>
        <p15:guide id="8" pos="3704" userDrawn="1">
          <p15:clr>
            <a:srgbClr val="F26B43"/>
          </p15:clr>
        </p15:guide>
        <p15:guide id="9" pos="3976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2" orient="horz" pos="686" userDrawn="1">
          <p15:clr>
            <a:srgbClr val="F26B43"/>
          </p15:clr>
        </p15:guide>
        <p15:guide id="16" pos="5745" userDrawn="1">
          <p15:clr>
            <a:srgbClr val="F26B43"/>
          </p15:clr>
        </p15:guide>
        <p15:guide id="17" pos="1935" userDrawn="1">
          <p15:clr>
            <a:srgbClr val="F26B43"/>
          </p15:clr>
        </p15:guide>
        <p15:guide id="18" pos="5473" userDrawn="1">
          <p15:clr>
            <a:srgbClr val="F26B43"/>
          </p15:clr>
        </p15:guide>
        <p15:guide id="19" pos="2207" userDrawn="1">
          <p15:clr>
            <a:srgbClr val="F26B43"/>
          </p15:clr>
        </p15:guide>
        <p15:guide id="20" pos="5155" userDrawn="1">
          <p15:clr>
            <a:srgbClr val="F26B43"/>
          </p15:clr>
        </p15:guide>
        <p15:guide id="21" pos="4883" userDrawn="1">
          <p15:clr>
            <a:srgbClr val="F26B43"/>
          </p15:clr>
        </p15:guide>
        <p15:guide id="22" pos="2797" userDrawn="1">
          <p15:clr>
            <a:srgbClr val="F26B43"/>
          </p15:clr>
        </p15:guide>
        <p15:guide id="23" orient="horz" pos="2024" userDrawn="1">
          <p15:clr>
            <a:srgbClr val="F26B43"/>
          </p15:clr>
        </p15:guide>
        <p15:guide id="24" orient="horz" pos="2296" userDrawn="1">
          <p15:clr>
            <a:srgbClr val="F26B43"/>
          </p15:clr>
        </p15:guide>
        <p15:guide id="25" orient="horz" pos="1298" userDrawn="1">
          <p15:clr>
            <a:srgbClr val="F26B43"/>
          </p15:clr>
        </p15:guide>
        <p15:guide id="26" pos="4159" userDrawn="1">
          <p15:clr>
            <a:srgbClr val="F26B43"/>
          </p15:clr>
        </p15:guide>
        <p15:guide id="27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355" y="6273800"/>
            <a:ext cx="406400" cy="31972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00">
                <a:solidFill>
                  <a:srgbClr val="000000"/>
                </a:solidFill>
              </a:defRPr>
            </a:lvl1pPr>
          </a:lstStyle>
          <a:p>
            <a:fld id="{C9EC5ACF-1BEE-574E-A35B-E54A489811D4}" type="slidenum">
              <a:rPr lang="uk-UA" smtClean="0"/>
              <a:pPr/>
              <a:t>‹#›</a:t>
            </a:fld>
            <a:endParaRPr lang="uk-UA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683B363-99F3-FA48-A2E5-07D21BC182D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76675" y="6273800"/>
            <a:ext cx="720000" cy="33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82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</p:sldLayoutIdLst>
  <p:hf hdr="0" ftr="0"/>
  <p:txStyles>
    <p:titleStyle>
      <a:lvl1pPr algn="l" defTabSz="457167" rtl="0" eaLnBrk="1" latinLnBrk="0" hangingPunct="1">
        <a:spcBef>
          <a:spcPct val="0"/>
        </a:spcBef>
        <a:buNone/>
        <a:defRPr sz="3200" b="1" kern="1200">
          <a:solidFill>
            <a:schemeClr val="tx2">
              <a:lumMod val="75000"/>
              <a:lumOff val="25000"/>
            </a:schemeClr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None/>
        <a:tabLst/>
        <a:defRPr sz="20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1pPr>
      <a:lvl2pPr marL="579396" indent="-33811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8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2pPr>
      <a:lvl3pPr marL="1549284" indent="-228584" algn="l" defTabSz="179988" rtl="0" eaLnBrk="1" latinLnBrk="0" hangingPunct="1">
        <a:spcBef>
          <a:spcPct val="20000"/>
        </a:spcBef>
        <a:buClr>
          <a:schemeClr val="tx2"/>
        </a:buClr>
        <a:buFont typeface="Arial" panose="020B0604020202020204" pitchFamily="34" charset="0"/>
        <a:buChar char="•"/>
        <a:tabLst/>
        <a:defRPr sz="1600" b="0" i="0" kern="1200">
          <a:solidFill>
            <a:schemeClr val="tx2"/>
          </a:solidFill>
          <a:latin typeface="Montserrat Medium" pitchFamily="2" charset="77"/>
          <a:ea typeface="+mn-ea"/>
          <a:cs typeface="+mn-cs"/>
        </a:defRPr>
      </a:lvl3pPr>
      <a:lvl4pPr marL="2065183" indent="-287315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–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522350" indent="-228584" algn="l" defTabSz="457167" rtl="0" eaLnBrk="1" latinLnBrk="0" hangingPunct="1">
        <a:spcBef>
          <a:spcPct val="20000"/>
        </a:spcBef>
        <a:buClr>
          <a:schemeClr val="tx1"/>
        </a:buClr>
        <a:buFont typeface="Arial"/>
        <a:buChar char="»"/>
        <a:tabLst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412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45716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indent="0" algn="l" defTabSz="457167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4571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39">
          <p15:clr>
            <a:srgbClr val="F26B43"/>
          </p15:clr>
        </p15:guide>
        <p15:guide id="4" orient="horz" pos="173">
          <p15:clr>
            <a:srgbClr val="F26B43"/>
          </p15:clr>
        </p15:guide>
        <p15:guide id="5" orient="horz" pos="3875">
          <p15:clr>
            <a:srgbClr val="F26B43"/>
          </p15:clr>
        </p15:guide>
        <p15:guide id="6" pos="7243">
          <p15:clr>
            <a:srgbClr val="F26B43"/>
          </p15:clr>
        </p15:guide>
        <p15:guide id="7" orient="horz" pos="3952">
          <p15:clr>
            <a:srgbClr val="F26B43"/>
          </p15:clr>
        </p15:guide>
        <p15:guide id="8" pos="3704">
          <p15:clr>
            <a:srgbClr val="F26B43"/>
          </p15:clr>
        </p15:guide>
        <p15:guide id="9" pos="3976">
          <p15:clr>
            <a:srgbClr val="F26B43"/>
          </p15:clr>
        </p15:guide>
        <p15:guide id="10" pos="2525">
          <p15:clr>
            <a:srgbClr val="F26B43"/>
          </p15:clr>
        </p15:guide>
        <p15:guide id="12" orient="horz" pos="686">
          <p15:clr>
            <a:srgbClr val="F26B43"/>
          </p15:clr>
        </p15:guide>
        <p15:guide id="16" pos="5745">
          <p15:clr>
            <a:srgbClr val="F26B43"/>
          </p15:clr>
        </p15:guide>
        <p15:guide id="17" pos="1935">
          <p15:clr>
            <a:srgbClr val="F26B43"/>
          </p15:clr>
        </p15:guide>
        <p15:guide id="18" pos="5473">
          <p15:clr>
            <a:srgbClr val="F26B43"/>
          </p15:clr>
        </p15:guide>
        <p15:guide id="19" pos="2207">
          <p15:clr>
            <a:srgbClr val="F26B43"/>
          </p15:clr>
        </p15:guide>
        <p15:guide id="20" pos="5155">
          <p15:clr>
            <a:srgbClr val="F26B43"/>
          </p15:clr>
        </p15:guide>
        <p15:guide id="21" pos="4883">
          <p15:clr>
            <a:srgbClr val="F26B43"/>
          </p15:clr>
        </p15:guide>
        <p15:guide id="22" pos="2797">
          <p15:clr>
            <a:srgbClr val="F26B43"/>
          </p15:clr>
        </p15:guide>
        <p15:guide id="23" orient="horz" pos="2024">
          <p15:clr>
            <a:srgbClr val="F26B43"/>
          </p15:clr>
        </p15:guide>
        <p15:guide id="24" orient="horz" pos="2296">
          <p15:clr>
            <a:srgbClr val="F26B43"/>
          </p15:clr>
        </p15:guide>
        <p15:guide id="25" orient="horz" pos="129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body" sz="quarter" idx="10"/>
          </p:nvPr>
        </p:nvSpPr>
        <p:spPr/>
        <p:txBody>
          <a:bodyPr lIns="91440" tIns="45720" rIns="91440" bIns="45720" anchor="t"/>
          <a:lstStyle/>
          <a:p>
            <a:r>
              <a:rPr lang="fi-FI" cap="all" dirty="0">
                <a:effectLst/>
                <a:latin typeface="+mj-lt"/>
                <a:ea typeface="SimSun" panose="02010600030101010101" pitchFamily="2" charset="-122"/>
                <a:cs typeface="Georgia" panose="02040502050405020303" pitchFamily="18" charset="0"/>
              </a:rPr>
              <a:t>Luottamus, työpaikan supervoima</a:t>
            </a:r>
            <a:br>
              <a:rPr lang="fi-FI" sz="1200" cap="all" dirty="0">
                <a:effectLst/>
                <a:latin typeface="+mj-lt"/>
                <a:ea typeface="SimSun" panose="02010600030101010101" pitchFamily="2" charset="-122"/>
                <a:cs typeface="Georgia" panose="02040502050405020303" pitchFamily="18" charset="0"/>
              </a:rPr>
            </a:br>
            <a:r>
              <a:rPr lang="fi-FI" sz="1400" b="0" dirty="0">
                <a:effectLst/>
                <a:latin typeface="+mj-lt"/>
                <a:ea typeface="Georgia" panose="02040502050405020303" pitchFamily="18" charset="0"/>
                <a:cs typeface="Times New Roman"/>
              </a:rPr>
              <a:t>Tutkimus tuotteiden ja palveluiden kehittämisestä sekä </a:t>
            </a:r>
            <a:r>
              <a:rPr lang="fi-FI" sz="1400" b="0" dirty="0">
                <a:latin typeface="+mj-lt"/>
                <a:ea typeface="Georgia" panose="02040502050405020303" pitchFamily="18" charset="0"/>
                <a:cs typeface="Times New Roman"/>
              </a:rPr>
              <a:t>eläkkeelle</a:t>
            </a:r>
            <a:r>
              <a:rPr lang="fi-FI" sz="1400" b="0" dirty="0">
                <a:effectLst/>
                <a:latin typeface="+mj-lt"/>
                <a:ea typeface="Georgia" panose="02040502050405020303" pitchFamily="18" charset="0"/>
                <a:cs typeface="Times New Roman"/>
              </a:rPr>
              <a:t> saakka työskentelystä työntekijäammateissa.</a:t>
            </a:r>
          </a:p>
          <a:p>
            <a:endParaRPr lang="fi-FI" sz="2000" dirty="0">
              <a:latin typeface="Times New Roman" panose="02020603050405020304" pitchFamily="18" charset="0"/>
            </a:endParaRP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C9DBE43-8C6B-9348-47EF-6DFAA87B28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sz="1800" dirty="0">
                <a:latin typeface="Montserrat" panose="00000500000000000000" pitchFamily="2" charset="0"/>
              </a:rPr>
              <a:t>SAK:n tutkimusasiantuntija Ari-Matti Näätänen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8FBD20A-0B92-F739-E2CE-1AEFCAB031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630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D5E7C0A-E7FA-C05C-0A74-ABCF593FF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71E28544-C145-1F9F-6075-CE3C7D6DE8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239" y="455268"/>
            <a:ext cx="10796812" cy="897725"/>
          </a:xfrm>
        </p:spPr>
        <p:txBody>
          <a:bodyPr/>
          <a:lstStyle/>
          <a:p>
            <a:r>
              <a:rPr lang="fi-FI" sz="2000" dirty="0"/>
              <a:t>Onko yrityksenne tai organisaationne viimeisen kahden vuoden aikana</a:t>
            </a:r>
          </a:p>
          <a:p>
            <a:r>
              <a:rPr lang="fi-FI" sz="2000" dirty="0"/>
              <a:t>kehittänyt jonkin uuden tai merkittävästi parannellun tuotteen tai palvelun?</a:t>
            </a: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48F03724-B221-E9ED-CD3C-5D06532F04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6351527"/>
              </p:ext>
            </p:extLst>
          </p:nvPr>
        </p:nvGraphicFramePr>
        <p:xfrm>
          <a:off x="275839" y="1389413"/>
          <a:ext cx="10319402" cy="4897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5180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31385082-B5F7-6F14-1B89-11D58FE769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i-FI" dirty="0"/>
              <a:t>Luottamuksen korrelaatio eri väitteiden kanssa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C772486D-7B3D-D006-5BF6-2F07A1C4FE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3</a:t>
            </a:fld>
            <a:endParaRPr lang="uk-UA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99E8729-3811-72A5-8213-FFCD3FFCC1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9525" indent="0">
              <a:buNone/>
            </a:pPr>
            <a:r>
              <a:rPr lang="fi-FI" dirty="0"/>
              <a:t>Seuraavissa dioissa on verrattu eri väitteitä sen kanssa, miten paljon vastaaja kokee organisaatiossa olevan luottamusta johdon ja työntekijöiden välillä.</a:t>
            </a:r>
          </a:p>
        </p:txBody>
      </p:sp>
    </p:spTree>
    <p:extLst>
      <p:ext uri="{BB962C8B-B14F-4D97-AF65-F5344CB8AC3E}">
        <p14:creationId xmlns:p14="http://schemas.microsoft.com/office/powerpoint/2010/main" val="3141806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B68785C-9D01-4B9C-A180-3AF71182EE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013" y="391239"/>
            <a:ext cx="9069220" cy="1533022"/>
          </a:xfrm>
        </p:spPr>
        <p:txBody>
          <a:bodyPr lIns="91440" tIns="45720" rIns="91440" bIns="45720" anchor="t"/>
          <a:lstStyle/>
          <a:p>
            <a:r>
              <a:rPr lang="fi-FI" sz="2000" b="0" dirty="0">
                <a:latin typeface="Montserrat SemiBold"/>
              </a:rPr>
              <a:t>Luottamus + </a:t>
            </a:r>
          </a:p>
          <a:p>
            <a:r>
              <a:rPr lang="fi-FI" sz="2000" b="0" dirty="0">
                <a:latin typeface="Montserrat SemiBold"/>
              </a:rPr>
              <a:t>Onko johto kannustanut henkilöstöä osallistumaan työtapojen kehittämiseen</a:t>
            </a:r>
            <a:endParaRPr lang="en-US" sz="2000" dirty="0">
              <a:latin typeface="Montserrat SemiBold"/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02CE7A5-D944-4117-B02B-E11EDA681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4</a:t>
            </a:fld>
            <a:endParaRPr lang="uk-UA"/>
          </a:p>
        </p:txBody>
      </p:sp>
      <p:graphicFrame>
        <p:nvGraphicFramePr>
          <p:cNvPr id="4" name="Kaavio 3">
            <a:extLst>
              <a:ext uri="{FF2B5EF4-FFF2-40B4-BE49-F238E27FC236}">
                <a16:creationId xmlns:a16="http://schemas.microsoft.com/office/drawing/2014/main" id="{2748A902-8438-3A85-C55F-BCC6959C6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8927975"/>
              </p:ext>
            </p:extLst>
          </p:nvPr>
        </p:nvGraphicFramePr>
        <p:xfrm>
          <a:off x="275839" y="1553123"/>
          <a:ext cx="10182611" cy="506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339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37FFB06-32DB-71CC-EE18-EC512B46D8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239" y="387106"/>
            <a:ext cx="7993063" cy="1999833"/>
          </a:xfrm>
        </p:spPr>
        <p:txBody>
          <a:bodyPr/>
          <a:lstStyle/>
          <a:p>
            <a:r>
              <a:rPr lang="en-US" sz="2000" dirty="0" err="1"/>
              <a:t>Luottamus</a:t>
            </a:r>
            <a:r>
              <a:rPr lang="en-US" sz="2000" dirty="0"/>
              <a:t> +</a:t>
            </a:r>
            <a:br>
              <a:rPr lang="en-US" sz="2000" dirty="0"/>
            </a:br>
            <a:r>
              <a:rPr lang="en-US" sz="2000" dirty="0"/>
              <a:t>Kuinka </a:t>
            </a:r>
            <a:r>
              <a:rPr lang="en-US" sz="2000" dirty="0" err="1"/>
              <a:t>merkittävä</a:t>
            </a:r>
            <a:r>
              <a:rPr lang="en-US" sz="2000" dirty="0"/>
              <a:t> </a:t>
            </a:r>
            <a:r>
              <a:rPr lang="en-US" sz="2000" dirty="0" err="1"/>
              <a:t>keino</a:t>
            </a:r>
            <a:r>
              <a:rPr lang="en-US" sz="2000" dirty="0"/>
              <a:t> </a:t>
            </a:r>
            <a:r>
              <a:rPr lang="en-US" sz="2000" dirty="0" err="1"/>
              <a:t>työnantajan</a:t>
            </a:r>
            <a:r>
              <a:rPr lang="en-US" sz="2000" dirty="0"/>
              <a:t> </a:t>
            </a:r>
            <a:r>
              <a:rPr lang="en-US" sz="2000" dirty="0" err="1"/>
              <a:t>tarjoamaan</a:t>
            </a:r>
            <a:r>
              <a:rPr lang="en-US" sz="2000" dirty="0"/>
              <a:t> </a:t>
            </a:r>
            <a:r>
              <a:rPr lang="en-US" sz="2000" dirty="0" err="1"/>
              <a:t>koulutukseen</a:t>
            </a:r>
            <a:r>
              <a:rPr lang="en-US" sz="2000" dirty="0"/>
              <a:t> </a:t>
            </a:r>
            <a:r>
              <a:rPr lang="en-US" sz="2000" dirty="0" err="1"/>
              <a:t>osallistuminen</a:t>
            </a:r>
            <a:r>
              <a:rPr lang="en-US" sz="2000" dirty="0"/>
              <a:t> on </a:t>
            </a:r>
            <a:r>
              <a:rPr lang="en-US" sz="2000" dirty="0" err="1"/>
              <a:t>ollut</a:t>
            </a:r>
            <a:r>
              <a:rPr lang="en-US" sz="2000" dirty="0"/>
              <a:t> </a:t>
            </a:r>
            <a:r>
              <a:rPr lang="en-US" sz="2000" dirty="0" err="1"/>
              <a:t>osaamisen</a:t>
            </a:r>
            <a:r>
              <a:rPr lang="en-US" sz="2000" dirty="0"/>
              <a:t> </a:t>
            </a:r>
            <a:r>
              <a:rPr lang="en-US" sz="2000" dirty="0" err="1"/>
              <a:t>kehittämisessä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BD2DDE-CFFE-4D81-0681-E0E288E20D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5</a:t>
            </a:fld>
            <a:endParaRPr lang="uk-UA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32FEB0B-D781-EFEF-7525-FDCEDC6FD3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984920"/>
              </p:ext>
            </p:extLst>
          </p:nvPr>
        </p:nvGraphicFramePr>
        <p:xfrm>
          <a:off x="772838" y="1465395"/>
          <a:ext cx="9767105" cy="489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452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C13122-1D7E-3DD6-D2B3-A9F84F88D72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240" y="412781"/>
            <a:ext cx="8331132" cy="971549"/>
          </a:xfrm>
        </p:spPr>
        <p:txBody>
          <a:bodyPr/>
          <a:lstStyle/>
          <a:p>
            <a:r>
              <a:rPr lang="fi-FI" sz="2000" dirty="0"/>
              <a:t>Luottamus + </a:t>
            </a:r>
          </a:p>
          <a:p>
            <a:r>
              <a:rPr lang="fi-FI" sz="2000" dirty="0"/>
              <a:t>Onko henkilöstö on osallistunut uudenlaisten toimintaprosessien kehittämiseen</a:t>
            </a:r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785DD6A-46C1-3AC0-FAE6-F98FFC2C7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6</a:t>
            </a:fld>
            <a:endParaRPr lang="uk-UA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8DECA2CC-8E7A-F52A-F267-0234E4E962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196531"/>
              </p:ext>
            </p:extLst>
          </p:nvPr>
        </p:nvGraphicFramePr>
        <p:xfrm>
          <a:off x="649584" y="1391739"/>
          <a:ext cx="9474132" cy="507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5557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EAB7B8BD-0400-FA23-2DA1-BCE6074458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2239" y="600883"/>
            <a:ext cx="7993063" cy="875359"/>
          </a:xfrm>
        </p:spPr>
        <p:txBody>
          <a:bodyPr/>
          <a:lstStyle/>
          <a:p>
            <a:r>
              <a:rPr lang="fi-FI" sz="2000" dirty="0"/>
              <a:t>Onko työpaikalla luottamusmies + </a:t>
            </a:r>
            <a:br>
              <a:rPr lang="fi-FI" sz="2000" dirty="0"/>
            </a:br>
            <a:r>
              <a:rPr lang="fi-FI" sz="2000" dirty="0"/>
              <a:t>Onko organisaatio kehittänyt uusia tuotteita tai palveluita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BAF6FB1-C2F6-2779-0B7F-0E26CF331A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9EC5ACF-1BEE-574E-A35B-E54A489811D4}" type="slidenum">
              <a:rPr lang="uk-UA" smtClean="0"/>
              <a:pPr/>
              <a:t>7</a:t>
            </a:fld>
            <a:endParaRPr lang="uk-UA"/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D59755A5-B2D4-F468-E554-4BDB08FF6F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0357642"/>
              </p:ext>
            </p:extLst>
          </p:nvPr>
        </p:nvGraphicFramePr>
        <p:xfrm>
          <a:off x="342607" y="1650670"/>
          <a:ext cx="9454538" cy="4649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1722841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pohjat harmaalla taustalla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A3C55E49-352D-4D35-B181-377753DCFF1B}"/>
    </a:ext>
  </a:extLst>
</a:theme>
</file>

<file path=ppt/theme/theme2.xml><?xml version="1.0" encoding="utf-8"?>
<a:theme xmlns:a="http://schemas.openxmlformats.org/drawingml/2006/main" name="1_Graafi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9E058572-6C36-4A3E-8570-B438E96D235D}"/>
    </a:ext>
  </a:extLst>
</a:theme>
</file>

<file path=ppt/theme/theme3.xml><?xml version="1.0" encoding="utf-8"?>
<a:theme xmlns:a="http://schemas.openxmlformats.org/drawingml/2006/main" name="Aloitus, lopetus ja välisivu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Mukautettu 2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954C35D8-5A08-4937-B83C-6B0EBD5357D2}"/>
    </a:ext>
  </a:extLst>
</a:theme>
</file>

<file path=ppt/theme/theme4.xml><?xml version="1.0" encoding="utf-8"?>
<a:theme xmlns:a="http://schemas.openxmlformats.org/drawingml/2006/main" name="Tekstipohja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005D424C-90ED-4CEE-8751-322F953AAA5F}"/>
    </a:ext>
  </a:extLst>
</a:theme>
</file>

<file path=ppt/theme/theme5.xml><?xml version="1.0" encoding="utf-8"?>
<a:theme xmlns:a="http://schemas.openxmlformats.org/drawingml/2006/main" name="Kuvapohjat">
  <a:themeElements>
    <a:clrScheme name="SAK 08 2020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A33786"/>
      </a:accent1>
      <a:accent2>
        <a:srgbClr val="1ABECA"/>
      </a:accent2>
      <a:accent3>
        <a:srgbClr val="EB0089"/>
      </a:accent3>
      <a:accent4>
        <a:srgbClr val="0076BE"/>
      </a:accent4>
      <a:accent5>
        <a:srgbClr val="F8462C"/>
      </a:accent5>
      <a:accent6>
        <a:srgbClr val="FFDF00"/>
      </a:accent6>
      <a:hlink>
        <a:srgbClr val="0563C1"/>
      </a:hlink>
      <a:folHlink>
        <a:srgbClr val="0563C1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AK_2020_laaja.potx" id="{1F1B8FE5-ED91-4503-B3D9-344CEFCC3D36}" vid="{E72D9CDB-2408-4916-BA0F-B093A20F4D33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A9239C673641B4D9CBEA534A46289CC" ma:contentTypeVersion="17" ma:contentTypeDescription="Luo uusi asiakirja." ma:contentTypeScope="" ma:versionID="13ffae3ee09fc4b3be75fac528925d3e">
  <xsd:schema xmlns:xsd="http://www.w3.org/2001/XMLSchema" xmlns:xs="http://www.w3.org/2001/XMLSchema" xmlns:p="http://schemas.microsoft.com/office/2006/metadata/properties" xmlns:ns2="1c05b8bf-0a74-441f-ba91-6db42127aa3e" xmlns:ns3="aa14997c-be8c-49b2-b4e1-8a0c0773f7c9" targetNamespace="http://schemas.microsoft.com/office/2006/metadata/properties" ma:root="true" ma:fieldsID="e5fda2057e0a67f46b0ca7103bc66908" ns2:_="" ns3:_="">
    <xsd:import namespace="1c05b8bf-0a74-441f-ba91-6db42127aa3e"/>
    <xsd:import namespace="aa14997c-be8c-49b2-b4e1-8a0c0773f7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5b8bf-0a74-441f-ba91-6db42127a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e95f934b-9a9a-4835-a715-3f569257c3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14997c-be8c-49b2-b4e1-8a0c0773f7c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cd0b3f8-ba89-4b83-a264-b0de3508bf01}" ma:internalName="TaxCatchAll" ma:showField="CatchAllData" ma:web="aa14997c-be8c-49b2-b4e1-8a0c0773f7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2AFB89-BE96-4092-9D2D-894A5F5BF8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0F4C914-A50A-4AF1-8B78-80248A4B7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5b8bf-0a74-441f-ba91-6db42127aa3e"/>
    <ds:schemaRef ds:uri="aa14997c-be8c-49b2-b4e1-8a0c0773f7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SAK_2021_laaja</Template>
  <TotalTime>62</TotalTime>
  <Words>133</Words>
  <Application>Microsoft Office PowerPoint</Application>
  <PresentationFormat>Laajakuva</PresentationFormat>
  <Paragraphs>35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7</vt:i4>
      </vt:variant>
    </vt:vector>
  </HeadingPairs>
  <TitlesOfParts>
    <vt:vector size="20" baseType="lpstr">
      <vt:lpstr>Montserrat</vt:lpstr>
      <vt:lpstr>Montserrat Light</vt:lpstr>
      <vt:lpstr>Times New Roman</vt:lpstr>
      <vt:lpstr>Franklin Gothic Book</vt:lpstr>
      <vt:lpstr>Montserrat SemiBold</vt:lpstr>
      <vt:lpstr>Arial</vt:lpstr>
      <vt:lpstr>Montserrat Medium</vt:lpstr>
      <vt:lpstr>Calibri</vt:lpstr>
      <vt:lpstr>Tekstipohjat harmaalla taustalla</vt:lpstr>
      <vt:lpstr>1_Graafit</vt:lpstr>
      <vt:lpstr>Aloitus, lopetus ja välisivut</vt:lpstr>
      <vt:lpstr>Tekstipohjat</vt:lpstr>
      <vt:lpstr>Kuvapohjat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>Pihlajaniemi Marjo</dc:creator>
  <cp:keywords/>
  <dc:description/>
  <cp:lastModifiedBy>Pajunen Pirjo</cp:lastModifiedBy>
  <cp:revision>38</cp:revision>
  <cp:lastPrinted>2020-08-03T04:34:07Z</cp:lastPrinted>
  <dcterms:created xsi:type="dcterms:W3CDTF">2023-08-29T05:15:20Z</dcterms:created>
  <dcterms:modified xsi:type="dcterms:W3CDTF">2023-09-27T11:50:56Z</dcterms:modified>
  <cp:category/>
</cp:coreProperties>
</file>