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66" r:id="rId4"/>
  </p:sldMasterIdLst>
  <p:notesMasterIdLst>
    <p:notesMasterId r:id="rId10"/>
  </p:notesMasterIdLst>
  <p:handoutMasterIdLst>
    <p:handoutMasterId r:id="rId11"/>
  </p:handoutMasterIdLst>
  <p:sldIdLst>
    <p:sldId id="519" r:id="rId5"/>
    <p:sldId id="711" r:id="rId6"/>
    <p:sldId id="746" r:id="rId7"/>
    <p:sldId id="748" r:id="rId8"/>
    <p:sldId id="749" r:id="rId9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6D4651-F1EF-21DA-6E2F-BBFB767E17A9}" name="Lou, Cyndi" initials="LC" userId="S::Cyndi.Lou@kantar.com::a340587f-e472-4971-862b-95192ab862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BAB0"/>
    <a:srgbClr val="FF7D04"/>
    <a:srgbClr val="F9EEE3"/>
    <a:srgbClr val="3CBC00"/>
    <a:srgbClr val="FFB905"/>
    <a:srgbClr val="0060AD"/>
    <a:srgbClr val="E80000"/>
    <a:srgbClr val="6F018B"/>
    <a:srgbClr val="595959"/>
    <a:srgbClr val="73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8" autoAdjust="0"/>
    <p:restoredTop sz="90049" autoAdjust="0"/>
  </p:normalViewPr>
  <p:slideViewPr>
    <p:cSldViewPr snapToGrid="0" snapToObjects="1">
      <p:cViewPr>
        <p:scale>
          <a:sx n="125" d="100"/>
          <a:sy n="125" d="100"/>
        </p:scale>
        <p:origin x="-1308" y="-552"/>
      </p:cViewPr>
      <p:guideLst/>
    </p:cSldViewPr>
  </p:slideViewPr>
  <p:outlineViewPr>
    <p:cViewPr>
      <p:scale>
        <a:sx n="33" d="100"/>
        <a:sy n="33" d="100"/>
      </p:scale>
      <p:origin x="0" y="-571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notesViewPr>
    <p:cSldViewPr snapToGrid="0" snapToObjects="1">
      <p:cViewPr varScale="1">
        <p:scale>
          <a:sx n="114" d="100"/>
          <a:sy n="114" d="100"/>
        </p:scale>
        <p:origin x="264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57F437-34E4-457B-ACAA-C109BC5AD2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C9805C-0D4B-456D-9316-F45962E2F5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91EB8-1FC0-49BA-B8A0-9D4051C7D0E5}" type="datetimeFigureOut">
              <a:rPr lang="en-US" smtClean="0">
                <a:latin typeface="Century Gothic" panose="020B0502020202020204" pitchFamily="34" charset="0"/>
              </a:rPr>
              <a:t>3/17/2025</a:t>
            </a:fld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70BBA-56B5-4091-9B11-25E056164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17362-806F-4EA8-BAA6-0CA6D364BC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AC5C8-AA3E-49B6-9C0B-3EDF0860F219}" type="slidenum">
              <a:rPr lang="en-US" smtClean="0">
                <a:latin typeface="Century Gothic" panose="020B0502020202020204" pitchFamily="34" charset="0"/>
              </a:rPr>
              <a:t>‹#›</a:t>
            </a:fld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1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A2FD89D3-6540-412A-8DF7-24F6B362E6BB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53BCCA8E-E054-4945-93F6-8F3E2A7D5A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5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CCA8E-E054-4945-93F6-8F3E2A7D5A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5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Light Pentag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phic 22">
            <a:extLst>
              <a:ext uri="{FF2B5EF4-FFF2-40B4-BE49-F238E27FC236}">
                <a16:creationId xmlns:a16="http://schemas.microsoft.com/office/drawing/2014/main" id="{6AAE032A-9B19-2F39-486D-1E2F4549DE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815" r="25261" b="12300"/>
          <a:stretch/>
        </p:blipFill>
        <p:spPr>
          <a:xfrm>
            <a:off x="7002743" y="0"/>
            <a:ext cx="5189258" cy="562355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8BB022F-C6E1-7889-93DF-6AD618D5B16B}"/>
              </a:ext>
            </a:extLst>
          </p:cNvPr>
          <p:cNvSpPr/>
          <p:nvPr userDrawn="1"/>
        </p:nvSpPr>
        <p:spPr bwMode="auto">
          <a:xfrm>
            <a:off x="0" y="5623559"/>
            <a:ext cx="12192000" cy="1234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37160" tIns="0" rIns="13716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b="0" i="0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097141F5-A733-1943-A651-93DADBFA66B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5137" y="3755571"/>
            <a:ext cx="5745161" cy="886577"/>
          </a:xfrm>
        </p:spPr>
        <p:txBody>
          <a:bodyPr tIns="91440" rIns="640080" bIns="0" anchor="t" anchorCtr="0"/>
          <a:lstStyle>
            <a:lvl1pPr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8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8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Subhead 18pt Century Gothic up to two </a:t>
            </a:r>
            <a:br>
              <a:rPr lang="en-US" dirty="0"/>
            </a:br>
            <a:r>
              <a:rPr lang="en-US" dirty="0"/>
              <a:t>lines long of text</a:t>
            </a:r>
          </a:p>
        </p:txBody>
      </p:sp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937D03E7-7770-B8D6-061C-A3D1BA105D8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138" y="419100"/>
            <a:ext cx="3602037" cy="1066799"/>
          </a:xfrm>
        </p:spPr>
        <p:txBody>
          <a:bodyPr tIns="0" rIns="640080" bIns="0" anchor="b" anchorCtr="0"/>
          <a:lstStyle>
            <a:lvl1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000" b="1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8"/>
            <a:r>
              <a:rPr lang="en-US" dirty="0"/>
              <a:t>Optional eyebrow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B3B97A2-93B6-5BC4-F658-599EF18509F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5137" y="4642146"/>
            <a:ext cx="5745161" cy="426927"/>
          </a:xfrm>
        </p:spPr>
        <p:txBody>
          <a:bodyPr tIns="0" rIns="0" bIns="0" anchor="b" anchorCtr="0"/>
          <a:lstStyle>
            <a:lvl1pPr>
              <a:spcAft>
                <a:spcPts val="0"/>
              </a:spcAft>
              <a:buFontTx/>
              <a:buNone/>
              <a:defRPr sz="1400" b="1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400" b="0" i="0" cap="none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5F7D59A5-17EB-2BD9-F330-FD424D488A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5138" y="5069072"/>
            <a:ext cx="2325687" cy="554487"/>
          </a:xfrm>
        </p:spPr>
        <p:txBody>
          <a:bodyPr tIns="0" rIns="457200" bIns="0" anchor="ctr" anchorCtr="0"/>
          <a:lstStyle>
            <a:lvl1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1000" b="0" i="0" cap="none" baseline="0">
                <a:solidFill>
                  <a:schemeClr val="tx2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711E709D-5D08-5FCF-9D2F-C45B4B072F5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374" y="1485899"/>
            <a:ext cx="5749923" cy="2269672"/>
          </a:xfrm>
        </p:spPr>
        <p:txBody>
          <a:bodyPr tIns="0" rIns="0" bIns="0" anchor="b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4800" b="0" i="0" cap="none" baseline="0">
                <a:solidFill>
                  <a:schemeClr val="tx2"/>
                </a:solidFill>
                <a:latin typeface="Georgia" panose="02040502050405020303" pitchFamily="18" charset="0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Cover headline </a:t>
            </a:r>
            <a:br>
              <a:rPr lang="en-US" dirty="0"/>
            </a:br>
            <a:r>
              <a:rPr lang="en-US" dirty="0"/>
              <a:t>up to three lines 48pt Georgia text</a:t>
            </a:r>
          </a:p>
        </p:txBody>
      </p:sp>
      <p:pic>
        <p:nvPicPr>
          <p:cNvPr id="3" name="Picture 711761219" descr="A close up of a logo&#10;&#10;Description automatically generated">
            <a:extLst>
              <a:ext uri="{FF2B5EF4-FFF2-40B4-BE49-F238E27FC236}">
                <a16:creationId xmlns:a16="http://schemas.microsoft.com/office/drawing/2014/main" id="{C43EE4F2-BBC7-F792-8A6A-23CD52FB09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5788341"/>
            <a:ext cx="20764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981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line,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F05DFE8-7FB7-D13C-1ED9-A427B82EA5E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60367" y="1658938"/>
            <a:ext cx="11268076" cy="4751387"/>
          </a:xfrm>
        </p:spPr>
        <p:txBody>
          <a:bodyPr/>
          <a:lstStyle>
            <a:lvl1pPr>
              <a:defRPr b="0" i="0"/>
            </a:lvl1pPr>
            <a:lvl2pPr>
              <a:defRPr b="1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0A6D9D-E203-EF32-002F-26B350FD5D85}"/>
              </a:ext>
            </a:extLst>
          </p:cNvPr>
          <p:cNvCxnSpPr/>
          <p:nvPr userDrawn="1"/>
        </p:nvCxnSpPr>
        <p:spPr>
          <a:xfrm>
            <a:off x="460375" y="419101"/>
            <a:ext cx="11268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2267EA6-F381-52D5-9EF1-755B9BB0302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09579" y="6546850"/>
            <a:ext cx="218871" cy="155574"/>
          </a:xfrm>
        </p:spPr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AA5B18-D886-67E4-5052-1F342D42D60F}"/>
              </a:ext>
            </a:extLst>
          </p:cNvPr>
          <p:cNvCxnSpPr/>
          <p:nvPr userDrawn="1"/>
        </p:nvCxnSpPr>
        <p:spPr>
          <a:xfrm>
            <a:off x="11509579" y="6600132"/>
            <a:ext cx="0" cy="808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A8E41-9F44-29B2-EA4B-7C63EFB8D35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EEDCC-1D4E-88F8-10D0-7CD682728A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/>
              <a:t>Content page headline 32pt Georgia, one line only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2DFF374-8A49-E463-2029-B0AECC726F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375" y="172762"/>
            <a:ext cx="11268075" cy="195814"/>
          </a:xfrm>
        </p:spPr>
        <p:txBody>
          <a:bodyPr tIns="36000" bIns="36000" anchor="ctr" anchorCtr="0">
            <a:noAutofit/>
          </a:bodyPr>
          <a:lstStyle>
            <a:lvl1pPr algn="l">
              <a:defRPr sz="800" cap="none" spc="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Breadcrumb | Chapter Heading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633D01C5-FF3D-2F1D-047F-7C7D4BD19B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1064176"/>
            <a:ext cx="7677151" cy="421722"/>
          </a:xfrm>
        </p:spPr>
        <p:txBody>
          <a:bodyPr tIns="0" rIns="0" bIns="0" anchor="t" anchorCtr="0">
            <a:noAutofit/>
          </a:bodyPr>
          <a:lstStyle>
            <a:lvl1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Century Gothic" panose="020B0502020202020204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  <a:lvl2pPr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2pPr>
            <a:lvl3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3pPr>
            <a:lvl4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4pPr>
            <a:lvl5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5pPr>
            <a:lvl6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6pPr>
            <a:lvl7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7pPr>
            <a:lvl8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8pPr>
            <a:lvl9pPr marL="0" indent="0">
              <a:spcAft>
                <a:spcPts val="0"/>
              </a:spcAft>
              <a:buFontTx/>
              <a:buNone/>
              <a:defRPr sz="2000" b="0" i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en-US" dirty="0"/>
              <a:t>Sub-title line here</a:t>
            </a:r>
          </a:p>
        </p:txBody>
      </p:sp>
    </p:spTree>
    <p:extLst>
      <p:ext uri="{BB962C8B-B14F-4D97-AF65-F5344CB8AC3E}">
        <p14:creationId xmlns:p14="http://schemas.microsoft.com/office/powerpoint/2010/main" val="236682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0374" y="419101"/>
            <a:ext cx="11268076" cy="645075"/>
          </a:xfrm>
          <a:prstGeom prst="rect">
            <a:avLst/>
          </a:prstGeom>
        </p:spPr>
        <p:txBody>
          <a:bodyPr vert="horz" lIns="0" tIns="9144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1667435"/>
            <a:ext cx="11268076" cy="4746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Test</a:t>
            </a:r>
          </a:p>
          <a:p>
            <a:pPr lvl="3"/>
            <a:r>
              <a:rPr lang="en-US" dirty="0"/>
              <a:t>Test</a:t>
            </a:r>
          </a:p>
          <a:p>
            <a:pPr lvl="4"/>
            <a:r>
              <a:rPr lang="en-US" dirty="0"/>
              <a:t>Test</a:t>
            </a:r>
          </a:p>
          <a:p>
            <a:pPr lvl="5"/>
            <a:r>
              <a:rPr lang="en-US" dirty="0"/>
              <a:t>Test</a:t>
            </a:r>
          </a:p>
          <a:p>
            <a:pPr lvl="6"/>
            <a:r>
              <a:rPr lang="en-US" dirty="0"/>
              <a:t>Test</a:t>
            </a:r>
          </a:p>
          <a:p>
            <a:pPr lvl="7"/>
            <a:r>
              <a:rPr lang="en-US" dirty="0"/>
              <a:t>Test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9650" y="6546849"/>
            <a:ext cx="7127875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1pPr>
            <a:lvl2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2pPr>
            <a:lvl3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3pPr>
            <a:lvl4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4pPr>
            <a:lvl5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5pPr>
            <a:lvl6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6pPr>
            <a:lvl7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7pPr>
            <a:lvl8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8pPr>
            <a:lvl9pPr marL="0" indent="9525" algn="l">
              <a:tabLst/>
              <a:defRPr sz="800" b="0" i="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9pPr>
          </a:lstStyle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9579" y="6546850"/>
            <a:ext cx="218871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1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0" algn="r">
              <a:defRPr sz="800" b="1" i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0" algn="r">
              <a:defRPr sz="800" b="1" i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fld id="{63DCA5C9-2E11-4C67-86EB-AE1DE127DC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A8AD1F-BF14-627F-8D41-EBB4EC1E2ADE}"/>
              </a:ext>
            </a:extLst>
          </p:cNvPr>
          <p:cNvCxnSpPr>
            <a:cxnSpLocks/>
          </p:cNvCxnSpPr>
          <p:nvPr userDrawn="1"/>
        </p:nvCxnSpPr>
        <p:spPr>
          <a:xfrm flipV="1">
            <a:off x="914400" y="6575425"/>
            <a:ext cx="0" cy="12699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B51D1C0-D8BC-9513-5B67-81D7D103DD7D}"/>
              </a:ext>
            </a:extLst>
          </p:cNvPr>
          <p:cNvSpPr txBox="1">
            <a:spLocks/>
          </p:cNvSpPr>
          <p:nvPr userDrawn="1"/>
        </p:nvSpPr>
        <p:spPr>
          <a:xfrm>
            <a:off x="454985" y="6546849"/>
            <a:ext cx="454450" cy="15557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1pPr>
            <a:lvl2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2pPr>
            <a:lvl3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3pPr>
            <a:lvl4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4pPr>
            <a:lvl5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5pPr>
            <a:lvl6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6pPr>
            <a:lvl7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7pPr>
            <a:lvl8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8pPr>
            <a:lvl9pPr marL="0" indent="9525" algn="l" defTabSz="457200" rtl="0" eaLnBrk="1" latinLnBrk="0" hangingPunct="1">
              <a:tabLst/>
              <a:defRPr sz="800" b="0" i="0" kern="1200" cap="none" baseline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Verdana" panose="020B0604030504040204" pitchFamily="34" charset="0"/>
              </a:defRPr>
            </a:lvl9pPr>
          </a:lstStyle>
          <a:p>
            <a:r>
              <a:rPr lang="en-US" b="1" spc="0" dirty="0"/>
              <a:t>Ve</a:t>
            </a:r>
            <a:r>
              <a:rPr lang="en-US" b="1" spc="0" baseline="0" dirty="0"/>
              <a:t>rian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BE030B-B6BF-08A9-2896-0132A2AF6FC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48720" y="6366981"/>
            <a:ext cx="778401" cy="38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4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2"/>
          </a:solidFill>
          <a:latin typeface="Georgia" panose="02040502050405020303" pitchFamily="18" charset="0"/>
          <a:ea typeface="Georgia" panose="02040502050405020303" pitchFamily="18" charset="0"/>
          <a:cs typeface="Segoe UI" panose="020B0502040204020203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Tx/>
        <a:buNone/>
        <a:tabLst>
          <a:tab pos="280988" algn="l"/>
        </a:tabLst>
        <a:defRPr sz="1800" b="1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2pPr>
      <a:lvl3pPr marL="156600" indent="-158400" algn="l" defTabSz="292608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tabLst>
          <a:tab pos="276225" algn="l"/>
          <a:tab pos="584200" algn="l"/>
        </a:tabLst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3pPr>
      <a:lvl4pPr marL="316800" marR="0" indent="-158400" algn="l" defTabSz="292608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4pPr>
      <a:lvl5pPr marL="475200" indent="-158400" algn="l" defTabSz="292608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>
          <a:tab pos="292608" algn="l"/>
          <a:tab pos="585216" algn="l"/>
        </a:tabLst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14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1600" b="1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7pPr>
      <a:lvl8pPr marL="158400" indent="-158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/>
        <a:defRPr sz="1200" b="0" i="0" kern="1200">
          <a:solidFill>
            <a:schemeClr val="tx2"/>
          </a:solidFill>
          <a:latin typeface="+mn-lt"/>
          <a:ea typeface="Roboto" panose="02000000000000000000" pitchFamily="2" charset="0"/>
          <a:cs typeface="Segoe UI" panose="020B0502040204020203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None/>
        <a:tabLst/>
        <a:defRPr sz="5400" b="0" i="0" kern="1200">
          <a:solidFill>
            <a:schemeClr val="accent6"/>
          </a:solidFill>
          <a:latin typeface="Georgia" panose="02040502050405020303" pitchFamily="18" charset="0"/>
          <a:ea typeface="Roboto" panose="02000000000000000000" pitchFamily="2" charset="0"/>
          <a:cs typeface="Segoe UI" panose="020B0502040204020203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708" userDrawn="1">
          <p15:clr>
            <a:srgbClr val="F26B43"/>
          </p15:clr>
        </p15:guide>
        <p15:guide id="12" pos="3912" userDrawn="1">
          <p15:clr>
            <a:srgbClr val="F26B43"/>
          </p15:clr>
        </p15:guide>
        <p15:guide id="13" pos="7388" userDrawn="1">
          <p15:clr>
            <a:srgbClr val="F26B43"/>
          </p15:clr>
        </p15:guide>
        <p15:guide id="15" pos="4976" userDrawn="1">
          <p15:clr>
            <a:srgbClr val="F26B43"/>
          </p15:clr>
        </p15:guide>
        <p15:guide id="16" pos="5118" userDrawn="1">
          <p15:clr>
            <a:srgbClr val="F26B43"/>
          </p15:clr>
        </p15:guide>
        <p15:guide id="25" orient="horz" pos="264" userDrawn="1">
          <p15:clr>
            <a:srgbClr val="F26B43"/>
          </p15:clr>
        </p15:guide>
        <p15:guide id="31" orient="horz" pos="4122" userDrawn="1">
          <p15:clr>
            <a:srgbClr val="F26B43"/>
          </p15:clr>
        </p15:guide>
        <p15:guide id="32" orient="horz" pos="4038" userDrawn="1">
          <p15:clr>
            <a:srgbClr val="F26B43"/>
          </p15:clr>
        </p15:guide>
        <p15:guide id="37" pos="2562" userDrawn="1">
          <p15:clr>
            <a:srgbClr val="F26B43"/>
          </p15:clr>
        </p15:guide>
        <p15:guide id="40" pos="3768" userDrawn="1">
          <p15:clr>
            <a:srgbClr val="F26B43"/>
          </p15:clr>
        </p15:guide>
        <p15:guide id="49" orient="horz" pos="936" userDrawn="1">
          <p15:clr>
            <a:srgbClr val="F26B43"/>
          </p15:clr>
        </p15:guide>
        <p15:guide id="50" orient="horz" pos="1045" userDrawn="1">
          <p15:clr>
            <a:srgbClr val="F26B43"/>
          </p15:clr>
        </p15:guide>
        <p15:guide id="51" pos="290" userDrawn="1">
          <p15:clr>
            <a:srgbClr val="F26B43"/>
          </p15:clr>
        </p15:guide>
        <p15:guide id="52" pos="953" userDrawn="1">
          <p15:clr>
            <a:srgbClr val="F26B43"/>
          </p15:clr>
        </p15:guide>
        <p15:guide id="53" pos="1100" userDrawn="1">
          <p15:clr>
            <a:srgbClr val="F26B43"/>
          </p15:clr>
        </p15:guide>
        <p15:guide id="54" pos="1758" userDrawn="1">
          <p15:clr>
            <a:srgbClr val="F26B43"/>
          </p15:clr>
        </p15:guide>
        <p15:guide id="55" pos="1900" userDrawn="1">
          <p15:clr>
            <a:srgbClr val="F26B43"/>
          </p15:clr>
        </p15:guide>
        <p15:guide id="56" pos="3370" userDrawn="1">
          <p15:clr>
            <a:srgbClr val="F26B43"/>
          </p15:clr>
        </p15:guide>
        <p15:guide id="57" pos="3510" userDrawn="1">
          <p15:clr>
            <a:srgbClr val="F26B43"/>
          </p15:clr>
        </p15:guide>
        <p15:guide id="58" pos="4168" userDrawn="1">
          <p15:clr>
            <a:srgbClr val="F26B43"/>
          </p15:clr>
        </p15:guide>
        <p15:guide id="59" pos="4310" userDrawn="1">
          <p15:clr>
            <a:srgbClr val="F26B43"/>
          </p15:clr>
        </p15:guide>
        <p15:guide id="60" pos="5774" userDrawn="1">
          <p15:clr>
            <a:srgbClr val="F26B43"/>
          </p15:clr>
        </p15:guide>
        <p15:guide id="61" pos="5918" userDrawn="1">
          <p15:clr>
            <a:srgbClr val="F26B43"/>
          </p15:clr>
        </p15:guide>
        <p15:guide id="62" pos="6582" userDrawn="1">
          <p15:clr>
            <a:srgbClr val="F26B43"/>
          </p15:clr>
        </p15:guide>
        <p15:guide id="63" pos="67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file:///C:\Users\Hyytiainenan\Desktop\SIIRTO_POWERIIN.xlsx!3-2025_sakQ1_BAR_P_1!%5bSIIRTO_POWERIIN.xlsx%5d3-2025_sakQ1_BAR_P_1%20Chart%2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8.emf"/><Relationship Id="rId2" Type="http://schemas.openxmlformats.org/officeDocument/2006/relationships/oleObject" Target="file:///C:\Users\Hyytiainenan\Desktop\SIIRTO_POWERIIN.xlsx!3-2025_sakQ1_STB_T1_P_1!%5bSIIRTO_POWERIIN.xlsx%5d3-2025_sakQ1_STB_T1_P_1%20Chart%201" TargetMode="External"/><Relationship Id="rId1" Type="http://schemas.openxmlformats.org/officeDocument/2006/relationships/slideLayout" Target="../slideLayouts/slideLayout2.xml"/><Relationship Id="rId6" Type="http://schemas.openxmlformats.org/officeDocument/2006/relationships/oleObject" Target="file:///C:\Users\Hyytiainenan\Desktop\SIIRTO_POWERIIN.xlsx!3-2025_sakQ1_STB_T3_P_1!%5bSIIRTO_POWERIIN.xlsx%5d3-2025_sakQ1_STB_T3_P_1%20Chart%201" TargetMode="External"/><Relationship Id="rId5" Type="http://schemas.openxmlformats.org/officeDocument/2006/relationships/image" Target="../media/image7.emf"/><Relationship Id="rId4" Type="http://schemas.openxmlformats.org/officeDocument/2006/relationships/oleObject" Target="file:///C:\Users\Hyytiainenan\Desktop\SIIRTO_POWERIIN.xlsx!3-2025_sakQ1_STB_T2_P_1!%5bSIIRTO_POWERIIN.xlsx%5d3-2025_sakQ1_STB_T2_P_1%20Chart%20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file:///C:\Users\Hyytiainenan\Desktop\SIIRTO_POWERIIN.xlsx!3-2025_sakQ2_BAR_P_1!%5bSIIRTO_POWERIIN.xlsx%5d3-2025_sakQ2_BAR_P_1%20Chart%2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2" Type="http://schemas.openxmlformats.org/officeDocument/2006/relationships/oleObject" Target="file:///C:\Users\Hyytiainenan\Desktop\SIIRTO_POWERIIN.xlsx!3-2025_sakQ2_STB_T1_P_1!%5bSIIRTO_POWERIIN.xlsx%5d3-2025_sakQ2_STB_T1_P_1%20Chart%201" TargetMode="External"/><Relationship Id="rId1" Type="http://schemas.openxmlformats.org/officeDocument/2006/relationships/slideLayout" Target="../slideLayouts/slideLayout2.xml"/><Relationship Id="rId6" Type="http://schemas.openxmlformats.org/officeDocument/2006/relationships/oleObject" Target="file:///C:\Users\Hyytiainenan\Desktop\SIIRTO_POWERIIN.xlsx!3-2025_sakQ2_STB_T3_P_1!%5bSIIRTO_POWERIIN.xlsx%5d3-2025_sakQ2_STB_T3_P_1%20Chart%201" TargetMode="External"/><Relationship Id="rId5" Type="http://schemas.openxmlformats.org/officeDocument/2006/relationships/image" Target="../media/image11.emf"/><Relationship Id="rId4" Type="http://schemas.openxmlformats.org/officeDocument/2006/relationships/oleObject" Target="file:///C:\Users\Hyytiainenan\Desktop\SIIRTO_POWERIIN.xlsx!3-2025_sakQ2_STB_T2_P_1!%5bSIIRTO_POWERIIN.xlsx%5d3-2025_sakQ2_STB_T2_P_1%20Chart%2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857F03-EF0C-C226-058B-8174A374CEF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i-FI"/>
              <a:t>Lakko 2025 pikatutkimus – palkansaajat,</a:t>
            </a:r>
          </a:p>
          <a:p>
            <a:r>
              <a:rPr lang="fi-FI"/>
              <a:t>maaliskuu 2025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453C4-F8BC-1AF7-20B7-873D74742AC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Sakari Nurmela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0AF15-C8D6-9343-AFF2-D662F4DF93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/>
              <a:t>11.3.2024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766DAD-0C96-C9C4-F812-12674DAC9D7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GB" dirty="0"/>
              <a:t>SAK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DCD07B-1905-E365-0947-0E5F8E1C7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1822" y="5885644"/>
            <a:ext cx="1437425" cy="71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96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AC1EF4-EA32-421E-029A-5B4D8661E5F9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B6BA54-DAF9-4D7C-10E0-9B793D85A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Työntekijöiden irtisanomissuojan heikentäminen</a:t>
            </a:r>
            <a:endParaRPr lang="fi-FI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101A2E-7890-BCF5-9689-13983D15C55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CDCA31-35ED-FFB1-DA32-AEC86AC4F3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8DF01EE-C678-4CF4-9A02-8A48DFA86C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881905"/>
              </p:ext>
            </p:extLst>
          </p:nvPr>
        </p:nvGraphicFramePr>
        <p:xfrm>
          <a:off x="2160588" y="1555200"/>
          <a:ext cx="5912213" cy="4267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23009" imgH="3048263" progId="Excel.Sheet.12">
                  <p:link/>
                </p:oleObj>
              </mc:Choice>
              <mc:Fallback>
                <p:oleObj name="Worksheet" r:id="rId2" imgW="4223009" imgH="3048263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60588" y="1555200"/>
                        <a:ext cx="5912213" cy="4267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318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F1566-FE5C-2324-0B19-9E395B245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8768F-7F0C-69E3-7C9E-860F2B773C6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9F5A3FE-44AC-484C-2C26-948F26651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Työntekijöiden irtisanomissuojan heikentäminen</a:t>
            </a:r>
            <a:endParaRPr lang="fi-FI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B8F6EF-D599-6B11-C0EE-66E3418BD31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E3D3BE-F306-FFCC-62F2-DC4D80D256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EAAF411-26A6-3133-B874-ED79FA471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424484"/>
              </p:ext>
            </p:extLst>
          </p:nvPr>
        </p:nvGraphicFramePr>
        <p:xfrm>
          <a:off x="360000" y="1555200"/>
          <a:ext cx="3698240" cy="436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641600" imgH="3118025" progId="Excel.Sheet.12">
                  <p:link/>
                </p:oleObj>
              </mc:Choice>
              <mc:Fallback>
                <p:oleObj name="Worksheet" r:id="rId2" imgW="2641600" imgH="3118025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0000" y="1555200"/>
                        <a:ext cx="3698240" cy="4365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B6239D9-4CE4-116E-5AD6-2F53B393B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886661"/>
              </p:ext>
            </p:extLst>
          </p:nvPr>
        </p:nvGraphicFramePr>
        <p:xfrm>
          <a:off x="4320000" y="1555200"/>
          <a:ext cx="3698240" cy="436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641600" imgH="3118025" progId="Excel.Sheet.12">
                  <p:link/>
                </p:oleObj>
              </mc:Choice>
              <mc:Fallback>
                <p:oleObj name="Worksheet" r:id="rId4" imgW="2641600" imgH="3118025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20000" y="1555200"/>
                        <a:ext cx="3698240" cy="4365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097554B-C43F-FB8F-1985-2628F0EA2D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57489"/>
              </p:ext>
            </p:extLst>
          </p:nvPr>
        </p:nvGraphicFramePr>
        <p:xfrm>
          <a:off x="8280000" y="1555200"/>
          <a:ext cx="3698240" cy="436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2641600" imgH="3118025" progId="Excel.Sheet.12">
                  <p:link/>
                </p:oleObj>
              </mc:Choice>
              <mc:Fallback>
                <p:oleObj name="Worksheet" r:id="rId6" imgW="2641600" imgH="3118025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80000" y="1555200"/>
                        <a:ext cx="3698240" cy="4365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209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71E1A-5E8F-2A21-BF86-6B5431A97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E6ACF-7D8E-6E11-873C-371B69F3D95A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0A76CD-C8C2-C0A5-BFC7-CF56A4DE6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Irtisanomissuojan vahvuus mies- ja naisvaltaisilla aloilla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C7E729-B362-F746-9656-D0B3591ABF1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A16C10-DFFF-F143-6A01-532BB12A14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8FA33C5-7C34-42CE-FAED-D08F967BD7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241084"/>
              </p:ext>
            </p:extLst>
          </p:nvPr>
        </p:nvGraphicFramePr>
        <p:xfrm>
          <a:off x="2160000" y="1555200"/>
          <a:ext cx="5912213" cy="4258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223009" imgH="3041957" progId="Excel.Sheet.12">
                  <p:link/>
                </p:oleObj>
              </mc:Choice>
              <mc:Fallback>
                <p:oleObj name="Worksheet" r:id="rId2" imgW="4223009" imgH="3041957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60000" y="1555200"/>
                        <a:ext cx="5912213" cy="4258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65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42B5C-8C82-5A86-86CD-A01BEA9BF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E9E2E-18EA-69B8-81FF-C2517EC78D83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fi-FI"/>
              <a:t>SAK - Lakko 2025 pikatutkimus, maaliskuu 2025 (C451004714)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59253A-4943-1568-227A-62622D7E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Irtisanomissuojan vahvuus mies- ja naisvaltaisilla aloilla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C4213C-F220-3A96-6E2F-73C503B7E6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06049A-B1A0-B04D-E11C-D01FBE9529C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193F0CC-BD63-F967-F992-515E1C5EE6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559615"/>
              </p:ext>
            </p:extLst>
          </p:nvPr>
        </p:nvGraphicFramePr>
        <p:xfrm>
          <a:off x="360000" y="1555200"/>
          <a:ext cx="3698240" cy="437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641600" imgH="3124331" progId="Excel.Sheet.12">
                  <p:link/>
                </p:oleObj>
              </mc:Choice>
              <mc:Fallback>
                <p:oleObj name="Worksheet" r:id="rId2" imgW="2641600" imgH="312433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0000" y="1555200"/>
                        <a:ext cx="3698240" cy="437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C7E51B3-1BED-AAB6-A048-48EEC860E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340383"/>
              </p:ext>
            </p:extLst>
          </p:nvPr>
        </p:nvGraphicFramePr>
        <p:xfrm>
          <a:off x="4320000" y="1555200"/>
          <a:ext cx="3698240" cy="437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641600" imgH="3124331" progId="Excel.Sheet.12">
                  <p:link/>
                </p:oleObj>
              </mc:Choice>
              <mc:Fallback>
                <p:oleObj name="Worksheet" r:id="rId4" imgW="2641600" imgH="312433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20000" y="1555200"/>
                        <a:ext cx="3698240" cy="437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007F188-D2C6-740B-19E1-1F7275E5A7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92127"/>
              </p:ext>
            </p:extLst>
          </p:nvPr>
        </p:nvGraphicFramePr>
        <p:xfrm>
          <a:off x="8280000" y="1555200"/>
          <a:ext cx="3698240" cy="437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2641600" imgH="3124331" progId="Excel.Sheet.12">
                  <p:link/>
                </p:oleObj>
              </mc:Choice>
              <mc:Fallback>
                <p:oleObj name="Worksheet" r:id="rId6" imgW="2641600" imgH="312433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80000" y="1555200"/>
                        <a:ext cx="3698240" cy="437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194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CLUDEHIDDENSLIDES" val="False"/>
  <p:tag name="NUMBEROFPAGES" val="40"/>
</p:tagLst>
</file>

<file path=ppt/theme/theme1.xml><?xml version="1.0" encoding="utf-8"?>
<a:theme xmlns:a="http://schemas.openxmlformats.org/drawingml/2006/main" name="Master elements">
  <a:themeElements>
    <a:clrScheme name="Verian">
      <a:dk1>
        <a:srgbClr val="000000"/>
      </a:dk1>
      <a:lt1>
        <a:srgbClr val="FFFFFF"/>
      </a:lt1>
      <a:dk2>
        <a:srgbClr val="282626"/>
      </a:dk2>
      <a:lt2>
        <a:srgbClr val="F9EEE3"/>
      </a:lt2>
      <a:accent1>
        <a:srgbClr val="FF7D04"/>
      </a:accent1>
      <a:accent2>
        <a:srgbClr val="20BAAF"/>
      </a:accent2>
      <a:accent3>
        <a:srgbClr val="D3C8BD"/>
      </a:accent3>
      <a:accent4>
        <a:srgbClr val="BAB0AB"/>
      </a:accent4>
      <a:accent5>
        <a:srgbClr val="9C9090"/>
      </a:accent5>
      <a:accent6>
        <a:srgbClr val="736868"/>
      </a:accent6>
      <a:hlink>
        <a:srgbClr val="282626"/>
      </a:hlink>
      <a:folHlink>
        <a:srgbClr val="954F72"/>
      </a:folHlink>
    </a:clrScheme>
    <a:fontScheme name="Verian">
      <a:majorFont>
        <a:latin typeface="Georgia" panose="226354523400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1169422224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137160" tIns="0" rIns="13716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b="0" i="0" dirty="0" smtClean="0">
            <a:solidFill>
              <a:schemeClr val="bg1"/>
            </a:solidFill>
            <a:latin typeface="+mn-lt"/>
            <a:ea typeface="Roboto" panose="02000000000000000000" pitchFamily="2" charset="0"/>
            <a:cs typeface="Segoe UI" panose="020B0502040204020203" pitchFamily="34" charset="0"/>
          </a:defRPr>
        </a:defPPr>
      </a:lstStyle>
    </a:spDef>
    <a:txDef>
      <a:spPr>
        <a:noFill/>
      </a:spPr>
      <a:bodyPr wrap="square" lIns="0" tIns="0" rIns="0" bIns="0" rtlCol="0">
        <a:normAutofit/>
      </a:bodyPr>
      <a:lstStyle>
        <a:defPPr marL="0" indent="-3657600" algn="l">
          <a:spcAft>
            <a:spcPts val="600"/>
          </a:spcAft>
          <a:defRPr sz="1800" b="0" i="0" dirty="0" smtClean="0">
            <a:solidFill>
              <a:schemeClr val="tx2"/>
            </a:solidFill>
            <a:latin typeface="+mn-lt"/>
            <a:ea typeface="Roboto" panose="02000000000000000000" pitchFamily="2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erian Powerpoint Template and Guidance - 031123.potx" id="{D5CCD366-748B-4D22-9643-42702AF7BBCD}" vid="{52D6518E-38FD-43D1-8766-3EC3F07B92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0b0036-d53f-40c4-be7b-67e3cd0eecf5">
      <Terms xmlns="http://schemas.microsoft.com/office/infopath/2007/PartnerControls"/>
    </lcf76f155ced4ddcb4097134ff3c332f>
    <TaxCatchAll xmlns="b3efb693-aaac-4758-8bed-49584cca82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CFEFC3EAF501341B2140129A5FDC2C3" ma:contentTypeVersion="14" ma:contentTypeDescription="Luo uusi asiakirja." ma:contentTypeScope="" ma:versionID="0e4df86615cf0a425c0fd788a00cc1c4">
  <xsd:schema xmlns:xsd="http://www.w3.org/2001/XMLSchema" xmlns:xs="http://www.w3.org/2001/XMLSchema" xmlns:p="http://schemas.microsoft.com/office/2006/metadata/properties" xmlns:ns2="190b0036-d53f-40c4-be7b-67e3cd0eecf5" xmlns:ns3="b3efb693-aaac-4758-8bed-49584cca82b2" targetNamespace="http://schemas.microsoft.com/office/2006/metadata/properties" ma:root="true" ma:fieldsID="e53d6df271ef73d8fd97549592d9fc0d" ns2:_="" ns3:_="">
    <xsd:import namespace="190b0036-d53f-40c4-be7b-67e3cd0eecf5"/>
    <xsd:import namespace="b3efb693-aaac-4758-8bed-49584cca82b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0b0036-d53f-40c4-be7b-67e3cd0eecf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Kuvien tunnisteet" ma:readOnly="false" ma:fieldId="{5cf76f15-5ced-4ddc-b409-7134ff3c332f}" ma:taxonomyMulti="true" ma:sspId="335d02d2-2acc-434b-b7bb-812ff22cbf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fb693-aaac-4758-8bed-49584cca82b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d15ba01-063e-47b1-91ed-ed65f4249fc9}" ma:internalName="TaxCatchAll" ma:showField="CatchAllData" ma:web="b3efb693-aaac-4758-8bed-49584cca82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F607C6-A57A-4B03-A83A-45F6327B7BA6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b3efb693-aaac-4758-8bed-49584cca82b2"/>
    <ds:schemaRef ds:uri="190b0036-d53f-40c4-be7b-67e3cd0eecf5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EE1DD2-7369-4637-890C-945791B462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4C5899-C65E-42C4-A65F-5E41F4516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0b0036-d53f-40c4-be7b-67e3cd0eecf5"/>
    <ds:schemaRef ds:uri="b3efb693-aaac-4758-8bed-49584cca82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79</Words>
  <Application>Microsoft Office PowerPoint</Application>
  <PresentationFormat>Laajakuva</PresentationFormat>
  <Paragraphs>18</Paragraphs>
  <Slides>5</Slides>
  <Notes>1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Linkit</vt:lpstr>
      </vt:variant>
      <vt:variant>
        <vt:i4>8</vt:i4>
      </vt:variant>
      <vt:variant>
        <vt:lpstr>Dian otsikot</vt:lpstr>
      </vt:variant>
      <vt:variant>
        <vt:i4>5</vt:i4>
      </vt:variant>
    </vt:vector>
  </HeadingPairs>
  <TitlesOfParts>
    <vt:vector size="17" baseType="lpstr">
      <vt:lpstr>Arial</vt:lpstr>
      <vt:lpstr>Century Gothic</vt:lpstr>
      <vt:lpstr>Georgia</vt:lpstr>
      <vt:lpstr>Master elements</vt:lpstr>
      <vt:lpstr>file:///C:\Users\Hyytiainenan\Desktop\SIIRTO_POWERIIN.xlsx!3-2025_sakQ1_BAR_P_1!%5bSIIRTO_POWERIIN.xlsx%5d3-2025_sakQ1_BAR_P_1%20Chart%201</vt:lpstr>
      <vt:lpstr>file:///C:\Users\Hyytiainenan\Desktop\SIIRTO_POWERIIN.xlsx!3-2025_sakQ1_STB_T1_P_1!%5bSIIRTO_POWERIIN.xlsx%5d3-2025_sakQ1_STB_T1_P_1%20Chart%201</vt:lpstr>
      <vt:lpstr>file:///C:\Users\Hyytiainenan\Desktop\SIIRTO_POWERIIN.xlsx!3-2025_sakQ1_STB_T2_P_1!%5bSIIRTO_POWERIIN.xlsx%5d3-2025_sakQ1_STB_T2_P_1%20Chart%201</vt:lpstr>
      <vt:lpstr>file:///C:\Users\Hyytiainenan\Desktop\SIIRTO_POWERIIN.xlsx!3-2025_sakQ1_STB_T3_P_1!%5bSIIRTO_POWERIIN.xlsx%5d3-2025_sakQ1_STB_T3_P_1%20Chart%201</vt:lpstr>
      <vt:lpstr>file:///C:\Users\Hyytiainenan\Desktop\SIIRTO_POWERIIN.xlsx!3-2025_sakQ2_BAR_P_1!%5bSIIRTO_POWERIIN.xlsx%5d3-2025_sakQ2_BAR_P_1%20Chart%201</vt:lpstr>
      <vt:lpstr>file:///C:\Users\Hyytiainenan\Desktop\SIIRTO_POWERIIN.xlsx!3-2025_sakQ2_STB_T1_P_1!%5bSIIRTO_POWERIIN.xlsx%5d3-2025_sakQ2_STB_T1_P_1%20Chart%201</vt:lpstr>
      <vt:lpstr>file:///C:\Users\Hyytiainenan\Desktop\SIIRTO_POWERIIN.xlsx!3-2025_sakQ2_STB_T2_P_1!%5bSIIRTO_POWERIIN.xlsx%5d3-2025_sakQ2_STB_T2_P_1%20Chart%201</vt:lpstr>
      <vt:lpstr>file:///C:\Users\Hyytiainenan\Desktop\SIIRTO_POWERIIN.xlsx!3-2025_sakQ2_STB_T3_P_1!%5bSIIRTO_POWERIIN.xlsx%5d3-2025_sakQ2_STB_T3_P_1%20Chart%201</vt:lpstr>
      <vt:lpstr>PowerPoint-esitys</vt:lpstr>
      <vt:lpstr>Työntekijöiden irtisanomissuojan heikentäminen</vt:lpstr>
      <vt:lpstr>Työntekijöiden irtisanomissuojan heikentäminen</vt:lpstr>
      <vt:lpstr>Irtisanomissuojan vahvuus mies- ja naisvaltaisilla aloilla</vt:lpstr>
      <vt:lpstr>Irtisanomissuojan vahvuus mies- ja naisvaltaisilla aloilla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Lou, Cyndi</dc:creator>
  <cp:keywords/>
  <dc:description/>
  <cp:lastModifiedBy>Näätänen Ari-Matti</cp:lastModifiedBy>
  <cp:revision>69</cp:revision>
  <dcterms:created xsi:type="dcterms:W3CDTF">2023-11-01T14:19:54Z</dcterms:created>
  <dcterms:modified xsi:type="dcterms:W3CDTF">2025-03-17T13:01:18Z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0x0101006CFEFC3EAF501341B2140129A5FDC2C3</vt:lpwstr>
  </property>
  <property fmtid="{D5CDD505-2E9C-101B-9397-08002B2CF9AE}" pid="3" name="MediaServiceImageTags">
    <vt:lpwstr/>
  </property>
  <property fmtid="{D5CDD505-2E9C-101B-9397-08002B2CF9AE}" pid="4" name="MSIP_Label_3741da7a-79c1-417c-b408-16c0bfe99fca_Enabled">
    <vt:lpwstr>true</vt:lpwstr>
  </property>
  <property fmtid="{D5CDD505-2E9C-101B-9397-08002B2CF9AE}" pid="5" name="MSIP_Label_3741da7a-79c1-417c-b408-16c0bfe99fca_SetDate">
    <vt:lpwstr>2023-09-14T15:11:27Z</vt:lpwstr>
  </property>
  <property fmtid="{D5CDD505-2E9C-101B-9397-08002B2CF9AE}" pid="6" name="MSIP_Label_3741da7a-79c1-417c-b408-16c0bfe99fca_Method">
    <vt:lpwstr>Standard</vt:lpwstr>
  </property>
  <property fmtid="{D5CDD505-2E9C-101B-9397-08002B2CF9AE}" pid="7" name="MSIP_Label_3741da7a-79c1-417c-b408-16c0bfe99fca_Name">
    <vt:lpwstr>Internal Only - Amber</vt:lpwstr>
  </property>
  <property fmtid="{D5CDD505-2E9C-101B-9397-08002B2CF9AE}" pid="8" name="MSIP_Label_3741da7a-79c1-417c-b408-16c0bfe99fca_SiteId">
    <vt:lpwstr>1e355c04-e0a4-42ed-8e2d-7351591f0ef1</vt:lpwstr>
  </property>
  <property fmtid="{D5CDD505-2E9C-101B-9397-08002B2CF9AE}" pid="9" name="MSIP_Label_3741da7a-79c1-417c-b408-16c0bfe99fca_ActionId">
    <vt:lpwstr>867cb716-2a5b-486d-bdd8-8cc5054f2796</vt:lpwstr>
  </property>
  <property fmtid="{D5CDD505-2E9C-101B-9397-08002B2CF9AE}" pid="10" name="MSIP_Label_3741da7a-79c1-417c-b408-16c0bfe99fca_ContentBits">
    <vt:lpwstr>0</vt:lpwstr>
  </property>
</Properties>
</file>