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5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6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17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drawings/drawing18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19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drawings/drawing20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drawings/drawing21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drawings/drawing22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drawings/drawing23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drawings/drawing24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drawings/drawing25.xml" ContentType="application/vnd.openxmlformats-officedocument.drawingml.chartshapes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drawings/drawing26.xml" ContentType="application/vnd.openxmlformats-officedocument.drawingml.chartshape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drawings/drawing27.xml" ContentType="application/vnd.openxmlformats-officedocument.drawingml.chartshapes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8.xml" ContentType="application/vnd.openxmlformats-officedocument.themeOverride+xml"/>
  <Override PartName="/ppt/drawings/drawing28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9.xml" ContentType="application/vnd.openxmlformats-officedocument.themeOverride+xml"/>
  <Override PartName="/ppt/drawings/drawing29.xml" ContentType="application/vnd.openxmlformats-officedocument.drawingml.chartshapes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30.xml" ContentType="application/vnd.openxmlformats-officedocument.themeOverride+xml"/>
  <Override PartName="/ppt/drawings/drawing30.xml" ContentType="application/vnd.openxmlformats-officedocument.drawingml.chartshapes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1.xml" ContentType="application/vnd.openxmlformats-officedocument.themeOverride+xml"/>
  <Override PartName="/ppt/drawings/drawing31.xml" ContentType="application/vnd.openxmlformats-officedocument.drawingml.chartshapes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2.xml" ContentType="application/vnd.openxmlformats-officedocument.themeOverride+xml"/>
  <Override PartName="/ppt/drawings/drawing32.xml" ContentType="application/vnd.openxmlformats-officedocument.drawingml.chartshapes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3.xml" ContentType="application/vnd.openxmlformats-officedocument.themeOverride+xml"/>
  <Override PartName="/ppt/drawings/drawing33.xml" ContentType="application/vnd.openxmlformats-officedocument.drawingml.chartshapes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4.xml" ContentType="application/vnd.openxmlformats-officedocument.themeOverride+xml"/>
  <Override PartName="/ppt/drawings/drawing34.xml" ContentType="application/vnd.openxmlformats-officedocument.drawingml.chartshapes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5.xml" ContentType="application/vnd.openxmlformats-officedocument.themeOverride+xml"/>
  <Override PartName="/ppt/drawings/drawing35.xml" ContentType="application/vnd.openxmlformats-officedocument.drawingml.chartshapes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6.xml" ContentType="application/vnd.openxmlformats-officedocument.themeOverride+xml"/>
  <Override PartName="/ppt/drawings/drawing36.xml" ContentType="application/vnd.openxmlformats-officedocument.drawingml.chartshapes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7.xml" ContentType="application/vnd.openxmlformats-officedocument.themeOverride+xml"/>
  <Override PartName="/ppt/drawings/drawing37.xml" ContentType="application/vnd.openxmlformats-officedocument.drawingml.chartshapes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8.xml" ContentType="application/vnd.openxmlformats-officedocument.themeOverride+xml"/>
  <Override PartName="/ppt/drawings/drawing38.xml" ContentType="application/vnd.openxmlformats-officedocument.drawingml.chartshapes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39.xml" ContentType="application/vnd.openxmlformats-officedocument.themeOverride+xml"/>
  <Override PartName="/ppt/drawings/drawing39.xml" ContentType="application/vnd.openxmlformats-officedocument.drawingml.chartshapes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40.xml" ContentType="application/vnd.openxmlformats-officedocument.themeOverride+xml"/>
  <Override PartName="/ppt/drawings/drawing40.xml" ContentType="application/vnd.openxmlformats-officedocument.drawingml.chartshapes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54"/>
  </p:notesMasterIdLst>
  <p:sldIdLst>
    <p:sldId id="273" r:id="rId2"/>
    <p:sldId id="257" r:id="rId3"/>
    <p:sldId id="274" r:id="rId4"/>
    <p:sldId id="341" r:id="rId5"/>
    <p:sldId id="284" r:id="rId6"/>
    <p:sldId id="287" r:id="rId7"/>
    <p:sldId id="288" r:id="rId8"/>
    <p:sldId id="338" r:id="rId9"/>
    <p:sldId id="289" r:id="rId10"/>
    <p:sldId id="340" r:id="rId11"/>
    <p:sldId id="290" r:id="rId12"/>
    <p:sldId id="291" r:id="rId13"/>
    <p:sldId id="292" r:id="rId14"/>
    <p:sldId id="295" r:id="rId15"/>
    <p:sldId id="277" r:id="rId16"/>
    <p:sldId id="336" r:id="rId17"/>
    <p:sldId id="296" r:id="rId18"/>
    <p:sldId id="300" r:id="rId19"/>
    <p:sldId id="301" r:id="rId20"/>
    <p:sldId id="302" r:id="rId21"/>
    <p:sldId id="305" r:id="rId22"/>
    <p:sldId id="306" r:id="rId23"/>
    <p:sldId id="307" r:id="rId24"/>
    <p:sldId id="303" r:id="rId25"/>
    <p:sldId id="304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278" r:id="rId36"/>
    <p:sldId id="342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9" r:id="rId49"/>
    <p:sldId id="275" r:id="rId50"/>
    <p:sldId id="281" r:id="rId51"/>
    <p:sldId id="271" r:id="rId52"/>
    <p:sldId id="272" r:id="rId53"/>
  </p:sldIdLst>
  <p:sldSz cx="9144000" cy="5143500" type="screen16x9"/>
  <p:notesSz cx="6858000" cy="9144000"/>
  <p:embeddedFontLst>
    <p:embeddedFont>
      <p:font typeface="Montserrat" pitchFamily="2" charset="77"/>
      <p:regular r:id="rId55"/>
      <p:bold r:id="rId56"/>
      <p:italic r:id="rId57"/>
      <p:boldItalic r:id="rId58"/>
    </p:embeddedFont>
    <p:embeddedFont>
      <p:font typeface="Montserrat ExtraBold" panose="020F0502020204030204" pitchFamily="34" charset="0"/>
      <p:bold r:id="rId59"/>
      <p:italic r:id="rId60"/>
      <p:boldItalic r:id="rId61"/>
    </p:embeddedFont>
    <p:embeddedFont>
      <p:font typeface="Montserrat Medium" panose="020F0502020204030204" pitchFamily="34" charset="0"/>
      <p:regular r:id="rId62"/>
      <p:bold r:id="rId63"/>
      <p:italic r:id="rId64"/>
      <p:boldItalic r:id="rId65"/>
    </p:embeddedFont>
    <p:embeddedFont>
      <p:font typeface="Montserrat SemiBold" panose="020F050202020403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150" d="100"/>
          <a:sy n="150" d="100"/>
        </p:scale>
        <p:origin x="424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20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23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24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5" Type="http://schemas.openxmlformats.org/officeDocument/2006/relationships/chartUserShapes" Target="../drawings/drawing25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5" Type="http://schemas.openxmlformats.org/officeDocument/2006/relationships/chartUserShapes" Target="../drawings/drawing26.xml"/><Relationship Id="rId4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5" Type="http://schemas.openxmlformats.org/officeDocument/2006/relationships/chartUserShapes" Target="../drawings/drawing27.xml"/><Relationship Id="rId4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8.xml"/><Relationship Id="rId1" Type="http://schemas.microsoft.com/office/2011/relationships/chartStyle" Target="style28.xml"/><Relationship Id="rId5" Type="http://schemas.openxmlformats.org/officeDocument/2006/relationships/chartUserShapes" Target="../drawings/drawing28.xml"/><Relationship Id="rId4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9.xml"/><Relationship Id="rId1" Type="http://schemas.microsoft.com/office/2011/relationships/chartStyle" Target="style29.xml"/><Relationship Id="rId5" Type="http://schemas.openxmlformats.org/officeDocument/2006/relationships/chartUserShapes" Target="../drawings/drawing29.xml"/><Relationship Id="rId4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0.xml"/><Relationship Id="rId1" Type="http://schemas.microsoft.com/office/2011/relationships/chartStyle" Target="style30.xml"/><Relationship Id="rId5" Type="http://schemas.openxmlformats.org/officeDocument/2006/relationships/chartUserShapes" Target="../drawings/drawing30.xml"/><Relationship Id="rId4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1.xml"/><Relationship Id="rId1" Type="http://schemas.microsoft.com/office/2011/relationships/chartStyle" Target="style31.xml"/><Relationship Id="rId5" Type="http://schemas.openxmlformats.org/officeDocument/2006/relationships/chartUserShapes" Target="../drawings/drawing31.xml"/><Relationship Id="rId4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2.xml"/><Relationship Id="rId1" Type="http://schemas.microsoft.com/office/2011/relationships/chartStyle" Target="style32.xml"/><Relationship Id="rId5" Type="http://schemas.openxmlformats.org/officeDocument/2006/relationships/chartUserShapes" Target="../drawings/drawing32.xml"/><Relationship Id="rId4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3.xml"/><Relationship Id="rId1" Type="http://schemas.microsoft.com/office/2011/relationships/chartStyle" Target="style33.xml"/><Relationship Id="rId5" Type="http://schemas.openxmlformats.org/officeDocument/2006/relationships/chartUserShapes" Target="../drawings/drawing33.xml"/><Relationship Id="rId4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4.xml"/><Relationship Id="rId1" Type="http://schemas.microsoft.com/office/2011/relationships/chartStyle" Target="style34.xml"/><Relationship Id="rId5" Type="http://schemas.openxmlformats.org/officeDocument/2006/relationships/chartUserShapes" Target="../drawings/drawing34.xml"/><Relationship Id="rId4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5.xml"/><Relationship Id="rId1" Type="http://schemas.microsoft.com/office/2011/relationships/chartStyle" Target="style35.xml"/><Relationship Id="rId5" Type="http://schemas.openxmlformats.org/officeDocument/2006/relationships/chartUserShapes" Target="../drawings/drawing35.xml"/><Relationship Id="rId4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36.xml"/><Relationship Id="rId1" Type="http://schemas.microsoft.com/office/2011/relationships/chartStyle" Target="style36.xml"/><Relationship Id="rId5" Type="http://schemas.openxmlformats.org/officeDocument/2006/relationships/chartUserShapes" Target="../drawings/drawing36.xml"/><Relationship Id="rId4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37.xml"/><Relationship Id="rId1" Type="http://schemas.microsoft.com/office/2011/relationships/chartStyle" Target="style37.xml"/><Relationship Id="rId5" Type="http://schemas.openxmlformats.org/officeDocument/2006/relationships/chartUserShapes" Target="../drawings/drawing37.xml"/><Relationship Id="rId4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38.xml"/><Relationship Id="rId1" Type="http://schemas.microsoft.com/office/2011/relationships/chartStyle" Target="style38.xml"/><Relationship Id="rId5" Type="http://schemas.openxmlformats.org/officeDocument/2006/relationships/chartUserShapes" Target="../drawings/drawing38.xml"/><Relationship Id="rId4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39.xml"/><Relationship Id="rId1" Type="http://schemas.microsoft.com/office/2011/relationships/chartStyle" Target="style39.xml"/><Relationship Id="rId5" Type="http://schemas.openxmlformats.org/officeDocument/2006/relationships/chartUserShapes" Target="../drawings/drawing39.xml"/><Relationship Id="rId4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40.xml"/><Relationship Id="rId1" Type="http://schemas.microsoft.com/office/2011/relationships/chartStyle" Target="style40.xml"/><Relationship Id="rId5" Type="http://schemas.openxmlformats.org/officeDocument/2006/relationships/chartUserShapes" Target="../drawings/drawing40.xml"/><Relationship Id="rId4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Yliopistossa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36</c:v>
                </c:pt>
                <c:pt idx="2">
                  <c:v>35</c:v>
                </c:pt>
                <c:pt idx="3">
                  <c:v>36</c:v>
                </c:pt>
                <c:pt idx="4">
                  <c:v>47</c:v>
                </c:pt>
                <c:pt idx="7">
                  <c:v>41</c:v>
                </c:pt>
                <c:pt idx="8">
                  <c:v>48</c:v>
                </c:pt>
                <c:pt idx="9">
                  <c:v>34</c:v>
                </c:pt>
                <c:pt idx="1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BF-4B05-B856-10E0F0F35BB9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Ammattikorkeakoulussa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30</c:v>
                </c:pt>
                <c:pt idx="2">
                  <c:v>30</c:v>
                </c:pt>
                <c:pt idx="3">
                  <c:v>30</c:v>
                </c:pt>
                <c:pt idx="4">
                  <c:v>16</c:v>
                </c:pt>
                <c:pt idx="7">
                  <c:v>23</c:v>
                </c:pt>
                <c:pt idx="8">
                  <c:v>44</c:v>
                </c:pt>
                <c:pt idx="9">
                  <c:v>55</c:v>
                </c:pt>
                <c:pt idx="1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BF-4B05-B856-10E0F0F35BB9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Ammatillisessa koulutuksessa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12</c:v>
                </c:pt>
                <c:pt idx="2">
                  <c:v>12</c:v>
                </c:pt>
                <c:pt idx="3">
                  <c:v>14</c:v>
                </c:pt>
                <c:pt idx="4">
                  <c:v>13</c:v>
                </c:pt>
                <c:pt idx="6">
                  <c:v>21</c:v>
                </c:pt>
                <c:pt idx="7">
                  <c:v>11</c:v>
                </c:pt>
                <c:pt idx="8">
                  <c:v>8</c:v>
                </c:pt>
                <c:pt idx="9">
                  <c:v>10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BF-4B05-B856-10E0F0F35BB9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Lukiossa</c:v>
                </c:pt>
              </c:strCache>
            </c:strRef>
          </c:tx>
          <c:spPr>
            <a:solidFill>
              <a:srgbClr val="0097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22</c:v>
                </c:pt>
                <c:pt idx="2">
                  <c:v>23</c:v>
                </c:pt>
                <c:pt idx="3">
                  <c:v>19</c:v>
                </c:pt>
                <c:pt idx="4">
                  <c:v>24</c:v>
                </c:pt>
                <c:pt idx="6">
                  <c:v>78</c:v>
                </c:pt>
                <c:pt idx="7">
                  <c:v>25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BF-4B05-B856-10E0F0F35BB9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Muu</c:v>
                </c:pt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BF-4B05-B856-10E0F0F35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8.074338803106243E-2"/>
          <c:y val="0.89764420748995977"/>
          <c:w val="0.9192566119689376"/>
          <c:h val="0.10235579251004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Taul1!$A$2:$A$11</c:f>
              <c:strCache>
                <c:ptCount val="10"/>
                <c:pt idx="0">
                  <c:v>Oman korkeakoulusi tai oppilaitoksesi kautta</c:v>
                </c:pt>
                <c:pt idx="1">
                  <c:v>Frankin sovelluksesta</c:v>
                </c:pt>
                <c:pt idx="2">
                  <c:v>TikTokista</c:v>
                </c:pt>
                <c:pt idx="3">
                  <c:v>YouTubesta</c:v>
                </c:pt>
                <c:pt idx="4">
                  <c:v>Mainoksina muilla nettisivuilla</c:v>
                </c:pt>
                <c:pt idx="5">
                  <c:v>Google-mainoksina</c:v>
                </c:pt>
                <c:pt idx="6">
                  <c:v>Televisiokanavilta</c:v>
                </c:pt>
                <c:pt idx="7">
                  <c:v>Radiosta</c:v>
                </c:pt>
                <c:pt idx="8">
                  <c:v>Muu</c:v>
                </c:pt>
                <c:pt idx="9">
                  <c:v>En osaa sanoa</c:v>
                </c:pt>
              </c:strCache>
            </c:strRef>
          </c:cat>
          <c:val>
            <c:numRef>
              <c:f>Taul1!$B$2:$B$11</c:f>
              <c:numCache>
                <c:formatCode>General</c:formatCode>
                <c:ptCount val="10"/>
                <c:pt idx="0">
                  <c:v>78</c:v>
                </c:pt>
                <c:pt idx="1">
                  <c:v>42</c:v>
                </c:pt>
                <c:pt idx="2">
                  <c:v>32</c:v>
                </c:pt>
                <c:pt idx="3">
                  <c:v>16</c:v>
                </c:pt>
                <c:pt idx="4">
                  <c:v>15</c:v>
                </c:pt>
                <c:pt idx="5">
                  <c:v>11</c:v>
                </c:pt>
                <c:pt idx="6">
                  <c:v>7</c:v>
                </c:pt>
                <c:pt idx="7">
                  <c:v>5</c:v>
                </c:pt>
                <c:pt idx="8">
                  <c:v>3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EE-4BC0-968F-E994007149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40</c:v>
                </c:pt>
                <c:pt idx="2">
                  <c:v>39</c:v>
                </c:pt>
                <c:pt idx="3">
                  <c:v>47</c:v>
                </c:pt>
                <c:pt idx="4">
                  <c:v>24</c:v>
                </c:pt>
                <c:pt idx="6">
                  <c:v>47</c:v>
                </c:pt>
                <c:pt idx="7">
                  <c:v>41</c:v>
                </c:pt>
                <c:pt idx="8">
                  <c:v>34</c:v>
                </c:pt>
                <c:pt idx="9">
                  <c:v>38</c:v>
                </c:pt>
                <c:pt idx="1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C-4898-8119-CAE1C9880DFB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En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60</c:v>
                </c:pt>
                <c:pt idx="2">
                  <c:v>61</c:v>
                </c:pt>
                <c:pt idx="3">
                  <c:v>53</c:v>
                </c:pt>
                <c:pt idx="4">
                  <c:v>76</c:v>
                </c:pt>
                <c:pt idx="6">
                  <c:v>53</c:v>
                </c:pt>
                <c:pt idx="7">
                  <c:v>59</c:v>
                </c:pt>
                <c:pt idx="8">
                  <c:v>66</c:v>
                </c:pt>
                <c:pt idx="9">
                  <c:v>62</c:v>
                </c:pt>
                <c:pt idx="1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5C-4898-8119-CAE1C9880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9166705813905"/>
          <c:y val="0.89764420748995977"/>
          <c:w val="0.47318043023419687"/>
          <c:h val="0.10235579251004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5 Parantunut merkittävästi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4</c:v>
                </c:pt>
                <c:pt idx="2">
                  <c:v>4</c:v>
                </c:pt>
                <c:pt idx="3">
                  <c:v>6</c:v>
                </c:pt>
                <c:pt idx="6">
                  <c:v>5</c:v>
                </c:pt>
                <c:pt idx="7">
                  <c:v>4</c:v>
                </c:pt>
                <c:pt idx="8">
                  <c:v>5</c:v>
                </c:pt>
                <c:pt idx="9">
                  <c:v>3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0-40A0-951D-F99FA43198F9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4 Parantunut jonkin verran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14</c:v>
                </c:pt>
                <c:pt idx="2">
                  <c:v>14</c:v>
                </c:pt>
                <c:pt idx="3">
                  <c:v>17</c:v>
                </c:pt>
                <c:pt idx="4">
                  <c:v>12</c:v>
                </c:pt>
                <c:pt idx="6">
                  <c:v>20</c:v>
                </c:pt>
                <c:pt idx="7">
                  <c:v>14</c:v>
                </c:pt>
                <c:pt idx="8">
                  <c:v>14</c:v>
                </c:pt>
                <c:pt idx="9">
                  <c:v>12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50-40A0-951D-F99FA43198F9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3 Pysynyt samana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33</c:v>
                </c:pt>
                <c:pt idx="2">
                  <c:v>33</c:v>
                </c:pt>
                <c:pt idx="3">
                  <c:v>33</c:v>
                </c:pt>
                <c:pt idx="4">
                  <c:v>26</c:v>
                </c:pt>
                <c:pt idx="6">
                  <c:v>44</c:v>
                </c:pt>
                <c:pt idx="7">
                  <c:v>32</c:v>
                </c:pt>
                <c:pt idx="8">
                  <c:v>27</c:v>
                </c:pt>
                <c:pt idx="9">
                  <c:v>29</c:v>
                </c:pt>
                <c:pt idx="1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0-40A0-951D-F99FA43198F9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2 Huonontunut jonkin verran</c:v>
                </c:pt>
              </c:strCache>
            </c:strRef>
          </c:tx>
          <c:spPr>
            <a:solidFill>
              <a:srgbClr val="212121">
                <a:lumMod val="25000"/>
                <a:lumOff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34</c:v>
                </c:pt>
                <c:pt idx="2">
                  <c:v>35</c:v>
                </c:pt>
                <c:pt idx="3">
                  <c:v>29</c:v>
                </c:pt>
                <c:pt idx="4">
                  <c:v>42</c:v>
                </c:pt>
                <c:pt idx="6">
                  <c:v>27</c:v>
                </c:pt>
                <c:pt idx="7">
                  <c:v>39</c:v>
                </c:pt>
                <c:pt idx="8">
                  <c:v>34</c:v>
                </c:pt>
                <c:pt idx="9">
                  <c:v>32</c:v>
                </c:pt>
                <c:pt idx="1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50-40A0-951D-F99FA43198F9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1 Huonontunut merkittävästi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14</c:v>
                </c:pt>
                <c:pt idx="2">
                  <c:v>14</c:v>
                </c:pt>
                <c:pt idx="3">
                  <c:v>15</c:v>
                </c:pt>
                <c:pt idx="4">
                  <c:v>20</c:v>
                </c:pt>
                <c:pt idx="6">
                  <c:v>4</c:v>
                </c:pt>
                <c:pt idx="7">
                  <c:v>11</c:v>
                </c:pt>
                <c:pt idx="8">
                  <c:v>21</c:v>
                </c:pt>
                <c:pt idx="9">
                  <c:v>24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50-40A0-951D-F99FA4319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7620001951339379"/>
          <c:y val="0.90175480389542129"/>
          <c:w val="0.82379998048660619"/>
          <c:h val="9.82451961045787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Taul1!$A$2:$A$6</c:f>
              <c:strCache>
                <c:ptCount val="5"/>
                <c:pt idx="0">
                  <c:v>Sain enemmän palkkaa kuin ennen</c:v>
                </c:pt>
                <c:pt idx="1">
                  <c:v>Sain vanhemmilta enemmän taloudellista tukea kuin ennen</c:v>
                </c:pt>
                <c:pt idx="2">
                  <c:v>Sain enemmän opintorahaa kuin ennen</c:v>
                </c:pt>
                <c:pt idx="3">
                  <c:v>Nostin enemmän opintolainaa kuin ennen</c:v>
                </c:pt>
                <c:pt idx="4">
                  <c:v>Muu syy</c:v>
                </c:pt>
              </c:strCache>
            </c:strRef>
          </c:cat>
          <c:val>
            <c:numRef>
              <c:f>Taul1!$B$2:$B$6</c:f>
              <c:numCache>
                <c:formatCode>General</c:formatCode>
                <c:ptCount val="5"/>
                <c:pt idx="0">
                  <c:v>66</c:v>
                </c:pt>
                <c:pt idx="1">
                  <c:v>12</c:v>
                </c:pt>
                <c:pt idx="2">
                  <c:v>9</c:v>
                </c:pt>
                <c:pt idx="3">
                  <c:v>9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1A-4BF8-B4A7-D5FB21633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0097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Taul1!$A$2:$A$6</c:f>
              <c:strCache>
                <c:ptCount val="5"/>
                <c:pt idx="0">
                  <c:v>Sain vähemmän palkkaa kuin ennen</c:v>
                </c:pt>
                <c:pt idx="1">
                  <c:v>Sain vähemmän opintorahaa kuin ennen</c:v>
                </c:pt>
                <c:pt idx="2">
                  <c:v>Sain vanhemmilta vähemmän taloudellista tukea kuin ennen</c:v>
                </c:pt>
                <c:pt idx="3">
                  <c:v>Nostin vähemmän opintolainaa kuin ennen</c:v>
                </c:pt>
                <c:pt idx="4">
                  <c:v>Muu syy</c:v>
                </c:pt>
              </c:strCache>
            </c:strRef>
          </c:cat>
          <c:val>
            <c:numRef>
              <c:f>Taul1!$B$2:$B$6</c:f>
              <c:numCache>
                <c:formatCode>General</c:formatCode>
                <c:ptCount val="5"/>
                <c:pt idx="0">
                  <c:v>46</c:v>
                </c:pt>
                <c:pt idx="1">
                  <c:v>23</c:v>
                </c:pt>
                <c:pt idx="2">
                  <c:v>12</c:v>
                </c:pt>
                <c:pt idx="3">
                  <c:v>6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7-42EF-B9C1-E7AFD5679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5 Parantuu merkittävästi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7</c:v>
                </c:pt>
                <c:pt idx="2">
                  <c:v>7</c:v>
                </c:pt>
                <c:pt idx="3">
                  <c:v>10</c:v>
                </c:pt>
                <c:pt idx="4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10</c:v>
                </c:pt>
                <c:pt idx="9">
                  <c:v>10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93-4A6A-8E6A-781BA98296A5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4 Parantuu jonkin verran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33</c:v>
                </c:pt>
                <c:pt idx="2">
                  <c:v>33</c:v>
                </c:pt>
                <c:pt idx="3">
                  <c:v>36</c:v>
                </c:pt>
                <c:pt idx="4">
                  <c:v>22</c:v>
                </c:pt>
                <c:pt idx="6">
                  <c:v>42</c:v>
                </c:pt>
                <c:pt idx="7">
                  <c:v>31</c:v>
                </c:pt>
                <c:pt idx="8">
                  <c:v>33</c:v>
                </c:pt>
                <c:pt idx="9">
                  <c:v>32</c:v>
                </c:pt>
                <c:pt idx="1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93-4A6A-8E6A-781BA98296A5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3 Pysyy samana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40</c:v>
                </c:pt>
                <c:pt idx="2">
                  <c:v>41</c:v>
                </c:pt>
                <c:pt idx="3">
                  <c:v>38</c:v>
                </c:pt>
                <c:pt idx="4">
                  <c:v>48</c:v>
                </c:pt>
                <c:pt idx="6">
                  <c:v>40</c:v>
                </c:pt>
                <c:pt idx="7">
                  <c:v>39</c:v>
                </c:pt>
                <c:pt idx="8">
                  <c:v>40</c:v>
                </c:pt>
                <c:pt idx="9">
                  <c:v>40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93-4A6A-8E6A-781BA98296A5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2 Huonontuu jonkin verran</c:v>
                </c:pt>
              </c:strCache>
            </c:strRef>
          </c:tx>
          <c:spPr>
            <a:solidFill>
              <a:srgbClr val="212121">
                <a:lumMod val="25000"/>
                <a:lumOff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16</c:v>
                </c:pt>
                <c:pt idx="2">
                  <c:v>16</c:v>
                </c:pt>
                <c:pt idx="3">
                  <c:v>13</c:v>
                </c:pt>
                <c:pt idx="4">
                  <c:v>18</c:v>
                </c:pt>
                <c:pt idx="6">
                  <c:v>11</c:v>
                </c:pt>
                <c:pt idx="7">
                  <c:v>20</c:v>
                </c:pt>
                <c:pt idx="8">
                  <c:v>14</c:v>
                </c:pt>
                <c:pt idx="9">
                  <c:v>14</c:v>
                </c:pt>
                <c:pt idx="1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93-4A6A-8E6A-781BA98296A5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1 Huonontuu merkittävästi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4</c:v>
                </c:pt>
                <c:pt idx="2">
                  <c:v>3</c:v>
                </c:pt>
                <c:pt idx="3">
                  <c:v>4</c:v>
                </c:pt>
                <c:pt idx="4">
                  <c:v>8</c:v>
                </c:pt>
                <c:pt idx="6">
                  <c:v>2</c:v>
                </c:pt>
                <c:pt idx="7">
                  <c:v>4</c:v>
                </c:pt>
                <c:pt idx="8">
                  <c:v>3</c:v>
                </c:pt>
                <c:pt idx="9">
                  <c:v>4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93-4A6A-8E6A-781BA9829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0740699519030981"/>
          <c:y val="0.90175480389542129"/>
          <c:w val="0.79259300480969019"/>
          <c:h val="9.82451961045787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Taul1!$A$2:$A$6</c:f>
              <c:strCache>
                <c:ptCount val="5"/>
                <c:pt idx="0">
                  <c:v>Tulen saamaan enemmän palkkaa kuin ennen</c:v>
                </c:pt>
                <c:pt idx="1">
                  <c:v>Tulen saamaan enemmän opintorahaa kuin ennen</c:v>
                </c:pt>
                <c:pt idx="2">
                  <c:v>Tulen saamaan vanhemmilta enemmän taloudellista tukea kuin ennen</c:v>
                </c:pt>
                <c:pt idx="3">
                  <c:v>Tulen nostamaan enemmän opintolainaa kuin ennen</c:v>
                </c:pt>
                <c:pt idx="4">
                  <c:v>Muu syy</c:v>
                </c:pt>
              </c:strCache>
            </c:strRef>
          </c:cat>
          <c:val>
            <c:numRef>
              <c:f>Taul1!$B$2:$B$6</c:f>
              <c:numCache>
                <c:formatCode>General</c:formatCode>
                <c:ptCount val="5"/>
                <c:pt idx="0">
                  <c:v>80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40-47F1-B9E5-29D18722A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0097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Taul1!$A$2:$A$6</c:f>
              <c:strCache>
                <c:ptCount val="5"/>
                <c:pt idx="0">
                  <c:v>Tulen saamaan vähemmän opintorahaa kuin ennen</c:v>
                </c:pt>
                <c:pt idx="1">
                  <c:v>Tulen saamaan vähemmän palkkaa kuin ennen</c:v>
                </c:pt>
                <c:pt idx="2">
                  <c:v>Tulen saamaan vanhemmilta vähemmän taloudellista tukea kuin ennen</c:v>
                </c:pt>
                <c:pt idx="3">
                  <c:v>Tulen nostamaan vähemmän opintolainaa kuin ennen</c:v>
                </c:pt>
                <c:pt idx="4">
                  <c:v>Muu syy</c:v>
                </c:pt>
              </c:strCache>
            </c:strRef>
          </c:cat>
          <c:val>
            <c:numRef>
              <c:f>Taul1!$B$2:$B$6</c:f>
              <c:numCache>
                <c:formatCode>General</c:formatCode>
                <c:ptCount val="5"/>
                <c:pt idx="0">
                  <c:v>42</c:v>
                </c:pt>
                <c:pt idx="1">
                  <c:v>32</c:v>
                </c:pt>
                <c:pt idx="2">
                  <c:v>13</c:v>
                </c:pt>
                <c:pt idx="3">
                  <c:v>7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A-474D-8A34-86BDA28EB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Opintolaina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14</c:v>
                </c:pt>
                <c:pt idx="2">
                  <c:v>14</c:v>
                </c:pt>
                <c:pt idx="3">
                  <c:v>14</c:v>
                </c:pt>
                <c:pt idx="4">
                  <c:v>13</c:v>
                </c:pt>
                <c:pt idx="6">
                  <c:v>1</c:v>
                </c:pt>
                <c:pt idx="7">
                  <c:v>17</c:v>
                </c:pt>
                <c:pt idx="8">
                  <c:v>19</c:v>
                </c:pt>
                <c:pt idx="9">
                  <c:v>12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74-4F66-808E-8157161C71AD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Opintoraha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19</c:v>
                </c:pt>
                <c:pt idx="2">
                  <c:v>19</c:v>
                </c:pt>
                <c:pt idx="3">
                  <c:v>17</c:v>
                </c:pt>
                <c:pt idx="4">
                  <c:v>31</c:v>
                </c:pt>
                <c:pt idx="6">
                  <c:v>14</c:v>
                </c:pt>
                <c:pt idx="7">
                  <c:v>27</c:v>
                </c:pt>
                <c:pt idx="8">
                  <c:v>14</c:v>
                </c:pt>
                <c:pt idx="9">
                  <c:v>12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74-4F66-808E-8157161C71AD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Työskentely opintojen aikana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36</c:v>
                </c:pt>
                <c:pt idx="2">
                  <c:v>37</c:v>
                </c:pt>
                <c:pt idx="3">
                  <c:v>36</c:v>
                </c:pt>
                <c:pt idx="4">
                  <c:v>22</c:v>
                </c:pt>
                <c:pt idx="6">
                  <c:v>17</c:v>
                </c:pt>
                <c:pt idx="7">
                  <c:v>27</c:v>
                </c:pt>
                <c:pt idx="8">
                  <c:v>45</c:v>
                </c:pt>
                <c:pt idx="9">
                  <c:v>59</c:v>
                </c:pt>
                <c:pt idx="1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74-4F66-808E-8157161C71AD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Työskentely loma-aikoina</c:v>
                </c:pt>
              </c:strCache>
            </c:strRef>
          </c:tx>
          <c:spPr>
            <a:solidFill>
              <a:srgbClr val="0097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9</c:v>
                </c:pt>
                <c:pt idx="2">
                  <c:v>9</c:v>
                </c:pt>
                <c:pt idx="3">
                  <c:v>11</c:v>
                </c:pt>
                <c:pt idx="4">
                  <c:v>4</c:v>
                </c:pt>
                <c:pt idx="6">
                  <c:v>15</c:v>
                </c:pt>
                <c:pt idx="7">
                  <c:v>13</c:v>
                </c:pt>
                <c:pt idx="8">
                  <c:v>6</c:v>
                </c:pt>
                <c:pt idx="9">
                  <c:v>2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74-4F66-808E-8157161C71AD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Vanhempien antama taloudellinen tuki</c:v>
                </c:pt>
              </c:strCache>
            </c:strRef>
          </c:tx>
          <c:spPr>
            <a:solidFill>
              <a:srgbClr val="EEFF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13</c:v>
                </c:pt>
                <c:pt idx="2">
                  <c:v>12</c:v>
                </c:pt>
                <c:pt idx="3">
                  <c:v>14</c:v>
                </c:pt>
                <c:pt idx="4">
                  <c:v>11</c:v>
                </c:pt>
                <c:pt idx="6">
                  <c:v>49</c:v>
                </c:pt>
                <c:pt idx="7">
                  <c:v>12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74-4F66-808E-8157161C71AD}"/>
            </c:ext>
          </c:extLst>
        </c:ser>
        <c:ser>
          <c:idx val="5"/>
          <c:order val="5"/>
          <c:tx>
            <c:strRef>
              <c:f>Taul1!$A$7</c:f>
              <c:strCache>
                <c:ptCount val="1"/>
                <c:pt idx="0">
                  <c:v>Muu</c:v>
                </c:pt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Taul1!$B$7:$L$7</c:f>
              <c:numCache>
                <c:formatCode>General</c:formatCode>
                <c:ptCount val="11"/>
                <c:pt idx="0">
                  <c:v>9</c:v>
                </c:pt>
                <c:pt idx="2">
                  <c:v>9</c:v>
                </c:pt>
                <c:pt idx="3">
                  <c:v>8</c:v>
                </c:pt>
                <c:pt idx="4">
                  <c:v>20</c:v>
                </c:pt>
                <c:pt idx="6">
                  <c:v>5</c:v>
                </c:pt>
                <c:pt idx="7">
                  <c:v>5</c:v>
                </c:pt>
                <c:pt idx="8">
                  <c:v>14</c:v>
                </c:pt>
                <c:pt idx="9">
                  <c:v>14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74-4F66-808E-8157161C71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6064242428622536"/>
          <c:y val="0.8770912254626525"/>
          <c:w val="0.7393575757137747"/>
          <c:h val="0.12290877453734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Kyllä, osa-aikaisesti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34</c:v>
                </c:pt>
                <c:pt idx="2">
                  <c:v>35</c:v>
                </c:pt>
                <c:pt idx="3">
                  <c:v>31</c:v>
                </c:pt>
                <c:pt idx="4">
                  <c:v>26</c:v>
                </c:pt>
                <c:pt idx="6">
                  <c:v>24</c:v>
                </c:pt>
                <c:pt idx="7">
                  <c:v>40</c:v>
                </c:pt>
                <c:pt idx="8">
                  <c:v>36</c:v>
                </c:pt>
                <c:pt idx="9">
                  <c:v>28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5D-4E2C-AE39-442CFDDE338B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Kyllä, täysipäiväisesti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16</c:v>
                </c:pt>
                <c:pt idx="2">
                  <c:v>15</c:v>
                </c:pt>
                <c:pt idx="3">
                  <c:v>19</c:v>
                </c:pt>
                <c:pt idx="4">
                  <c:v>6</c:v>
                </c:pt>
                <c:pt idx="6">
                  <c:v>2</c:v>
                </c:pt>
                <c:pt idx="7">
                  <c:v>5</c:v>
                </c:pt>
                <c:pt idx="8">
                  <c:v>23</c:v>
                </c:pt>
                <c:pt idx="9">
                  <c:v>41</c:v>
                </c:pt>
                <c:pt idx="1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5D-4E2C-AE39-442CFDDE338B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En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50</c:v>
                </c:pt>
                <c:pt idx="2">
                  <c:v>49</c:v>
                </c:pt>
                <c:pt idx="3">
                  <c:v>50</c:v>
                </c:pt>
                <c:pt idx="4">
                  <c:v>68</c:v>
                </c:pt>
                <c:pt idx="6">
                  <c:v>74</c:v>
                </c:pt>
                <c:pt idx="7">
                  <c:v>55</c:v>
                </c:pt>
                <c:pt idx="8">
                  <c:v>41</c:v>
                </c:pt>
                <c:pt idx="9">
                  <c:v>31</c:v>
                </c:pt>
                <c:pt idx="1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5D-4E2C-AE39-442CFDDE3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7078469138122305"/>
          <c:y val="0.89764420748995977"/>
          <c:w val="0.53307267293745231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Taul1!$A$2:$A$22</c:f>
              <c:strCache>
                <c:ptCount val="21"/>
                <c:pt idx="0">
                  <c:v>Liiketalous ja kauppatieteet</c:v>
                </c:pt>
                <c:pt idx="1">
                  <c:v>Lääketiede ja terveysala</c:v>
                </c:pt>
                <c:pt idx="2">
                  <c:v>Tekniikka ja insinööritieteet</c:v>
                </c:pt>
                <c:pt idx="3">
                  <c:v>Sosiaali- ja terveysala</c:v>
                </c:pt>
                <c:pt idx="4">
                  <c:v>Humanistiset tieteet</c:v>
                </c:pt>
                <c:pt idx="5">
                  <c:v>Opetus ja kasvatus</c:v>
                </c:pt>
                <c:pt idx="6">
                  <c:v>Yhteiskuntatieteet</c:v>
                </c:pt>
                <c:pt idx="7">
                  <c:v>Luonnontieteet</c:v>
                </c:pt>
                <c:pt idx="8">
                  <c:v>Tietojenkäsittely ja IT</c:v>
                </c:pt>
                <c:pt idx="9">
                  <c:v>Oikeustiede</c:v>
                </c:pt>
                <c:pt idx="10">
                  <c:v>Matkailu-, ravintola- ja palveluala</c:v>
                </c:pt>
                <c:pt idx="11">
                  <c:v>Taide ja kulttuuri</c:v>
                </c:pt>
                <c:pt idx="12">
                  <c:v>Maatalous- ja metsätieteet</c:v>
                </c:pt>
                <c:pt idx="13">
                  <c:v>Psykologia ja käyttäytymistieteet</c:v>
                </c:pt>
                <c:pt idx="14">
                  <c:v>Ravitsemus ja elintarviketieteet</c:v>
                </c:pt>
                <c:pt idx="15">
                  <c:v>Media ja viestintä</c:v>
                </c:pt>
                <c:pt idx="16">
                  <c:v>Urheilu- ja liikunta-ala</c:v>
                </c:pt>
                <c:pt idx="17">
                  <c:v>Arkkitehtuuri ja muotoilu</c:v>
                </c:pt>
                <c:pt idx="18">
                  <c:v>Ilmailu ja merenkulku</c:v>
                </c:pt>
                <c:pt idx="19">
                  <c:v>Kansainväliset suhteet ja kehitystutkimus</c:v>
                </c:pt>
                <c:pt idx="20">
                  <c:v>Muu</c:v>
                </c:pt>
              </c:strCache>
            </c:strRef>
          </c:cat>
          <c:val>
            <c:numRef>
              <c:f>Taul1!$B$2:$B$22</c:f>
              <c:numCache>
                <c:formatCode>General</c:formatCode>
                <c:ptCount val="21"/>
                <c:pt idx="0">
                  <c:v>16</c:v>
                </c:pt>
                <c:pt idx="1">
                  <c:v>12</c:v>
                </c:pt>
                <c:pt idx="2">
                  <c:v>12</c:v>
                </c:pt>
                <c:pt idx="3">
                  <c:v>11</c:v>
                </c:pt>
                <c:pt idx="4">
                  <c:v>8</c:v>
                </c:pt>
                <c:pt idx="5">
                  <c:v>7</c:v>
                </c:pt>
                <c:pt idx="6">
                  <c:v>5</c:v>
                </c:pt>
                <c:pt idx="7">
                  <c:v>5</c:v>
                </c:pt>
                <c:pt idx="8">
                  <c:v>4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A6-40B0-9D37-0E9E1AE50C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Rahastosijoituksia</c:v>
                </c:pt>
                <c:pt idx="1">
                  <c:v>Osakesijoituksia</c:v>
                </c:pt>
                <c:pt idx="2">
                  <c:v>Asuntosijoituksia</c:v>
                </c:pt>
                <c:pt idx="3">
                  <c:v>Virtuaalivaluuttoja</c:v>
                </c:pt>
                <c:pt idx="4">
                  <c:v>Muita sijoituksia</c:v>
                </c:pt>
                <c:pt idx="5">
                  <c:v>Ei sijoituksia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32</c:v>
                </c:pt>
                <c:pt idx="1">
                  <c:v>17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73-417E-BE36-4CF04089F7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Asun vuokra-asunnossa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59</c:v>
                </c:pt>
                <c:pt idx="2">
                  <c:v>59</c:v>
                </c:pt>
                <c:pt idx="3">
                  <c:v>57</c:v>
                </c:pt>
                <c:pt idx="4">
                  <c:v>72</c:v>
                </c:pt>
                <c:pt idx="6">
                  <c:v>24</c:v>
                </c:pt>
                <c:pt idx="7">
                  <c:v>71</c:v>
                </c:pt>
                <c:pt idx="8">
                  <c:v>73</c:v>
                </c:pt>
                <c:pt idx="9">
                  <c:v>44</c:v>
                </c:pt>
                <c:pt idx="1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0F-48A5-B2C9-221744EA0803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Asun asumisoikeusasunnossa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4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0F-48A5-B2C9-221744EA0803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Asun omistusasunnossa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23</c:v>
                </c:pt>
                <c:pt idx="2">
                  <c:v>22</c:v>
                </c:pt>
                <c:pt idx="3">
                  <c:v>24</c:v>
                </c:pt>
                <c:pt idx="4">
                  <c:v>12</c:v>
                </c:pt>
                <c:pt idx="6">
                  <c:v>22</c:v>
                </c:pt>
                <c:pt idx="7">
                  <c:v>10</c:v>
                </c:pt>
                <c:pt idx="8">
                  <c:v>22</c:v>
                </c:pt>
                <c:pt idx="9">
                  <c:v>49</c:v>
                </c:pt>
                <c:pt idx="1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0F-48A5-B2C9-221744EA0803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Muu</c:v>
                </c:pt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16</c:v>
                </c:pt>
                <c:pt idx="2">
                  <c:v>16</c:v>
                </c:pt>
                <c:pt idx="3">
                  <c:v>16</c:v>
                </c:pt>
                <c:pt idx="4">
                  <c:v>12</c:v>
                </c:pt>
                <c:pt idx="6">
                  <c:v>50</c:v>
                </c:pt>
                <c:pt idx="7">
                  <c:v>18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0F-48A5-B2C9-221744EA08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6.9729161321562649E-2"/>
          <c:y val="0.89764420748995977"/>
          <c:w val="0.9302708386784373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Asun yksin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37</c:v>
                </c:pt>
                <c:pt idx="2">
                  <c:v>36</c:v>
                </c:pt>
                <c:pt idx="3">
                  <c:v>39</c:v>
                </c:pt>
                <c:pt idx="4">
                  <c:v>41</c:v>
                </c:pt>
                <c:pt idx="6">
                  <c:v>11</c:v>
                </c:pt>
                <c:pt idx="7">
                  <c:v>46</c:v>
                </c:pt>
                <c:pt idx="8">
                  <c:v>43</c:v>
                </c:pt>
                <c:pt idx="9">
                  <c:v>27</c:v>
                </c:pt>
                <c:pt idx="1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7A-4BF3-BA8B-8D873437A87C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Asun yksin lapseni / lasteni kanssa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3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8">
                  <c:v>3</c:v>
                </c:pt>
                <c:pt idx="9">
                  <c:v>12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7A-4BF3-BA8B-8D873437A87C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Asun soluasunnossa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9</c:v>
                </c:pt>
                <c:pt idx="6">
                  <c:v>3</c:v>
                </c:pt>
                <c:pt idx="7">
                  <c:v>4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7A-4BF3-BA8B-8D873437A87C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Asun yhdessä kumppanini kanssa</c:v>
                </c:pt>
              </c:strCache>
            </c:strRef>
          </c:tx>
          <c:spPr>
            <a:solidFill>
              <a:srgbClr val="0097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21</c:v>
                </c:pt>
                <c:pt idx="2">
                  <c:v>21</c:v>
                </c:pt>
                <c:pt idx="3">
                  <c:v>20</c:v>
                </c:pt>
                <c:pt idx="4">
                  <c:v>18</c:v>
                </c:pt>
                <c:pt idx="6">
                  <c:v>1</c:v>
                </c:pt>
                <c:pt idx="7">
                  <c:v>19</c:v>
                </c:pt>
                <c:pt idx="8">
                  <c:v>33</c:v>
                </c:pt>
                <c:pt idx="9">
                  <c:v>21</c:v>
                </c:pt>
                <c:pt idx="1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7A-4BF3-BA8B-8D873437A87C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Asun yhdessä kumppanini ja lapseni / lasteni kanssa</c:v>
                </c:pt>
              </c:strCache>
            </c:strRef>
          </c:tx>
          <c:spPr>
            <a:solidFill>
              <a:srgbClr val="EEFF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11</c:v>
                </c:pt>
                <c:pt idx="2">
                  <c:v>11</c:v>
                </c:pt>
                <c:pt idx="3">
                  <c:v>10</c:v>
                </c:pt>
                <c:pt idx="4">
                  <c:v>5</c:v>
                </c:pt>
                <c:pt idx="7">
                  <c:v>1</c:v>
                </c:pt>
                <c:pt idx="8">
                  <c:v>15</c:v>
                </c:pt>
                <c:pt idx="9">
                  <c:v>38</c:v>
                </c:pt>
                <c:pt idx="1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7A-4BF3-BA8B-8D873437A87C}"/>
            </c:ext>
          </c:extLst>
        </c:ser>
        <c:ser>
          <c:idx val="5"/>
          <c:order val="5"/>
          <c:tx>
            <c:strRef>
              <c:f>Taul1!$A$7</c:f>
              <c:strCache>
                <c:ptCount val="1"/>
                <c:pt idx="0">
                  <c:v>Muu</c:v>
                </c:pt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Taul1!$B$7:$L$7</c:f>
              <c:numCache>
                <c:formatCode>General</c:formatCode>
                <c:ptCount val="11"/>
                <c:pt idx="0">
                  <c:v>26</c:v>
                </c:pt>
                <c:pt idx="2">
                  <c:v>26</c:v>
                </c:pt>
                <c:pt idx="3">
                  <c:v>27</c:v>
                </c:pt>
                <c:pt idx="4">
                  <c:v>25</c:v>
                </c:pt>
                <c:pt idx="6">
                  <c:v>84</c:v>
                </c:pt>
                <c:pt idx="7">
                  <c:v>30</c:v>
                </c:pt>
                <c:pt idx="8">
                  <c:v>4</c:v>
                </c:pt>
                <c:pt idx="9">
                  <c:v>1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27A-4BF3-BA8B-8D873437A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5784297499756084"/>
          <c:y val="0.88942301467903684"/>
          <c:w val="0.84215702500243916"/>
          <c:h val="0.11057698532096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Enintään 6 kk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13</c:v>
                </c:pt>
                <c:pt idx="2">
                  <c:v>13</c:v>
                </c:pt>
                <c:pt idx="3">
                  <c:v>12</c:v>
                </c:pt>
                <c:pt idx="4">
                  <c:v>16</c:v>
                </c:pt>
                <c:pt idx="6">
                  <c:v>7</c:v>
                </c:pt>
                <c:pt idx="7">
                  <c:v>16</c:v>
                </c:pt>
                <c:pt idx="8">
                  <c:v>14</c:v>
                </c:pt>
                <c:pt idx="9">
                  <c:v>8</c:v>
                </c:pt>
                <c:pt idx="1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F3-41D2-A5D5-F7375524DC36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6-12 kk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17</c:v>
                </c:pt>
                <c:pt idx="2">
                  <c:v>17</c:v>
                </c:pt>
                <c:pt idx="3">
                  <c:v>15</c:v>
                </c:pt>
                <c:pt idx="4">
                  <c:v>14</c:v>
                </c:pt>
                <c:pt idx="6">
                  <c:v>10</c:v>
                </c:pt>
                <c:pt idx="7">
                  <c:v>20</c:v>
                </c:pt>
                <c:pt idx="8">
                  <c:v>20</c:v>
                </c:pt>
                <c:pt idx="9">
                  <c:v>10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F3-41D2-A5D5-F7375524DC36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12-24 kk</c:v>
                </c:pt>
              </c:strCache>
            </c:strRef>
          </c:tx>
          <c:spPr>
            <a:solidFill>
              <a:srgbClr val="FFAB40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24</c:v>
                </c:pt>
                <c:pt idx="2">
                  <c:v>24</c:v>
                </c:pt>
                <c:pt idx="3">
                  <c:v>27</c:v>
                </c:pt>
                <c:pt idx="4">
                  <c:v>26</c:v>
                </c:pt>
                <c:pt idx="6">
                  <c:v>36</c:v>
                </c:pt>
                <c:pt idx="7">
                  <c:v>28</c:v>
                </c:pt>
                <c:pt idx="8">
                  <c:v>22</c:v>
                </c:pt>
                <c:pt idx="9">
                  <c:v>13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F3-41D2-A5D5-F7375524DC36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Pidempään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34</c:v>
                </c:pt>
                <c:pt idx="2">
                  <c:v>34</c:v>
                </c:pt>
                <c:pt idx="3">
                  <c:v>34</c:v>
                </c:pt>
                <c:pt idx="4">
                  <c:v>28</c:v>
                </c:pt>
                <c:pt idx="6">
                  <c:v>36</c:v>
                </c:pt>
                <c:pt idx="7">
                  <c:v>24</c:v>
                </c:pt>
                <c:pt idx="8">
                  <c:v>32</c:v>
                </c:pt>
                <c:pt idx="9">
                  <c:v>56</c:v>
                </c:pt>
                <c:pt idx="10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F3-41D2-A5D5-F7375524DC36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En osaa sanoa</c:v>
                </c:pt>
              </c:strCache>
            </c:strRef>
          </c:tx>
          <c:spPr>
            <a:solidFill>
              <a:srgbClr val="78909C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15</c:v>
                </c:pt>
                <c:pt idx="6">
                  <c:v>10</c:v>
                </c:pt>
                <c:pt idx="7">
                  <c:v>12</c:v>
                </c:pt>
                <c:pt idx="8">
                  <c:v>13</c:v>
                </c:pt>
                <c:pt idx="9">
                  <c:v>13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F3-41D2-A5D5-F7375524D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9552080886630794"/>
          <c:y val="0.89764420748995977"/>
          <c:w val="0.70447919113369206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71</c:v>
                </c:pt>
                <c:pt idx="2">
                  <c:v>69</c:v>
                </c:pt>
                <c:pt idx="3">
                  <c:v>78</c:v>
                </c:pt>
                <c:pt idx="4">
                  <c:v>52</c:v>
                </c:pt>
                <c:pt idx="6">
                  <c:v>22</c:v>
                </c:pt>
                <c:pt idx="7">
                  <c:v>71</c:v>
                </c:pt>
                <c:pt idx="8">
                  <c:v>85</c:v>
                </c:pt>
                <c:pt idx="9">
                  <c:v>88</c:v>
                </c:pt>
                <c:pt idx="1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84-4F03-A96B-EFD81887DFD8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Ei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29</c:v>
                </c:pt>
                <c:pt idx="2">
                  <c:v>31</c:v>
                </c:pt>
                <c:pt idx="3">
                  <c:v>22</c:v>
                </c:pt>
                <c:pt idx="4">
                  <c:v>48</c:v>
                </c:pt>
                <c:pt idx="6">
                  <c:v>78</c:v>
                </c:pt>
                <c:pt idx="7">
                  <c:v>29</c:v>
                </c:pt>
                <c:pt idx="8">
                  <c:v>15</c:v>
                </c:pt>
                <c:pt idx="9">
                  <c:v>12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84-4F03-A96B-EFD81887D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9166705813905"/>
          <c:y val="0.89764420748995977"/>
          <c:w val="0.47318043023419687"/>
          <c:h val="0.10235579251004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33</c:v>
                </c:pt>
                <c:pt idx="2">
                  <c:v>32</c:v>
                </c:pt>
                <c:pt idx="3">
                  <c:v>37</c:v>
                </c:pt>
                <c:pt idx="4">
                  <c:v>12</c:v>
                </c:pt>
                <c:pt idx="6">
                  <c:v>11</c:v>
                </c:pt>
                <c:pt idx="7">
                  <c:v>22</c:v>
                </c:pt>
                <c:pt idx="8">
                  <c:v>41</c:v>
                </c:pt>
                <c:pt idx="9">
                  <c:v>59</c:v>
                </c:pt>
                <c:pt idx="10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12-46E3-AA41-7CCFE75BEE4D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Ei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67</c:v>
                </c:pt>
                <c:pt idx="2">
                  <c:v>68</c:v>
                </c:pt>
                <c:pt idx="3">
                  <c:v>63</c:v>
                </c:pt>
                <c:pt idx="4">
                  <c:v>88</c:v>
                </c:pt>
                <c:pt idx="6">
                  <c:v>89</c:v>
                </c:pt>
                <c:pt idx="7">
                  <c:v>78</c:v>
                </c:pt>
                <c:pt idx="8">
                  <c:v>59</c:v>
                </c:pt>
                <c:pt idx="9">
                  <c:v>41</c:v>
                </c:pt>
                <c:pt idx="1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12-46E3-AA41-7CCFE75BEE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9166705813905"/>
          <c:y val="0.89764420748995977"/>
          <c:w val="0.47318043023419687"/>
          <c:h val="0.10235579251004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43</c:v>
                </c:pt>
                <c:pt idx="2">
                  <c:v>43</c:v>
                </c:pt>
                <c:pt idx="3">
                  <c:v>43</c:v>
                </c:pt>
                <c:pt idx="4">
                  <c:v>46</c:v>
                </c:pt>
                <c:pt idx="6">
                  <c:v>10</c:v>
                </c:pt>
                <c:pt idx="7">
                  <c:v>33</c:v>
                </c:pt>
                <c:pt idx="8">
                  <c:v>60</c:v>
                </c:pt>
                <c:pt idx="9">
                  <c:v>72</c:v>
                </c:pt>
                <c:pt idx="10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44-45A4-8EC6-518334A2C7C2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Ei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57</c:v>
                </c:pt>
                <c:pt idx="2">
                  <c:v>57</c:v>
                </c:pt>
                <c:pt idx="3">
                  <c:v>57</c:v>
                </c:pt>
                <c:pt idx="4">
                  <c:v>54</c:v>
                </c:pt>
                <c:pt idx="6">
                  <c:v>90</c:v>
                </c:pt>
                <c:pt idx="7">
                  <c:v>67</c:v>
                </c:pt>
                <c:pt idx="8">
                  <c:v>40</c:v>
                </c:pt>
                <c:pt idx="9">
                  <c:v>28</c:v>
                </c:pt>
                <c:pt idx="1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44-45A4-8EC6-518334A2C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9166705813905"/>
          <c:y val="0.89764420748995977"/>
          <c:w val="0.47318043023419687"/>
          <c:h val="0.10235579251004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n=2004</c:v>
                </c:pt>
                <c:pt idx="1">
                  <c:v>SUKUPUOLI</c:v>
                </c:pt>
                <c:pt idx="2">
                  <c:v>Nainen, n=1535</c:v>
                </c:pt>
                <c:pt idx="3">
                  <c:v>Mies, n=423</c:v>
                </c:pt>
                <c:pt idx="4">
                  <c:v>Muu, n=46</c:v>
                </c:pt>
                <c:pt idx="5">
                  <c:v>IKÄRYHMÄ</c:v>
                </c:pt>
                <c:pt idx="6">
                  <c:v>Alle 18 vuotta, n=467</c:v>
                </c:pt>
                <c:pt idx="7">
                  <c:v>18-24 vuotta, n=985</c:v>
                </c:pt>
                <c:pt idx="8">
                  <c:v>25-34 vuotta, n=363</c:v>
                </c:pt>
                <c:pt idx="9">
                  <c:v>35-44 vuotta, n=114</c:v>
                </c:pt>
                <c:pt idx="10">
                  <c:v>45+ vuotta, n=75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31</c:v>
                </c:pt>
                <c:pt idx="2">
                  <c:v>31</c:v>
                </c:pt>
                <c:pt idx="3">
                  <c:v>32</c:v>
                </c:pt>
                <c:pt idx="4">
                  <c:v>28</c:v>
                </c:pt>
                <c:pt idx="6">
                  <c:v>19</c:v>
                </c:pt>
                <c:pt idx="7">
                  <c:v>34</c:v>
                </c:pt>
                <c:pt idx="8">
                  <c:v>39</c:v>
                </c:pt>
                <c:pt idx="9">
                  <c:v>32</c:v>
                </c:pt>
                <c:pt idx="1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3-4741-887C-FF430EE67615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Ei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n=2004</c:v>
                </c:pt>
                <c:pt idx="1">
                  <c:v>SUKUPUOLI</c:v>
                </c:pt>
                <c:pt idx="2">
                  <c:v>Nainen, n=1535</c:v>
                </c:pt>
                <c:pt idx="3">
                  <c:v>Mies, n=423</c:v>
                </c:pt>
                <c:pt idx="4">
                  <c:v>Muu, n=46</c:v>
                </c:pt>
                <c:pt idx="5">
                  <c:v>IKÄRYHMÄ</c:v>
                </c:pt>
                <c:pt idx="6">
                  <c:v>Alle 18 vuotta, n=467</c:v>
                </c:pt>
                <c:pt idx="7">
                  <c:v>18-24 vuotta, n=985</c:v>
                </c:pt>
                <c:pt idx="8">
                  <c:v>25-34 vuotta, n=363</c:v>
                </c:pt>
                <c:pt idx="9">
                  <c:v>35-44 vuotta, n=114</c:v>
                </c:pt>
                <c:pt idx="10">
                  <c:v>45+ vuotta, n=75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13</c:v>
                </c:pt>
                <c:pt idx="2">
                  <c:v>12</c:v>
                </c:pt>
                <c:pt idx="3">
                  <c:v>20</c:v>
                </c:pt>
                <c:pt idx="4">
                  <c:v>4</c:v>
                </c:pt>
                <c:pt idx="6">
                  <c:v>11</c:v>
                </c:pt>
                <c:pt idx="7">
                  <c:v>10</c:v>
                </c:pt>
                <c:pt idx="8">
                  <c:v>16</c:v>
                </c:pt>
                <c:pt idx="9">
                  <c:v>27</c:v>
                </c:pt>
                <c:pt idx="1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23-4741-887C-FF430EE67615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En osaa sanoa</c:v>
                </c:pt>
              </c:strCache>
            </c:strRef>
          </c:tx>
          <c:spPr>
            <a:solidFill>
              <a:srgbClr val="78909C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n=2004</c:v>
                </c:pt>
                <c:pt idx="1">
                  <c:v>SUKUPUOLI</c:v>
                </c:pt>
                <c:pt idx="2">
                  <c:v>Nainen, n=1535</c:v>
                </c:pt>
                <c:pt idx="3">
                  <c:v>Mies, n=423</c:v>
                </c:pt>
                <c:pt idx="4">
                  <c:v>Muu, n=46</c:v>
                </c:pt>
                <c:pt idx="5">
                  <c:v>IKÄRYHMÄ</c:v>
                </c:pt>
                <c:pt idx="6">
                  <c:v>Alle 18 vuotta, n=467</c:v>
                </c:pt>
                <c:pt idx="7">
                  <c:v>18-24 vuotta, n=985</c:v>
                </c:pt>
                <c:pt idx="8">
                  <c:v>25-34 vuotta, n=363</c:v>
                </c:pt>
                <c:pt idx="9">
                  <c:v>35-44 vuotta, n=114</c:v>
                </c:pt>
                <c:pt idx="10">
                  <c:v>45+ vuotta, n=75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56</c:v>
                </c:pt>
                <c:pt idx="2">
                  <c:v>58</c:v>
                </c:pt>
                <c:pt idx="3">
                  <c:v>48</c:v>
                </c:pt>
                <c:pt idx="4">
                  <c:v>67</c:v>
                </c:pt>
                <c:pt idx="6">
                  <c:v>70</c:v>
                </c:pt>
                <c:pt idx="7">
                  <c:v>57</c:v>
                </c:pt>
                <c:pt idx="8">
                  <c:v>45</c:v>
                </c:pt>
                <c:pt idx="9">
                  <c:v>40</c:v>
                </c:pt>
                <c:pt idx="1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23-4741-887C-FF430EE67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9166705813905"/>
          <c:y val="0.89764420748995977"/>
          <c:w val="0.47318043023419687"/>
          <c:h val="0.10235579251004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6850613158569330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Kyllä, haluan jossain vaiheessa perustaa oman yrityksen tai toimia kevytyrittäjänä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32</c:v>
                </c:pt>
                <c:pt idx="2">
                  <c:v>30</c:v>
                </c:pt>
                <c:pt idx="3">
                  <c:v>40</c:v>
                </c:pt>
                <c:pt idx="4">
                  <c:v>22</c:v>
                </c:pt>
                <c:pt idx="6">
                  <c:v>39</c:v>
                </c:pt>
                <c:pt idx="7">
                  <c:v>33</c:v>
                </c:pt>
                <c:pt idx="8">
                  <c:v>30</c:v>
                </c:pt>
                <c:pt idx="9">
                  <c:v>30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7-4634-8EBB-4E8559C340F1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Kyllä, toimin jo kevytyrittäjänä laskutuspalvelun kautta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4</c:v>
                </c:pt>
                <c:pt idx="2">
                  <c:v>3</c:v>
                </c:pt>
                <c:pt idx="3">
                  <c:v>5</c:v>
                </c:pt>
                <c:pt idx="4">
                  <c:v>11</c:v>
                </c:pt>
                <c:pt idx="6">
                  <c:v>3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47-4634-8EBB-4E8559C340F1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Kyllä, minulla on jo toiminimiyritys</c:v>
                </c:pt>
              </c:strCache>
            </c:strRef>
          </c:tx>
          <c:spPr>
            <a:solidFill>
              <a:srgbClr val="0097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7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47-4634-8EBB-4E8559C340F1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Kyllä, minulla on jo osakeyhtiö</c:v>
                </c:pt>
              </c:strCache>
            </c:strRef>
          </c:tx>
          <c:spPr>
            <a:solidFill>
              <a:srgbClr val="EEFF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47-4634-8EBB-4E8559C340F1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En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61</c:v>
                </c:pt>
                <c:pt idx="2">
                  <c:v>64</c:v>
                </c:pt>
                <c:pt idx="3">
                  <c:v>49</c:v>
                </c:pt>
                <c:pt idx="4">
                  <c:v>65</c:v>
                </c:pt>
                <c:pt idx="6">
                  <c:v>58</c:v>
                </c:pt>
                <c:pt idx="7">
                  <c:v>62</c:v>
                </c:pt>
                <c:pt idx="8">
                  <c:v>62</c:v>
                </c:pt>
                <c:pt idx="9">
                  <c:v>57</c:v>
                </c:pt>
                <c:pt idx="1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47-4634-8EBB-4E8559C340F1}"/>
            </c:ext>
          </c:extLst>
        </c:ser>
        <c:ser>
          <c:idx val="5"/>
          <c:order val="5"/>
          <c:tx>
            <c:strRef>
              <c:f>Taul1!$A$7</c:f>
              <c:strCache>
                <c:ptCount val="1"/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Taul1!$B$7:$L$7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5-E347-4634-8EBB-4E8559C34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9184939996314141"/>
          <c:y val="0.78254750813703899"/>
          <c:w val="0.70815060003685859"/>
          <c:h val="0.217452491862961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Alle 200 €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21</c:v>
                </c:pt>
                <c:pt idx="2">
                  <c:v>22</c:v>
                </c:pt>
                <c:pt idx="3">
                  <c:v>19</c:v>
                </c:pt>
                <c:pt idx="4">
                  <c:v>27</c:v>
                </c:pt>
                <c:pt idx="6">
                  <c:v>65</c:v>
                </c:pt>
                <c:pt idx="7">
                  <c:v>24</c:v>
                </c:pt>
                <c:pt idx="8">
                  <c:v>4</c:v>
                </c:pt>
                <c:pt idx="9">
                  <c:v>3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1-44AD-BCDF-358D7A1E38F7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200-499 €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36</c:v>
                </c:pt>
                <c:pt idx="6">
                  <c:v>27</c:v>
                </c:pt>
                <c:pt idx="7">
                  <c:v>46</c:v>
                </c:pt>
                <c:pt idx="8">
                  <c:v>33</c:v>
                </c:pt>
                <c:pt idx="9">
                  <c:v>18</c:v>
                </c:pt>
                <c:pt idx="1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E1-44AD-BCDF-358D7A1E38F7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500-999 €</c:v>
                </c:pt>
              </c:strCache>
            </c:strRef>
          </c:tx>
          <c:spPr>
            <a:solidFill>
              <a:srgbClr val="FFAB40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29</c:v>
                </c:pt>
                <c:pt idx="2">
                  <c:v>29</c:v>
                </c:pt>
                <c:pt idx="3">
                  <c:v>30</c:v>
                </c:pt>
                <c:pt idx="4">
                  <c:v>31</c:v>
                </c:pt>
                <c:pt idx="6">
                  <c:v>6</c:v>
                </c:pt>
                <c:pt idx="7">
                  <c:v>25</c:v>
                </c:pt>
                <c:pt idx="8">
                  <c:v>42</c:v>
                </c:pt>
                <c:pt idx="9">
                  <c:v>45</c:v>
                </c:pt>
                <c:pt idx="1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E1-44AD-BCDF-358D7A1E38F7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1000 € tai enemmän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14</c:v>
                </c:pt>
                <c:pt idx="2">
                  <c:v>14</c:v>
                </c:pt>
                <c:pt idx="3">
                  <c:v>16</c:v>
                </c:pt>
                <c:pt idx="4">
                  <c:v>6</c:v>
                </c:pt>
                <c:pt idx="6">
                  <c:v>2</c:v>
                </c:pt>
                <c:pt idx="7">
                  <c:v>5</c:v>
                </c:pt>
                <c:pt idx="8">
                  <c:v>21</c:v>
                </c:pt>
                <c:pt idx="9">
                  <c:v>34</c:v>
                </c:pt>
                <c:pt idx="1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E1-44AD-BCDF-358D7A1E3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1387785338214091"/>
          <c:y val="0.89764420748995977"/>
          <c:w val="0.65124376203777645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37</c:v>
                </c:pt>
                <c:pt idx="2">
                  <c:v>38</c:v>
                </c:pt>
                <c:pt idx="3">
                  <c:v>36</c:v>
                </c:pt>
                <c:pt idx="4">
                  <c:v>31</c:v>
                </c:pt>
                <c:pt idx="6">
                  <c:v>59</c:v>
                </c:pt>
                <c:pt idx="7">
                  <c:v>32</c:v>
                </c:pt>
                <c:pt idx="8">
                  <c:v>30</c:v>
                </c:pt>
                <c:pt idx="9">
                  <c:v>42</c:v>
                </c:pt>
                <c:pt idx="1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AD-4235-B041-32275B7308D9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28</c:v>
                </c:pt>
                <c:pt idx="2">
                  <c:v>28</c:v>
                </c:pt>
                <c:pt idx="3">
                  <c:v>28</c:v>
                </c:pt>
                <c:pt idx="4">
                  <c:v>24</c:v>
                </c:pt>
                <c:pt idx="6">
                  <c:v>41</c:v>
                </c:pt>
                <c:pt idx="7">
                  <c:v>28</c:v>
                </c:pt>
                <c:pt idx="8">
                  <c:v>23</c:v>
                </c:pt>
                <c:pt idx="9">
                  <c:v>24</c:v>
                </c:pt>
                <c:pt idx="1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AD-4235-B041-32275B7308D9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212121">
                <a:lumMod val="25000"/>
                <a:lumOff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20</c:v>
                </c:pt>
                <c:pt idx="2">
                  <c:v>20</c:v>
                </c:pt>
                <c:pt idx="3">
                  <c:v>18</c:v>
                </c:pt>
                <c:pt idx="4">
                  <c:v>21</c:v>
                </c:pt>
                <c:pt idx="7">
                  <c:v>29</c:v>
                </c:pt>
                <c:pt idx="8">
                  <c:v>19</c:v>
                </c:pt>
                <c:pt idx="9">
                  <c:v>18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AD-4235-B041-32275B7308D9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8</c:v>
                </c:pt>
                <c:pt idx="2">
                  <c:v>7</c:v>
                </c:pt>
                <c:pt idx="3">
                  <c:v>9</c:v>
                </c:pt>
                <c:pt idx="4">
                  <c:v>9</c:v>
                </c:pt>
                <c:pt idx="7">
                  <c:v>8</c:v>
                </c:pt>
                <c:pt idx="8">
                  <c:v>11</c:v>
                </c:pt>
                <c:pt idx="9">
                  <c:v>8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AD-4235-B041-32275B7308D9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FFAB40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7">
                  <c:v>2</c:v>
                </c:pt>
                <c:pt idx="8">
                  <c:v>8</c:v>
                </c:pt>
                <c:pt idx="9">
                  <c:v>3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AD-4235-B041-32275B7308D9}"/>
            </c:ext>
          </c:extLst>
        </c:ser>
        <c:ser>
          <c:idx val="5"/>
          <c:order val="5"/>
          <c:tx>
            <c:strRef>
              <c:f>Taul1!$A$7</c:f>
              <c:strCache>
                <c:ptCount val="1"/>
                <c:pt idx="0">
                  <c:v>Yli 5 vuotta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Taul1!$B$7:$L$7</c:f>
              <c:numCache>
                <c:formatCode>General</c:formatCode>
                <c:ptCount val="11"/>
                <c:pt idx="0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9</c:v>
                </c:pt>
                <c:pt idx="8">
                  <c:v>10</c:v>
                </c:pt>
                <c:pt idx="9">
                  <c:v>6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AD-4235-B041-32275B730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7078469138122305"/>
          <c:y val="0.89764420748995977"/>
          <c:w val="0.52641585933011237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Taul1!$A$2:$A$11</c:f>
              <c:strCache>
                <c:ptCount val="10"/>
                <c:pt idx="0">
                  <c:v>Ruokaan ja päivittäistavaroihin</c:v>
                </c:pt>
                <c:pt idx="1">
                  <c:v>Julkiseen liikenteeseen</c:v>
                </c:pt>
                <c:pt idx="2">
                  <c:v>Viihteeseen</c:v>
                </c:pt>
                <c:pt idx="3">
                  <c:v>Autoiluun</c:v>
                </c:pt>
                <c:pt idx="4">
                  <c:v>Kosmetiikkaan</c:v>
                </c:pt>
                <c:pt idx="5">
                  <c:v>Ravintoloissa syömiseen</c:v>
                </c:pt>
                <c:pt idx="6">
                  <c:v>Muotiin</c:v>
                </c:pt>
                <c:pt idx="7">
                  <c:v>Matkustamiseen</c:v>
                </c:pt>
                <c:pt idx="8">
                  <c:v>Elektroniikkaan</c:v>
                </c:pt>
                <c:pt idx="9">
                  <c:v>Muihin tuotteisiin tai palveluihin</c:v>
                </c:pt>
              </c:strCache>
            </c:strRef>
          </c:cat>
          <c:val>
            <c:numRef>
              <c:f>Taul1!$B$2:$B$11</c:f>
              <c:numCache>
                <c:formatCode>General</c:formatCode>
                <c:ptCount val="10"/>
                <c:pt idx="0">
                  <c:v>94</c:v>
                </c:pt>
                <c:pt idx="1">
                  <c:v>29</c:v>
                </c:pt>
                <c:pt idx="2">
                  <c:v>22</c:v>
                </c:pt>
                <c:pt idx="3">
                  <c:v>22</c:v>
                </c:pt>
                <c:pt idx="4">
                  <c:v>18</c:v>
                </c:pt>
                <c:pt idx="5">
                  <c:v>16</c:v>
                </c:pt>
                <c:pt idx="6">
                  <c:v>15</c:v>
                </c:pt>
                <c:pt idx="7">
                  <c:v>12</c:v>
                </c:pt>
                <c:pt idx="8">
                  <c:v>3</c:v>
                </c:pt>
                <c:pt idx="9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FB-40B8-91AD-166A97942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Ei yhtään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45</c:v>
                </c:pt>
                <c:pt idx="2">
                  <c:v>45</c:v>
                </c:pt>
                <c:pt idx="3">
                  <c:v>47</c:v>
                </c:pt>
                <c:pt idx="4">
                  <c:v>54</c:v>
                </c:pt>
                <c:pt idx="6">
                  <c:v>45</c:v>
                </c:pt>
                <c:pt idx="7">
                  <c:v>46</c:v>
                </c:pt>
                <c:pt idx="8">
                  <c:v>47</c:v>
                </c:pt>
                <c:pt idx="9">
                  <c:v>42</c:v>
                </c:pt>
                <c:pt idx="1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A-49C6-8D61-51087CF50AE6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1-50 €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25</c:v>
                </c:pt>
                <c:pt idx="2">
                  <c:v>27</c:v>
                </c:pt>
                <c:pt idx="3">
                  <c:v>20</c:v>
                </c:pt>
                <c:pt idx="4">
                  <c:v>25</c:v>
                </c:pt>
                <c:pt idx="6">
                  <c:v>39</c:v>
                </c:pt>
                <c:pt idx="7">
                  <c:v>26</c:v>
                </c:pt>
                <c:pt idx="8">
                  <c:v>20</c:v>
                </c:pt>
                <c:pt idx="9">
                  <c:v>22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5A-49C6-8D61-51087CF50AE6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51-100 €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12</c:v>
                </c:pt>
                <c:pt idx="2">
                  <c:v>12</c:v>
                </c:pt>
                <c:pt idx="3">
                  <c:v>11</c:v>
                </c:pt>
                <c:pt idx="4">
                  <c:v>13</c:v>
                </c:pt>
                <c:pt idx="6">
                  <c:v>8</c:v>
                </c:pt>
                <c:pt idx="7">
                  <c:v>14</c:v>
                </c:pt>
                <c:pt idx="8">
                  <c:v>12</c:v>
                </c:pt>
                <c:pt idx="9">
                  <c:v>11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5A-49C6-8D61-51087CF50AE6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Yli 100 €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17</c:v>
                </c:pt>
                <c:pt idx="2">
                  <c:v>16</c:v>
                </c:pt>
                <c:pt idx="3">
                  <c:v>22</c:v>
                </c:pt>
                <c:pt idx="4">
                  <c:v>8</c:v>
                </c:pt>
                <c:pt idx="6">
                  <c:v>8</c:v>
                </c:pt>
                <c:pt idx="7">
                  <c:v>15</c:v>
                </c:pt>
                <c:pt idx="8">
                  <c:v>20</c:v>
                </c:pt>
                <c:pt idx="9">
                  <c:v>25</c:v>
                </c:pt>
                <c:pt idx="1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5A-49C6-8D61-51087CF50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6894898692963979"/>
          <c:y val="0.89764420748995977"/>
          <c:w val="0.52825156378169569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Kyllä, kulutan nyt enemmän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12</c:v>
                </c:pt>
                <c:pt idx="2">
                  <c:v>12</c:v>
                </c:pt>
                <c:pt idx="3">
                  <c:v>13</c:v>
                </c:pt>
                <c:pt idx="4">
                  <c:v>13</c:v>
                </c:pt>
                <c:pt idx="6">
                  <c:v>18</c:v>
                </c:pt>
                <c:pt idx="7">
                  <c:v>14</c:v>
                </c:pt>
                <c:pt idx="8">
                  <c:v>9</c:v>
                </c:pt>
                <c:pt idx="9">
                  <c:v>7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F0-447C-B82A-6AA57BC275AC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Kyllä, kulutan nyt vähemmän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59</c:v>
                </c:pt>
                <c:pt idx="2">
                  <c:v>60</c:v>
                </c:pt>
                <c:pt idx="3">
                  <c:v>56</c:v>
                </c:pt>
                <c:pt idx="4">
                  <c:v>65</c:v>
                </c:pt>
                <c:pt idx="6">
                  <c:v>45</c:v>
                </c:pt>
                <c:pt idx="7">
                  <c:v>57</c:v>
                </c:pt>
                <c:pt idx="8">
                  <c:v>67</c:v>
                </c:pt>
                <c:pt idx="9">
                  <c:v>69</c:v>
                </c:pt>
                <c:pt idx="1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F0-447C-B82A-6AA57BC275AC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Ei muutosta</c:v>
                </c:pt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29</c:v>
                </c:pt>
                <c:pt idx="2">
                  <c:v>28</c:v>
                </c:pt>
                <c:pt idx="3">
                  <c:v>31</c:v>
                </c:pt>
                <c:pt idx="4">
                  <c:v>22</c:v>
                </c:pt>
                <c:pt idx="6">
                  <c:v>37</c:v>
                </c:pt>
                <c:pt idx="7">
                  <c:v>29</c:v>
                </c:pt>
                <c:pt idx="8">
                  <c:v>23</c:v>
                </c:pt>
                <c:pt idx="9">
                  <c:v>24</c:v>
                </c:pt>
                <c:pt idx="1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F0-447C-B82A-6AA57BC27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2392833525455944"/>
          <c:y val="0.89764420748995977"/>
          <c:w val="0.77607166474544054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Taul1!$A$2:$A$10</c:f>
              <c:strCache>
                <c:ptCount val="9"/>
                <c:pt idx="0">
                  <c:v>Matkustaminen</c:v>
                </c:pt>
                <c:pt idx="1">
                  <c:v>Elektroniikka</c:v>
                </c:pt>
                <c:pt idx="2">
                  <c:v>Autoilu</c:v>
                </c:pt>
                <c:pt idx="3">
                  <c:v>Kodinkoneet</c:v>
                </c:pt>
                <c:pt idx="4">
                  <c:v>Muoti</c:v>
                </c:pt>
                <c:pt idx="5">
                  <c:v>Kosmetiikka</c:v>
                </c:pt>
                <c:pt idx="6">
                  <c:v>Viihde</c:v>
                </c:pt>
                <c:pt idx="7">
                  <c:v>Muu</c:v>
                </c:pt>
                <c:pt idx="8">
                  <c:v>Ei suuria hankintoja</c:v>
                </c:pt>
              </c:strCache>
            </c:strRef>
          </c:cat>
          <c:val>
            <c:numRef>
              <c:f>Taul1!$B$2:$B$10</c:f>
              <c:numCache>
                <c:formatCode>General</c:formatCode>
                <c:ptCount val="9"/>
                <c:pt idx="0">
                  <c:v>26</c:v>
                </c:pt>
                <c:pt idx="1">
                  <c:v>12</c:v>
                </c:pt>
                <c:pt idx="2">
                  <c:v>9</c:v>
                </c:pt>
                <c:pt idx="3">
                  <c:v>8</c:v>
                </c:pt>
                <c:pt idx="4">
                  <c:v>6</c:v>
                </c:pt>
                <c:pt idx="5">
                  <c:v>3</c:v>
                </c:pt>
                <c:pt idx="6">
                  <c:v>3</c:v>
                </c:pt>
                <c:pt idx="7">
                  <c:v>6</c:v>
                </c:pt>
                <c:pt idx="8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3-4408-A3CB-14D6D0BF8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84948511881366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Hinta</c:v>
                </c:pt>
                <c:pt idx="1">
                  <c:v>Laatu</c:v>
                </c:pt>
                <c:pt idx="2">
                  <c:v>Kestävyys ja eettisyys</c:v>
                </c:pt>
                <c:pt idx="3">
                  <c:v>Saatavuus</c:v>
                </c:pt>
                <c:pt idx="4">
                  <c:v>Brändi</c:v>
                </c:pt>
                <c:pt idx="5">
                  <c:v>Muu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89</c:v>
                </c:pt>
                <c:pt idx="1">
                  <c:v>65</c:v>
                </c:pt>
                <c:pt idx="2">
                  <c:v>37</c:v>
                </c:pt>
                <c:pt idx="3">
                  <c:v>20</c:v>
                </c:pt>
                <c:pt idx="4">
                  <c:v>16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1D-4065-B814-58AED1C1A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Aina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56</c:v>
                </c:pt>
                <c:pt idx="2">
                  <c:v>56</c:v>
                </c:pt>
                <c:pt idx="3">
                  <c:v>56</c:v>
                </c:pt>
                <c:pt idx="4">
                  <c:v>68</c:v>
                </c:pt>
                <c:pt idx="6">
                  <c:v>44</c:v>
                </c:pt>
                <c:pt idx="7">
                  <c:v>53</c:v>
                </c:pt>
                <c:pt idx="8">
                  <c:v>61</c:v>
                </c:pt>
                <c:pt idx="9">
                  <c:v>65</c:v>
                </c:pt>
                <c:pt idx="1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17-4382-BD37-2F7C1DC960BA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Usein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39</c:v>
                </c:pt>
                <c:pt idx="2">
                  <c:v>39</c:v>
                </c:pt>
                <c:pt idx="3">
                  <c:v>39</c:v>
                </c:pt>
                <c:pt idx="4">
                  <c:v>32</c:v>
                </c:pt>
                <c:pt idx="6">
                  <c:v>47</c:v>
                </c:pt>
                <c:pt idx="7">
                  <c:v>41</c:v>
                </c:pt>
                <c:pt idx="8">
                  <c:v>37</c:v>
                </c:pt>
                <c:pt idx="9">
                  <c:v>32</c:v>
                </c:pt>
                <c:pt idx="1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17-4382-BD37-2F7C1DC960BA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Harvoin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5</c:v>
                </c:pt>
                <c:pt idx="2">
                  <c:v>5</c:v>
                </c:pt>
                <c:pt idx="3">
                  <c:v>4</c:v>
                </c:pt>
                <c:pt idx="6">
                  <c:v>8</c:v>
                </c:pt>
                <c:pt idx="7">
                  <c:v>5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17-4382-BD37-2F7C1DC960BA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En koskaan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17-4382-BD37-2F7C1DC96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2218441602555534"/>
          <c:y val="0.89764420748995977"/>
          <c:w val="0.43428459923464141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4 kertaa tai useammin vuodessa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6">
                  <c:v>2</c:v>
                </c:pt>
                <c:pt idx="7">
                  <c:v>2</c:v>
                </c:pt>
                <c:pt idx="8">
                  <c:v>3</c:v>
                </c:pt>
                <c:pt idx="9">
                  <c:v>2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92-4455-9E56-1BBD0D10F35B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3 kertaa vuodessa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1</c:v>
                </c:pt>
                <c:pt idx="6">
                  <c:v>4</c:v>
                </c:pt>
                <c:pt idx="7">
                  <c:v>4</c:v>
                </c:pt>
                <c:pt idx="8">
                  <c:v>5</c:v>
                </c:pt>
                <c:pt idx="9">
                  <c:v>4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92-4455-9E56-1BBD0D10F35B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2 kertaa vuodessa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13</c:v>
                </c:pt>
                <c:pt idx="2">
                  <c:v>13</c:v>
                </c:pt>
                <c:pt idx="3">
                  <c:v>13</c:v>
                </c:pt>
                <c:pt idx="4">
                  <c:v>4</c:v>
                </c:pt>
                <c:pt idx="6">
                  <c:v>12</c:v>
                </c:pt>
                <c:pt idx="7">
                  <c:v>14</c:v>
                </c:pt>
                <c:pt idx="8">
                  <c:v>12</c:v>
                </c:pt>
                <c:pt idx="9">
                  <c:v>12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92-4455-9E56-1BBD0D10F35B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Kerran vuodessa</c:v>
                </c:pt>
              </c:strCache>
            </c:strRef>
          </c:tx>
          <c:spPr>
            <a:solidFill>
              <a:srgbClr val="FFAB40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26</c:v>
                </c:pt>
                <c:pt idx="2">
                  <c:v>26</c:v>
                </c:pt>
                <c:pt idx="3">
                  <c:v>27</c:v>
                </c:pt>
                <c:pt idx="4">
                  <c:v>26</c:v>
                </c:pt>
                <c:pt idx="6">
                  <c:v>25</c:v>
                </c:pt>
                <c:pt idx="7">
                  <c:v>28</c:v>
                </c:pt>
                <c:pt idx="8">
                  <c:v>26</c:v>
                </c:pt>
                <c:pt idx="9">
                  <c:v>24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92-4455-9E56-1BBD0D10F35B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Harvemmin</c:v>
                </c:pt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43</c:v>
                </c:pt>
                <c:pt idx="2">
                  <c:v>42</c:v>
                </c:pt>
                <c:pt idx="3">
                  <c:v>42</c:v>
                </c:pt>
                <c:pt idx="4">
                  <c:v>48</c:v>
                </c:pt>
                <c:pt idx="6">
                  <c:v>42</c:v>
                </c:pt>
                <c:pt idx="7">
                  <c:v>41</c:v>
                </c:pt>
                <c:pt idx="8">
                  <c:v>42</c:v>
                </c:pt>
                <c:pt idx="9">
                  <c:v>49</c:v>
                </c:pt>
                <c:pt idx="1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92-4455-9E56-1BBD0D10F35B}"/>
            </c:ext>
          </c:extLst>
        </c:ser>
        <c:ser>
          <c:idx val="5"/>
          <c:order val="5"/>
          <c:tx>
            <c:strRef>
              <c:f>Taul1!$A$7</c:f>
              <c:strCache>
                <c:ptCount val="1"/>
                <c:pt idx="0">
                  <c:v>En koskaan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Taul1!$B$7:$L$7</c:f>
              <c:numCache>
                <c:formatCode>General</c:formatCode>
                <c:ptCount val="11"/>
                <c:pt idx="0">
                  <c:v>12</c:v>
                </c:pt>
                <c:pt idx="2">
                  <c:v>12</c:v>
                </c:pt>
                <c:pt idx="3">
                  <c:v>11</c:v>
                </c:pt>
                <c:pt idx="4">
                  <c:v>18</c:v>
                </c:pt>
                <c:pt idx="6">
                  <c:v>16</c:v>
                </c:pt>
                <c:pt idx="7">
                  <c:v>11</c:v>
                </c:pt>
                <c:pt idx="8">
                  <c:v>12</c:v>
                </c:pt>
                <c:pt idx="9">
                  <c:v>10</c:v>
                </c:pt>
                <c:pt idx="1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92-4455-9E56-1BBD0D10F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8170713286814366"/>
          <c:y val="0.88942301467903684"/>
          <c:w val="0.81829286713185634"/>
          <c:h val="0.11057698532096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11 kertaa tai useammin vuodessa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32</c:v>
                </c:pt>
                <c:pt idx="2">
                  <c:v>32</c:v>
                </c:pt>
                <c:pt idx="3">
                  <c:v>33</c:v>
                </c:pt>
                <c:pt idx="4">
                  <c:v>26</c:v>
                </c:pt>
                <c:pt idx="6">
                  <c:v>31</c:v>
                </c:pt>
                <c:pt idx="7">
                  <c:v>39</c:v>
                </c:pt>
                <c:pt idx="8">
                  <c:v>30</c:v>
                </c:pt>
                <c:pt idx="9">
                  <c:v>23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F4-4CB7-8F0E-7E22E38D138A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5-10 kertaa vuodessa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26</c:v>
                </c:pt>
                <c:pt idx="2">
                  <c:v>26</c:v>
                </c:pt>
                <c:pt idx="3">
                  <c:v>29</c:v>
                </c:pt>
                <c:pt idx="4">
                  <c:v>24</c:v>
                </c:pt>
                <c:pt idx="6">
                  <c:v>25</c:v>
                </c:pt>
                <c:pt idx="7">
                  <c:v>27</c:v>
                </c:pt>
                <c:pt idx="8">
                  <c:v>27</c:v>
                </c:pt>
                <c:pt idx="9">
                  <c:v>24</c:v>
                </c:pt>
                <c:pt idx="1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F4-4CB7-8F0E-7E22E38D138A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1-5 kertaa vuodessa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29</c:v>
                </c:pt>
                <c:pt idx="2">
                  <c:v>30</c:v>
                </c:pt>
                <c:pt idx="3">
                  <c:v>24</c:v>
                </c:pt>
                <c:pt idx="4">
                  <c:v>36</c:v>
                </c:pt>
                <c:pt idx="6">
                  <c:v>28</c:v>
                </c:pt>
                <c:pt idx="7">
                  <c:v>25</c:v>
                </c:pt>
                <c:pt idx="8">
                  <c:v>30</c:v>
                </c:pt>
                <c:pt idx="9">
                  <c:v>38</c:v>
                </c:pt>
                <c:pt idx="1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F4-4CB7-8F0E-7E22E38D138A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Kerran vuodessa</c:v>
                </c:pt>
              </c:strCache>
            </c:strRef>
          </c:tx>
          <c:spPr>
            <a:solidFill>
              <a:srgbClr val="FFAB40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4</c:v>
                </c:pt>
                <c:pt idx="2">
                  <c:v>3</c:v>
                </c:pt>
                <c:pt idx="3">
                  <c:v>5</c:v>
                </c:pt>
                <c:pt idx="4">
                  <c:v>6</c:v>
                </c:pt>
                <c:pt idx="6">
                  <c:v>4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F4-4CB7-8F0E-7E22E38D138A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Harvemmin</c:v>
                </c:pt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6</c:v>
                </c:pt>
                <c:pt idx="2">
                  <c:v>6</c:v>
                </c:pt>
                <c:pt idx="3">
                  <c:v>8</c:v>
                </c:pt>
                <c:pt idx="4">
                  <c:v>7</c:v>
                </c:pt>
                <c:pt idx="6">
                  <c:v>8</c:v>
                </c:pt>
                <c:pt idx="7">
                  <c:v>5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F4-4CB7-8F0E-7E22E38D138A}"/>
            </c:ext>
          </c:extLst>
        </c:ser>
        <c:ser>
          <c:idx val="5"/>
          <c:order val="5"/>
          <c:tx>
            <c:strRef>
              <c:f>Taul1!$A$7</c:f>
              <c:strCache>
                <c:ptCount val="1"/>
                <c:pt idx="0">
                  <c:v>En koskaan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Taul1!$B$7:$L$7</c:f>
              <c:numCache>
                <c:formatCode>General</c:formatCode>
                <c:ptCount val="11"/>
                <c:pt idx="0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6">
                  <c:v>4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F4-4CB7-8F0E-7E22E38D1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8170713286814366"/>
          <c:y val="0.88942301467903684"/>
          <c:w val="0.81829286713185634"/>
          <c:h val="0.11057698532096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Erittäin tärkeänä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38</c:v>
                </c:pt>
                <c:pt idx="2">
                  <c:v>40</c:v>
                </c:pt>
                <c:pt idx="3">
                  <c:v>28</c:v>
                </c:pt>
                <c:pt idx="4">
                  <c:v>59</c:v>
                </c:pt>
                <c:pt idx="6">
                  <c:v>31</c:v>
                </c:pt>
                <c:pt idx="7">
                  <c:v>37</c:v>
                </c:pt>
                <c:pt idx="8">
                  <c:v>41</c:v>
                </c:pt>
                <c:pt idx="9">
                  <c:v>44</c:v>
                </c:pt>
                <c:pt idx="1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63-408E-BD13-F1AC30B3786A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Melko tärkeänä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50</c:v>
                </c:pt>
                <c:pt idx="2">
                  <c:v>51</c:v>
                </c:pt>
                <c:pt idx="3">
                  <c:v>49</c:v>
                </c:pt>
                <c:pt idx="4">
                  <c:v>38</c:v>
                </c:pt>
                <c:pt idx="6">
                  <c:v>55</c:v>
                </c:pt>
                <c:pt idx="7">
                  <c:v>52</c:v>
                </c:pt>
                <c:pt idx="8">
                  <c:v>47</c:v>
                </c:pt>
                <c:pt idx="9">
                  <c:v>44</c:v>
                </c:pt>
                <c:pt idx="1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63-408E-BD13-F1AC30B3786A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Ei kovin tärkeänä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10</c:v>
                </c:pt>
                <c:pt idx="2">
                  <c:v>8</c:v>
                </c:pt>
                <c:pt idx="3">
                  <c:v>17</c:v>
                </c:pt>
                <c:pt idx="4">
                  <c:v>2</c:v>
                </c:pt>
                <c:pt idx="6">
                  <c:v>13</c:v>
                </c:pt>
                <c:pt idx="7">
                  <c:v>9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63-408E-BD13-F1AC30B3786A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Ei lainkaan tärkeänä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2</c:v>
                </c:pt>
                <c:pt idx="2">
                  <c:v>1</c:v>
                </c:pt>
                <c:pt idx="3">
                  <c:v>6</c:v>
                </c:pt>
                <c:pt idx="4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63-408E-BD13-F1AC30B37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9455706402922673"/>
          <c:y val="0.90175480389542129"/>
          <c:w val="0.80544293597077332"/>
          <c:h val="9.82451961045787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Useita kertoja kuukaudessa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15</c:v>
                </c:pt>
                <c:pt idx="2">
                  <c:v>17</c:v>
                </c:pt>
                <c:pt idx="3">
                  <c:v>8</c:v>
                </c:pt>
                <c:pt idx="4">
                  <c:v>22</c:v>
                </c:pt>
                <c:pt idx="6">
                  <c:v>20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88-42DF-8C31-4E057C3DEF01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Kerran kuukaudessa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27</c:v>
                </c:pt>
                <c:pt idx="2">
                  <c:v>29</c:v>
                </c:pt>
                <c:pt idx="3">
                  <c:v>19</c:v>
                </c:pt>
                <c:pt idx="4">
                  <c:v>29</c:v>
                </c:pt>
                <c:pt idx="6">
                  <c:v>31</c:v>
                </c:pt>
                <c:pt idx="7">
                  <c:v>27</c:v>
                </c:pt>
                <c:pt idx="8">
                  <c:v>27</c:v>
                </c:pt>
                <c:pt idx="9">
                  <c:v>24</c:v>
                </c:pt>
                <c:pt idx="1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88-42DF-8C31-4E057C3DEF01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Muutaman kerran vuodessa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41</c:v>
                </c:pt>
                <c:pt idx="2">
                  <c:v>41</c:v>
                </c:pt>
                <c:pt idx="3">
                  <c:v>39</c:v>
                </c:pt>
                <c:pt idx="4">
                  <c:v>38</c:v>
                </c:pt>
                <c:pt idx="6">
                  <c:v>36</c:v>
                </c:pt>
                <c:pt idx="7">
                  <c:v>41</c:v>
                </c:pt>
                <c:pt idx="8">
                  <c:v>41</c:v>
                </c:pt>
                <c:pt idx="9">
                  <c:v>43</c:v>
                </c:pt>
                <c:pt idx="1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88-42DF-8C31-4E057C3DEF01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Harvemmin tai ei koskaan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17</c:v>
                </c:pt>
                <c:pt idx="2">
                  <c:v>13</c:v>
                </c:pt>
                <c:pt idx="3">
                  <c:v>34</c:v>
                </c:pt>
                <c:pt idx="4">
                  <c:v>11</c:v>
                </c:pt>
                <c:pt idx="6">
                  <c:v>13</c:v>
                </c:pt>
                <c:pt idx="7">
                  <c:v>18</c:v>
                </c:pt>
                <c:pt idx="8">
                  <c:v>17</c:v>
                </c:pt>
                <c:pt idx="9">
                  <c:v>17</c:v>
                </c:pt>
                <c:pt idx="1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88-42DF-8C31-4E057C3DE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8179891809072281"/>
          <c:y val="0.90175480389542129"/>
          <c:w val="0.61820108190927714"/>
          <c:h val="9.82451961045787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n=2764</c:v>
                </c:pt>
                <c:pt idx="1">
                  <c:v>SUKUPUOLI</c:v>
                </c:pt>
                <c:pt idx="2">
                  <c:v>Nainen, n=2103</c:v>
                </c:pt>
                <c:pt idx="3">
                  <c:v>Mies, n=596</c:v>
                </c:pt>
                <c:pt idx="4">
                  <c:v>Muu, n=65</c:v>
                </c:pt>
                <c:pt idx="5">
                  <c:v>IKÄRYHMÄ</c:v>
                </c:pt>
                <c:pt idx="6">
                  <c:v>Alle 18 vuotta, n=114</c:v>
                </c:pt>
                <c:pt idx="7">
                  <c:v>18-24 vuotta, n=1096</c:v>
                </c:pt>
                <c:pt idx="8">
                  <c:v>25-34 vuotta, n=913</c:v>
                </c:pt>
                <c:pt idx="9">
                  <c:v>35-44 vuotta, n=400</c:v>
                </c:pt>
                <c:pt idx="10">
                  <c:v>45+ vuotta, n=241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39</c:v>
                </c:pt>
                <c:pt idx="2">
                  <c:v>40</c:v>
                </c:pt>
                <c:pt idx="3">
                  <c:v>36</c:v>
                </c:pt>
                <c:pt idx="4">
                  <c:v>31</c:v>
                </c:pt>
                <c:pt idx="6">
                  <c:v>73</c:v>
                </c:pt>
                <c:pt idx="7">
                  <c:v>42</c:v>
                </c:pt>
                <c:pt idx="8">
                  <c:v>29</c:v>
                </c:pt>
                <c:pt idx="9">
                  <c:v>42</c:v>
                </c:pt>
                <c:pt idx="1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94-4C6D-A38F-E2B3E25438BC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n=2764</c:v>
                </c:pt>
                <c:pt idx="1">
                  <c:v>SUKUPUOLI</c:v>
                </c:pt>
                <c:pt idx="2">
                  <c:v>Nainen, n=2103</c:v>
                </c:pt>
                <c:pt idx="3">
                  <c:v>Mies, n=596</c:v>
                </c:pt>
                <c:pt idx="4">
                  <c:v>Muu, n=65</c:v>
                </c:pt>
                <c:pt idx="5">
                  <c:v>IKÄRYHMÄ</c:v>
                </c:pt>
                <c:pt idx="6">
                  <c:v>Alle 18 vuotta, n=114</c:v>
                </c:pt>
                <c:pt idx="7">
                  <c:v>18-24 vuotta, n=1096</c:v>
                </c:pt>
                <c:pt idx="8">
                  <c:v>25-34 vuotta, n=913</c:v>
                </c:pt>
                <c:pt idx="9">
                  <c:v>35-44 vuotta, n=400</c:v>
                </c:pt>
                <c:pt idx="10">
                  <c:v>45+ vuotta, n=241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24</c:v>
                </c:pt>
                <c:pt idx="2">
                  <c:v>24</c:v>
                </c:pt>
                <c:pt idx="3">
                  <c:v>25</c:v>
                </c:pt>
                <c:pt idx="4">
                  <c:v>23</c:v>
                </c:pt>
                <c:pt idx="6">
                  <c:v>27</c:v>
                </c:pt>
                <c:pt idx="7">
                  <c:v>25</c:v>
                </c:pt>
                <c:pt idx="8">
                  <c:v>23</c:v>
                </c:pt>
                <c:pt idx="9">
                  <c:v>24</c:v>
                </c:pt>
                <c:pt idx="1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94-4C6D-A38F-E2B3E25438BC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212121">
                <a:lumMod val="25000"/>
                <a:lumOff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n=2764</c:v>
                </c:pt>
                <c:pt idx="1">
                  <c:v>SUKUPUOLI</c:v>
                </c:pt>
                <c:pt idx="2">
                  <c:v>Nainen, n=2103</c:v>
                </c:pt>
                <c:pt idx="3">
                  <c:v>Mies, n=596</c:v>
                </c:pt>
                <c:pt idx="4">
                  <c:v>Muu, n=65</c:v>
                </c:pt>
                <c:pt idx="5">
                  <c:v>IKÄRYHMÄ</c:v>
                </c:pt>
                <c:pt idx="6">
                  <c:v>Alle 18 vuotta, n=114</c:v>
                </c:pt>
                <c:pt idx="7">
                  <c:v>18-24 vuotta, n=1096</c:v>
                </c:pt>
                <c:pt idx="8">
                  <c:v>25-34 vuotta, n=913</c:v>
                </c:pt>
                <c:pt idx="9">
                  <c:v>35-44 vuotta, n=400</c:v>
                </c:pt>
                <c:pt idx="10">
                  <c:v>45+ vuotta, n=241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19</c:v>
                </c:pt>
                <c:pt idx="2">
                  <c:v>19</c:v>
                </c:pt>
                <c:pt idx="3">
                  <c:v>17</c:v>
                </c:pt>
                <c:pt idx="4">
                  <c:v>17</c:v>
                </c:pt>
                <c:pt idx="7">
                  <c:v>21</c:v>
                </c:pt>
                <c:pt idx="8">
                  <c:v>19</c:v>
                </c:pt>
                <c:pt idx="9">
                  <c:v>18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94-4C6D-A38F-E2B3E25438BC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n=2764</c:v>
                </c:pt>
                <c:pt idx="1">
                  <c:v>SUKUPUOLI</c:v>
                </c:pt>
                <c:pt idx="2">
                  <c:v>Nainen, n=2103</c:v>
                </c:pt>
                <c:pt idx="3">
                  <c:v>Mies, n=596</c:v>
                </c:pt>
                <c:pt idx="4">
                  <c:v>Muu, n=65</c:v>
                </c:pt>
                <c:pt idx="5">
                  <c:v>IKÄRYHMÄ</c:v>
                </c:pt>
                <c:pt idx="6">
                  <c:v>Alle 18 vuotta, n=114</c:v>
                </c:pt>
                <c:pt idx="7">
                  <c:v>18-24 vuotta, n=1096</c:v>
                </c:pt>
                <c:pt idx="8">
                  <c:v>25-34 vuotta, n=913</c:v>
                </c:pt>
                <c:pt idx="9">
                  <c:v>35-44 vuotta, n=400</c:v>
                </c:pt>
                <c:pt idx="10">
                  <c:v>45+ vuotta, n=241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9</c:v>
                </c:pt>
                <c:pt idx="2">
                  <c:v>8</c:v>
                </c:pt>
                <c:pt idx="3">
                  <c:v>11</c:v>
                </c:pt>
                <c:pt idx="4">
                  <c:v>11</c:v>
                </c:pt>
                <c:pt idx="7">
                  <c:v>8</c:v>
                </c:pt>
                <c:pt idx="8">
                  <c:v>11</c:v>
                </c:pt>
                <c:pt idx="9">
                  <c:v>8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94-4C6D-A38F-E2B3E25438BC}"/>
            </c:ext>
          </c:extLst>
        </c:ser>
        <c:ser>
          <c:idx val="4"/>
          <c:order val="4"/>
          <c:tx>
            <c:strRef>
              <c:f>Taul1!$A$6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FFAB40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n=2764</c:v>
                </c:pt>
                <c:pt idx="1">
                  <c:v>SUKUPUOLI</c:v>
                </c:pt>
                <c:pt idx="2">
                  <c:v>Nainen, n=2103</c:v>
                </c:pt>
                <c:pt idx="3">
                  <c:v>Mies, n=596</c:v>
                </c:pt>
                <c:pt idx="4">
                  <c:v>Muu, n=65</c:v>
                </c:pt>
                <c:pt idx="5">
                  <c:v>IKÄRYHMÄ</c:v>
                </c:pt>
                <c:pt idx="6">
                  <c:v>Alle 18 vuotta, n=114</c:v>
                </c:pt>
                <c:pt idx="7">
                  <c:v>18-24 vuotta, n=1096</c:v>
                </c:pt>
                <c:pt idx="8">
                  <c:v>25-34 vuotta, n=913</c:v>
                </c:pt>
                <c:pt idx="9">
                  <c:v>35-44 vuotta, n=400</c:v>
                </c:pt>
                <c:pt idx="10">
                  <c:v>45+ vuotta, n=241</c:v>
                </c:pt>
              </c:strCache>
            </c:strRef>
          </c:cat>
          <c:val>
            <c:numRef>
              <c:f>Taul1!$B$6:$L$6</c:f>
              <c:numCache>
                <c:formatCode>General</c:formatCode>
                <c:ptCount val="11"/>
                <c:pt idx="0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8</c:v>
                </c:pt>
                <c:pt idx="7">
                  <c:v>3</c:v>
                </c:pt>
                <c:pt idx="8">
                  <c:v>8</c:v>
                </c:pt>
                <c:pt idx="9">
                  <c:v>3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94-4C6D-A38F-E2B3E25438BC}"/>
            </c:ext>
          </c:extLst>
        </c:ser>
        <c:ser>
          <c:idx val="5"/>
          <c:order val="5"/>
          <c:tx>
            <c:strRef>
              <c:f>Taul1!$A$7</c:f>
              <c:strCache>
                <c:ptCount val="1"/>
                <c:pt idx="0">
                  <c:v>Yli 5 vuotta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n=2764</c:v>
                </c:pt>
                <c:pt idx="1">
                  <c:v>SUKUPUOLI</c:v>
                </c:pt>
                <c:pt idx="2">
                  <c:v>Nainen, n=2103</c:v>
                </c:pt>
                <c:pt idx="3">
                  <c:v>Mies, n=596</c:v>
                </c:pt>
                <c:pt idx="4">
                  <c:v>Muu, n=65</c:v>
                </c:pt>
                <c:pt idx="5">
                  <c:v>IKÄRYHMÄ</c:v>
                </c:pt>
                <c:pt idx="6">
                  <c:v>Alle 18 vuotta, n=114</c:v>
                </c:pt>
                <c:pt idx="7">
                  <c:v>18-24 vuotta, n=1096</c:v>
                </c:pt>
                <c:pt idx="8">
                  <c:v>25-34 vuotta, n=913</c:v>
                </c:pt>
                <c:pt idx="9">
                  <c:v>35-44 vuotta, n=400</c:v>
                </c:pt>
                <c:pt idx="10">
                  <c:v>45+ vuotta, n=241</c:v>
                </c:pt>
              </c:strCache>
            </c:strRef>
          </c:cat>
          <c:val>
            <c:numRef>
              <c:f>Taul1!$B$7:$L$7</c:f>
              <c:numCache>
                <c:formatCode>General</c:formatCode>
                <c:ptCount val="11"/>
                <c:pt idx="0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11</c:v>
                </c:pt>
                <c:pt idx="8">
                  <c:v>10</c:v>
                </c:pt>
                <c:pt idx="9">
                  <c:v>6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B94-4C6D-A38F-E2B3E2543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7078469138122305"/>
          <c:y val="0.89764420748995977"/>
          <c:w val="0.52641585933011237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Kyllä, käytän jo aktiivisesti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C-432D-A622-1D20CE48169C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Kyllä, käytän jo silloin tällöin</c:v>
                </c:pt>
              </c:strCache>
            </c:strRef>
          </c:tx>
          <c:spPr>
            <a:solidFill>
              <a:srgbClr val="4285F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13</c:v>
                </c:pt>
                <c:pt idx="2">
                  <c:v>11</c:v>
                </c:pt>
                <c:pt idx="3">
                  <c:v>20</c:v>
                </c:pt>
                <c:pt idx="4">
                  <c:v>18</c:v>
                </c:pt>
                <c:pt idx="6">
                  <c:v>12</c:v>
                </c:pt>
                <c:pt idx="7">
                  <c:v>10</c:v>
                </c:pt>
                <c:pt idx="8">
                  <c:v>15</c:v>
                </c:pt>
                <c:pt idx="9">
                  <c:v>14</c:v>
                </c:pt>
                <c:pt idx="1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6C-432D-A622-1D20CE48169C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Olen kiinnostunut, mutta en ole vielä kokeillut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50</c:v>
                </c:pt>
                <c:pt idx="2">
                  <c:v>53</c:v>
                </c:pt>
                <c:pt idx="3">
                  <c:v>36</c:v>
                </c:pt>
                <c:pt idx="4">
                  <c:v>58</c:v>
                </c:pt>
                <c:pt idx="6">
                  <c:v>41</c:v>
                </c:pt>
                <c:pt idx="7">
                  <c:v>52</c:v>
                </c:pt>
                <c:pt idx="8">
                  <c:v>51</c:v>
                </c:pt>
                <c:pt idx="9">
                  <c:v>52</c:v>
                </c:pt>
                <c:pt idx="1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6C-432D-A622-1D20CE48169C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En ole kiinnostunut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36</c:v>
                </c:pt>
                <c:pt idx="2">
                  <c:v>35</c:v>
                </c:pt>
                <c:pt idx="3">
                  <c:v>42</c:v>
                </c:pt>
                <c:pt idx="4">
                  <c:v>22</c:v>
                </c:pt>
                <c:pt idx="6">
                  <c:v>45</c:v>
                </c:pt>
                <c:pt idx="7">
                  <c:v>37</c:v>
                </c:pt>
                <c:pt idx="8">
                  <c:v>32</c:v>
                </c:pt>
                <c:pt idx="9">
                  <c:v>34</c:v>
                </c:pt>
                <c:pt idx="1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6C-432D-A622-1D20CE481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4228537977039241"/>
          <c:y val="0.90175480389542129"/>
          <c:w val="0.75771462022960756"/>
          <c:h val="9.82451961045787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006354808002885"/>
          <c:y val="4.2694626412228237E-2"/>
          <c:w val="0.36033503958979923"/>
          <c:h val="0.810384980537358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Kaikki</c:v>
                </c:pt>
              </c:strCache>
            </c:strRef>
          </c:tx>
          <c:spPr>
            <a:solidFill>
              <a:schemeClr val="accent2"/>
            </a:solidFill>
            <a:ln w="25571">
              <a:noFill/>
            </a:ln>
            <a:effectLst/>
          </c:spPr>
          <c:invertIfNegative val="0"/>
          <c:dLbls>
            <c:spPr>
              <a:noFill/>
              <a:ln w="25571">
                <a:noFill/>
              </a:ln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Montserrat Medium" panose="00000600000000000000" pitchFamily="2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SUKUPUOLI</c:v>
                </c:pt>
                <c:pt idx="1">
                  <c:v>Nainen</c:v>
                </c:pt>
                <c:pt idx="2">
                  <c:v>Mies</c:v>
                </c:pt>
                <c:pt idx="3">
                  <c:v>Muu</c:v>
                </c:pt>
                <c:pt idx="4">
                  <c:v>IKÄ</c:v>
                </c:pt>
                <c:pt idx="5">
                  <c:v>Alle 18 vuotta</c:v>
                </c:pt>
                <c:pt idx="6">
                  <c:v>18-24 vuotta</c:v>
                </c:pt>
                <c:pt idx="7">
                  <c:v>25-34 vuotta</c:v>
                </c:pt>
                <c:pt idx="8">
                  <c:v>35-44 vuotta</c:v>
                </c:pt>
                <c:pt idx="9">
                  <c:v>45+ vuotta</c:v>
                </c:pt>
                <c:pt idx="10">
                  <c:v>IKÄ 2</c:v>
                </c:pt>
                <c:pt idx="11">
                  <c:v>18-20 vuotta</c:v>
                </c:pt>
                <c:pt idx="12">
                  <c:v>21-24 vuotta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1">
                  <c:v>77</c:v>
                </c:pt>
                <c:pt idx="2">
                  <c:v>21</c:v>
                </c:pt>
                <c:pt idx="3">
                  <c:v>2</c:v>
                </c:pt>
                <c:pt idx="5">
                  <c:v>15</c:v>
                </c:pt>
                <c:pt idx="6">
                  <c:v>41</c:v>
                </c:pt>
                <c:pt idx="7">
                  <c:v>26</c:v>
                </c:pt>
                <c:pt idx="8">
                  <c:v>11</c:v>
                </c:pt>
                <c:pt idx="9">
                  <c:v>7</c:v>
                </c:pt>
                <c:pt idx="11">
                  <c:v>20</c:v>
                </c:pt>
                <c:pt idx="1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7A-4DE2-AF5D-71C6857E04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295496320"/>
        <c:axId val="295499264"/>
      </c:barChart>
      <c:catAx>
        <c:axId val="2954963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96">
            <a:noFill/>
            <a:prstDash val="solid"/>
          </a:ln>
        </c:spPr>
        <c:txPr>
          <a:bodyPr rot="0" vert="horz"/>
          <a:lstStyle/>
          <a:p>
            <a:pPr>
              <a:defRPr sz="1000">
                <a:solidFill>
                  <a:schemeClr val="tx1"/>
                </a:solidFill>
                <a:latin typeface="Montserrat" panose="00000500000000000000" pitchFamily="2" charset="0"/>
              </a:defRPr>
            </a:pPr>
            <a:endParaRPr lang="fi-FI"/>
          </a:p>
        </c:txPr>
        <c:crossAx val="295499264"/>
        <c:crosses val="autoZero"/>
        <c:auto val="0"/>
        <c:lblAlgn val="ctr"/>
        <c:lblOffset val="100"/>
        <c:tickLblSkip val="1"/>
        <c:noMultiLvlLbl val="0"/>
      </c:catAx>
      <c:valAx>
        <c:axId val="295499264"/>
        <c:scaling>
          <c:orientation val="minMax"/>
          <c:max val="1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96">
            <a:noFill/>
            <a:prstDash val="solid"/>
          </a:ln>
        </c:spPr>
        <c:txPr>
          <a:bodyPr rot="0" vert="horz"/>
          <a:lstStyle/>
          <a:p>
            <a:pPr>
              <a:defRPr sz="1000">
                <a:solidFill>
                  <a:schemeClr val="tx1"/>
                </a:solidFill>
                <a:latin typeface="Montserrat Medium" panose="00000600000000000000" pitchFamily="2" charset="0"/>
              </a:defRPr>
            </a:pPr>
            <a:endParaRPr lang="fi-FI"/>
          </a:p>
        </c:txPr>
        <c:crossAx val="295496320"/>
        <c:crosses val="max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tx1"/>
          </a:solidFill>
          <a:latin typeface="Montserrat" panose="00000500000000000000" pitchFamily="2" charset="0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886645814285695"/>
          <c:y val="4.2694626412228237E-2"/>
          <c:w val="0.33926837910258373"/>
          <c:h val="0.810384980537358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Kaikki</c:v>
                </c:pt>
              </c:strCache>
            </c:strRef>
          </c:tx>
          <c:spPr>
            <a:solidFill>
              <a:schemeClr val="accent2"/>
            </a:solidFill>
            <a:ln w="25571">
              <a:noFill/>
            </a:ln>
            <a:effectLst/>
          </c:spPr>
          <c:invertIfNegative val="0"/>
          <c:dLbls>
            <c:spPr>
              <a:noFill/>
              <a:ln w="25571">
                <a:noFill/>
              </a:ln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Montserrat Medium" panose="00000600000000000000" pitchFamily="2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ASUINPAIKKA</c:v>
                </c:pt>
                <c:pt idx="1">
                  <c:v>Helsinki</c:v>
                </c:pt>
                <c:pt idx="2">
                  <c:v>Espoo, Vantaa, Kauniainen</c:v>
                </c:pt>
                <c:pt idx="3">
                  <c:v>Tampere</c:v>
                </c:pt>
                <c:pt idx="4">
                  <c:v>Turku</c:v>
                </c:pt>
                <c:pt idx="5">
                  <c:v>Muu yli 50.000 as. kaupunki</c:v>
                </c:pt>
                <c:pt idx="6">
                  <c:v>Alle 50.000 as. kaupunki</c:v>
                </c:pt>
                <c:pt idx="7">
                  <c:v>Muu kunta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1">
                  <c:v>20</c:v>
                </c:pt>
                <c:pt idx="2">
                  <c:v>11</c:v>
                </c:pt>
                <c:pt idx="3">
                  <c:v>8</c:v>
                </c:pt>
                <c:pt idx="4">
                  <c:v>8</c:v>
                </c:pt>
                <c:pt idx="5">
                  <c:v>29</c:v>
                </c:pt>
                <c:pt idx="6">
                  <c:v>15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BD-4028-A140-9F2CC02251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295496320"/>
        <c:axId val="295499264"/>
      </c:barChart>
      <c:catAx>
        <c:axId val="2954963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96">
            <a:noFill/>
            <a:prstDash val="solid"/>
          </a:ln>
        </c:spPr>
        <c:txPr>
          <a:bodyPr rot="0" vert="horz"/>
          <a:lstStyle/>
          <a:p>
            <a:pPr>
              <a:defRPr sz="1000">
                <a:solidFill>
                  <a:schemeClr val="tx1"/>
                </a:solidFill>
                <a:latin typeface="Montserrat" panose="00000500000000000000" pitchFamily="2" charset="0"/>
              </a:defRPr>
            </a:pPr>
            <a:endParaRPr lang="fi-FI"/>
          </a:p>
        </c:txPr>
        <c:crossAx val="295499264"/>
        <c:crosses val="autoZero"/>
        <c:auto val="0"/>
        <c:lblAlgn val="ctr"/>
        <c:lblOffset val="100"/>
        <c:tickLblSkip val="1"/>
        <c:noMultiLvlLbl val="0"/>
      </c:catAx>
      <c:valAx>
        <c:axId val="295499264"/>
        <c:scaling>
          <c:orientation val="minMax"/>
          <c:max val="1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96">
            <a:noFill/>
            <a:prstDash val="solid"/>
          </a:ln>
        </c:spPr>
        <c:txPr>
          <a:bodyPr rot="0" vert="horz"/>
          <a:lstStyle/>
          <a:p>
            <a:pPr>
              <a:defRPr sz="1000">
                <a:solidFill>
                  <a:schemeClr val="tx1"/>
                </a:solidFill>
                <a:latin typeface="Montserrat Medium" panose="00000600000000000000" pitchFamily="2" charset="0"/>
              </a:defRPr>
            </a:pPr>
            <a:endParaRPr lang="fi-FI"/>
          </a:p>
        </c:txPr>
        <c:crossAx val="295496320"/>
        <c:crosses val="max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tx1"/>
          </a:solidFill>
          <a:latin typeface="Montserrat" panose="00000500000000000000" pitchFamily="2" charset="0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42</c:v>
                </c:pt>
                <c:pt idx="2">
                  <c:v>43</c:v>
                </c:pt>
                <c:pt idx="3">
                  <c:v>38</c:v>
                </c:pt>
                <c:pt idx="4">
                  <c:v>46</c:v>
                </c:pt>
                <c:pt idx="6">
                  <c:v>81</c:v>
                </c:pt>
                <c:pt idx="7">
                  <c:v>48</c:v>
                </c:pt>
                <c:pt idx="8">
                  <c:v>24</c:v>
                </c:pt>
                <c:pt idx="9">
                  <c:v>24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1B-4647-879A-B975E08B70A2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Ei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17</c:v>
                </c:pt>
                <c:pt idx="2">
                  <c:v>17</c:v>
                </c:pt>
                <c:pt idx="3">
                  <c:v>17</c:v>
                </c:pt>
                <c:pt idx="4">
                  <c:v>15</c:v>
                </c:pt>
                <c:pt idx="6">
                  <c:v>3</c:v>
                </c:pt>
                <c:pt idx="7">
                  <c:v>14</c:v>
                </c:pt>
                <c:pt idx="8">
                  <c:v>24</c:v>
                </c:pt>
                <c:pt idx="9">
                  <c:v>22</c:v>
                </c:pt>
                <c:pt idx="1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1B-4647-879A-B975E08B70A2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Ehkä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41</c:v>
                </c:pt>
                <c:pt idx="2">
                  <c:v>40</c:v>
                </c:pt>
                <c:pt idx="3">
                  <c:v>44</c:v>
                </c:pt>
                <c:pt idx="4">
                  <c:v>39</c:v>
                </c:pt>
                <c:pt idx="6">
                  <c:v>16</c:v>
                </c:pt>
                <c:pt idx="7">
                  <c:v>38</c:v>
                </c:pt>
                <c:pt idx="8">
                  <c:v>52</c:v>
                </c:pt>
                <c:pt idx="9">
                  <c:v>54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1B-4647-879A-B975E08B7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9166705813905"/>
          <c:y val="0.89764420748995977"/>
          <c:w val="0.47318043023419687"/>
          <c:h val="0.10235579251004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n=2764</c:v>
                </c:pt>
                <c:pt idx="1">
                  <c:v>SUKUPUOLI</c:v>
                </c:pt>
                <c:pt idx="2">
                  <c:v>Nainen, n=2103</c:v>
                </c:pt>
                <c:pt idx="3">
                  <c:v>Mies, n=596</c:v>
                </c:pt>
                <c:pt idx="4">
                  <c:v>Muu, n=65</c:v>
                </c:pt>
                <c:pt idx="5">
                  <c:v>IKÄRYHMÄ</c:v>
                </c:pt>
                <c:pt idx="6">
                  <c:v>Alle 18 vuotta, n=114</c:v>
                </c:pt>
                <c:pt idx="7">
                  <c:v>18-24 vuotta, n=1096</c:v>
                </c:pt>
                <c:pt idx="8">
                  <c:v>25-34 vuotta, n=913</c:v>
                </c:pt>
                <c:pt idx="9">
                  <c:v>35-44 vuotta, n=400</c:v>
                </c:pt>
                <c:pt idx="10">
                  <c:v>45+ vuotta, n=241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29</c:v>
                </c:pt>
                <c:pt idx="2">
                  <c:v>29</c:v>
                </c:pt>
                <c:pt idx="3">
                  <c:v>26</c:v>
                </c:pt>
                <c:pt idx="4">
                  <c:v>37</c:v>
                </c:pt>
                <c:pt idx="6">
                  <c:v>46</c:v>
                </c:pt>
                <c:pt idx="7">
                  <c:v>34</c:v>
                </c:pt>
                <c:pt idx="8">
                  <c:v>24</c:v>
                </c:pt>
                <c:pt idx="9">
                  <c:v>24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93-4B85-A2E4-344F48A0F4FA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Ei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n=2764</c:v>
                </c:pt>
                <c:pt idx="1">
                  <c:v>SUKUPUOLI</c:v>
                </c:pt>
                <c:pt idx="2">
                  <c:v>Nainen, n=2103</c:v>
                </c:pt>
                <c:pt idx="3">
                  <c:v>Mies, n=596</c:v>
                </c:pt>
                <c:pt idx="4">
                  <c:v>Muu, n=65</c:v>
                </c:pt>
                <c:pt idx="5">
                  <c:v>IKÄRYHMÄ</c:v>
                </c:pt>
                <c:pt idx="6">
                  <c:v>Alle 18 vuotta, n=114</c:v>
                </c:pt>
                <c:pt idx="7">
                  <c:v>18-24 vuotta, n=1096</c:v>
                </c:pt>
                <c:pt idx="8">
                  <c:v>25-34 vuotta, n=913</c:v>
                </c:pt>
                <c:pt idx="9">
                  <c:v>35-44 vuotta, n=400</c:v>
                </c:pt>
                <c:pt idx="10">
                  <c:v>45+ vuotta, n=241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17</c:v>
                </c:pt>
                <c:pt idx="6">
                  <c:v>11</c:v>
                </c:pt>
                <c:pt idx="7">
                  <c:v>18</c:v>
                </c:pt>
                <c:pt idx="8">
                  <c:v>24</c:v>
                </c:pt>
                <c:pt idx="9">
                  <c:v>22</c:v>
                </c:pt>
                <c:pt idx="1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93-4B85-A2E4-344F48A0F4FA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Ehkä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n=2764</c:v>
                </c:pt>
                <c:pt idx="1">
                  <c:v>SUKUPUOLI</c:v>
                </c:pt>
                <c:pt idx="2">
                  <c:v>Nainen, n=2103</c:v>
                </c:pt>
                <c:pt idx="3">
                  <c:v>Mies, n=596</c:v>
                </c:pt>
                <c:pt idx="4">
                  <c:v>Muu, n=65</c:v>
                </c:pt>
                <c:pt idx="5">
                  <c:v>IKÄRYHMÄ</c:v>
                </c:pt>
                <c:pt idx="6">
                  <c:v>Alle 18 vuotta, n=114</c:v>
                </c:pt>
                <c:pt idx="7">
                  <c:v>18-24 vuotta, n=1096</c:v>
                </c:pt>
                <c:pt idx="8">
                  <c:v>25-34 vuotta, n=913</c:v>
                </c:pt>
                <c:pt idx="9">
                  <c:v>35-44 vuotta, n=400</c:v>
                </c:pt>
                <c:pt idx="10">
                  <c:v>45+ vuotta, n=241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50</c:v>
                </c:pt>
                <c:pt idx="2">
                  <c:v>50</c:v>
                </c:pt>
                <c:pt idx="3">
                  <c:v>52</c:v>
                </c:pt>
                <c:pt idx="4">
                  <c:v>46</c:v>
                </c:pt>
                <c:pt idx="6">
                  <c:v>43</c:v>
                </c:pt>
                <c:pt idx="7">
                  <c:v>48</c:v>
                </c:pt>
                <c:pt idx="8">
                  <c:v>52</c:v>
                </c:pt>
                <c:pt idx="9">
                  <c:v>54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93-4B85-A2E4-344F48A0F4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9166705813905"/>
          <c:y val="0.89764420748995977"/>
          <c:w val="0.47318043023419687"/>
          <c:h val="0.10235579251004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15</c:v>
                </c:pt>
                <c:pt idx="2">
                  <c:v>15</c:v>
                </c:pt>
                <c:pt idx="3">
                  <c:v>13</c:v>
                </c:pt>
                <c:pt idx="4">
                  <c:v>15</c:v>
                </c:pt>
                <c:pt idx="6">
                  <c:v>17</c:v>
                </c:pt>
                <c:pt idx="7">
                  <c:v>18</c:v>
                </c:pt>
                <c:pt idx="8">
                  <c:v>13</c:v>
                </c:pt>
                <c:pt idx="9">
                  <c:v>9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08-4359-9E7D-44A276BD10C5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Ei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53</c:v>
                </c:pt>
                <c:pt idx="2">
                  <c:v>53</c:v>
                </c:pt>
                <c:pt idx="3">
                  <c:v>54</c:v>
                </c:pt>
                <c:pt idx="4">
                  <c:v>39</c:v>
                </c:pt>
                <c:pt idx="6">
                  <c:v>36</c:v>
                </c:pt>
                <c:pt idx="7">
                  <c:v>44</c:v>
                </c:pt>
                <c:pt idx="8">
                  <c:v>66</c:v>
                </c:pt>
                <c:pt idx="9">
                  <c:v>67</c:v>
                </c:pt>
                <c:pt idx="1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08-4359-9E7D-44A276BD10C5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Ehkä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29</c:v>
                </c:pt>
                <c:pt idx="2">
                  <c:v>28</c:v>
                </c:pt>
                <c:pt idx="3">
                  <c:v>29</c:v>
                </c:pt>
                <c:pt idx="4">
                  <c:v>45</c:v>
                </c:pt>
                <c:pt idx="6">
                  <c:v>44</c:v>
                </c:pt>
                <c:pt idx="7">
                  <c:v>36</c:v>
                </c:pt>
                <c:pt idx="8">
                  <c:v>18</c:v>
                </c:pt>
                <c:pt idx="9">
                  <c:v>16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08-4359-9E7D-44A276BD10C5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Vaihto ei ole mahdollinen näissä opinnoissa</c:v>
                </c:pt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3</c:v>
                </c:pt>
                <c:pt idx="9">
                  <c:v>8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08-4359-9E7D-44A276BD1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0102792222105784"/>
          <c:y val="0.89764420748995977"/>
          <c:w val="0.6989720777789421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Välittömästi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31</c:v>
                </c:pt>
                <c:pt idx="2">
                  <c:v>31</c:v>
                </c:pt>
                <c:pt idx="3">
                  <c:v>36</c:v>
                </c:pt>
                <c:pt idx="4">
                  <c:v>11</c:v>
                </c:pt>
                <c:pt idx="6">
                  <c:v>17</c:v>
                </c:pt>
                <c:pt idx="7">
                  <c:v>23</c:v>
                </c:pt>
                <c:pt idx="8">
                  <c:v>37</c:v>
                </c:pt>
                <c:pt idx="9">
                  <c:v>50</c:v>
                </c:pt>
                <c:pt idx="1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9-4298-82B6-816690E4EE9D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3 kk sisällä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32</c:v>
                </c:pt>
                <c:pt idx="2">
                  <c:v>32</c:v>
                </c:pt>
                <c:pt idx="3">
                  <c:v>30</c:v>
                </c:pt>
                <c:pt idx="4">
                  <c:v>26</c:v>
                </c:pt>
                <c:pt idx="6">
                  <c:v>36</c:v>
                </c:pt>
                <c:pt idx="7">
                  <c:v>37</c:v>
                </c:pt>
                <c:pt idx="8">
                  <c:v>29</c:v>
                </c:pt>
                <c:pt idx="9">
                  <c:v>20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69-4298-82B6-816690E4EE9D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6 kk sisällä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23</c:v>
                </c:pt>
                <c:pt idx="2">
                  <c:v>23</c:v>
                </c:pt>
                <c:pt idx="3">
                  <c:v>19</c:v>
                </c:pt>
                <c:pt idx="4">
                  <c:v>27</c:v>
                </c:pt>
                <c:pt idx="6">
                  <c:v>21</c:v>
                </c:pt>
                <c:pt idx="7">
                  <c:v>26</c:v>
                </c:pt>
                <c:pt idx="8">
                  <c:v>23</c:v>
                </c:pt>
                <c:pt idx="9">
                  <c:v>19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9-4298-82B6-816690E4EE9D}"/>
            </c:ext>
          </c:extLst>
        </c:ser>
        <c:ser>
          <c:idx val="3"/>
          <c:order val="3"/>
          <c:tx>
            <c:strRef>
              <c:f>Taul1!$A$5</c:f>
              <c:strCache>
                <c:ptCount val="1"/>
                <c:pt idx="0">
                  <c:v>Pidemmän ajan kuluttua</c:v>
                </c:pt>
              </c:strCache>
            </c:strRef>
          </c:tx>
          <c:spPr>
            <a:solidFill>
              <a:srgbClr val="7890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itchFamily="2" charset="77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Taul1!$B$5:$L$5</c:f>
              <c:numCache>
                <c:formatCode>General</c:formatCode>
                <c:ptCount val="11"/>
                <c:pt idx="0">
                  <c:v>14</c:v>
                </c:pt>
                <c:pt idx="2">
                  <c:v>14</c:v>
                </c:pt>
                <c:pt idx="3">
                  <c:v>15</c:v>
                </c:pt>
                <c:pt idx="4">
                  <c:v>36</c:v>
                </c:pt>
                <c:pt idx="6">
                  <c:v>26</c:v>
                </c:pt>
                <c:pt idx="7">
                  <c:v>14</c:v>
                </c:pt>
                <c:pt idx="8">
                  <c:v>12</c:v>
                </c:pt>
                <c:pt idx="9">
                  <c:v>10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69-4298-82B6-816690E4E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7716376435047502"/>
          <c:y val="0.89764420748995977"/>
          <c:w val="0.72283623564952504"/>
          <c:h val="7.4270385321481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40259886350699"/>
          <c:y val="1.2141272328822394E-2"/>
          <c:w val="0.46889261004607058"/>
          <c:h val="0.796047418804392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Taul1!$A$2</c:f>
              <c:strCache>
                <c:ptCount val="1"/>
                <c:pt idx="0">
                  <c:v>Kyllä</c:v>
                </c:pt>
              </c:strCache>
            </c:strRef>
          </c:tx>
          <c:spPr>
            <a:solidFill>
              <a:srgbClr val="4285F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Taul1!$B$2:$L$2</c:f>
              <c:numCache>
                <c:formatCode>General</c:formatCode>
                <c:ptCount val="11"/>
                <c:pt idx="0">
                  <c:v>44</c:v>
                </c:pt>
                <c:pt idx="2">
                  <c:v>43</c:v>
                </c:pt>
                <c:pt idx="3">
                  <c:v>51</c:v>
                </c:pt>
                <c:pt idx="4">
                  <c:v>32</c:v>
                </c:pt>
                <c:pt idx="6">
                  <c:v>24</c:v>
                </c:pt>
                <c:pt idx="7">
                  <c:v>40</c:v>
                </c:pt>
                <c:pt idx="8">
                  <c:v>53</c:v>
                </c:pt>
                <c:pt idx="9">
                  <c:v>58</c:v>
                </c:pt>
                <c:pt idx="1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1-4E97-BF2B-530A3208FBD6}"/>
            </c:ext>
          </c:extLst>
        </c:ser>
        <c:ser>
          <c:idx val="1"/>
          <c:order val="1"/>
          <c:tx>
            <c:strRef>
              <c:f>Taul1!$A$3</c:f>
              <c:strCache>
                <c:ptCount val="1"/>
                <c:pt idx="0">
                  <c:v>Ei</c:v>
                </c:pt>
              </c:strCache>
            </c:strRef>
          </c:tx>
          <c:spPr>
            <a:solidFill>
              <a:srgbClr val="2121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Taul1!$B$3:$L$3</c:f>
              <c:numCache>
                <c:formatCode>General</c:formatCode>
                <c:ptCount val="11"/>
                <c:pt idx="0">
                  <c:v>17</c:v>
                </c:pt>
                <c:pt idx="2">
                  <c:v>18</c:v>
                </c:pt>
                <c:pt idx="3">
                  <c:v>15</c:v>
                </c:pt>
                <c:pt idx="4">
                  <c:v>25</c:v>
                </c:pt>
                <c:pt idx="6">
                  <c:v>30</c:v>
                </c:pt>
                <c:pt idx="7">
                  <c:v>19</c:v>
                </c:pt>
                <c:pt idx="8">
                  <c:v>12</c:v>
                </c:pt>
                <c:pt idx="9">
                  <c:v>12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21-4E97-BF2B-530A3208FBD6}"/>
            </c:ext>
          </c:extLst>
        </c:ser>
        <c:ser>
          <c:idx val="2"/>
          <c:order val="2"/>
          <c:tx>
            <c:strRef>
              <c:f>Taul1!$A$4</c:f>
              <c:strCache>
                <c:ptCount val="1"/>
                <c:pt idx="0">
                  <c:v>Ehkä</c:v>
                </c:pt>
              </c:strCache>
            </c:strRef>
          </c:tx>
          <c:spPr>
            <a:solidFill>
              <a:srgbClr val="FFAB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Taul1!$B$1:$L$1</c:f>
              <c:strCache>
                <c:ptCount val="11"/>
                <c:pt idx="0">
                  <c:v>Kaikki, n=3541</c:v>
                </c:pt>
                <c:pt idx="1">
                  <c:v>SUKUPUOLI</c:v>
                </c:pt>
                <c:pt idx="2">
                  <c:v>Nainen, n=2716</c:v>
                </c:pt>
                <c:pt idx="3">
                  <c:v>Mies, n=740</c:v>
                </c:pt>
                <c:pt idx="4">
                  <c:v>Muu, n=85</c:v>
                </c:pt>
                <c:pt idx="5">
                  <c:v>IKÄRYHMÄ</c:v>
                </c:pt>
                <c:pt idx="6">
                  <c:v>Alle 18 vuotta, n=518</c:v>
                </c:pt>
                <c:pt idx="7">
                  <c:v>18-24 vuotta, n=1464</c:v>
                </c:pt>
                <c:pt idx="8">
                  <c:v>25-34 vuotta, n=916</c:v>
                </c:pt>
                <c:pt idx="9">
                  <c:v>35-44 vuotta, n=400</c:v>
                </c:pt>
                <c:pt idx="10">
                  <c:v>45+ vuotta, n=243</c:v>
                </c:pt>
              </c:strCache>
            </c:strRef>
          </c:cat>
          <c:val>
            <c:numRef>
              <c:f>Taul1!$B$4:$L$4</c:f>
              <c:numCache>
                <c:formatCode>General</c:formatCode>
                <c:ptCount val="11"/>
                <c:pt idx="0">
                  <c:v>39</c:v>
                </c:pt>
                <c:pt idx="2">
                  <c:v>40</c:v>
                </c:pt>
                <c:pt idx="3">
                  <c:v>34</c:v>
                </c:pt>
                <c:pt idx="4">
                  <c:v>44</c:v>
                </c:pt>
                <c:pt idx="6">
                  <c:v>46</c:v>
                </c:pt>
                <c:pt idx="7">
                  <c:v>42</c:v>
                </c:pt>
                <c:pt idx="8">
                  <c:v>35</c:v>
                </c:pt>
                <c:pt idx="9">
                  <c:v>31</c:v>
                </c:pt>
                <c:pt idx="1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21-4E97-BF2B-530A3208F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00"/>
        <c:axId val="1559690559"/>
        <c:axId val="1559692207"/>
      </c:barChart>
      <c:catAx>
        <c:axId val="1559690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2207"/>
        <c:crossesAt val="0"/>
        <c:auto val="1"/>
        <c:lblAlgn val="ctr"/>
        <c:lblOffset val="100"/>
        <c:noMultiLvlLbl val="0"/>
      </c:catAx>
      <c:valAx>
        <c:axId val="1559692207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pPr>
            <a:endParaRPr lang="fi-FI"/>
          </a:p>
        </c:txPr>
        <c:crossAx val="1559690559"/>
        <c:crosses val="max"/>
        <c:crossBetween val="between"/>
        <c:majorUnit val="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9166705813905"/>
          <c:y val="0.89764420748995977"/>
          <c:w val="0.47318043023419687"/>
          <c:h val="0.10235579251004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0" i="0">
          <a:latin typeface="Montserrat Medium" pitchFamily="2" charset="77"/>
        </a:defRPr>
      </a:pPr>
      <a:endParaRPr lang="fi-FI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0.87245</cdr:y>
    </cdr:from>
    <cdr:to>
      <cdr:x>0.90501</cdr:x>
      <cdr:y>0.99248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0.87245</cdr:y>
    </cdr:from>
    <cdr:to>
      <cdr:x>0.90501</cdr:x>
      <cdr:y>0.99248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0.87245</cdr:y>
    </cdr:from>
    <cdr:to>
      <cdr:x>0.90501</cdr:x>
      <cdr:y>0.99248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0.87245</cdr:y>
    </cdr:from>
    <cdr:to>
      <cdr:x>0.90501</cdr:x>
      <cdr:y>0.99248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0.87245</cdr:y>
    </cdr:from>
    <cdr:to>
      <cdr:x>0.90501</cdr:x>
      <cdr:y>0.99248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0.87245</cdr:y>
    </cdr:from>
    <cdr:to>
      <cdr:x>0.90501</cdr:x>
      <cdr:y>0.98248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8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0.86997</cdr:y>
    </cdr:from>
    <cdr:to>
      <cdr:x>0.90501</cdr:x>
      <cdr:y>1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0.88407</cdr:x>
      <cdr:y>0.70506</cdr:y>
    </cdr:from>
    <cdr:to>
      <cdr:x>0.90609</cdr:x>
      <cdr:y>0.83456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178336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0.86997</cdr:y>
    </cdr:from>
    <cdr:to>
      <cdr:x>0.90501</cdr:x>
      <cdr:y>1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0.86997</cdr:y>
    </cdr:from>
    <cdr:to>
      <cdr:x>0.90501</cdr:x>
      <cdr:y>1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0.88299</cdr:x>
      <cdr:y>0.86997</cdr:y>
    </cdr:from>
    <cdr:to>
      <cdr:x>0.90501</cdr:x>
      <cdr:y>1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075995" y="2684489"/>
          <a:ext cx="151524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itchFamily="2" charset="77"/>
            </a:rPr>
            <a:t> %</a:t>
          </a:r>
        </a:p>
      </cdr:txBody>
    </cdr:sp>
  </cdr:relSizeAnchor>
</c:userShapes>
</file>

<file path=ppt/drawings/drawing35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36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37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38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39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40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0.88407</cdr:x>
      <cdr:y>0.81665</cdr:y>
    </cdr:from>
    <cdr:to>
      <cdr:x>0.90609</cdr:x>
      <cdr:y>0.94615</cdr:y>
    </cdr:to>
    <cdr:sp macro="" textlink="">
      <cdr:nvSpPr>
        <cdr:cNvPr id="2" name="Tekstiruutu 7">
          <a:extLst xmlns:a="http://schemas.openxmlformats.org/drawingml/2006/main">
            <a:ext uri="{FF2B5EF4-FFF2-40B4-BE49-F238E27FC236}">
              <a16:creationId xmlns:a16="http://schemas.microsoft.com/office/drawing/2014/main" id="{7311F97D-3866-B300-5A55-D65DF97D7516}"/>
            </a:ext>
          </a:extLst>
        </cdr:cNvPr>
        <cdr:cNvSpPr txBox="1"/>
      </cdr:nvSpPr>
      <cdr:spPr>
        <a:xfrm xmlns:a="http://schemas.openxmlformats.org/drawingml/2006/main">
          <a:off x="6116284" y="2523102"/>
          <a:ext cx="1523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000" dirty="0">
              <a:solidFill>
                <a:schemeClr val="tx1"/>
              </a:solidFill>
              <a:latin typeface="Montserrat Medium" panose="00000600000000000000" pitchFamily="2" charset="0"/>
            </a:rPr>
            <a:t>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53082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6fdbfa5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6fdbfa5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1 (1)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71400" y="1547841"/>
            <a:ext cx="4917600" cy="11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Font typeface="Montserrat ExtraBold"/>
              <a:buNone/>
              <a:defRPr sz="3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4250" y="2757659"/>
            <a:ext cx="4971900" cy="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SemiBold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00" y="634475"/>
            <a:ext cx="1405725" cy="6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s 1">
  <p:cSld name="TITLE_AND_BOD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6"/>
          <p:cNvSpPr>
            <a:spLocks noGrp="1"/>
          </p:cNvSpPr>
          <p:nvPr>
            <p:ph type="pic" idx="2"/>
          </p:nvPr>
        </p:nvSpPr>
        <p:spPr>
          <a:xfrm>
            <a:off x="2041875" y="2112926"/>
            <a:ext cx="1861200" cy="1861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4308375" y="2514276"/>
            <a:ext cx="3003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ontserrat ExtraBold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 idx="3"/>
          </p:nvPr>
        </p:nvSpPr>
        <p:spPr>
          <a:xfrm>
            <a:off x="4308375" y="3072281"/>
            <a:ext cx="2640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0" y="1336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Contact us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ep by step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610600" y="695100"/>
            <a:ext cx="636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2800"/>
              <a:buFont typeface="Montserrat ExtraBold"/>
              <a:buNone/>
              <a:defRPr>
                <a:solidFill>
                  <a:srgbClr val="F8F8F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 idx="2"/>
          </p:nvPr>
        </p:nvSpPr>
        <p:spPr>
          <a:xfrm>
            <a:off x="888200" y="2595274"/>
            <a:ext cx="1612200" cy="3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50"/>
              <a:buFont typeface="Montserrat"/>
              <a:buNone/>
              <a:defRPr sz="105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 idx="3"/>
          </p:nvPr>
        </p:nvSpPr>
        <p:spPr>
          <a:xfrm>
            <a:off x="888200" y="2972175"/>
            <a:ext cx="1612200" cy="10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Font typeface="Montserrat Medium"/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 idx="4"/>
          </p:nvPr>
        </p:nvSpPr>
        <p:spPr>
          <a:xfrm>
            <a:off x="2808663" y="2595274"/>
            <a:ext cx="1612200" cy="3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50"/>
              <a:buFont typeface="Montserrat"/>
              <a:buNone/>
              <a:defRPr sz="105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5"/>
          </p:nvPr>
        </p:nvSpPr>
        <p:spPr>
          <a:xfrm>
            <a:off x="2808663" y="2972175"/>
            <a:ext cx="1612200" cy="10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Font typeface="Montserrat Medium"/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 idx="6"/>
          </p:nvPr>
        </p:nvSpPr>
        <p:spPr>
          <a:xfrm>
            <a:off x="4729125" y="2595274"/>
            <a:ext cx="1612200" cy="3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50"/>
              <a:buFont typeface="Montserrat"/>
              <a:buNone/>
              <a:defRPr sz="105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7"/>
          </p:nvPr>
        </p:nvSpPr>
        <p:spPr>
          <a:xfrm>
            <a:off x="4729125" y="2972175"/>
            <a:ext cx="1612200" cy="10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Font typeface="Montserrat Medium"/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 idx="8"/>
          </p:nvPr>
        </p:nvSpPr>
        <p:spPr>
          <a:xfrm>
            <a:off x="6645450" y="2595274"/>
            <a:ext cx="1612200" cy="3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50"/>
              <a:buFont typeface="Montserrat"/>
              <a:buNone/>
              <a:defRPr sz="105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9"/>
          </p:nvPr>
        </p:nvSpPr>
        <p:spPr>
          <a:xfrm>
            <a:off x="6645450" y="2972175"/>
            <a:ext cx="1612200" cy="10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Font typeface="Montserrat Medium"/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cial campaign key benefits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9"/>
          <p:cNvSpPr txBox="1"/>
          <p:nvPr/>
        </p:nvSpPr>
        <p:spPr>
          <a:xfrm>
            <a:off x="546876" y="2482475"/>
            <a:ext cx="173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060" b="1" dirty="0">
                <a:latin typeface="Montserrat"/>
                <a:ea typeface="Montserrat"/>
                <a:cs typeface="Montserrat"/>
                <a:sym typeface="Montserrat"/>
              </a:rPr>
              <a:t>+197 % traffic growth</a:t>
            </a:r>
            <a:endParaRPr sz="106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610613" y="2972175"/>
            <a:ext cx="16122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Montserrat"/>
                <a:ea typeface="Montserrat"/>
                <a:cs typeface="Montserrat"/>
                <a:sym typeface="Montserrat"/>
              </a:rPr>
              <a:t>In average we have seen nearly 200 % increase in traffic with partners participating in our special campaigns in 2023. 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2578750" y="2538876"/>
            <a:ext cx="16122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latin typeface="Montserrat"/>
                <a:ea typeface="Montserrat"/>
                <a:cs typeface="Montserrat"/>
                <a:sym typeface="Montserrat"/>
              </a:rPr>
              <a:t>Build brand loyalty</a:t>
            </a:r>
            <a:endParaRPr sz="105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2578750" y="2896175"/>
            <a:ext cx="1612200" cy="10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With a special offer you can support the creation of positive memories reinforcing brand awareness and positive associations.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4644750" y="2538876"/>
            <a:ext cx="16122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Stand out from the crowd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4644750" y="2896175"/>
            <a:ext cx="1612200" cy="10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Unique offers capture consumers' attention and generate excitement encouraging greater customer engagement. 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6710750" y="2538875"/>
            <a:ext cx="16122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latin typeface="Montserrat"/>
                <a:ea typeface="Montserrat"/>
                <a:cs typeface="Montserrat"/>
                <a:sym typeface="Montserrat"/>
              </a:rPr>
              <a:t>Brand recognition and awareness</a:t>
            </a:r>
            <a:endParaRPr sz="105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6710750" y="2934125"/>
            <a:ext cx="16122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Boost brand recognition and keep your brand top-of-mind for both current and potential customers.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500" y="17309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8500" y="17309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675" y="1755275"/>
            <a:ext cx="524100" cy="5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79597">
            <a:off x="7254800" y="1779575"/>
            <a:ext cx="524100" cy="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546875" y="550425"/>
            <a:ext cx="792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</a:pPr>
            <a:r>
              <a:rPr lang="en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Special campaigns – what’s in it for you?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311700" y="1276700"/>
            <a:ext cx="7516500" cy="32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○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■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●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○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■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●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○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■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app mockup">
  <p:cSld name="ONE_COLUMN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>
            <a:spLocks noGrp="1"/>
          </p:cNvSpPr>
          <p:nvPr>
            <p:ph type="pic" idx="2"/>
          </p:nvPr>
        </p:nvSpPr>
        <p:spPr>
          <a:xfrm>
            <a:off x="743975" y="553725"/>
            <a:ext cx="1976100" cy="42783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954075" y="457800"/>
            <a:ext cx="3748800" cy="47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ontserrat ExtraBold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954075" y="1237336"/>
            <a:ext cx="37488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page 1">
  <p:cSld name="TITLE_1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/>
        </p:nvSpPr>
        <p:spPr>
          <a:xfrm>
            <a:off x="2086050" y="3011884"/>
            <a:ext cx="4971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2000"/>
              <a:buFont typeface="Montserrat SemiBold"/>
              <a:buNone/>
            </a:pPr>
            <a:r>
              <a:rPr lang="en" sz="2000">
                <a:solidFill>
                  <a:srgbClr val="F8F8F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ultimate student life hack.</a:t>
            </a:r>
            <a:endParaRPr sz="2000">
              <a:solidFill>
                <a:srgbClr val="F8F8F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5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2820962" y="1610600"/>
            <a:ext cx="3502076" cy="15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page 1 1">
  <p:cSld name="TITLE_1_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/>
        </p:nvSpPr>
        <p:spPr>
          <a:xfrm>
            <a:off x="2086050" y="3011884"/>
            <a:ext cx="4971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2000"/>
              <a:buFont typeface="Montserrat SemiBold"/>
              <a:buNone/>
            </a:pPr>
            <a:r>
              <a:rPr lang="en" sz="2000">
                <a:solidFill>
                  <a:srgbClr val="F8F8F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ultimate student life hack.</a:t>
            </a:r>
            <a:endParaRPr sz="2000">
              <a:solidFill>
                <a:srgbClr val="F8F8F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2820962" y="1610600"/>
            <a:ext cx="3502076" cy="15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page 1 2">
  <p:cSld name="TITLE_1_3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/>
        </p:nvSpPr>
        <p:spPr>
          <a:xfrm>
            <a:off x="2086050" y="3011884"/>
            <a:ext cx="4971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2000"/>
              <a:buFont typeface="Montserrat SemiBold"/>
              <a:buNone/>
            </a:pPr>
            <a:r>
              <a:rPr lang="en" sz="2000">
                <a:solidFill>
                  <a:srgbClr val="F8F8F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ultimate student life hack.</a:t>
            </a:r>
            <a:endParaRPr sz="2000">
              <a:solidFill>
                <a:srgbClr val="F8F8F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2820962" y="1610600"/>
            <a:ext cx="3502076" cy="15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1 (2)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ctrTitle"/>
          </p:nvPr>
        </p:nvSpPr>
        <p:spPr>
          <a:xfrm>
            <a:off x="371400" y="1547841"/>
            <a:ext cx="4917600" cy="11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Font typeface="Montserrat ExtraBold"/>
              <a:buNone/>
              <a:defRPr sz="3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ubTitle" idx="1"/>
          </p:nvPr>
        </p:nvSpPr>
        <p:spPr>
          <a:xfrm>
            <a:off x="344250" y="2757659"/>
            <a:ext cx="4971900" cy="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SemiBold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00" y="634475"/>
            <a:ext cx="1405725" cy="6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93150" y="1162625"/>
            <a:ext cx="636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93150" y="1891825"/>
            <a:ext cx="8310000" cy="26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○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■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●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○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■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●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○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■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s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3866995" y="1969750"/>
            <a:ext cx="1410000" cy="141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4" name="Google Shape;64;p15"/>
          <p:cNvSpPr>
            <a:spLocks noGrp="1"/>
          </p:cNvSpPr>
          <p:nvPr>
            <p:ph type="pic" idx="3"/>
          </p:nvPr>
        </p:nvSpPr>
        <p:spPr>
          <a:xfrm>
            <a:off x="5955840" y="1969750"/>
            <a:ext cx="1410000" cy="141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5" name="Google Shape;65;p15"/>
          <p:cNvSpPr>
            <a:spLocks noGrp="1"/>
          </p:cNvSpPr>
          <p:nvPr>
            <p:ph type="pic" idx="4"/>
          </p:nvPr>
        </p:nvSpPr>
        <p:spPr>
          <a:xfrm>
            <a:off x="1778150" y="1969750"/>
            <a:ext cx="1410000" cy="141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1571000" y="3505400"/>
            <a:ext cx="1824300" cy="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50"/>
              <a:buFont typeface="Montserrat ExtraBold"/>
              <a:buNone/>
              <a:defRPr sz="125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5"/>
          </p:nvPr>
        </p:nvSpPr>
        <p:spPr>
          <a:xfrm>
            <a:off x="1571000" y="3743975"/>
            <a:ext cx="1824300" cy="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6"/>
          </p:nvPr>
        </p:nvSpPr>
        <p:spPr>
          <a:xfrm>
            <a:off x="3659850" y="3505400"/>
            <a:ext cx="1824300" cy="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50"/>
              <a:buFont typeface="Montserrat ExtraBold"/>
              <a:buNone/>
              <a:defRPr sz="125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 idx="7"/>
          </p:nvPr>
        </p:nvSpPr>
        <p:spPr>
          <a:xfrm>
            <a:off x="3659850" y="3743975"/>
            <a:ext cx="1824300" cy="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 idx="8"/>
          </p:nvPr>
        </p:nvSpPr>
        <p:spPr>
          <a:xfrm>
            <a:off x="5748700" y="3505400"/>
            <a:ext cx="1824300" cy="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50"/>
              <a:buFont typeface="Montserrat ExtraBold"/>
              <a:buNone/>
              <a:defRPr sz="125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9"/>
          </p:nvPr>
        </p:nvSpPr>
        <p:spPr>
          <a:xfrm>
            <a:off x="5748700" y="3743975"/>
            <a:ext cx="1824300" cy="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0" y="127140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Contact us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○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■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●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○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■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●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○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Medium"/>
              <a:buChar char="■"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5" r:id="rId12"/>
    <p:sldLayoutId id="2147483666" r:id="rId13"/>
    <p:sldLayoutId id="2147483668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antti@frank.fi" TargetMode="Externa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88ACAF03-4215-CAD0-F785-E3FBDAC9C6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Tutkimus opiskelijoille</a:t>
            </a:r>
          </a:p>
        </p:txBody>
      </p:sp>
      <p:sp>
        <p:nvSpPr>
          <p:cNvPr id="9" name="Alaotsikko 8">
            <a:extLst>
              <a:ext uri="{FF2B5EF4-FFF2-40B4-BE49-F238E27FC236}">
                <a16:creationId xmlns:a16="http://schemas.microsoft.com/office/drawing/2014/main" id="{FF0282B5-4806-26D8-5A6E-6923DDDAE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507" y="2757659"/>
            <a:ext cx="4971900" cy="609300"/>
          </a:xfrm>
        </p:spPr>
        <p:txBody>
          <a:bodyPr/>
          <a:lstStyle/>
          <a:p>
            <a:r>
              <a:rPr lang="fi-FI" dirty="0"/>
              <a:t>Tutkimusraportti | Huhtikuu 2025</a:t>
            </a:r>
          </a:p>
        </p:txBody>
      </p:sp>
    </p:spTree>
    <p:extLst>
      <p:ext uri="{BB962C8B-B14F-4D97-AF65-F5344CB8AC3E}">
        <p14:creationId xmlns:p14="http://schemas.microsoft.com/office/powerpoint/2010/main" val="733795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2">
            <a:extLst>
              <a:ext uri="{FF2B5EF4-FFF2-40B4-BE49-F238E27FC236}">
                <a16:creationId xmlns:a16="http://schemas.microsoft.com/office/drawing/2014/main" id="{DC508ED5-0826-91DC-F217-001E4DCC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Jatkokoulutusaikeet</a:t>
            </a:r>
          </a:p>
        </p:txBody>
      </p:sp>
      <p:sp>
        <p:nvSpPr>
          <p:cNvPr id="5" name="Dian numeron paikkamerkki 18">
            <a:extLst>
              <a:ext uri="{FF2B5EF4-FFF2-40B4-BE49-F238E27FC236}">
                <a16:creationId xmlns:a16="http://schemas.microsoft.com/office/drawing/2014/main" id="{64B32DAA-4CDC-4841-8BF1-9E3F075AB5DA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10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24ECAD6-6D61-E408-5A2E-F007D82BFE4B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16AA54F3-5D58-2080-4467-F3ABE8924E3A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Oletko aikeissa jatkokouluttautua nykyisen koulutuksen jälkeen?</a:t>
            </a:r>
          </a:p>
        </p:txBody>
      </p:sp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78EA5DA5-9DD6-5451-D4EB-F5BF8B9B60D3}"/>
              </a:ext>
            </a:extLst>
          </p:cNvPr>
          <p:cNvGraphicFramePr/>
          <p:nvPr/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FAEA9827-52B8-476D-9745-0C154CD015BF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b="1" dirty="0">
                <a:latin typeface="Montserrat Medium" panose="00000600000000000000" pitchFamily="2" charset="0"/>
              </a:rPr>
              <a:t>Muu kuin lukio</a:t>
            </a:r>
            <a:endParaRPr lang="fi-FI" sz="1000" dirty="0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3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0940F-5E0A-42B7-CE89-36442E5C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DA51D537-BAA1-9A6C-1E45-31715B5B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Vaihto ulkomailla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8DA7D886-1FA2-6187-E20A-81E7239D0EF2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11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D168567-A5CE-AD8E-CB7B-B4DD8D7A2FB8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D0878065-12B3-791F-715A-6500DBBB545F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Oletko käynyt tai aiotko käydä vaihdossa ulkomailla opiskelujen aikana?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4C914BF4-4BE7-CDAC-2EAE-847936579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282179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EAA7C03B-EBF6-6514-F1F9-B6D647FBF309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725536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C2E92-4904-35D2-3A35-2DF9D5B2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5E58C844-6C04-1426-A96D-90D486B0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Työnsaanti valmistumisen jälkeen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F548B5FC-89E2-21C2-1D90-CBDD93657489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12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AB5E6E7-8761-24F7-32A7-553D3DEBA562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44FB74B6-6C20-3C02-A800-82072153AC7B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Kuinka pian valmistumisen jälkeen uskot saavasi töitä?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EE892535-BB83-32DE-A7BB-992C9328B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2800590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D7D8C2BC-1963-B40B-7594-5BBB5E35B78E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1878203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DA856-7941-8A62-E502-7D37C903B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CB74C750-6367-B0C2-C928-DC7214C7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Ensimmäisenä opintoja vastaavia töitä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9F55F0AB-8EF0-EB0C-FBEB-6DB040F2E4A8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13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45CD921-79E7-1191-778B-C542B361A054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B36D4DD7-2DF5-D1D9-FF98-80F775FFEEE2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Uskotko valmistumisen jälkeen saavasi ensimmäisenä opintojasi vastaavia töitä?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48DBF952-E53C-1472-21E4-421AF1B205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9443464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70A7E94C-CA66-BC56-5DE7-86BF43069336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33557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DADA9-B781-27F6-DE27-4A5A1B902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FFFDBF08-DD6F-CA51-409C-C912721BA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2388922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tsikko 2">
            <a:extLst>
              <a:ext uri="{FF2B5EF4-FFF2-40B4-BE49-F238E27FC236}">
                <a16:creationId xmlns:a16="http://schemas.microsoft.com/office/drawing/2014/main" id="{86123630-CC7D-B60B-0CA5-B5EA2135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Tietokanavat opiskelumahdollisuuksista</a:t>
            </a:r>
          </a:p>
        </p:txBody>
      </p:sp>
      <p:sp>
        <p:nvSpPr>
          <p:cNvPr id="4" name="Dian numeron paikkamerkki 18">
            <a:extLst>
              <a:ext uri="{FF2B5EF4-FFF2-40B4-BE49-F238E27FC236}">
                <a16:creationId xmlns:a16="http://schemas.microsoft.com/office/drawing/2014/main" id="{8BF86266-91EB-3B0F-B9A9-FD003D7E33D2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14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122898A-3B11-9E7F-28CC-7979484899B5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6" name="Tekstin paikkamerkki 8">
            <a:extLst>
              <a:ext uri="{FF2B5EF4-FFF2-40B4-BE49-F238E27FC236}">
                <a16:creationId xmlns:a16="http://schemas.microsoft.com/office/drawing/2014/main" id="{44631F0D-0270-1149-427F-72BAB44FA9EA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Mistä kanavista haluaisit saada tietoa opiskelumahdollisuuksista? Valitse kaikki, jotka sopivat.</a:t>
            </a:r>
          </a:p>
        </p:txBody>
      </p:sp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84EA0476-D795-7E75-22A2-F04D834DE2C8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vastaajat, n=3541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4B5CC768-AC4F-CA10-C256-EF393FA752D2}"/>
              </a:ext>
            </a:extLst>
          </p:cNvPr>
          <p:cNvSpPr/>
          <p:nvPr/>
        </p:nvSpPr>
        <p:spPr>
          <a:xfrm>
            <a:off x="1484026" y="1926236"/>
            <a:ext cx="3732551" cy="26232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784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4FA1F-A861-3E8A-08CC-586D390B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C141369E-D916-5C82-0962-8A3D97BC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Opiskelijan taloudellinen ja sosiaalinen tilanne</a:t>
            </a:r>
          </a:p>
        </p:txBody>
      </p:sp>
    </p:spTree>
    <p:extLst>
      <p:ext uri="{BB962C8B-B14F-4D97-AF65-F5344CB8AC3E}">
        <p14:creationId xmlns:p14="http://schemas.microsoft.com/office/powerpoint/2010/main" val="2838280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96D05-5F99-677D-9797-C7B2A1491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75D1B6-E4E7-9C23-7C90-E45B2D441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50" y="1162625"/>
            <a:ext cx="8310000" cy="572700"/>
          </a:xfrm>
        </p:spPr>
        <p:txBody>
          <a:bodyPr>
            <a:noAutofit/>
          </a:bodyPr>
          <a:lstStyle/>
          <a:p>
            <a:r>
              <a:rPr lang="fi-FI" sz="2200" dirty="0"/>
              <a:t>Päähuomiot sosiaalisesta ja taloudellisesta tilanteesta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4CFB3A6-7FDF-5431-68F2-AF31408A1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14" y="1735325"/>
            <a:ext cx="8484236" cy="26523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i-FI" sz="1050" dirty="0"/>
              <a:t>40 % opiskelijoista on tyytyväisiä omaan taloudelliseen tilanteeseen ja 60 % ei ole tyytyväisiä.</a:t>
            </a:r>
          </a:p>
          <a:p>
            <a:pPr>
              <a:lnSpc>
                <a:spcPct val="120000"/>
              </a:lnSpc>
            </a:pPr>
            <a:r>
              <a:rPr lang="fi-FI" sz="1050" dirty="0"/>
              <a:t>Taloudellinen tilanne on huonontunut hieman viimeisen vuoden aikana.</a:t>
            </a:r>
          </a:p>
          <a:p>
            <a:pPr>
              <a:lnSpc>
                <a:spcPct val="120000"/>
              </a:lnSpc>
            </a:pPr>
            <a:r>
              <a:rPr lang="fi-FI" sz="1050" dirty="0"/>
              <a:t>Pääsyyt huonontuneeseen taloudelliseen tilanteeseen on palkkatulojen tai opintorahan väheneminen.</a:t>
            </a:r>
          </a:p>
          <a:p>
            <a:pPr>
              <a:lnSpc>
                <a:spcPct val="120000"/>
              </a:lnSpc>
            </a:pPr>
            <a:r>
              <a:rPr lang="fi-FI" sz="1050" b="1" dirty="0"/>
              <a:t>Taloudellisen tilanteen koetaan kuitenkin pääsääntöisesti parantuvan seuraavan vuoden aikana. 40 % arvioi taloudellisen tilanteen parantuvan</a:t>
            </a:r>
            <a:r>
              <a:rPr lang="fi-FI" sz="1050" dirty="0"/>
              <a:t> ja 19 % arvioi huonontuvan.</a:t>
            </a:r>
          </a:p>
          <a:p>
            <a:pPr>
              <a:lnSpc>
                <a:spcPct val="120000"/>
              </a:lnSpc>
            </a:pPr>
            <a:r>
              <a:rPr lang="fi-FI" sz="1050" b="1" dirty="0"/>
              <a:t>Pääsyynä taloudellisen tilanteen parantumiseen nähdään olevan ensisijaisesti palkkatulojen kasvu.</a:t>
            </a:r>
          </a:p>
          <a:p>
            <a:pPr>
              <a:lnSpc>
                <a:spcPct val="120000"/>
              </a:lnSpc>
            </a:pPr>
            <a:r>
              <a:rPr lang="fi-FI" sz="1050" b="1" dirty="0"/>
              <a:t>Tärkeimmät tulonlähteet ovat työskentely opintojen aikana (36 %)</a:t>
            </a:r>
            <a:r>
              <a:rPr lang="fi-FI" sz="1050" dirty="0"/>
              <a:t>, opintoraha (19 %) ja opintolaina (14 %).</a:t>
            </a:r>
          </a:p>
          <a:p>
            <a:pPr lvl="1">
              <a:lnSpc>
                <a:spcPct val="120000"/>
              </a:lnSpc>
            </a:pPr>
            <a:r>
              <a:rPr lang="fi-FI" sz="900" dirty="0"/>
              <a:t>Lähes kaikille 18-24-vuotiaille, jotka työskentelevät opintojen ohella, työt ovat pääasiallinen tulonlähde.</a:t>
            </a:r>
          </a:p>
          <a:p>
            <a:pPr>
              <a:lnSpc>
                <a:spcPct val="120000"/>
              </a:lnSpc>
            </a:pPr>
            <a:r>
              <a:rPr lang="fi-FI" sz="1050" b="1" dirty="0"/>
              <a:t>Puolet vastaajista työskentelee opintojen ohella.</a:t>
            </a:r>
          </a:p>
          <a:p>
            <a:pPr>
              <a:lnSpc>
                <a:spcPct val="120000"/>
              </a:lnSpc>
            </a:pPr>
            <a:r>
              <a:rPr lang="fi-FI" sz="1050" dirty="0"/>
              <a:t>40 %:lla vastaajista on sijoituksia, suurimpana ryhmänä rahastot ja osakkeet.</a:t>
            </a:r>
          </a:p>
          <a:p>
            <a:pPr>
              <a:lnSpc>
                <a:spcPct val="120000"/>
              </a:lnSpc>
            </a:pPr>
            <a:r>
              <a:rPr lang="fi-FI" sz="1050" dirty="0"/>
              <a:t>60 %:lla vastaajista asuu vuokralla, 37 % asuu yksin, </a:t>
            </a:r>
            <a:r>
              <a:rPr lang="fi-FI" sz="1050" b="1" dirty="0"/>
              <a:t>soluasunnoissa asuu vain 3 %</a:t>
            </a:r>
            <a:r>
              <a:rPr lang="fi-FI" sz="1050" dirty="0"/>
              <a:t> ja reilu puolet aikoo vaihtaa asuntoa kahden vuoden sisällä.</a:t>
            </a:r>
          </a:p>
          <a:p>
            <a:pPr lvl="1">
              <a:lnSpc>
                <a:spcPct val="120000"/>
              </a:lnSpc>
            </a:pPr>
            <a:r>
              <a:rPr lang="fi-FI" sz="900" dirty="0"/>
              <a:t>Ainoastaan 10 % 18-24-vuotiaista kertoo asuvansa omistusasunnossa, mutta 25-34-vuotiaissakin tuo osuus on vain 22 %.</a:t>
            </a:r>
          </a:p>
          <a:p>
            <a:pPr>
              <a:lnSpc>
                <a:spcPct val="120000"/>
              </a:lnSpc>
            </a:pPr>
            <a:r>
              <a:rPr lang="fi-FI" sz="1050" dirty="0"/>
              <a:t>Ajokortti on 71 %:lla vastaajista ja joka kolmannella on oma auto.</a:t>
            </a:r>
          </a:p>
          <a:p>
            <a:pPr>
              <a:lnSpc>
                <a:spcPct val="120000"/>
              </a:lnSpc>
            </a:pPr>
            <a:r>
              <a:rPr lang="fi-FI" sz="1050" dirty="0"/>
              <a:t>43 % kuuluu ammattiliittoon ja niistä, jotka eivät vielä ole ammattiliitossa kolmasosa aikoo liittyä opintojen jälkeen.</a:t>
            </a:r>
          </a:p>
          <a:p>
            <a:pPr>
              <a:lnSpc>
                <a:spcPct val="120000"/>
              </a:lnSpc>
            </a:pPr>
            <a:r>
              <a:rPr lang="fi-FI" sz="1050" dirty="0"/>
              <a:t>40 % on kiinnostunut yrittäjyydestä tai heillä on jo yritys.</a:t>
            </a:r>
          </a:p>
          <a:p>
            <a:pPr lvl="1">
              <a:lnSpc>
                <a:spcPct val="120000"/>
              </a:lnSpc>
            </a:pPr>
            <a:r>
              <a:rPr lang="fi-FI" sz="900" dirty="0"/>
              <a:t>Kaikkein yrittäjyysmyönteisimpiä ovat alle 18-vuotiaat, joista 39 % haluaa toimia jatkossa yrittäjänä ja 4 % toimii jo yrittäjinä. </a:t>
            </a:r>
          </a:p>
        </p:txBody>
      </p:sp>
    </p:spTree>
    <p:extLst>
      <p:ext uri="{BB962C8B-B14F-4D97-AF65-F5344CB8AC3E}">
        <p14:creationId xmlns:p14="http://schemas.microsoft.com/office/powerpoint/2010/main" val="117650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089D-4261-2F74-6EDB-359B82EF6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BC3BBE63-3EA9-4CAD-909E-156230A8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250" dirty="0"/>
              <a:t>Tyytyväisyys omaan taloudelliseen tilanteeseen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3B2CDB33-E4A8-CBD6-F167-4D9956452337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17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B5319EF-2BC5-D4BD-AD62-EA363585DCFE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F3D21282-2153-660C-0AA9-0B326B9BE11D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Oletko tyytyväinen omaan taloudelliseen tilanteeseesi?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F4F5630F-F1CB-B01B-289F-19BC7929B4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3253670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DDD7422E-7181-5B5F-B2F3-83C44A7A57E0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2918144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A1C82-8161-0F30-383D-FBCD22D5E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646E82B3-9085-DD79-3AE7-82611EE6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300" dirty="0"/>
              <a:t>Taloudellisen tilanteen muutos vuoden aikana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ABEBAF4C-CAAB-9DB7-776B-CE1A6F5CBBD7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18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03088F4-A8EE-10D0-9AEF-48E6AF5C6B8C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2D2FA6FB-80A5-1284-D4CE-85D439734254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Miten taloudellinen tilanteesi on muuttunut viimeisen vuoden aikana?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0BCD193E-8E7D-82AB-316B-C164AF8C75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858523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E2326626-E090-7254-9FC4-F0AB9277365F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0ECF1374-558C-BFD2-83BD-B584D8D2D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154602"/>
              </p:ext>
            </p:extLst>
          </p:nvPr>
        </p:nvGraphicFramePr>
        <p:xfrm>
          <a:off x="6517650" y="1645777"/>
          <a:ext cx="1067373" cy="2461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791">
                  <a:extLst>
                    <a:ext uri="{9D8B030D-6E8A-4147-A177-3AD203B41FA5}">
                      <a16:colId xmlns:a16="http://schemas.microsoft.com/office/drawing/2014/main" val="350078396"/>
                    </a:ext>
                  </a:extLst>
                </a:gridCol>
                <a:gridCol w="355791">
                  <a:extLst>
                    <a:ext uri="{9D8B030D-6E8A-4147-A177-3AD203B41FA5}">
                      <a16:colId xmlns:a16="http://schemas.microsoft.com/office/drawing/2014/main" val="183227782"/>
                    </a:ext>
                  </a:extLst>
                </a:gridCol>
                <a:gridCol w="355791">
                  <a:extLst>
                    <a:ext uri="{9D8B030D-6E8A-4147-A177-3AD203B41FA5}">
                      <a16:colId xmlns:a16="http://schemas.microsoft.com/office/drawing/2014/main" val="1637868595"/>
                    </a:ext>
                  </a:extLst>
                </a:gridCol>
              </a:tblGrid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 dirty="0">
                          <a:effectLst/>
                          <a:latin typeface="Montserrat Medium" panose="00000600000000000000" pitchFamily="2" charset="0"/>
                        </a:rPr>
                        <a:t>2,6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 dirty="0">
                          <a:effectLst/>
                          <a:latin typeface="Montserrat Medium" panose="00000600000000000000" pitchFamily="2" charset="0"/>
                        </a:rPr>
                        <a:t>19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 dirty="0">
                          <a:effectLst/>
                          <a:latin typeface="Montserrat Medium" panose="00000600000000000000" pitchFamily="2" charset="0"/>
                        </a:rPr>
                        <a:t>48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497084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2210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2,6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18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 dirty="0">
                          <a:effectLst/>
                          <a:latin typeface="Montserrat Medium" panose="00000600000000000000" pitchFamily="2" charset="0"/>
                        </a:rPr>
                        <a:t>49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83270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2,7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44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3126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2,3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12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62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67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68995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2,9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25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32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1228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2,6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18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50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89426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2,5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18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54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52787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2,4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15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56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45313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2,7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>
                          <a:effectLst/>
                          <a:latin typeface="Montserrat Medium" panose="00000600000000000000" pitchFamily="2" charset="0"/>
                        </a:rPr>
                        <a:t>17</a:t>
                      </a:r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u="none" strike="noStrike" dirty="0">
                          <a:effectLst/>
                          <a:latin typeface="Montserrat Medium" panose="00000600000000000000" pitchFamily="2" charset="0"/>
                        </a:rPr>
                        <a:t>39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086012"/>
                  </a:ext>
                </a:extLst>
              </a:tr>
            </a:tbl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189A0FED-9436-1B7F-5D42-531E19AB28E0}"/>
              </a:ext>
            </a:extLst>
          </p:cNvPr>
          <p:cNvSpPr txBox="1"/>
          <p:nvPr/>
        </p:nvSpPr>
        <p:spPr>
          <a:xfrm>
            <a:off x="6472571" y="1410718"/>
            <a:ext cx="43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latin typeface="Montserrat Medium" panose="00000600000000000000" pitchFamily="2" charset="0"/>
              </a:rPr>
              <a:t>KA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173BB8D-E5E9-EF0A-BBB0-BAEA58474A79}"/>
              </a:ext>
            </a:extLst>
          </p:cNvPr>
          <p:cNvSpPr txBox="1"/>
          <p:nvPr/>
        </p:nvSpPr>
        <p:spPr>
          <a:xfrm>
            <a:off x="7210899" y="1412288"/>
            <a:ext cx="40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latin typeface="Montserrat Medium" panose="00000600000000000000" pitchFamily="2" charset="0"/>
              </a:rPr>
              <a:t>1+2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A9664B0-D16A-7C36-325A-39A4A08BA814}"/>
              </a:ext>
            </a:extLst>
          </p:cNvPr>
          <p:cNvSpPr txBox="1"/>
          <p:nvPr/>
        </p:nvSpPr>
        <p:spPr>
          <a:xfrm>
            <a:off x="6819524" y="1407476"/>
            <a:ext cx="43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latin typeface="Montserrat Medium" panose="00000600000000000000" pitchFamily="2" charset="0"/>
              </a:rPr>
              <a:t>5+4</a:t>
            </a:r>
          </a:p>
        </p:txBody>
      </p:sp>
    </p:spTree>
    <p:extLst>
      <p:ext uri="{BB962C8B-B14F-4D97-AF65-F5344CB8AC3E}">
        <p14:creationId xmlns:p14="http://schemas.microsoft.com/office/powerpoint/2010/main" val="3244302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33FD7-E315-2C23-C3B0-FB3D18F27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F686DF75-FD23-9EFD-2DF8-EF279211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Syyt taloudellisen tilanteen parantumiseen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78948D69-8D99-D96C-427A-01578C36CA3B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19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286E41D-7907-EA1C-9BD0-B4805ECF034F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180DFC69-CBF9-44A1-6714-DA25DBE420CC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Mistä syistä taloudellinen tilanteesi on parantunut?</a:t>
            </a:r>
          </a:p>
        </p:txBody>
      </p:sp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47DD72A1-C70D-C1D9-8503-DF6862F3F7BE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Taloudellinen tilanne parantunut, n=662</a:t>
            </a:r>
          </a:p>
        </p:txBody>
      </p:sp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1E34F92C-835A-6958-9940-EB6CE74C2F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412657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BD9BABA8-631F-1256-E5CE-F3555180643F}"/>
              </a:ext>
            </a:extLst>
          </p:cNvPr>
          <p:cNvSpPr txBox="1"/>
          <p:nvPr/>
        </p:nvSpPr>
        <p:spPr>
          <a:xfrm>
            <a:off x="6408587" y="1079719"/>
            <a:ext cx="1648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latin typeface="Montserrat Medium" panose="00000600000000000000" pitchFamily="2" charset="0"/>
              </a:rPr>
              <a:t>19 %:lla vastaajista parantunut taloudellinen tilanne.</a:t>
            </a:r>
          </a:p>
        </p:txBody>
      </p:sp>
    </p:spTree>
    <p:extLst>
      <p:ext uri="{BB962C8B-B14F-4D97-AF65-F5344CB8AC3E}">
        <p14:creationId xmlns:p14="http://schemas.microsoft.com/office/powerpoint/2010/main" val="3917347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393150" y="1162625"/>
            <a:ext cx="636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Tutkimuksen perustiedot</a:t>
            </a:r>
            <a:endParaRPr dirty="0"/>
          </a:p>
        </p:txBody>
      </p:sp>
      <p:sp>
        <p:nvSpPr>
          <p:cNvPr id="160" name="Google Shape;160;p30"/>
          <p:cNvSpPr txBox="1">
            <a:spLocks noGrp="1"/>
          </p:cNvSpPr>
          <p:nvPr>
            <p:ph type="body" idx="1"/>
          </p:nvPr>
        </p:nvSpPr>
        <p:spPr>
          <a:xfrm>
            <a:off x="393150" y="1891825"/>
            <a:ext cx="8310000" cy="26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i-FI" dirty="0"/>
              <a:t>Tutkimuksen tavoitteena oli selvittää opiskelutilanteeseen, opiskelijan taloudelliseen ja sosiaaliseen tilanteeseen ja kulutustottumuksiin liittyviä asioita.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i-FI" dirty="0"/>
              <a:t>Kohderyhmänä olivat suomalaiset opiskelijat toiselta asteelta korkea-asteelle.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i-FI" dirty="0"/>
              <a:t>Tiedonkeruu toteutettiin jakamalla tutkimuslinkkiä Frank </a:t>
            </a:r>
            <a:r>
              <a:rPr lang="fi-FI" dirty="0" err="1"/>
              <a:t>Studentsin</a:t>
            </a:r>
            <a:r>
              <a:rPr lang="fi-FI" dirty="0"/>
              <a:t> sovelluksessa.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i-FI" dirty="0"/>
              <a:t>Tiedonkeruuaika oli 19.3.2025–2.4.2025.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i-FI" dirty="0"/>
              <a:t>Tutkimukseen vastasi 3541 opiskelijaa.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1FACE60-F715-4FA0-C8CE-35CB408AC97F}"/>
              </a:ext>
            </a:extLst>
          </p:cNvPr>
          <p:cNvSpPr txBox="1"/>
          <p:nvPr/>
        </p:nvSpPr>
        <p:spPr>
          <a:xfrm>
            <a:off x="6831700" y="4674026"/>
            <a:ext cx="1526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23900"/>
            <a:endParaRPr lang="fi-FI" sz="800" b="0" i="0" dirty="0">
              <a:solidFill>
                <a:schemeClr val="accent1"/>
              </a:solidFill>
              <a:latin typeface="Montserrat Medium" pitchFamily="2" charset="77"/>
              <a:cs typeface="Calibri Light" panose="020F0302020204030204" pitchFamily="34" charset="0"/>
            </a:endParaRPr>
          </a:p>
          <a:p>
            <a:pPr defTabSz="723900"/>
            <a:r>
              <a:rPr lang="fi-FI" sz="800" dirty="0">
                <a:solidFill>
                  <a:srgbClr val="364FFF"/>
                </a:solidFill>
                <a:latin typeface="Montserrat Medium" pitchFamily="2" charset="77"/>
                <a:cs typeface="Calibri Light" panose="020F0302020204030204" pitchFamily="34" charset="0"/>
              </a:rPr>
              <a:t>ISO 20252:2019 sertifioitu</a:t>
            </a:r>
            <a:endParaRPr lang="fi-FI" sz="800" b="0" i="0" dirty="0">
              <a:solidFill>
                <a:schemeClr val="accent1"/>
              </a:solidFill>
              <a:latin typeface="Montserrat Medium" pitchFamily="2" charset="77"/>
              <a:cs typeface="Calibri Light" panose="020F03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F88AA14-CE1F-4CE5-C74C-F0CAAC901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436" y="4275493"/>
            <a:ext cx="737087" cy="7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 descr="Kuva, joka sisältää kohteen teksti, juliste, Fontti, muotoilu&#10;&#10;Kuvaus luotu automaattisesti">
            <a:extLst>
              <a:ext uri="{FF2B5EF4-FFF2-40B4-BE49-F238E27FC236}">
                <a16:creationId xmlns:a16="http://schemas.microsoft.com/office/drawing/2014/main" id="{244AC998-518F-0E6C-1A46-6A1374132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827" y="4332157"/>
            <a:ext cx="312050" cy="680423"/>
          </a:xfrm>
          <a:prstGeom prst="rect">
            <a:avLst/>
          </a:prstGeom>
        </p:spPr>
      </p:pic>
      <p:sp>
        <p:nvSpPr>
          <p:cNvPr id="12" name="Dian numeron paikkamerkki 18">
            <a:extLst>
              <a:ext uri="{FF2B5EF4-FFF2-40B4-BE49-F238E27FC236}">
                <a16:creationId xmlns:a16="http://schemas.microsoft.com/office/drawing/2014/main" id="{B02EA15F-8CE4-2DFA-5ED7-099E4899FC21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2" name="Dian numeron paikkamerkki 18">
            <a:extLst>
              <a:ext uri="{FF2B5EF4-FFF2-40B4-BE49-F238E27FC236}">
                <a16:creationId xmlns:a16="http://schemas.microsoft.com/office/drawing/2014/main" id="{36406B9D-D8D4-355B-98C3-311124DCA319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F6C9055-108B-FEF8-2BF6-8EC439C5F494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F2485-07ED-BE74-DBA0-2F655BB7D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BEED18BF-A62A-9A64-0D5E-8FE6BBF0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300" dirty="0"/>
              <a:t>Syyt taloudellisen tilanteen huonontumiseen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7824BAFA-9AF6-F73D-B494-B8741B55D655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20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28240D1-DABD-B31E-8A10-3AAFC0EEC33F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6D6CD307-50E8-89B8-59C4-DFDB4748E13D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Mistä syistä taloudellinen tilanteesi on huonontunut?</a:t>
            </a:r>
          </a:p>
        </p:txBody>
      </p:sp>
      <p:sp>
        <p:nvSpPr>
          <p:cNvPr id="6" name="Tekstin paikkamerkki 8">
            <a:extLst>
              <a:ext uri="{FF2B5EF4-FFF2-40B4-BE49-F238E27FC236}">
                <a16:creationId xmlns:a16="http://schemas.microsoft.com/office/drawing/2014/main" id="{1930F48E-A64B-B1D5-1575-FD5B694A8A80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Taloudellinen tilanne huonontunut, n=1714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58DE30EA-06E2-F25E-E00E-F7AD8C7F0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859221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2C0B38FF-346D-5AD8-F22F-BB8AB3EE9BF7}"/>
              </a:ext>
            </a:extLst>
          </p:cNvPr>
          <p:cNvSpPr txBox="1"/>
          <p:nvPr/>
        </p:nvSpPr>
        <p:spPr>
          <a:xfrm>
            <a:off x="6408587" y="1079719"/>
            <a:ext cx="1648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latin typeface="Montserrat Medium" panose="00000600000000000000" pitchFamily="2" charset="0"/>
              </a:rPr>
              <a:t>48 %:lla vastaajista huonontunut taloudellinen tilanne.</a:t>
            </a:r>
          </a:p>
        </p:txBody>
      </p:sp>
    </p:spTree>
    <p:extLst>
      <p:ext uri="{BB962C8B-B14F-4D97-AF65-F5344CB8AC3E}">
        <p14:creationId xmlns:p14="http://schemas.microsoft.com/office/powerpoint/2010/main" val="3994854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B4544-6BF6-4DCF-42E6-D5E2565BE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E7F34171-DA35-6500-3BDD-E216B358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400" dirty="0"/>
              <a:t>Arvio tilanteen muutoksesta vuoden aikana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95A2BAF1-7AB8-5DC7-57BA-853BAA80DE69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21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30BFA76-BC5B-70AD-2410-5D35E0B5BE94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DDCC9268-4BBE-B86C-6A0D-28C3026FC52A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Miten arvioit oman taloudellisen tilanteesi muuttuvan tulevan vuoden aikana?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08995970-2D9A-DC61-AF75-8FBB80BEE9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671122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01E98DA6-0412-44CD-5451-3C00409BAB43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34EAA528-B819-9AD9-B1D4-2BE73C196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120846"/>
              </p:ext>
            </p:extLst>
          </p:nvPr>
        </p:nvGraphicFramePr>
        <p:xfrm>
          <a:off x="6517650" y="1645777"/>
          <a:ext cx="1067373" cy="2461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791">
                  <a:extLst>
                    <a:ext uri="{9D8B030D-6E8A-4147-A177-3AD203B41FA5}">
                      <a16:colId xmlns:a16="http://schemas.microsoft.com/office/drawing/2014/main" val="350078396"/>
                    </a:ext>
                  </a:extLst>
                </a:gridCol>
                <a:gridCol w="355791">
                  <a:extLst>
                    <a:ext uri="{9D8B030D-6E8A-4147-A177-3AD203B41FA5}">
                      <a16:colId xmlns:a16="http://schemas.microsoft.com/office/drawing/2014/main" val="183227782"/>
                    </a:ext>
                  </a:extLst>
                </a:gridCol>
                <a:gridCol w="355791">
                  <a:extLst>
                    <a:ext uri="{9D8B030D-6E8A-4147-A177-3AD203B41FA5}">
                      <a16:colId xmlns:a16="http://schemas.microsoft.com/office/drawing/2014/main" val="1637868595"/>
                    </a:ext>
                  </a:extLst>
                </a:gridCol>
              </a:tblGrid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497084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2210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83270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3126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67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68995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1228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89426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52787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45313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086012"/>
                  </a:ext>
                </a:extLst>
              </a:tr>
            </a:tbl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502A3AC6-2D99-70F4-085A-8E79D26B950C}"/>
              </a:ext>
            </a:extLst>
          </p:cNvPr>
          <p:cNvSpPr txBox="1"/>
          <p:nvPr/>
        </p:nvSpPr>
        <p:spPr>
          <a:xfrm>
            <a:off x="6472571" y="1410718"/>
            <a:ext cx="43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latin typeface="Montserrat Medium" panose="00000600000000000000" pitchFamily="2" charset="0"/>
              </a:rPr>
              <a:t>KA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AF159F3-AADA-B468-6BE0-CD8A75A7F494}"/>
              </a:ext>
            </a:extLst>
          </p:cNvPr>
          <p:cNvSpPr txBox="1"/>
          <p:nvPr/>
        </p:nvSpPr>
        <p:spPr>
          <a:xfrm>
            <a:off x="7210899" y="1412288"/>
            <a:ext cx="40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latin typeface="Montserrat Medium" panose="00000600000000000000" pitchFamily="2" charset="0"/>
              </a:rPr>
              <a:t>1+2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971EFF8-7653-0591-5605-D264850DF17D}"/>
              </a:ext>
            </a:extLst>
          </p:cNvPr>
          <p:cNvSpPr txBox="1"/>
          <p:nvPr/>
        </p:nvSpPr>
        <p:spPr>
          <a:xfrm>
            <a:off x="6819524" y="1407476"/>
            <a:ext cx="43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latin typeface="Montserrat Medium" panose="00000600000000000000" pitchFamily="2" charset="0"/>
              </a:rPr>
              <a:t>5+4</a:t>
            </a:r>
          </a:p>
        </p:txBody>
      </p:sp>
    </p:spTree>
    <p:extLst>
      <p:ext uri="{BB962C8B-B14F-4D97-AF65-F5344CB8AC3E}">
        <p14:creationId xmlns:p14="http://schemas.microsoft.com/office/powerpoint/2010/main" val="751253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11F16-E5A1-A86E-7604-490FA78F2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595E3324-9ADB-5C1D-8635-E76C5688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Syyt arvioon tilanteen parantumisesta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C0A6FABF-7DF7-FE5E-44CD-4632CE7BD57D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22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2CCC5DB-9CA0-FEAA-3EE1-73635F9512F8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E70F02E0-3DC0-3D48-7E40-6CA02DC164DD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Mistä syistä arvioit taloudellisen tilanteesi parantuvan?</a:t>
            </a:r>
          </a:p>
        </p:txBody>
      </p:sp>
      <p:sp>
        <p:nvSpPr>
          <p:cNvPr id="6" name="Tekstin paikkamerkki 8">
            <a:extLst>
              <a:ext uri="{FF2B5EF4-FFF2-40B4-BE49-F238E27FC236}">
                <a16:creationId xmlns:a16="http://schemas.microsoft.com/office/drawing/2014/main" id="{BFE74BFC-981D-C6DB-FED0-DE54036C9636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Arvioi taloudellisen tilanteen parantuvan, n=1431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02ADCCF6-1E59-EE19-38F2-5551E6A78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872672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11CAC783-BEA2-04F4-5C6C-BB17C0266942}"/>
              </a:ext>
            </a:extLst>
          </p:cNvPr>
          <p:cNvSpPr txBox="1"/>
          <p:nvPr/>
        </p:nvSpPr>
        <p:spPr>
          <a:xfrm>
            <a:off x="6408587" y="1079719"/>
            <a:ext cx="1648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latin typeface="Montserrat Medium" panose="00000600000000000000" pitchFamily="2" charset="0"/>
              </a:rPr>
              <a:t>40 % vastaajista arvioi taloudellisen tilanteen parantuvan.</a:t>
            </a:r>
          </a:p>
        </p:txBody>
      </p:sp>
    </p:spTree>
    <p:extLst>
      <p:ext uri="{BB962C8B-B14F-4D97-AF65-F5344CB8AC3E}">
        <p14:creationId xmlns:p14="http://schemas.microsoft.com/office/powerpoint/2010/main" val="4148162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CB47F-39C0-B04C-F5C8-479B5CEEE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0727340F-B6FB-4B9C-3B74-46433F57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Syyt arvioon tilanteen huonontumisesta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B209E273-1478-DBA7-2A4B-18EAE6D2C38C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23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210B25D-A981-654B-0537-847D1C70BB1E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44000B40-DCA5-4BBD-3A2B-8E05A8B9FD9B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Mistä syistä arvioit taloudellisen tilanteesi huonontuvan?</a:t>
            </a:r>
          </a:p>
        </p:txBody>
      </p:sp>
      <p:sp>
        <p:nvSpPr>
          <p:cNvPr id="6" name="Tekstin paikkamerkki 8">
            <a:extLst>
              <a:ext uri="{FF2B5EF4-FFF2-40B4-BE49-F238E27FC236}">
                <a16:creationId xmlns:a16="http://schemas.microsoft.com/office/drawing/2014/main" id="{D1D26BD5-8FFE-F78F-E2EB-95FB260AE9F5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Arvioi taloudellisen tilanteen huonontuvan, n=678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118BAC54-7D2C-44B0-E314-0285BAC71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2233393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8D5BA963-4E1E-8C5F-26B5-5F4ABAB7B4E0}"/>
              </a:ext>
            </a:extLst>
          </p:cNvPr>
          <p:cNvSpPr txBox="1"/>
          <p:nvPr/>
        </p:nvSpPr>
        <p:spPr>
          <a:xfrm>
            <a:off x="6408587" y="1079719"/>
            <a:ext cx="1648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latin typeface="Montserrat Medium" panose="00000600000000000000" pitchFamily="2" charset="0"/>
              </a:rPr>
              <a:t>19 % vastaajista arvioi taloudellisen tilanteen huonontuvan.</a:t>
            </a:r>
          </a:p>
        </p:txBody>
      </p:sp>
    </p:spTree>
    <p:extLst>
      <p:ext uri="{BB962C8B-B14F-4D97-AF65-F5344CB8AC3E}">
        <p14:creationId xmlns:p14="http://schemas.microsoft.com/office/powerpoint/2010/main" val="1422289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8FDE9-248D-3597-B518-24F891628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1D29C2AC-FFC1-F8F2-3C56-FACD2608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Tärkein tulonlähde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E1D0FE80-6196-ABC8-9694-88AE20A17B23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24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8DF603B-4D78-2EB6-6E2D-E0CC4A77C7CC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42B81A32-3040-A060-ACAE-DE0E80DF84EE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Mikä on tärkein tai pääasiallinen tulonlähteesi?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F800E183-5683-2163-26C7-A2101D90F0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857441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98EF7F82-3D3E-9E28-BCAF-626763402890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  <p:sp>
        <p:nvSpPr>
          <p:cNvPr id="12" name="Pyöristetty suorakulmio 30">
            <a:extLst>
              <a:ext uri="{FF2B5EF4-FFF2-40B4-BE49-F238E27FC236}">
                <a16:creationId xmlns:a16="http://schemas.microsoft.com/office/drawing/2014/main" id="{A61B0725-5B5B-DB55-C0C6-30520BC15B22}"/>
              </a:ext>
            </a:extLst>
          </p:cNvPr>
          <p:cNvSpPr/>
          <p:nvPr/>
        </p:nvSpPr>
        <p:spPr>
          <a:xfrm>
            <a:off x="6768061" y="2316920"/>
            <a:ext cx="2068642" cy="1753718"/>
          </a:xfrm>
          <a:prstGeom prst="roundRect">
            <a:avLst/>
          </a:prstGeom>
          <a:solidFill>
            <a:schemeClr val="tx2"/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+mn-ea"/>
                <a:cs typeface="Calibri Light" panose="020F0302020204030204" pitchFamily="34" charset="0"/>
              </a:rPr>
              <a:t>Esimerkkivastauksia</a:t>
            </a:r>
            <a:r>
              <a:rPr lang="fi-FI" sz="800" b="1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 yleisimmistä Muu-vastauksista:</a:t>
            </a:r>
            <a:endParaRPr kumimoji="0" lang="fi-FI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+mn-ea"/>
              <a:cs typeface="Calibri Light" panose="020F030202020403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+mn-ea"/>
                <a:cs typeface="Calibri Light" panose="020F0302020204030204" pitchFamily="34" charset="0"/>
              </a:rPr>
              <a:t>Aikuiskoulutustuki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Kuntoutusraha/kuntoutustuki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Toimeentulotuki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Työttömyysetuus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Tuki/Kelan tuki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+mn-ea"/>
                <a:cs typeface="Calibri Light" panose="020F0302020204030204" pitchFamily="34" charset="0"/>
              </a:rPr>
              <a:t>Säästöt</a:t>
            </a:r>
          </a:p>
        </p:txBody>
      </p:sp>
    </p:spTree>
    <p:extLst>
      <p:ext uri="{BB962C8B-B14F-4D97-AF65-F5344CB8AC3E}">
        <p14:creationId xmlns:p14="http://schemas.microsoft.com/office/powerpoint/2010/main" val="2245296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7E2AD-4D26-B778-B2D8-6D18BA57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9E69C5D7-EBFB-1A7E-EC82-1452A40D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Työskentely opintojen ohella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A0480E40-9A2A-ED57-AB37-E4CEC7559D3E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25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35FBFC5-ED3D-18D9-09D4-B5335EC8F5D1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D9A47F68-4561-5EF5-F50E-3846D5237048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Työskenteletkö tällä hetkellä opintojen ohella?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7DC54A70-2F38-892D-CD54-04BEBE2C4F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3936568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320F8F67-91AB-E05A-536A-0A3717710FC4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220722EB-C6CC-9F57-0264-2DB4015FE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443"/>
              </p:ext>
            </p:extLst>
          </p:nvPr>
        </p:nvGraphicFramePr>
        <p:xfrm>
          <a:off x="6517650" y="1645777"/>
          <a:ext cx="355791" cy="2461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791">
                  <a:extLst>
                    <a:ext uri="{9D8B030D-6E8A-4147-A177-3AD203B41FA5}">
                      <a16:colId xmlns:a16="http://schemas.microsoft.com/office/drawing/2014/main" val="350078396"/>
                    </a:ext>
                  </a:extLst>
                </a:gridCol>
              </a:tblGrid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497084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2210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83270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3126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67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68995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1228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89426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52787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45313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086012"/>
                  </a:ext>
                </a:extLst>
              </a:tr>
            </a:tbl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9BF2A7A0-399C-57C7-C0B6-7E5CBEDDCCE3}"/>
              </a:ext>
            </a:extLst>
          </p:cNvPr>
          <p:cNvSpPr txBox="1"/>
          <p:nvPr/>
        </p:nvSpPr>
        <p:spPr>
          <a:xfrm>
            <a:off x="6450086" y="1410718"/>
            <a:ext cx="49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latin typeface="Montserrat Medium" panose="00000600000000000000" pitchFamily="2" charset="0"/>
              </a:rPr>
              <a:t>Kyllä</a:t>
            </a:r>
          </a:p>
        </p:txBody>
      </p:sp>
    </p:spTree>
    <p:extLst>
      <p:ext uri="{BB962C8B-B14F-4D97-AF65-F5344CB8AC3E}">
        <p14:creationId xmlns:p14="http://schemas.microsoft.com/office/powerpoint/2010/main" val="856026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0B1C-96AF-9E50-7F30-8290CB478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810DF905-65EC-972A-BD6C-6EDA2A4E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Omat sijoitukset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91B2D0DE-53AF-5A22-D9AE-B2EA39344DF8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26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63D96B2-EBD5-4709-4A41-CB6F44CB181F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4B7649E0-916E-DA97-5B2D-45E753903A28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Onko sinulla omia sijoituksia?</a:t>
            </a:r>
          </a:p>
        </p:txBody>
      </p:sp>
      <p:sp>
        <p:nvSpPr>
          <p:cNvPr id="6" name="Tekstin paikkamerkki 8">
            <a:extLst>
              <a:ext uri="{FF2B5EF4-FFF2-40B4-BE49-F238E27FC236}">
                <a16:creationId xmlns:a16="http://schemas.microsoft.com/office/drawing/2014/main" id="{9D9BA0CA-8E58-C5FE-AC41-462A6362C2EA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vastaajat, n=3541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CEEF94D3-A862-6975-E75C-C045AA5FD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214132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8214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D2811-38A9-4A4B-EE14-64EE6090F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F25A5603-31B8-2B61-5CA0-C344D428B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Asumistilanne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719BB517-B601-6054-B1EB-5B685D58969C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27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92EC927-4112-7A7F-D20B-98E50061C7DD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1FB9902B-C1C4-7778-ABAF-0D033A000F1D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Mikä on tällä hetkellä asumistilanteesi?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A8ADA926-07DE-DC1C-7135-CF68D5D94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898445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F10756A9-6282-DF76-64C6-AEB5ABEFB566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3134094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784B4-6C41-2C6C-6E27-717967637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0801DA21-7589-5E6E-8F55-7BA94A9A5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Asuuko muiden kanssa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7F021374-620B-CE4C-ED72-328878774B8C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28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3F92FD8-AAD9-E6A9-5272-CB8A0519BCA4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FEE4B343-B4DE-873D-467F-44C3AF42DC70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Asuuko kanssasi muita?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A3EE93FA-D811-94CB-EF56-8C6554A36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661654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F5537C14-EAF3-405B-AD60-8E2CE465F7B4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3763804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1649C-B0BF-AC5E-D158-D6B08577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CDFBDC20-891B-A809-3B76-AF354CDD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Arvio nykyisessä asunnossa asumisesta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09A20A51-1ED3-D3D0-4177-CE3AD18277A9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29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4CD7EEC-8CD5-58B8-A861-8623DEA47B59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7D92BEA1-017B-1677-1BE7-3598A33CE4E6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Arvioitko asuvasi nykyisessä asunnossasi vielä…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5BE641D6-594C-9E44-BBBB-14B031C913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696258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13FE8C35-5342-860E-6DCA-771687E37278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7715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287199B0-20F6-133B-3C3C-F21FF688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Opiskelutilanne</a:t>
            </a:r>
          </a:p>
        </p:txBody>
      </p:sp>
    </p:spTree>
    <p:extLst>
      <p:ext uri="{BB962C8B-B14F-4D97-AF65-F5344CB8AC3E}">
        <p14:creationId xmlns:p14="http://schemas.microsoft.com/office/powerpoint/2010/main" val="3891067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8D0D3-1021-1036-83BD-0A97F701F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8F4E0788-32ED-6D1A-C912-82FE2B42C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Ajokortti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9BEF2C8C-5832-0236-3DF9-A50E46E42087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30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4B66BCD-31FD-436B-B5F7-4418B45CE5BE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3661AC5C-0EC8-29B0-E9D1-957C865B4A40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Onko sinulla ajokortti?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1CBFCFBA-D551-79D5-7785-EBD0A2795C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5194741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CC844B94-E1CD-4E56-012B-E149A119AD6A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1675728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E818F-2C40-4D9F-9113-907F39B46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63F3EA4C-FC1C-87C7-337C-172CE0AF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Oma auto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F8D60F8B-2F6B-C1E1-4242-29B87B44C15F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31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47ABB6B-59D9-ECFF-663C-D43242559AB1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0C255BDD-D770-E931-E99D-9E3E02F6B7ED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Onko sinulla oma auto?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F79803B3-5DA3-369F-40D1-715386A6EB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5248619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5F3AE04A-8E3C-010D-A883-12FF0DB10EEB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504881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FB3A-4699-BEA8-886B-AB7FCFAF9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F883DDAE-60E3-743A-FA40-882A09B6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Ammattiliittoon kuuluminen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6F450FD2-4085-306B-A00E-7D66E181631B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32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83A91EA-7A03-D5E4-57F2-3B80FEFF9220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BF4CC291-56E1-0FF2-E201-D15518D24B6A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Kuulutko jo johonkin ammattiliittoon?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D7921C2F-2697-1F29-210B-9746E83401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839481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66F1B225-F133-08BF-CE17-7DE02FFF9B9D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4293438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4D53B-4BD9-B05A-000D-6E54CA14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83D3ACE0-F0B3-0D1B-016E-A5594270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Aikeet liittyä ammattiliittoon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5B1D5B45-81F7-BCB0-C482-E757D7A2BE2F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33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8EC2D2A-16E4-CB8F-A96A-B02CE362587D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B5DFCD93-6081-FAC6-2684-A726BBE79DAC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Oletko aikeissa liittyä viimeistään opintojesi jälkeen johonkin ammattiliittoon?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C1CA977D-EB6D-D52D-40B6-E9EC890A9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77075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872BA48D-36E7-A37A-1BC6-A09349823B4B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Ei kuulu ammattiliittoon</a:t>
            </a:r>
          </a:p>
        </p:txBody>
      </p:sp>
    </p:spTree>
    <p:extLst>
      <p:ext uri="{BB962C8B-B14F-4D97-AF65-F5344CB8AC3E}">
        <p14:creationId xmlns:p14="http://schemas.microsoft.com/office/powerpoint/2010/main" val="1819907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D6FC2-8B43-4F42-2EBD-93B4EE3BD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ED208E29-2D10-6193-420D-041B55FD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Kiinnostus yrittäjyyteen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89618901-33E0-AF1E-A0F5-6EEAFF63047B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34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4DF15D2-8AFE-35E7-5645-9EED5D564251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00130D1F-FA70-C8DF-2140-2226E667F881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Oletko kiinnostunut yrittäjyydestä?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7CCDF7A6-2C3B-D896-F393-F777A28B6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1722591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12FB7D2A-A7A7-86EC-7EFF-76CC2760F93D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2541656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45D78-34B1-F5CD-32BF-F36B20C1B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7EAFD0D1-F2F8-F426-FB57-7B14A1F2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Kulutustottumukset</a:t>
            </a:r>
          </a:p>
        </p:txBody>
      </p:sp>
    </p:spTree>
    <p:extLst>
      <p:ext uri="{BB962C8B-B14F-4D97-AF65-F5344CB8AC3E}">
        <p14:creationId xmlns:p14="http://schemas.microsoft.com/office/powerpoint/2010/main" val="3048445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0A6AA-DC7C-5385-4E39-51B6A0B6F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932C6F-4BB9-75A6-E6E9-DBC80B4B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Päähuomiot kulutustottumuksista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383C58B-1FC9-A986-12F4-2D01B744F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507" y="1735325"/>
            <a:ext cx="8832493" cy="2652300"/>
          </a:xfrm>
        </p:spPr>
        <p:txBody>
          <a:bodyPr>
            <a:noAutofit/>
          </a:bodyPr>
          <a:lstStyle/>
          <a:p>
            <a:r>
              <a:rPr lang="fi-FI" sz="1050" dirty="0"/>
              <a:t>Opiskelijoiden taloudellisissa tilanteissa on suuria eroja: 18-24-vuotiaista opiskelijoista 25 % pystyy käyttämään kuukausittain asumiskustannusten jälkeen 500 € – 999 € muuhun kulutukseen ja 5 % pystyy käyttämään vähintään 1000 €, mutta valtaosa, 46 % kuluttaa muuhun kuin asumiseen 200 € – 499 € kuukaudessa.</a:t>
            </a:r>
          </a:p>
          <a:p>
            <a:r>
              <a:rPr lang="fi-FI" sz="1050" dirty="0"/>
              <a:t>Hintoja vertaillaan ennen ostopäätöksiä usein tai aina.</a:t>
            </a:r>
          </a:p>
          <a:p>
            <a:r>
              <a:rPr lang="fi-FI" sz="1050" dirty="0"/>
              <a:t>Eniten rahaa asumisen jälkeen menee ruokaan ja päivittäistavaroihin. </a:t>
            </a:r>
          </a:p>
          <a:p>
            <a:r>
              <a:rPr lang="fi-FI" sz="1050" dirty="0"/>
              <a:t>Suuria hankintoja aikoo tehdä noin puolet seuraavan kuuden kuukauden aikana, suurimmat hankinnat liittyvät matkustamiseen ja elektroniikkaan.</a:t>
            </a:r>
          </a:p>
          <a:p>
            <a:r>
              <a:rPr lang="fi-FI" sz="1050" dirty="0"/>
              <a:t>Reilu puolet laittaa myös säästöön rahaa, suurin osa tosin 1-50€  kuukaudessa.</a:t>
            </a:r>
          </a:p>
          <a:p>
            <a:r>
              <a:rPr lang="fi-FI" sz="1050" dirty="0"/>
              <a:t>Taloudellinen tilanne on vaikuttanut kulutustottumuksiin, noin 60 % on vähentänyt kulutusta viimeisen vuoden aikana.</a:t>
            </a:r>
          </a:p>
          <a:p>
            <a:r>
              <a:rPr lang="fi-FI" sz="1050" dirty="0"/>
              <a:t>Eniten ostopäätöksiin vaikuttavat hinta (89 %), toiseksi eniten laatu (65 %). Kestävyys ja eettisyys vaikuttaa paljon 37 %:</a:t>
            </a:r>
            <a:r>
              <a:rPr lang="fi-FI" sz="1050" dirty="0" err="1"/>
              <a:t>lle</a:t>
            </a:r>
            <a:r>
              <a:rPr lang="fi-FI" sz="1050" dirty="0"/>
              <a:t>.</a:t>
            </a:r>
          </a:p>
          <a:p>
            <a:r>
              <a:rPr lang="fi-FI" sz="1050" dirty="0"/>
              <a:t>Vajaa puolet matkustaa ulkomaille vähintään kerran vuodessa ja reilu puolet matkustaa opiskelupaikkakunnan ulkopuolelle vähintään 5 kertaa vuodessa.</a:t>
            </a:r>
          </a:p>
          <a:p>
            <a:pPr lvl="1"/>
            <a:r>
              <a:rPr lang="fi-FI" sz="900" b="1" dirty="0"/>
              <a:t>Kuitenkin 2 % kaikista ja jopa 4 % kaikista alle 18-vuotiaista opiskelijoista ei koskaan matkusta opiskelupaikkakuntansa ulkopuolelle</a:t>
            </a:r>
          </a:p>
          <a:p>
            <a:r>
              <a:rPr lang="fi-FI" sz="1050" dirty="0"/>
              <a:t>Kestävä kulutus on opiskelijoille tärkeää (88 %:lle vastaajista melko tai erittäin tärkeää).</a:t>
            </a:r>
          </a:p>
          <a:p>
            <a:r>
              <a:rPr lang="fi-FI" sz="1050" dirty="0"/>
              <a:t>Yli 80 % vastaajista ostaa käytettyjä tuotteita vähintään muutaman kerran vuodessa.</a:t>
            </a:r>
          </a:p>
          <a:p>
            <a:r>
              <a:rPr lang="fi-FI" sz="1050" dirty="0"/>
              <a:t>14 % käyttää yhteiskäyttöpalveluita tai vuokraa tavaroita ja 50 % on kiinnostunut näistä tavoista.</a:t>
            </a:r>
          </a:p>
        </p:txBody>
      </p:sp>
    </p:spTree>
    <p:extLst>
      <p:ext uri="{BB962C8B-B14F-4D97-AF65-F5344CB8AC3E}">
        <p14:creationId xmlns:p14="http://schemas.microsoft.com/office/powerpoint/2010/main" val="3437628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FE8E8-C972-AFDF-B0BF-530ECAD6B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F23B271C-1127-B2BA-9004-35655856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Rahankäyttö muuhun kuin asumiseen 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DAE90982-0D90-C085-E65A-1DA332DB5ACF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37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6700F60-9B12-6756-844B-81BE3FECF582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9BF757BB-5D8E-AF37-1E1A-DCEC80F7B556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Paljonko arvioit käyttäväsi rahaa kuukaudessa muuhun kuin asumiseen?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BB430C30-EEAA-329A-0E5E-4A7EBBB38F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3599820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BE589062-50C1-C932-B192-844AB2E89D14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774233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85F48-67A8-A26B-E115-5925CCB0B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781A4D4B-1A2F-813A-9D1D-45924C743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10029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tsikko 2">
            <a:extLst>
              <a:ext uri="{FF2B5EF4-FFF2-40B4-BE49-F238E27FC236}">
                <a16:creationId xmlns:a16="http://schemas.microsoft.com/office/drawing/2014/main" id="{9F3BB3BF-5849-17B8-4F3D-2BB6BE12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Eniten rahaa asumisen jälkeen</a:t>
            </a:r>
          </a:p>
        </p:txBody>
      </p:sp>
      <p:sp>
        <p:nvSpPr>
          <p:cNvPr id="4" name="Dian numeron paikkamerkki 18">
            <a:extLst>
              <a:ext uri="{FF2B5EF4-FFF2-40B4-BE49-F238E27FC236}">
                <a16:creationId xmlns:a16="http://schemas.microsoft.com/office/drawing/2014/main" id="{EA5A0DFA-2D80-5A4B-08F8-90BA04007D2C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38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363B24D-7682-F982-586A-D3F24FB86672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6" name="Tekstin paikkamerkki 8">
            <a:extLst>
              <a:ext uri="{FF2B5EF4-FFF2-40B4-BE49-F238E27FC236}">
                <a16:creationId xmlns:a16="http://schemas.microsoft.com/office/drawing/2014/main" id="{AED0B56B-2AF2-7B93-9CFF-4D898362A6F2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Mihin koet käyttäväsi eniten rahaa asumisen jälkeen? Valitse kolme tärkeintä.</a:t>
            </a:r>
          </a:p>
        </p:txBody>
      </p:sp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0DF81CA3-727A-591F-0167-63C71357A35C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vastaajat, n=3541</a:t>
            </a:r>
          </a:p>
        </p:txBody>
      </p:sp>
      <p:sp>
        <p:nvSpPr>
          <p:cNvPr id="11" name="Pyöristetty suorakulmio 30">
            <a:extLst>
              <a:ext uri="{FF2B5EF4-FFF2-40B4-BE49-F238E27FC236}">
                <a16:creationId xmlns:a16="http://schemas.microsoft.com/office/drawing/2014/main" id="{DB9310D6-EC5C-9424-00D4-C7173096A930}"/>
              </a:ext>
            </a:extLst>
          </p:cNvPr>
          <p:cNvSpPr/>
          <p:nvPr/>
        </p:nvSpPr>
        <p:spPr>
          <a:xfrm>
            <a:off x="4586990" y="2496801"/>
            <a:ext cx="2068642" cy="1753718"/>
          </a:xfrm>
          <a:prstGeom prst="round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+mn-ea"/>
                <a:cs typeface="Calibri Light" panose="020F0302020204030204" pitchFamily="34" charset="0"/>
              </a:rPr>
              <a:t>Esimerkkivastauksia</a:t>
            </a:r>
            <a:r>
              <a:rPr lang="fi-FI" sz="800" b="1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 yleisimmistä Muihin tuotteisiin tai palveluihin -vastauksista:</a:t>
            </a:r>
            <a:endParaRPr kumimoji="0" lang="fi-FI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+mn-ea"/>
              <a:cs typeface="Calibri Light" panose="020F030202020403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+mn-ea"/>
                <a:cs typeface="Calibri Light" panose="020F0302020204030204" pitchFamily="34" charset="0"/>
              </a:rPr>
              <a:t>Harrastukset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Lemmikit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Liikunta/urheilu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Lääkkeet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Lasten kulut</a:t>
            </a:r>
          </a:p>
        </p:txBody>
      </p: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28DC5170-9427-B724-F093-4F83707223D7}"/>
              </a:ext>
            </a:extLst>
          </p:cNvPr>
          <p:cNvCxnSpPr>
            <a:cxnSpLocks/>
          </p:cNvCxnSpPr>
          <p:nvPr/>
        </p:nvCxnSpPr>
        <p:spPr>
          <a:xfrm>
            <a:off x="3964899" y="4137282"/>
            <a:ext cx="52466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105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383A8-C65B-1E07-6D39-18053AA95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E88C303D-2B57-EE13-B42E-AA97895F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Säästöön/sijoituksiin kuukaudessa 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5949C7CD-4D8D-ECE4-4409-914FD58801B3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39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BF9982E-A78B-5DF6-603B-A4F721AE803A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26B054B2-DCB9-7516-1692-32C7D0436F1E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Paljonko laitat säästöön tai sijoituksiin kuukaudessa?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9472011B-3480-80D9-9161-2F47D29E7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585277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0FF33EE4-09D9-BE39-C33C-7C32C4275941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42319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73254-E3A6-09AC-9EB2-19CB37BF8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CDE042-482D-D103-BD61-E199AC31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49" y="1162625"/>
            <a:ext cx="8175117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Päähuomiot vastanneiden opiskelutilanteesta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467BE0-CE24-30D8-253C-A2500911B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150" y="1891825"/>
            <a:ext cx="8293650" cy="26523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fi-FI" sz="1100" dirty="0"/>
              <a:t>Kyselyyn vastanneista kaksi kolmesta opiskelee tällä hetkellä yliopistossa tai ammattikorkeakoulussa. </a:t>
            </a:r>
          </a:p>
          <a:p>
            <a:pPr>
              <a:lnSpc>
                <a:spcPct val="120000"/>
              </a:lnSpc>
            </a:pPr>
            <a:r>
              <a:rPr lang="fi-FI" sz="1100" dirty="0"/>
              <a:t>Yliopistossa olevista noin puolet suorittaa alempaa ja puolet ylempää korkeakoulututkintoa.</a:t>
            </a:r>
          </a:p>
          <a:p>
            <a:pPr>
              <a:lnSpc>
                <a:spcPct val="120000"/>
              </a:lnSpc>
            </a:pPr>
            <a:r>
              <a:rPr lang="fi-FI" sz="1100" dirty="0"/>
              <a:t>Ammattikorkeakouluopiskelijoista yhdeksän kymmenestä suorittaa ammattikorkeakoulututkintoa.</a:t>
            </a:r>
          </a:p>
          <a:p>
            <a:pPr>
              <a:lnSpc>
                <a:spcPct val="120000"/>
              </a:lnSpc>
            </a:pPr>
            <a:r>
              <a:rPr lang="fi-FI" sz="1100" dirty="0"/>
              <a:t>Neljä opiskelluinta alaa ovat liiketalous- ja kauppatieteet, lääketiede ja terveysala, tekniikka- ja insinööritieteet sekä sosiaali- ja terveysala. Yleisesti opiskelijat ovat jakautuneet tasaisesti eri alojen kesken.</a:t>
            </a:r>
          </a:p>
          <a:p>
            <a:pPr>
              <a:lnSpc>
                <a:spcPct val="120000"/>
              </a:lnSpc>
            </a:pPr>
            <a:r>
              <a:rPr lang="fi-FI" sz="1100" dirty="0"/>
              <a:t>Suurin osa opiskelijoista on ensimmäisen tai toisen vuoden opiskelijoita.</a:t>
            </a:r>
          </a:p>
          <a:p>
            <a:pPr>
              <a:lnSpc>
                <a:spcPct val="120000"/>
              </a:lnSpc>
            </a:pPr>
            <a:r>
              <a:rPr lang="fi-FI" sz="1100" dirty="0"/>
              <a:t>Reilu puolet valmistuu vuonna 2025 tai vuonna 2026 ja vajaa puolet näitä myöhemmin.</a:t>
            </a:r>
          </a:p>
          <a:p>
            <a:pPr>
              <a:lnSpc>
                <a:spcPct val="120000"/>
              </a:lnSpc>
            </a:pPr>
            <a:r>
              <a:rPr lang="fi-FI" sz="1100" dirty="0"/>
              <a:t>Muista kuin lukiolaisista 29 % aikoo jatkaa opintoja tämän koulutuksen jälkeen ja 50 % ehkä.</a:t>
            </a:r>
          </a:p>
          <a:p>
            <a:pPr>
              <a:lnSpc>
                <a:spcPct val="120000"/>
              </a:lnSpc>
            </a:pPr>
            <a:r>
              <a:rPr lang="fi-FI" sz="1100" dirty="0"/>
              <a:t>15 % on ollut vaihdossa tai aikoo käydä vaihdossa opiskelujen aikana.</a:t>
            </a:r>
          </a:p>
          <a:p>
            <a:pPr>
              <a:lnSpc>
                <a:spcPct val="120000"/>
              </a:lnSpc>
            </a:pPr>
            <a:r>
              <a:rPr lang="fi-FI" sz="1100" dirty="0"/>
              <a:t>Peräti 63 % uskoo saavansa töitä viimeistään 3 kk aikana valmistumisen jälkeen ja 44 % uskoo saavansa opiskeluja vastaavia töitä.</a:t>
            </a:r>
          </a:p>
          <a:p>
            <a:pPr>
              <a:lnSpc>
                <a:spcPct val="120000"/>
              </a:lnSpc>
            </a:pPr>
            <a:r>
              <a:rPr lang="fi-FI" sz="1100" dirty="0"/>
              <a:t>Opiskelumahdollisuuksista halutaan saada tietoa eniten oman oppilaitoksen kautta ja toiseksi eniten Frankin sovelluksen kautta. 42 % haluaa saada opiskelumahdollisuuksista tietoa Frankin sovelluksesta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929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C13F7-6E6B-9198-38EC-A7A235D4D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783E8566-6C38-50C8-EDD3-14049AA8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000" dirty="0"/>
              <a:t>Taloudellisen tilanteen vaikutus kulutustottumuksiin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3408D571-25A3-746D-1287-6A8CAC674DD6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40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DB48668-13B5-4592-706C-1679D8246890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40B882D5-F693-7260-5960-7863479A046E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Onko taloudellinen tilanteesi vaikuttanut kulutustottumuksiisi viimeisen vuoden aikana?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11B6B4F3-7FD5-53B8-4B4B-193109A7FE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488126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91D47704-66B1-C442-28DF-2EDF6643BC2A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2702242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6F250-F060-097F-4393-360C5F3D9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338A7EB7-4744-66F2-DB5A-632D2BC44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507623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tsikko 2">
            <a:extLst>
              <a:ext uri="{FF2B5EF4-FFF2-40B4-BE49-F238E27FC236}">
                <a16:creationId xmlns:a16="http://schemas.microsoft.com/office/drawing/2014/main" id="{DCAE7E06-2105-7C21-367F-477207B9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250" dirty="0"/>
              <a:t>Poikkeuksellisen suuret hankinnat 6 kk aikana</a:t>
            </a:r>
          </a:p>
        </p:txBody>
      </p:sp>
      <p:sp>
        <p:nvSpPr>
          <p:cNvPr id="4" name="Dian numeron paikkamerkki 18">
            <a:extLst>
              <a:ext uri="{FF2B5EF4-FFF2-40B4-BE49-F238E27FC236}">
                <a16:creationId xmlns:a16="http://schemas.microsoft.com/office/drawing/2014/main" id="{915ADAAB-71A1-4C08-6ED7-1B836D2BC0B1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41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77233D4-4CB9-5D25-DB08-902DD043D787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6" name="Tekstin paikkamerkki 8">
            <a:extLst>
              <a:ext uri="{FF2B5EF4-FFF2-40B4-BE49-F238E27FC236}">
                <a16:creationId xmlns:a16="http://schemas.microsoft.com/office/drawing/2014/main" id="{17F62BF1-4ABE-2464-283C-52D8BCAA3D62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i-FI" sz="1000" dirty="0">
                <a:latin typeface="Montserrat Medium" panose="00000600000000000000" pitchFamily="2" charset="0"/>
              </a:rPr>
              <a:t>Suunnitteletko tekeväsi seuraavan kuuden kuukauden aikana itsellesi poikkeuksellisen suuria hankintoja? </a:t>
            </a:r>
          </a:p>
          <a:p>
            <a:pPr>
              <a:lnSpc>
                <a:spcPct val="80000"/>
              </a:lnSpc>
            </a:pPr>
            <a:r>
              <a:rPr lang="fi-FI" sz="1000" dirty="0">
                <a:latin typeface="Montserrat Medium" panose="00000600000000000000" pitchFamily="2" charset="0"/>
              </a:rPr>
              <a:t>Jos, niin missä kategorioissa?</a:t>
            </a:r>
          </a:p>
        </p:txBody>
      </p:sp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E22B68E5-FFF9-95C8-0172-220F6215D241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vastaajat, n=3541</a:t>
            </a:r>
          </a:p>
        </p:txBody>
      </p:sp>
      <p:sp>
        <p:nvSpPr>
          <p:cNvPr id="9" name="Pyöristetty suorakulmio 30">
            <a:extLst>
              <a:ext uri="{FF2B5EF4-FFF2-40B4-BE49-F238E27FC236}">
                <a16:creationId xmlns:a16="http://schemas.microsoft.com/office/drawing/2014/main" id="{39B8227A-E53B-105A-7A6A-507805CF0E0E}"/>
              </a:ext>
            </a:extLst>
          </p:cNvPr>
          <p:cNvSpPr/>
          <p:nvPr/>
        </p:nvSpPr>
        <p:spPr>
          <a:xfrm>
            <a:off x="5441424" y="2504300"/>
            <a:ext cx="2068642" cy="1753718"/>
          </a:xfrm>
          <a:prstGeom prst="round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+mn-ea"/>
                <a:cs typeface="Calibri Light" panose="020F0302020204030204" pitchFamily="34" charset="0"/>
              </a:rPr>
              <a:t>Esimerkkivastauksia</a:t>
            </a:r>
            <a:r>
              <a:rPr lang="fi-FI" sz="800" b="1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 yleisimmistä Muu-vastauksista:</a:t>
            </a:r>
            <a:endParaRPr kumimoji="0" lang="fi-FI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+mn-ea"/>
              <a:cs typeface="Calibri Light" panose="020F030202020403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+mn-ea"/>
                <a:cs typeface="Calibri Light" panose="020F0302020204030204" pitchFamily="34" charset="0"/>
              </a:rPr>
              <a:t>Remontointi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Asunto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Harrastukset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Huonekalut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+mn-ea"/>
                <a:cs typeface="Calibri Light" panose="020F0302020204030204" pitchFamily="34" charset="0"/>
              </a:rPr>
              <a:t>Listaus kaikista M</a:t>
            </a:r>
            <a:r>
              <a:rPr lang="fi-FI" sz="800" dirty="0" err="1">
                <a:latin typeface="Montserrat" pitchFamily="2" charset="0"/>
                <a:ea typeface="+mn-ea"/>
                <a:cs typeface="Calibri Light" panose="020F0302020204030204" pitchFamily="34" charset="0"/>
              </a:rPr>
              <a:t>uu</a:t>
            </a:r>
            <a:r>
              <a:rPr lang="fi-FI" sz="800" dirty="0">
                <a:latin typeface="Montserrat" pitchFamily="2" charset="0"/>
                <a:ea typeface="+mn-ea"/>
                <a:cs typeface="Calibri Light" panose="020F0302020204030204" pitchFamily="34" charset="0"/>
              </a:rPr>
              <a:t>, mikä -</a:t>
            </a: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0"/>
                <a:ea typeface="+mn-ea"/>
                <a:cs typeface="Calibri Light" panose="020F0302020204030204" pitchFamily="34" charset="0"/>
              </a:rPr>
              <a:t> vastauksista liitteenä raportin lopussa.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7376A92F-4F5A-7669-BF2E-312EF73D9D09}"/>
              </a:ext>
            </a:extLst>
          </p:cNvPr>
          <p:cNvCxnSpPr/>
          <p:nvPr/>
        </p:nvCxnSpPr>
        <p:spPr>
          <a:xfrm>
            <a:off x="3844976" y="3837482"/>
            <a:ext cx="124418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767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1826A-8B6B-15A3-3BA1-CD4F6DE45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17EB75CF-EB31-F222-58E9-D3A07BD04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020390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tsikko 2">
            <a:extLst>
              <a:ext uri="{FF2B5EF4-FFF2-40B4-BE49-F238E27FC236}">
                <a16:creationId xmlns:a16="http://schemas.microsoft.com/office/drawing/2014/main" id="{8125BBC8-859E-D6F3-D76E-A5699CD5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Eniten ostopäätöksiin vaikuttava asia</a:t>
            </a:r>
          </a:p>
        </p:txBody>
      </p:sp>
      <p:sp>
        <p:nvSpPr>
          <p:cNvPr id="4" name="Dian numeron paikkamerkki 18">
            <a:extLst>
              <a:ext uri="{FF2B5EF4-FFF2-40B4-BE49-F238E27FC236}">
                <a16:creationId xmlns:a16="http://schemas.microsoft.com/office/drawing/2014/main" id="{AB864138-C823-B335-A7D5-E43D8691B11E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42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EBC0FC6-D55A-DDE6-677A-0F41501724B1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6" name="Tekstin paikkamerkki 8">
            <a:extLst>
              <a:ext uri="{FF2B5EF4-FFF2-40B4-BE49-F238E27FC236}">
                <a16:creationId xmlns:a16="http://schemas.microsoft.com/office/drawing/2014/main" id="{A49937D7-5ABC-5D83-3742-BEAF6BAED5B6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Mikä vaikuttaa eniten ostopäätöksiisi?</a:t>
            </a:r>
          </a:p>
        </p:txBody>
      </p:sp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C9563809-716E-1361-22B9-6064767A5F90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vastaajat, n=3541</a:t>
            </a:r>
          </a:p>
        </p:txBody>
      </p:sp>
    </p:spTree>
    <p:extLst>
      <p:ext uri="{BB962C8B-B14F-4D97-AF65-F5344CB8AC3E}">
        <p14:creationId xmlns:p14="http://schemas.microsoft.com/office/powerpoint/2010/main" val="1771301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7DD80-1817-6CC0-A335-25D3C6904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4D2849AD-59EE-13ED-9186-2492D617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Hintojen vertailu ennen ostamista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2D12B1C2-D70A-0A3D-B3D1-BEFAE72BEBAD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43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642212B-42B5-5B1A-5E08-78232E5E9D1D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5DD54B7B-D20A-70A5-51D4-A686FBF799B2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Kuinka usein vertailet hintoja ennen ostamista?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83483AC0-49ED-0E99-2C92-EF277384B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188275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8BF65AA4-81B7-2323-D48F-D12AE4D945E8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1526414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FD791-FD10-AAA4-88B6-39F79FD84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20516E6B-9BC7-C929-47FC-E6F358C5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Ulkomaille matkustaminen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ED5DA783-E59A-A45E-67D1-EB838D43E17D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44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BBA5165-DEA5-ACEC-910A-FFB8106D0401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7B3FA21E-1B74-B1CD-1CC7-D7B5739248F2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Kuinka usein matkustat ulkomaille?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6B086BDF-F720-2534-7D32-24D66FED73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55449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CD4E8047-6E6F-B0A8-B669-237E98EF0489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4036948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9A2C9-C3F0-8EAF-94CC-666AE759D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CD628697-5AC6-B1B4-9EFB-4DD4C959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000" dirty="0"/>
              <a:t>Opiskelupaikkakunnan ulkopuolelle matkustaminen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A47A7DC8-65B4-FEB2-53A6-0D458BD21F8B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45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037EBC2-E665-FFC1-6596-2189938B6882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3283C2F7-7F1E-86E8-5DD2-9F05C416469F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Kuinka usein matkustat kotimaassa opiskelupaikkakuntasi ulkopuolelle?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9976B2CF-53DC-B3F7-A5EC-D6B2C9D85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7042588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4D62DBA5-D31F-0ECE-F21C-58B732CBE89C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3822899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392F8-02FF-7FEF-0A52-572A55563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15862C84-FE76-D372-3008-4C3C67CFD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500" dirty="0"/>
              <a:t>Kestävän kulutuksen tärkeys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AB455F06-4DA5-B981-CF85-E24FF13A07CA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46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63BC7F1-BE61-5949-BA0B-D2DBEFBA7E00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AC3483D9-2A25-0AAD-D576-253F0C81D499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Kuinka tärkeänä pidät kestävää kulutusta (esim. tuotteiden ekologisuus, kierrätettävyys, eettisyys)?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AAFF3B7B-641C-23FF-57F8-4A69EE20CF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392574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8B75F352-D192-0DF8-7D85-6D914AD16F6D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F9C790A7-7173-FC42-EB69-4EC7B7379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217538"/>
              </p:ext>
            </p:extLst>
          </p:nvPr>
        </p:nvGraphicFramePr>
        <p:xfrm>
          <a:off x="6517650" y="1645777"/>
          <a:ext cx="355791" cy="2461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791">
                  <a:extLst>
                    <a:ext uri="{9D8B030D-6E8A-4147-A177-3AD203B41FA5}">
                      <a16:colId xmlns:a16="http://schemas.microsoft.com/office/drawing/2014/main" val="350078396"/>
                    </a:ext>
                  </a:extLst>
                </a:gridCol>
              </a:tblGrid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497084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2210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83270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3126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67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68995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1228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89426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52787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45313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086012"/>
                  </a:ext>
                </a:extLst>
              </a:tr>
            </a:tbl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8F544AD9-BE27-5F8B-C870-20BE72266A37}"/>
              </a:ext>
            </a:extLst>
          </p:cNvPr>
          <p:cNvSpPr txBox="1"/>
          <p:nvPr/>
        </p:nvSpPr>
        <p:spPr>
          <a:xfrm>
            <a:off x="6472571" y="1410718"/>
            <a:ext cx="43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latin typeface="Montserrat Medium" panose="00000600000000000000" pitchFamily="2" charset="0"/>
              </a:rPr>
              <a:t>KA</a:t>
            </a:r>
          </a:p>
        </p:txBody>
      </p:sp>
    </p:spTree>
    <p:extLst>
      <p:ext uri="{BB962C8B-B14F-4D97-AF65-F5344CB8AC3E}">
        <p14:creationId xmlns:p14="http://schemas.microsoft.com/office/powerpoint/2010/main" val="3434163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81684-40EA-E6C7-9359-C1225C6BE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5BD0F1D7-959E-992C-B18B-67AA119F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500" dirty="0"/>
              <a:t>Käytettyjen tuotteiden ostaminen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B4BD1CE2-C58F-7596-6BB3-6B21E0B84347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47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A40BB13-1A4A-D00C-1307-34C55F30F2E3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9023F11E-5804-2704-ABED-580CF819114B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Kuinka usein ostat käytettyjä tuotteita (esim. kirpputoreilta, second-hand-kaupoista)?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7BF3B362-E45F-6EFA-0365-29410D4E4F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355624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F9DB388A-72C0-9668-1C53-1E1A33147F4A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21421528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E7ABE-F375-3961-A50D-494C7CC67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87E01F97-BFE1-2561-A1D4-3BBA4BC8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Autofit/>
          </a:bodyPr>
          <a:lstStyle/>
          <a:p>
            <a:r>
              <a:rPr lang="fi-FI" sz="2400" dirty="0"/>
              <a:t>Tavaroiden vuokraus / yhteiskäyttöpalvelut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1CBB9908-D78E-EA9E-5C2A-2F56A3FE9E21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48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E15927A-402D-3B7E-547F-C754FA65E3CA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D56DD062-36A9-8021-3B65-8709513E1316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Vuokraatko joskus tavaroita tai käytätkö yhteiskäyttöpalveluita?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1BF2F2FB-06D0-1FC1-2CD1-F9EF4357F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0218727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4F74C064-11E4-8541-BB50-477769CC6860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12E49D46-AE47-260C-251B-A5EE40285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908941"/>
              </p:ext>
            </p:extLst>
          </p:nvPr>
        </p:nvGraphicFramePr>
        <p:xfrm>
          <a:off x="6517650" y="1645777"/>
          <a:ext cx="355791" cy="2461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791">
                  <a:extLst>
                    <a:ext uri="{9D8B030D-6E8A-4147-A177-3AD203B41FA5}">
                      <a16:colId xmlns:a16="http://schemas.microsoft.com/office/drawing/2014/main" val="350078396"/>
                    </a:ext>
                  </a:extLst>
                </a:gridCol>
              </a:tblGrid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497084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2210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83270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312606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67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68995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12288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89426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527877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45313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086012"/>
                  </a:ext>
                </a:extLst>
              </a:tr>
            </a:tbl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B71256B6-00C4-BDE6-9628-729C5756E906}"/>
              </a:ext>
            </a:extLst>
          </p:cNvPr>
          <p:cNvSpPr txBox="1"/>
          <p:nvPr/>
        </p:nvSpPr>
        <p:spPr>
          <a:xfrm>
            <a:off x="6367641" y="1410718"/>
            <a:ext cx="655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b="1" dirty="0"/>
              <a:t>Käyttää</a:t>
            </a:r>
          </a:p>
        </p:txBody>
      </p:sp>
    </p:spTree>
    <p:extLst>
      <p:ext uri="{BB962C8B-B14F-4D97-AF65-F5344CB8AC3E}">
        <p14:creationId xmlns:p14="http://schemas.microsoft.com/office/powerpoint/2010/main" val="355897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9300250-005F-8E20-79C0-A7050820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Vastaajien taustatiedot</a:t>
            </a:r>
          </a:p>
        </p:txBody>
      </p:sp>
    </p:spTree>
    <p:extLst>
      <p:ext uri="{BB962C8B-B14F-4D97-AF65-F5344CB8AC3E}">
        <p14:creationId xmlns:p14="http://schemas.microsoft.com/office/powerpoint/2010/main" val="39228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2">
            <a:extLst>
              <a:ext uri="{FF2B5EF4-FFF2-40B4-BE49-F238E27FC236}">
                <a16:creationId xmlns:a16="http://schemas.microsoft.com/office/drawing/2014/main" id="{E8F039C0-0A0E-52FF-5879-4734DB19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Opiskelee tällä hetkellä</a:t>
            </a:r>
          </a:p>
        </p:txBody>
      </p:sp>
      <p:sp>
        <p:nvSpPr>
          <p:cNvPr id="6" name="Dian numeron paikkamerkki 18">
            <a:extLst>
              <a:ext uri="{FF2B5EF4-FFF2-40B4-BE49-F238E27FC236}">
                <a16:creationId xmlns:a16="http://schemas.microsoft.com/office/drawing/2014/main" id="{BC21CC35-BC44-A9A9-9433-868E900C7C53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5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0478F19-A41D-B852-41FC-7B06D3255E75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8" name="Tekstin paikkamerkki 8">
            <a:extLst>
              <a:ext uri="{FF2B5EF4-FFF2-40B4-BE49-F238E27FC236}">
                <a16:creationId xmlns:a16="http://schemas.microsoft.com/office/drawing/2014/main" id="{D02782AA-F7D4-8FFC-3608-E40B4F56D317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Opiskeletko tällä hetkellä…</a:t>
            </a:r>
          </a:p>
        </p:txBody>
      </p:sp>
      <p:graphicFrame>
        <p:nvGraphicFramePr>
          <p:cNvPr id="9" name="Kaavio 8">
            <a:extLst>
              <a:ext uri="{FF2B5EF4-FFF2-40B4-BE49-F238E27FC236}">
                <a16:creationId xmlns:a16="http://schemas.microsoft.com/office/drawing/2014/main" id="{3B60D286-C91E-9080-9667-31E9F28AB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4025778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kstin paikkamerkki 8">
            <a:extLst>
              <a:ext uri="{FF2B5EF4-FFF2-40B4-BE49-F238E27FC236}">
                <a16:creationId xmlns:a16="http://schemas.microsoft.com/office/drawing/2014/main" id="{5F751A2E-2455-6D1C-E3DE-E8D4FA5DE26E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2859570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B6A44D26-2695-578D-D313-CEFC131ED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Aineiston rakenne</a:t>
            </a:r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03F0576C-71BE-779C-AA2E-00DEEA1FA0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856687"/>
              </p:ext>
            </p:extLst>
          </p:nvPr>
        </p:nvGraphicFramePr>
        <p:xfrm>
          <a:off x="400414" y="1946691"/>
          <a:ext cx="3555536" cy="2801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10143AF5-2031-014D-B596-13FE0A158B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803646"/>
              </p:ext>
            </p:extLst>
          </p:nvPr>
        </p:nvGraphicFramePr>
        <p:xfrm>
          <a:off x="4599661" y="1935579"/>
          <a:ext cx="3907160" cy="2808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kstikehys 12">
            <a:extLst>
              <a:ext uri="{FF2B5EF4-FFF2-40B4-BE49-F238E27FC236}">
                <a16:creationId xmlns:a16="http://schemas.microsoft.com/office/drawing/2014/main" id="{6F79AFF3-29CE-25A5-EF5E-03A3C0AE181B}"/>
              </a:ext>
            </a:extLst>
          </p:cNvPr>
          <p:cNvSpPr txBox="1"/>
          <p:nvPr/>
        </p:nvSpPr>
        <p:spPr>
          <a:xfrm>
            <a:off x="8139838" y="4360488"/>
            <a:ext cx="16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0" dirty="0">
                <a:solidFill>
                  <a:schemeClr val="tx1"/>
                </a:solidFill>
                <a:latin typeface="Montserrat Medium" panose="00000600000000000000" pitchFamily="2" charset="0"/>
                <a:cs typeface="Calibri Light" panose="020F0302020204030204" pitchFamily="34" charset="0"/>
              </a:rPr>
              <a:t> %</a:t>
            </a:r>
          </a:p>
        </p:txBody>
      </p:sp>
      <p:sp>
        <p:nvSpPr>
          <p:cNvPr id="12" name="Tekstikehys 12">
            <a:extLst>
              <a:ext uri="{FF2B5EF4-FFF2-40B4-BE49-F238E27FC236}">
                <a16:creationId xmlns:a16="http://schemas.microsoft.com/office/drawing/2014/main" id="{6698D654-3141-0E99-A810-2E845A8D0D90}"/>
              </a:ext>
            </a:extLst>
          </p:cNvPr>
          <p:cNvSpPr txBox="1"/>
          <p:nvPr/>
        </p:nvSpPr>
        <p:spPr>
          <a:xfrm>
            <a:off x="3565036" y="4375478"/>
            <a:ext cx="16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0" dirty="0">
                <a:solidFill>
                  <a:schemeClr val="tx1"/>
                </a:solidFill>
                <a:latin typeface="Montserrat Medium" panose="00000600000000000000" pitchFamily="2" charset="0"/>
                <a:cs typeface="Calibri Light" panose="020F0302020204030204" pitchFamily="34" charset="0"/>
              </a:rPr>
              <a:t> %</a:t>
            </a:r>
          </a:p>
        </p:txBody>
      </p:sp>
      <p:sp>
        <p:nvSpPr>
          <p:cNvPr id="2" name="Dian numeron paikkamerkki 18">
            <a:extLst>
              <a:ext uri="{FF2B5EF4-FFF2-40B4-BE49-F238E27FC236}">
                <a16:creationId xmlns:a16="http://schemas.microsoft.com/office/drawing/2014/main" id="{9746E0D7-C77A-E64C-5156-FA88A5927914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50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CDD1BF8-1D5C-5361-6337-ADEB716D3EE2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</p:spTree>
    <p:extLst>
      <p:ext uri="{BB962C8B-B14F-4D97-AF65-F5344CB8AC3E}">
        <p14:creationId xmlns:p14="http://schemas.microsoft.com/office/powerpoint/2010/main" val="3205900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3C5F9131-1D53-7D81-A16E-94531F4F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1200" dirty="0"/>
              <a:t>Antti Eronen</a:t>
            </a:r>
            <a:br>
              <a:rPr lang="fi-FI" sz="1600" dirty="0"/>
            </a:br>
            <a:r>
              <a:rPr lang="fi-FI" sz="1000" b="1" dirty="0"/>
              <a:t>Toimitusjohtaja</a:t>
            </a:r>
          </a:p>
        </p:txBody>
      </p:sp>
      <p:sp>
        <p:nvSpPr>
          <p:cNvPr id="14" name="Otsikko 13">
            <a:extLst>
              <a:ext uri="{FF2B5EF4-FFF2-40B4-BE49-F238E27FC236}">
                <a16:creationId xmlns:a16="http://schemas.microsoft.com/office/drawing/2014/main" id="{142A8111-9D06-1665-5EB2-C0639F44D757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>
            <a:normAutofit fontScale="90000"/>
          </a:bodyPr>
          <a:lstStyle/>
          <a:p>
            <a:r>
              <a:rPr lang="fi-FI" sz="1200" dirty="0"/>
              <a:t>+358 50 353 6789</a:t>
            </a:r>
            <a:br>
              <a:rPr lang="fi-FI" sz="1200" dirty="0"/>
            </a:br>
            <a:r>
              <a:rPr lang="fi-FI" sz="1200" dirty="0">
                <a:hlinkClick r:id="rId2"/>
              </a:rPr>
              <a:t>antti@frank.fi</a:t>
            </a:r>
            <a:endParaRPr lang="fi-FI" sz="1200" b="1" dirty="0"/>
          </a:p>
        </p:txBody>
      </p:sp>
      <p:sp>
        <p:nvSpPr>
          <p:cNvPr id="2" name="Dian numeron paikkamerkki 18">
            <a:extLst>
              <a:ext uri="{FF2B5EF4-FFF2-40B4-BE49-F238E27FC236}">
                <a16:creationId xmlns:a16="http://schemas.microsoft.com/office/drawing/2014/main" id="{47A7E5F6-63AC-B32D-B0E2-6204B2B790F4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51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45CFFCA-7918-96F4-E044-E14CF8345771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pic>
        <p:nvPicPr>
          <p:cNvPr id="10" name="Picture Placeholder 9" descr="A person with glasses smiling&#10;&#10;AI-generated content may be incorrect.">
            <a:extLst>
              <a:ext uri="{FF2B5EF4-FFF2-40B4-BE49-F238E27FC236}">
                <a16:creationId xmlns:a16="http://schemas.microsoft.com/office/drawing/2014/main" id="{E1D3C60E-79C3-A923-A7B6-918F089E9CD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43" b="43"/>
          <a:stretch>
            <a:fillRect/>
          </a:stretch>
        </p:blipFill>
        <p:spPr>
          <a:xfrm>
            <a:off x="2293297" y="2197101"/>
            <a:ext cx="1750350" cy="1750350"/>
          </a:xfrm>
        </p:spPr>
      </p:pic>
      <p:sp>
        <p:nvSpPr>
          <p:cNvPr id="17" name="Otsikko 2">
            <a:extLst>
              <a:ext uri="{FF2B5EF4-FFF2-40B4-BE49-F238E27FC236}">
                <a16:creationId xmlns:a16="http://schemas.microsoft.com/office/drawing/2014/main" id="{1B1A14E6-86F4-9879-EEB1-A7D48A9BC5A8}"/>
              </a:ext>
            </a:extLst>
          </p:cNvPr>
          <p:cNvSpPr txBox="1">
            <a:spLocks/>
          </p:cNvSpPr>
          <p:nvPr/>
        </p:nvSpPr>
        <p:spPr>
          <a:xfrm>
            <a:off x="813750" y="1340828"/>
            <a:ext cx="7516500" cy="57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i-FI" sz="2800" dirty="0"/>
              <a:t>Lisätiedot</a:t>
            </a:r>
          </a:p>
        </p:txBody>
      </p:sp>
    </p:spTree>
    <p:extLst>
      <p:ext uri="{BB962C8B-B14F-4D97-AF65-F5344CB8AC3E}">
        <p14:creationId xmlns:p14="http://schemas.microsoft.com/office/powerpoint/2010/main" val="3240960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553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09DF2-BD70-00CF-4CB0-7E6A0BC01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B073CC34-E3BA-F91D-7E10-35BE45ED33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683732"/>
              </p:ext>
            </p:extLst>
          </p:nvPr>
        </p:nvGraphicFramePr>
        <p:xfrm>
          <a:off x="434040" y="1629957"/>
          <a:ext cx="6881160" cy="30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tsikko 2">
            <a:extLst>
              <a:ext uri="{FF2B5EF4-FFF2-40B4-BE49-F238E27FC236}">
                <a16:creationId xmlns:a16="http://schemas.microsoft.com/office/drawing/2014/main" id="{FE77E381-F7CF-1EC4-0BEE-9078786A3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Opiskeluala</a:t>
            </a:r>
          </a:p>
        </p:txBody>
      </p:sp>
      <p:sp>
        <p:nvSpPr>
          <p:cNvPr id="5" name="Dian numeron paikkamerkki 18">
            <a:extLst>
              <a:ext uri="{FF2B5EF4-FFF2-40B4-BE49-F238E27FC236}">
                <a16:creationId xmlns:a16="http://schemas.microsoft.com/office/drawing/2014/main" id="{AC4484EA-D943-D425-BF98-645222A66188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6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EF79415-A35E-E6F6-39BB-1E463B72A76C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6CDAD376-6E1A-0C10-264C-20B6AABFFFBC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Mitä alaa opiskelet?</a:t>
            </a:r>
          </a:p>
        </p:txBody>
      </p:sp>
      <p:sp>
        <p:nvSpPr>
          <p:cNvPr id="8" name="Tekstin paikkamerkki 8">
            <a:extLst>
              <a:ext uri="{FF2B5EF4-FFF2-40B4-BE49-F238E27FC236}">
                <a16:creationId xmlns:a16="http://schemas.microsoft.com/office/drawing/2014/main" id="{488CF1FB-0C44-DCAE-6611-938E3E4DBB06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Muu kuin lukio, n=2764</a:t>
            </a:r>
          </a:p>
        </p:txBody>
      </p:sp>
    </p:spTree>
    <p:extLst>
      <p:ext uri="{BB962C8B-B14F-4D97-AF65-F5344CB8AC3E}">
        <p14:creationId xmlns:p14="http://schemas.microsoft.com/office/powerpoint/2010/main" val="362626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755BF-1877-D865-168B-AFAEC3A57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2">
            <a:extLst>
              <a:ext uri="{FF2B5EF4-FFF2-40B4-BE49-F238E27FC236}">
                <a16:creationId xmlns:a16="http://schemas.microsoft.com/office/drawing/2014/main" id="{B7D42AAA-56B6-9030-E11C-16A5AE22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Opiskeluaika nykyisessä koulutuksessa</a:t>
            </a:r>
          </a:p>
        </p:txBody>
      </p:sp>
      <p:sp>
        <p:nvSpPr>
          <p:cNvPr id="11" name="Dian numeron paikkamerkki 18">
            <a:extLst>
              <a:ext uri="{FF2B5EF4-FFF2-40B4-BE49-F238E27FC236}">
                <a16:creationId xmlns:a16="http://schemas.microsoft.com/office/drawing/2014/main" id="{4C86A3BE-08B2-68D5-3DEE-DCE421B10387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7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B80D6C8E-0CA6-60F6-7F90-ED10D5388DF4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13" name="Tekstin paikkamerkki 8">
            <a:extLst>
              <a:ext uri="{FF2B5EF4-FFF2-40B4-BE49-F238E27FC236}">
                <a16:creationId xmlns:a16="http://schemas.microsoft.com/office/drawing/2014/main" id="{64DC57FD-EF08-AD16-376A-EAAACC2F8654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Montako vuotta olet opiskellut nykyisessä koulutuksessa?</a:t>
            </a:r>
          </a:p>
        </p:txBody>
      </p:sp>
      <p:graphicFrame>
        <p:nvGraphicFramePr>
          <p:cNvPr id="14" name="Kaavio 13">
            <a:extLst>
              <a:ext uri="{FF2B5EF4-FFF2-40B4-BE49-F238E27FC236}">
                <a16:creationId xmlns:a16="http://schemas.microsoft.com/office/drawing/2014/main" id="{13A953B8-3723-34C9-8DB5-32B6906355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4537523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E7A8CA1D-FCA7-00E1-A79B-36DD9339E535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2855950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2">
            <a:extLst>
              <a:ext uri="{FF2B5EF4-FFF2-40B4-BE49-F238E27FC236}">
                <a16:creationId xmlns:a16="http://schemas.microsoft.com/office/drawing/2014/main" id="{2CB7EFB8-AA29-1711-EE50-34A082FE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Opiskeluaika nykyisessä koulutuksessa</a:t>
            </a:r>
          </a:p>
        </p:txBody>
      </p:sp>
      <p:sp>
        <p:nvSpPr>
          <p:cNvPr id="5" name="Dian numeron paikkamerkki 18">
            <a:extLst>
              <a:ext uri="{FF2B5EF4-FFF2-40B4-BE49-F238E27FC236}">
                <a16:creationId xmlns:a16="http://schemas.microsoft.com/office/drawing/2014/main" id="{0AD3A3EC-C35E-B1E3-5D6E-8B287019860E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8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8145DA6-4C26-1666-4809-33F4539CA5AF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CA612894-2C37-BD90-94AA-48A2451976BE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Montako vuotta olet opiskellut nykyisessä koulutuksessa?</a:t>
            </a:r>
          </a:p>
        </p:txBody>
      </p:sp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FC7CE242-9AC2-430D-A554-9741071F873D}"/>
              </a:ext>
            </a:extLst>
          </p:cNvPr>
          <p:cNvGraphicFramePr/>
          <p:nvPr/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8C049C18-83C2-5D70-5B6C-AC558F6E2EED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b="1" dirty="0">
                <a:latin typeface="Montserrat Medium" panose="00000600000000000000" pitchFamily="2" charset="0"/>
              </a:rPr>
              <a:t>Muu kuin lukio</a:t>
            </a:r>
          </a:p>
        </p:txBody>
      </p:sp>
    </p:spTree>
    <p:extLst>
      <p:ext uri="{BB962C8B-B14F-4D97-AF65-F5344CB8AC3E}">
        <p14:creationId xmlns:p14="http://schemas.microsoft.com/office/powerpoint/2010/main" val="1964862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D4EB4-067D-20CC-45A7-26B98E70F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>
            <a:extLst>
              <a:ext uri="{FF2B5EF4-FFF2-40B4-BE49-F238E27FC236}">
                <a16:creationId xmlns:a16="http://schemas.microsoft.com/office/drawing/2014/main" id="{E3258661-23A4-4BAC-1130-0FEFB55E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44275"/>
            <a:ext cx="7516500" cy="572700"/>
          </a:xfrm>
        </p:spPr>
        <p:txBody>
          <a:bodyPr>
            <a:normAutofit fontScale="90000"/>
          </a:bodyPr>
          <a:lstStyle/>
          <a:p>
            <a:r>
              <a:rPr lang="fi-FI" dirty="0"/>
              <a:t>Jatkokoulutusaikeet</a:t>
            </a:r>
          </a:p>
        </p:txBody>
      </p:sp>
      <p:sp>
        <p:nvSpPr>
          <p:cNvPr id="3" name="Dian numeron paikkamerkki 18">
            <a:extLst>
              <a:ext uri="{FF2B5EF4-FFF2-40B4-BE49-F238E27FC236}">
                <a16:creationId xmlns:a16="http://schemas.microsoft.com/office/drawing/2014/main" id="{F4F83080-DC76-D137-B4B3-6EAA308BBD16}"/>
              </a:ext>
            </a:extLst>
          </p:cNvPr>
          <p:cNvSpPr txBox="1">
            <a:spLocks/>
          </p:cNvSpPr>
          <p:nvPr/>
        </p:nvSpPr>
        <p:spPr>
          <a:xfrm>
            <a:off x="143899" y="4846473"/>
            <a:ext cx="360000" cy="21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8CFDFCC3-8B40-4EE5-B231-005F2F1C6A68}" type="slidenum">
              <a:rPr lang="fi-FI" sz="700" smtClean="0">
                <a:latin typeface="Montserrat" panose="00000500000000000000" pitchFamily="2" charset="0"/>
              </a:rPr>
              <a:pPr algn="r"/>
              <a:t>9</a:t>
            </a:fld>
            <a:endParaRPr lang="fi-FI" sz="700" dirty="0">
              <a:latin typeface="Montserrat" panose="00000500000000000000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9B3B04F-1207-3EC9-D995-1A3F437327CC}"/>
              </a:ext>
            </a:extLst>
          </p:cNvPr>
          <p:cNvSpPr txBox="1"/>
          <p:nvPr/>
        </p:nvSpPr>
        <p:spPr>
          <a:xfrm>
            <a:off x="2074264" y="4846473"/>
            <a:ext cx="49954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00" dirty="0">
                <a:latin typeface="Montserrat" panose="00000500000000000000" pitchFamily="2" charset="0"/>
              </a:rPr>
              <a:t>Frank | Tutkimus opiskelijoiden keskuudessa | 3-4/2025</a:t>
            </a:r>
          </a:p>
        </p:txBody>
      </p:sp>
      <p:sp>
        <p:nvSpPr>
          <p:cNvPr id="5" name="Tekstin paikkamerkki 8">
            <a:extLst>
              <a:ext uri="{FF2B5EF4-FFF2-40B4-BE49-F238E27FC236}">
                <a16:creationId xmlns:a16="http://schemas.microsoft.com/office/drawing/2014/main" id="{704A7A33-8C71-F714-4C74-ECD1728D1C33}"/>
              </a:ext>
            </a:extLst>
          </p:cNvPr>
          <p:cNvSpPr txBox="1">
            <a:spLocks/>
          </p:cNvSpPr>
          <p:nvPr/>
        </p:nvSpPr>
        <p:spPr bwMode="gray">
          <a:xfrm>
            <a:off x="408632" y="110175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Oletko aikeissa jatkokouluttautua nykyisen koulutuksen jälkeen?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3C353EC9-7177-164F-4DAE-6E52660CA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2338275"/>
              </p:ext>
            </p:extLst>
          </p:nvPr>
        </p:nvGraphicFramePr>
        <p:xfrm>
          <a:off x="396565" y="1624831"/>
          <a:ext cx="6918325" cy="308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42C3C1CE-3328-318F-9890-6CE7491C399E}"/>
              </a:ext>
            </a:extLst>
          </p:cNvPr>
          <p:cNvSpPr txBox="1">
            <a:spLocks/>
          </p:cNvSpPr>
          <p:nvPr/>
        </p:nvSpPr>
        <p:spPr bwMode="gray">
          <a:xfrm>
            <a:off x="408000" y="1294500"/>
            <a:ext cx="7648581" cy="1967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idl Font Pro" panose="02000000000000000000" pitchFamily="2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latin typeface="Montserrat Medium" panose="00000600000000000000" pitchFamily="2" charset="0"/>
              </a:rPr>
              <a:t>Kaikki vastaajat</a:t>
            </a:r>
          </a:p>
        </p:txBody>
      </p:sp>
    </p:spTree>
    <p:extLst>
      <p:ext uri="{BB962C8B-B14F-4D97-AF65-F5344CB8AC3E}">
        <p14:creationId xmlns:p14="http://schemas.microsoft.com/office/powerpoint/2010/main" val="2641988211"/>
      </p:ext>
    </p:extLst>
  </p:cSld>
  <p:clrMapOvr>
    <a:masterClrMapping/>
  </p:clrMapOvr>
</p:sld>
</file>

<file path=ppt/theme/theme1.xml><?xml version="1.0" encoding="utf-8"?>
<a:theme xmlns:a="http://schemas.openxmlformats.org/drawingml/2006/main" name="FRANK V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Iro Research">
    <a:dk1>
      <a:srgbClr val="000000"/>
    </a:dk1>
    <a:lt1>
      <a:srgbClr val="FFFFFF"/>
    </a:lt1>
    <a:dk2>
      <a:srgbClr val="44546A"/>
    </a:dk2>
    <a:lt2>
      <a:srgbClr val="E7E6E6"/>
    </a:lt2>
    <a:accent1>
      <a:srgbClr val="364FFF"/>
    </a:accent1>
    <a:accent2>
      <a:srgbClr val="FF6C5F"/>
    </a:accent2>
    <a:accent3>
      <a:srgbClr val="A8D34A"/>
    </a:accent3>
    <a:accent4>
      <a:srgbClr val="FFDB00"/>
    </a:accent4>
    <a:accent5>
      <a:srgbClr val="2ED6F5"/>
    </a:accent5>
    <a:accent6>
      <a:srgbClr val="D5D5D5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16200</TotalTime>
  <Words>1834</Words>
  <Application>Microsoft Macintosh PowerPoint</Application>
  <PresentationFormat>On-screen Show (16:9)</PresentationFormat>
  <Paragraphs>425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Montserrat SemiBold</vt:lpstr>
      <vt:lpstr>Montserrat Medium</vt:lpstr>
      <vt:lpstr>Montserrat</vt:lpstr>
      <vt:lpstr>Montserrat ExtraBold</vt:lpstr>
      <vt:lpstr>FRANK V2</vt:lpstr>
      <vt:lpstr>Tutkimus opiskelijoille</vt:lpstr>
      <vt:lpstr>Tutkimuksen perustiedot</vt:lpstr>
      <vt:lpstr>Opiskelutilanne</vt:lpstr>
      <vt:lpstr>Päähuomiot vastanneiden opiskelutilanteesta</vt:lpstr>
      <vt:lpstr>Opiskelee tällä hetkellä</vt:lpstr>
      <vt:lpstr>Opiskeluala</vt:lpstr>
      <vt:lpstr>Opiskeluaika nykyisessä koulutuksessa</vt:lpstr>
      <vt:lpstr>Opiskeluaika nykyisessä koulutuksessa</vt:lpstr>
      <vt:lpstr>Jatkokoulutusaikeet</vt:lpstr>
      <vt:lpstr>Jatkokoulutusaikeet</vt:lpstr>
      <vt:lpstr>Vaihto ulkomailla</vt:lpstr>
      <vt:lpstr>Työnsaanti valmistumisen jälkeen</vt:lpstr>
      <vt:lpstr>Ensimmäisenä opintoja vastaavia töitä</vt:lpstr>
      <vt:lpstr>Tietokanavat opiskelumahdollisuuksista</vt:lpstr>
      <vt:lpstr>Opiskelijan taloudellinen ja sosiaalinen tilanne</vt:lpstr>
      <vt:lpstr>Päähuomiot sosiaalisesta ja taloudellisesta tilanteesta</vt:lpstr>
      <vt:lpstr>Tyytyväisyys omaan taloudelliseen tilanteeseen</vt:lpstr>
      <vt:lpstr>Taloudellisen tilanteen muutos vuoden aikana</vt:lpstr>
      <vt:lpstr>Syyt taloudellisen tilanteen parantumiseen</vt:lpstr>
      <vt:lpstr>Syyt taloudellisen tilanteen huonontumiseen</vt:lpstr>
      <vt:lpstr>Arvio tilanteen muutoksesta vuoden aikana</vt:lpstr>
      <vt:lpstr>Syyt arvioon tilanteen parantumisesta</vt:lpstr>
      <vt:lpstr>Syyt arvioon tilanteen huonontumisesta</vt:lpstr>
      <vt:lpstr>Tärkein tulonlähde</vt:lpstr>
      <vt:lpstr>Työskentely opintojen ohella</vt:lpstr>
      <vt:lpstr>Omat sijoitukset</vt:lpstr>
      <vt:lpstr>Asumistilanne</vt:lpstr>
      <vt:lpstr>Asuuko muiden kanssa</vt:lpstr>
      <vt:lpstr>Arvio nykyisessä asunnossa asumisesta</vt:lpstr>
      <vt:lpstr>Ajokortti</vt:lpstr>
      <vt:lpstr>Oma auto</vt:lpstr>
      <vt:lpstr>Ammattiliittoon kuuluminen</vt:lpstr>
      <vt:lpstr>Aikeet liittyä ammattiliittoon</vt:lpstr>
      <vt:lpstr>Kiinnostus yrittäjyyteen</vt:lpstr>
      <vt:lpstr>Kulutustottumukset</vt:lpstr>
      <vt:lpstr>Päähuomiot kulutustottumuksista</vt:lpstr>
      <vt:lpstr>Rahankäyttö muuhun kuin asumiseen </vt:lpstr>
      <vt:lpstr>Eniten rahaa asumisen jälkeen</vt:lpstr>
      <vt:lpstr>Säästöön/sijoituksiin kuukaudessa </vt:lpstr>
      <vt:lpstr>Taloudellisen tilanteen vaikutus kulutustottumuksiin</vt:lpstr>
      <vt:lpstr>Poikkeuksellisen suuret hankinnat 6 kk aikana</vt:lpstr>
      <vt:lpstr>Eniten ostopäätöksiin vaikuttava asia</vt:lpstr>
      <vt:lpstr>Hintojen vertailu ennen ostamista</vt:lpstr>
      <vt:lpstr>Ulkomaille matkustaminen</vt:lpstr>
      <vt:lpstr>Opiskelupaikkakunnan ulkopuolelle matkustaminen</vt:lpstr>
      <vt:lpstr>Kestävän kulutuksen tärkeys</vt:lpstr>
      <vt:lpstr>Käytettyjen tuotteiden ostaminen</vt:lpstr>
      <vt:lpstr>Tavaroiden vuokraus / yhteiskäyttöpalvelut</vt:lpstr>
      <vt:lpstr>Vastaajien taustatiedot</vt:lpstr>
      <vt:lpstr>Aineiston rakenne</vt:lpstr>
      <vt:lpstr>Antti Eronen Toimitusjohtaja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Antti Eronen</cp:lastModifiedBy>
  <cp:revision>98</cp:revision>
  <dcterms:modified xsi:type="dcterms:W3CDTF">2025-04-22T07:15:19Z</dcterms:modified>
</cp:coreProperties>
</file>