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147373940" r:id="rId5"/>
    <p:sldId id="2147373693" r:id="rId6"/>
    <p:sldId id="2147373942" r:id="rId7"/>
    <p:sldId id="2147373943" r:id="rId8"/>
    <p:sldId id="2147373944" r:id="rId9"/>
    <p:sldId id="1104" r:id="rId10"/>
    <p:sldId id="2147373945" r:id="rId11"/>
    <p:sldId id="2147373948" r:id="rId12"/>
    <p:sldId id="2147373946" r:id="rId13"/>
    <p:sldId id="2147373947" r:id="rId14"/>
    <p:sldId id="2147373950" r:id="rId15"/>
    <p:sldId id="2147373951" r:id="rId16"/>
    <p:sldId id="2147373949" r:id="rId17"/>
    <p:sldId id="2147373957" r:id="rId18"/>
    <p:sldId id="2076137464" r:id="rId19"/>
    <p:sldId id="2147373941" r:id="rId20"/>
  </p:sldIdLst>
  <p:sldSz cx="9144000" cy="5143500" type="screen16x9"/>
  <p:notesSz cx="7102475" cy="10233025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7E9CD8-0DD0-C070-85C1-EDA6250BF07B}" name="Ollikainen Marjo" initials="OM" userId="S::marjo.ollikainen@teknologiateollisuus.fi::a7ec0376-660e-4191-b0cd-ef9c24ea692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F94"/>
    <a:srgbClr val="000000"/>
    <a:srgbClr val="FF00B8"/>
    <a:srgbClr val="333333"/>
    <a:srgbClr val="FFFF00"/>
    <a:srgbClr val="85E869"/>
    <a:srgbClr val="FF805C"/>
    <a:srgbClr val="8A0FA6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BF7AF5-4D99-493B-A7EA-99AC95946FB6}" v="1" dt="2025-11-03T05:57:41.234"/>
    <p1510:client id="{82728CB8-A66E-4404-9C56-1ACC4F79B25E}" v="1301" dt="2025-11-03T12:45:37.094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456" autoAdjust="0"/>
  </p:normalViewPr>
  <p:slideViewPr>
    <p:cSldViewPr snapToGrid="0">
      <p:cViewPr varScale="1">
        <p:scale>
          <a:sx n="58" d="100"/>
          <a:sy n="58" d="100"/>
        </p:scale>
        <p:origin x="1480" y="2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Suhdannetilanne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Taul1!$A$14:$A$85</c:f>
              <c:strCache>
                <c:ptCount val="72"/>
                <c:pt idx="0">
                  <c:v>2008.1</c:v>
                </c:pt>
                <c:pt idx="1">
                  <c:v>2008.4</c:v>
                </c:pt>
                <c:pt idx="2">
                  <c:v>2008.7</c:v>
                </c:pt>
                <c:pt idx="3">
                  <c:v>2008.10</c:v>
                </c:pt>
                <c:pt idx="4">
                  <c:v>2009.1</c:v>
                </c:pt>
                <c:pt idx="5">
                  <c:v>2009.4</c:v>
                </c:pt>
                <c:pt idx="6">
                  <c:v>2009.7</c:v>
                </c:pt>
                <c:pt idx="7">
                  <c:v>2009.10</c:v>
                </c:pt>
                <c:pt idx="8">
                  <c:v>2010.1</c:v>
                </c:pt>
                <c:pt idx="9">
                  <c:v>2010.4</c:v>
                </c:pt>
                <c:pt idx="10">
                  <c:v>2010.7</c:v>
                </c:pt>
                <c:pt idx="11">
                  <c:v>2010.10</c:v>
                </c:pt>
                <c:pt idx="12">
                  <c:v>2011.1</c:v>
                </c:pt>
                <c:pt idx="13">
                  <c:v>2011.4</c:v>
                </c:pt>
                <c:pt idx="14">
                  <c:v>2011.7</c:v>
                </c:pt>
                <c:pt idx="15">
                  <c:v>2011.10</c:v>
                </c:pt>
                <c:pt idx="16">
                  <c:v>2012.1</c:v>
                </c:pt>
                <c:pt idx="17">
                  <c:v>2012.4</c:v>
                </c:pt>
                <c:pt idx="18">
                  <c:v>2012.7</c:v>
                </c:pt>
                <c:pt idx="19">
                  <c:v>2012.10</c:v>
                </c:pt>
                <c:pt idx="20">
                  <c:v>2013.1</c:v>
                </c:pt>
                <c:pt idx="21">
                  <c:v>2013.4</c:v>
                </c:pt>
                <c:pt idx="22">
                  <c:v>2013.7</c:v>
                </c:pt>
                <c:pt idx="23">
                  <c:v>2013.10</c:v>
                </c:pt>
                <c:pt idx="24">
                  <c:v>2014.1</c:v>
                </c:pt>
                <c:pt idx="25">
                  <c:v>2014.4</c:v>
                </c:pt>
                <c:pt idx="26">
                  <c:v>2014.7</c:v>
                </c:pt>
                <c:pt idx="27">
                  <c:v>2014.10</c:v>
                </c:pt>
                <c:pt idx="28">
                  <c:v>2015.1</c:v>
                </c:pt>
                <c:pt idx="29">
                  <c:v>2015.4</c:v>
                </c:pt>
                <c:pt idx="30">
                  <c:v>2015.7</c:v>
                </c:pt>
                <c:pt idx="31">
                  <c:v>2015.10</c:v>
                </c:pt>
                <c:pt idx="32">
                  <c:v>2016.1</c:v>
                </c:pt>
                <c:pt idx="33">
                  <c:v>2016.4</c:v>
                </c:pt>
                <c:pt idx="34">
                  <c:v>2016.7</c:v>
                </c:pt>
                <c:pt idx="35">
                  <c:v>2016.10</c:v>
                </c:pt>
                <c:pt idx="36">
                  <c:v>2017.1</c:v>
                </c:pt>
                <c:pt idx="37">
                  <c:v>2017.4</c:v>
                </c:pt>
                <c:pt idx="38">
                  <c:v>2017.7</c:v>
                </c:pt>
                <c:pt idx="39">
                  <c:v>2017.10</c:v>
                </c:pt>
                <c:pt idx="40">
                  <c:v>2018.1</c:v>
                </c:pt>
                <c:pt idx="41">
                  <c:v>2018.4</c:v>
                </c:pt>
                <c:pt idx="42">
                  <c:v>2018.7</c:v>
                </c:pt>
                <c:pt idx="43">
                  <c:v>2018.10</c:v>
                </c:pt>
                <c:pt idx="44">
                  <c:v>2019.1</c:v>
                </c:pt>
                <c:pt idx="45">
                  <c:v>2019.4</c:v>
                </c:pt>
                <c:pt idx="46">
                  <c:v>2019.7</c:v>
                </c:pt>
                <c:pt idx="47">
                  <c:v>2019.10</c:v>
                </c:pt>
                <c:pt idx="48">
                  <c:v>2020.1</c:v>
                </c:pt>
                <c:pt idx="49">
                  <c:v>2020.4</c:v>
                </c:pt>
                <c:pt idx="50">
                  <c:v>2020.7</c:v>
                </c:pt>
                <c:pt idx="51">
                  <c:v>2020.10</c:v>
                </c:pt>
                <c:pt idx="52">
                  <c:v>2021.1</c:v>
                </c:pt>
                <c:pt idx="53">
                  <c:v>2021.4</c:v>
                </c:pt>
                <c:pt idx="54">
                  <c:v>2021.7</c:v>
                </c:pt>
                <c:pt idx="55">
                  <c:v>2021.10</c:v>
                </c:pt>
                <c:pt idx="56">
                  <c:v>2022.1</c:v>
                </c:pt>
                <c:pt idx="57">
                  <c:v>2022.4</c:v>
                </c:pt>
                <c:pt idx="58">
                  <c:v>2022.7</c:v>
                </c:pt>
                <c:pt idx="59">
                  <c:v>2022.10</c:v>
                </c:pt>
                <c:pt idx="60">
                  <c:v>2023.1</c:v>
                </c:pt>
                <c:pt idx="61">
                  <c:v>2023.4</c:v>
                </c:pt>
                <c:pt idx="62">
                  <c:v>2023.7</c:v>
                </c:pt>
                <c:pt idx="63">
                  <c:v>2023.10</c:v>
                </c:pt>
                <c:pt idx="64">
                  <c:v>2024.1</c:v>
                </c:pt>
                <c:pt idx="65">
                  <c:v>2024.4</c:v>
                </c:pt>
                <c:pt idx="66">
                  <c:v>2024.7</c:v>
                </c:pt>
                <c:pt idx="67">
                  <c:v>2024.10</c:v>
                </c:pt>
                <c:pt idx="68">
                  <c:v>2025.1</c:v>
                </c:pt>
                <c:pt idx="69">
                  <c:v>2025.4</c:v>
                </c:pt>
                <c:pt idx="70">
                  <c:v>2025.7</c:v>
                </c:pt>
                <c:pt idx="71">
                  <c:v>2025.10</c:v>
                </c:pt>
              </c:strCache>
            </c:strRef>
          </c:cat>
          <c:val>
            <c:numRef>
              <c:f>Taul1!$B$14:$B$85</c:f>
              <c:numCache>
                <c:formatCode>General</c:formatCode>
                <c:ptCount val="72"/>
                <c:pt idx="0">
                  <c:v>35.799999999999997</c:v>
                </c:pt>
                <c:pt idx="1">
                  <c:v>18.899999999999999</c:v>
                </c:pt>
                <c:pt idx="2">
                  <c:v>4.9000000000000004</c:v>
                </c:pt>
                <c:pt idx="3">
                  <c:v>-13.3</c:v>
                </c:pt>
                <c:pt idx="4">
                  <c:v>-43.8</c:v>
                </c:pt>
                <c:pt idx="5">
                  <c:v>-68.3</c:v>
                </c:pt>
                <c:pt idx="6">
                  <c:v>-72.3</c:v>
                </c:pt>
                <c:pt idx="7">
                  <c:v>-65.400000000000006</c:v>
                </c:pt>
                <c:pt idx="8">
                  <c:v>-50.7</c:v>
                </c:pt>
                <c:pt idx="9">
                  <c:v>-32.799999999999997</c:v>
                </c:pt>
                <c:pt idx="10">
                  <c:v>-13.2</c:v>
                </c:pt>
                <c:pt idx="11">
                  <c:v>-5.7</c:v>
                </c:pt>
                <c:pt idx="12">
                  <c:v>-1.3</c:v>
                </c:pt>
                <c:pt idx="13">
                  <c:v>5.7</c:v>
                </c:pt>
                <c:pt idx="14">
                  <c:v>-4.4000000000000004</c:v>
                </c:pt>
                <c:pt idx="15">
                  <c:v>-13.1</c:v>
                </c:pt>
                <c:pt idx="16">
                  <c:v>-17.100000000000001</c:v>
                </c:pt>
                <c:pt idx="17">
                  <c:v>-20.3</c:v>
                </c:pt>
                <c:pt idx="18">
                  <c:v>-16.7</c:v>
                </c:pt>
                <c:pt idx="19">
                  <c:v>-26.5</c:v>
                </c:pt>
                <c:pt idx="20">
                  <c:v>-31.2</c:v>
                </c:pt>
                <c:pt idx="21">
                  <c:v>-38.6</c:v>
                </c:pt>
                <c:pt idx="22">
                  <c:v>-36</c:v>
                </c:pt>
                <c:pt idx="23">
                  <c:v>-39.299999999999997</c:v>
                </c:pt>
                <c:pt idx="24">
                  <c:v>-27.1</c:v>
                </c:pt>
                <c:pt idx="25">
                  <c:v>-24.7</c:v>
                </c:pt>
                <c:pt idx="26">
                  <c:v>-23.1</c:v>
                </c:pt>
                <c:pt idx="27">
                  <c:v>-24.9</c:v>
                </c:pt>
                <c:pt idx="28">
                  <c:v>-28.6</c:v>
                </c:pt>
                <c:pt idx="29">
                  <c:v>-30.5</c:v>
                </c:pt>
                <c:pt idx="30">
                  <c:v>-34.799999999999997</c:v>
                </c:pt>
                <c:pt idx="31">
                  <c:v>-27.9</c:v>
                </c:pt>
                <c:pt idx="32">
                  <c:v>-25.4</c:v>
                </c:pt>
                <c:pt idx="33">
                  <c:v>-20.2</c:v>
                </c:pt>
                <c:pt idx="34">
                  <c:v>-22.4</c:v>
                </c:pt>
                <c:pt idx="35">
                  <c:v>-15.6</c:v>
                </c:pt>
                <c:pt idx="36">
                  <c:v>-2.7</c:v>
                </c:pt>
                <c:pt idx="37">
                  <c:v>10.199999999999999</c:v>
                </c:pt>
                <c:pt idx="38">
                  <c:v>16.3</c:v>
                </c:pt>
                <c:pt idx="39">
                  <c:v>26.8</c:v>
                </c:pt>
                <c:pt idx="40">
                  <c:v>27.5</c:v>
                </c:pt>
                <c:pt idx="41">
                  <c:v>30.8</c:v>
                </c:pt>
                <c:pt idx="42">
                  <c:v>37.200000000000003</c:v>
                </c:pt>
                <c:pt idx="43">
                  <c:v>36.5</c:v>
                </c:pt>
                <c:pt idx="44">
                  <c:v>19.2</c:v>
                </c:pt>
                <c:pt idx="45">
                  <c:v>10.4</c:v>
                </c:pt>
                <c:pt idx="46">
                  <c:v>4.4000000000000004</c:v>
                </c:pt>
                <c:pt idx="47">
                  <c:v>-4.3</c:v>
                </c:pt>
                <c:pt idx="48">
                  <c:v>-16.399999999999999</c:v>
                </c:pt>
                <c:pt idx="49">
                  <c:v>-33.700000000000003</c:v>
                </c:pt>
                <c:pt idx="50">
                  <c:v>-46.5</c:v>
                </c:pt>
                <c:pt idx="51">
                  <c:v>-39.1</c:v>
                </c:pt>
                <c:pt idx="52">
                  <c:v>-13.2</c:v>
                </c:pt>
                <c:pt idx="53">
                  <c:v>10.8</c:v>
                </c:pt>
                <c:pt idx="54">
                  <c:v>34.4</c:v>
                </c:pt>
                <c:pt idx="55">
                  <c:v>39</c:v>
                </c:pt>
                <c:pt idx="56">
                  <c:v>43.5</c:v>
                </c:pt>
                <c:pt idx="57">
                  <c:v>26.4</c:v>
                </c:pt>
                <c:pt idx="58">
                  <c:v>12.8</c:v>
                </c:pt>
                <c:pt idx="59">
                  <c:v>2.4</c:v>
                </c:pt>
                <c:pt idx="60">
                  <c:v>-11.9</c:v>
                </c:pt>
                <c:pt idx="61">
                  <c:v>-18</c:v>
                </c:pt>
                <c:pt idx="62">
                  <c:v>-28.2</c:v>
                </c:pt>
                <c:pt idx="63">
                  <c:v>-41.7</c:v>
                </c:pt>
                <c:pt idx="64">
                  <c:v>-47.2</c:v>
                </c:pt>
                <c:pt idx="65">
                  <c:v>-47.4</c:v>
                </c:pt>
                <c:pt idx="66">
                  <c:v>-37.6</c:v>
                </c:pt>
                <c:pt idx="67">
                  <c:v>-42.2</c:v>
                </c:pt>
                <c:pt idx="68">
                  <c:v>-39.4</c:v>
                </c:pt>
                <c:pt idx="69">
                  <c:v>-37.5</c:v>
                </c:pt>
                <c:pt idx="70">
                  <c:v>-43.8</c:v>
                </c:pt>
                <c:pt idx="71">
                  <c:v>-27.2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F4-4C4C-9304-ADEBAEA908C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Suhdannenäkymät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Taul1!$A$14:$A$85</c:f>
              <c:strCache>
                <c:ptCount val="72"/>
                <c:pt idx="0">
                  <c:v>2008.1</c:v>
                </c:pt>
                <c:pt idx="1">
                  <c:v>2008.4</c:v>
                </c:pt>
                <c:pt idx="2">
                  <c:v>2008.7</c:v>
                </c:pt>
                <c:pt idx="3">
                  <c:v>2008.10</c:v>
                </c:pt>
                <c:pt idx="4">
                  <c:v>2009.1</c:v>
                </c:pt>
                <c:pt idx="5">
                  <c:v>2009.4</c:v>
                </c:pt>
                <c:pt idx="6">
                  <c:v>2009.7</c:v>
                </c:pt>
                <c:pt idx="7">
                  <c:v>2009.10</c:v>
                </c:pt>
                <c:pt idx="8">
                  <c:v>2010.1</c:v>
                </c:pt>
                <c:pt idx="9">
                  <c:v>2010.4</c:v>
                </c:pt>
                <c:pt idx="10">
                  <c:v>2010.7</c:v>
                </c:pt>
                <c:pt idx="11">
                  <c:v>2010.10</c:v>
                </c:pt>
                <c:pt idx="12">
                  <c:v>2011.1</c:v>
                </c:pt>
                <c:pt idx="13">
                  <c:v>2011.4</c:v>
                </c:pt>
                <c:pt idx="14">
                  <c:v>2011.7</c:v>
                </c:pt>
                <c:pt idx="15">
                  <c:v>2011.10</c:v>
                </c:pt>
                <c:pt idx="16">
                  <c:v>2012.1</c:v>
                </c:pt>
                <c:pt idx="17">
                  <c:v>2012.4</c:v>
                </c:pt>
                <c:pt idx="18">
                  <c:v>2012.7</c:v>
                </c:pt>
                <c:pt idx="19">
                  <c:v>2012.10</c:v>
                </c:pt>
                <c:pt idx="20">
                  <c:v>2013.1</c:v>
                </c:pt>
                <c:pt idx="21">
                  <c:v>2013.4</c:v>
                </c:pt>
                <c:pt idx="22">
                  <c:v>2013.7</c:v>
                </c:pt>
                <c:pt idx="23">
                  <c:v>2013.10</c:v>
                </c:pt>
                <c:pt idx="24">
                  <c:v>2014.1</c:v>
                </c:pt>
                <c:pt idx="25">
                  <c:v>2014.4</c:v>
                </c:pt>
                <c:pt idx="26">
                  <c:v>2014.7</c:v>
                </c:pt>
                <c:pt idx="27">
                  <c:v>2014.10</c:v>
                </c:pt>
                <c:pt idx="28">
                  <c:v>2015.1</c:v>
                </c:pt>
                <c:pt idx="29">
                  <c:v>2015.4</c:v>
                </c:pt>
                <c:pt idx="30">
                  <c:v>2015.7</c:v>
                </c:pt>
                <c:pt idx="31">
                  <c:v>2015.10</c:v>
                </c:pt>
                <c:pt idx="32">
                  <c:v>2016.1</c:v>
                </c:pt>
                <c:pt idx="33">
                  <c:v>2016.4</c:v>
                </c:pt>
                <c:pt idx="34">
                  <c:v>2016.7</c:v>
                </c:pt>
                <c:pt idx="35">
                  <c:v>2016.10</c:v>
                </c:pt>
                <c:pt idx="36">
                  <c:v>2017.1</c:v>
                </c:pt>
                <c:pt idx="37">
                  <c:v>2017.4</c:v>
                </c:pt>
                <c:pt idx="38">
                  <c:v>2017.7</c:v>
                </c:pt>
                <c:pt idx="39">
                  <c:v>2017.10</c:v>
                </c:pt>
                <c:pt idx="40">
                  <c:v>2018.1</c:v>
                </c:pt>
                <c:pt idx="41">
                  <c:v>2018.4</c:v>
                </c:pt>
                <c:pt idx="42">
                  <c:v>2018.7</c:v>
                </c:pt>
                <c:pt idx="43">
                  <c:v>2018.10</c:v>
                </c:pt>
                <c:pt idx="44">
                  <c:v>2019.1</c:v>
                </c:pt>
                <c:pt idx="45">
                  <c:v>2019.4</c:v>
                </c:pt>
                <c:pt idx="46">
                  <c:v>2019.7</c:v>
                </c:pt>
                <c:pt idx="47">
                  <c:v>2019.10</c:v>
                </c:pt>
                <c:pt idx="48">
                  <c:v>2020.1</c:v>
                </c:pt>
                <c:pt idx="49">
                  <c:v>2020.4</c:v>
                </c:pt>
                <c:pt idx="50">
                  <c:v>2020.7</c:v>
                </c:pt>
                <c:pt idx="51">
                  <c:v>2020.10</c:v>
                </c:pt>
                <c:pt idx="52">
                  <c:v>2021.1</c:v>
                </c:pt>
                <c:pt idx="53">
                  <c:v>2021.4</c:v>
                </c:pt>
                <c:pt idx="54">
                  <c:v>2021.7</c:v>
                </c:pt>
                <c:pt idx="55">
                  <c:v>2021.10</c:v>
                </c:pt>
                <c:pt idx="56">
                  <c:v>2022.1</c:v>
                </c:pt>
                <c:pt idx="57">
                  <c:v>2022.4</c:v>
                </c:pt>
                <c:pt idx="58">
                  <c:v>2022.7</c:v>
                </c:pt>
                <c:pt idx="59">
                  <c:v>2022.10</c:v>
                </c:pt>
                <c:pt idx="60">
                  <c:v>2023.1</c:v>
                </c:pt>
                <c:pt idx="61">
                  <c:v>2023.4</c:v>
                </c:pt>
                <c:pt idx="62">
                  <c:v>2023.7</c:v>
                </c:pt>
                <c:pt idx="63">
                  <c:v>2023.10</c:v>
                </c:pt>
                <c:pt idx="64">
                  <c:v>2024.1</c:v>
                </c:pt>
                <c:pt idx="65">
                  <c:v>2024.4</c:v>
                </c:pt>
                <c:pt idx="66">
                  <c:v>2024.7</c:v>
                </c:pt>
                <c:pt idx="67">
                  <c:v>2024.10</c:v>
                </c:pt>
                <c:pt idx="68">
                  <c:v>2025.1</c:v>
                </c:pt>
                <c:pt idx="69">
                  <c:v>2025.4</c:v>
                </c:pt>
                <c:pt idx="70">
                  <c:v>2025.7</c:v>
                </c:pt>
                <c:pt idx="71">
                  <c:v>2025.10</c:v>
                </c:pt>
              </c:strCache>
            </c:strRef>
          </c:cat>
          <c:val>
            <c:numRef>
              <c:f>Taul1!$C$14:$C$85</c:f>
              <c:numCache>
                <c:formatCode>General</c:formatCode>
                <c:ptCount val="72"/>
                <c:pt idx="0">
                  <c:v>-2.2000000000000002</c:v>
                </c:pt>
                <c:pt idx="1">
                  <c:v>-16.399999999999999</c:v>
                </c:pt>
                <c:pt idx="2">
                  <c:v>-25.9</c:v>
                </c:pt>
                <c:pt idx="3">
                  <c:v>-33.9</c:v>
                </c:pt>
                <c:pt idx="4">
                  <c:v>-40.700000000000003</c:v>
                </c:pt>
                <c:pt idx="5">
                  <c:v>-36.200000000000003</c:v>
                </c:pt>
                <c:pt idx="6">
                  <c:v>-19.3</c:v>
                </c:pt>
                <c:pt idx="7">
                  <c:v>0.9</c:v>
                </c:pt>
                <c:pt idx="8">
                  <c:v>15.3</c:v>
                </c:pt>
                <c:pt idx="9">
                  <c:v>20.9</c:v>
                </c:pt>
                <c:pt idx="10">
                  <c:v>13.8</c:v>
                </c:pt>
                <c:pt idx="11">
                  <c:v>19.5</c:v>
                </c:pt>
                <c:pt idx="12">
                  <c:v>22.3</c:v>
                </c:pt>
                <c:pt idx="13">
                  <c:v>15.1</c:v>
                </c:pt>
                <c:pt idx="14">
                  <c:v>10.199999999999999</c:v>
                </c:pt>
                <c:pt idx="15">
                  <c:v>-21.3</c:v>
                </c:pt>
                <c:pt idx="16">
                  <c:v>-13.3</c:v>
                </c:pt>
                <c:pt idx="17">
                  <c:v>-2.9</c:v>
                </c:pt>
                <c:pt idx="18">
                  <c:v>-4.5</c:v>
                </c:pt>
                <c:pt idx="19">
                  <c:v>-24.4</c:v>
                </c:pt>
                <c:pt idx="20">
                  <c:v>-10.3</c:v>
                </c:pt>
                <c:pt idx="21">
                  <c:v>-8.1</c:v>
                </c:pt>
                <c:pt idx="22">
                  <c:v>-8.8000000000000007</c:v>
                </c:pt>
                <c:pt idx="23">
                  <c:v>-0.9</c:v>
                </c:pt>
                <c:pt idx="24">
                  <c:v>-6.5</c:v>
                </c:pt>
                <c:pt idx="25">
                  <c:v>-7.7</c:v>
                </c:pt>
                <c:pt idx="26">
                  <c:v>-1.2</c:v>
                </c:pt>
                <c:pt idx="27">
                  <c:v>-6.3</c:v>
                </c:pt>
                <c:pt idx="28">
                  <c:v>-5</c:v>
                </c:pt>
                <c:pt idx="29">
                  <c:v>-4.3</c:v>
                </c:pt>
                <c:pt idx="30">
                  <c:v>-2.2000000000000002</c:v>
                </c:pt>
                <c:pt idx="31">
                  <c:v>1.9</c:v>
                </c:pt>
                <c:pt idx="32">
                  <c:v>2.4</c:v>
                </c:pt>
                <c:pt idx="33">
                  <c:v>-1</c:v>
                </c:pt>
                <c:pt idx="34">
                  <c:v>-4.9000000000000004</c:v>
                </c:pt>
                <c:pt idx="35">
                  <c:v>4.4000000000000004</c:v>
                </c:pt>
                <c:pt idx="36">
                  <c:v>7.6</c:v>
                </c:pt>
                <c:pt idx="37">
                  <c:v>8</c:v>
                </c:pt>
                <c:pt idx="38">
                  <c:v>9.6999999999999993</c:v>
                </c:pt>
                <c:pt idx="39">
                  <c:v>23.8</c:v>
                </c:pt>
                <c:pt idx="40">
                  <c:v>17.399999999999999</c:v>
                </c:pt>
                <c:pt idx="41">
                  <c:v>12.5</c:v>
                </c:pt>
                <c:pt idx="42">
                  <c:v>11.1</c:v>
                </c:pt>
                <c:pt idx="43">
                  <c:v>3</c:v>
                </c:pt>
                <c:pt idx="44">
                  <c:v>-10.7</c:v>
                </c:pt>
                <c:pt idx="45">
                  <c:v>-12</c:v>
                </c:pt>
                <c:pt idx="46">
                  <c:v>-12.8</c:v>
                </c:pt>
                <c:pt idx="47">
                  <c:v>-20.7</c:v>
                </c:pt>
                <c:pt idx="48">
                  <c:v>-16.600000000000001</c:v>
                </c:pt>
                <c:pt idx="49">
                  <c:v>-53.5</c:v>
                </c:pt>
                <c:pt idx="50">
                  <c:v>-20.5</c:v>
                </c:pt>
                <c:pt idx="51">
                  <c:v>-7.5</c:v>
                </c:pt>
                <c:pt idx="52">
                  <c:v>7.2</c:v>
                </c:pt>
                <c:pt idx="53">
                  <c:v>14.6</c:v>
                </c:pt>
                <c:pt idx="54">
                  <c:v>14.8</c:v>
                </c:pt>
                <c:pt idx="55">
                  <c:v>12.4</c:v>
                </c:pt>
                <c:pt idx="56">
                  <c:v>0.7</c:v>
                </c:pt>
                <c:pt idx="57">
                  <c:v>-21.5</c:v>
                </c:pt>
                <c:pt idx="58">
                  <c:v>-24.6</c:v>
                </c:pt>
                <c:pt idx="59">
                  <c:v>-28.1</c:v>
                </c:pt>
                <c:pt idx="60">
                  <c:v>-28.3</c:v>
                </c:pt>
                <c:pt idx="61">
                  <c:v>-25.6</c:v>
                </c:pt>
                <c:pt idx="62">
                  <c:v>-29.8</c:v>
                </c:pt>
                <c:pt idx="63">
                  <c:v>-26.2</c:v>
                </c:pt>
                <c:pt idx="64">
                  <c:v>-17.3</c:v>
                </c:pt>
                <c:pt idx="65">
                  <c:v>-5.5</c:v>
                </c:pt>
                <c:pt idx="66">
                  <c:v>3.1</c:v>
                </c:pt>
                <c:pt idx="67">
                  <c:v>3</c:v>
                </c:pt>
                <c:pt idx="68">
                  <c:v>1.4</c:v>
                </c:pt>
                <c:pt idx="69">
                  <c:v>-6.3</c:v>
                </c:pt>
                <c:pt idx="70">
                  <c:v>2.5</c:v>
                </c:pt>
                <c:pt idx="71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F4-4C4C-9304-ADEBAEA90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3954368"/>
        <c:axId val="323968928"/>
      </c:lineChart>
      <c:catAx>
        <c:axId val="3239543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3968928"/>
        <c:crosses val="autoZero"/>
        <c:auto val="1"/>
        <c:lblAlgn val="ctr"/>
        <c:lblOffset val="100"/>
        <c:tickMarkSkip val="4"/>
        <c:noMultiLvlLbl val="0"/>
      </c:catAx>
      <c:valAx>
        <c:axId val="32396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2395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>
                <a:solidFill>
                  <a:srgbClr val="000000"/>
                </a:solidFill>
              </a:defRPr>
            </a:pPr>
            <a:r>
              <a:rPr lang="en-US" sz="1050" b="0" err="1">
                <a:solidFill>
                  <a:srgbClr val="000000"/>
                </a:solidFill>
              </a:rPr>
              <a:t>Saldoluku</a:t>
            </a:r>
            <a:r>
              <a:rPr lang="en-US" sz="1050" b="0">
                <a:solidFill>
                  <a:srgbClr val="000000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83393685891420211"/>
          <c:y val="6.094709290890660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674120615740283E-2"/>
          <c:y val="3.5687247530145093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Taul1!$A$2:$A$75</c:f>
              <c:strCache>
                <c:ptCount val="73"/>
                <c:pt idx="1">
                  <c:v>08(1)</c:v>
                </c:pt>
                <c:pt idx="2">
                  <c:v>08(4)</c:v>
                </c:pt>
                <c:pt idx="3">
                  <c:v>08(7)</c:v>
                </c:pt>
                <c:pt idx="4">
                  <c:v>08(10)</c:v>
                </c:pt>
                <c:pt idx="5">
                  <c:v>09(1)</c:v>
                </c:pt>
                <c:pt idx="6">
                  <c:v>09(4)</c:v>
                </c:pt>
                <c:pt idx="7">
                  <c:v>09(7)</c:v>
                </c:pt>
                <c:pt idx="8">
                  <c:v>09(10)</c:v>
                </c:pt>
                <c:pt idx="9">
                  <c:v>10(1)</c:v>
                </c:pt>
                <c:pt idx="10">
                  <c:v>10(4)</c:v>
                </c:pt>
                <c:pt idx="11">
                  <c:v>10(7)</c:v>
                </c:pt>
                <c:pt idx="12">
                  <c:v>10(10)</c:v>
                </c:pt>
                <c:pt idx="13">
                  <c:v>11(1)</c:v>
                </c:pt>
                <c:pt idx="14">
                  <c:v>11(4)</c:v>
                </c:pt>
                <c:pt idx="15">
                  <c:v>11(7)</c:v>
                </c:pt>
                <c:pt idx="16">
                  <c:v>11(10)</c:v>
                </c:pt>
                <c:pt idx="17">
                  <c:v>12(1)</c:v>
                </c:pt>
                <c:pt idx="18">
                  <c:v>12(4)</c:v>
                </c:pt>
                <c:pt idx="19">
                  <c:v>12(7)</c:v>
                </c:pt>
                <c:pt idx="20">
                  <c:v>12(10)</c:v>
                </c:pt>
                <c:pt idx="21">
                  <c:v>13(1)</c:v>
                </c:pt>
                <c:pt idx="22">
                  <c:v>13(4)</c:v>
                </c:pt>
                <c:pt idx="23">
                  <c:v>13(7)</c:v>
                </c:pt>
                <c:pt idx="24">
                  <c:v>13(10)</c:v>
                </c:pt>
                <c:pt idx="25">
                  <c:v>14(1)</c:v>
                </c:pt>
                <c:pt idx="26">
                  <c:v>14(4)</c:v>
                </c:pt>
                <c:pt idx="27">
                  <c:v>14(7)</c:v>
                </c:pt>
                <c:pt idx="28">
                  <c:v>14(10)</c:v>
                </c:pt>
                <c:pt idx="29">
                  <c:v>15(1)</c:v>
                </c:pt>
                <c:pt idx="30">
                  <c:v>15(4)</c:v>
                </c:pt>
                <c:pt idx="31">
                  <c:v>15(7)</c:v>
                </c:pt>
                <c:pt idx="32">
                  <c:v>15(10)</c:v>
                </c:pt>
                <c:pt idx="33">
                  <c:v>16(1)</c:v>
                </c:pt>
                <c:pt idx="34">
                  <c:v>16(4)</c:v>
                </c:pt>
                <c:pt idx="35">
                  <c:v>16(7)</c:v>
                </c:pt>
                <c:pt idx="36">
                  <c:v>16(10)</c:v>
                </c:pt>
                <c:pt idx="37">
                  <c:v>17(1)</c:v>
                </c:pt>
                <c:pt idx="38">
                  <c:v>17(4)</c:v>
                </c:pt>
                <c:pt idx="39">
                  <c:v>17(7)</c:v>
                </c:pt>
                <c:pt idx="40">
                  <c:v>17(10)</c:v>
                </c:pt>
                <c:pt idx="41">
                  <c:v>18(1)</c:v>
                </c:pt>
                <c:pt idx="42">
                  <c:v>18(4)</c:v>
                </c:pt>
                <c:pt idx="43">
                  <c:v>18(7)</c:v>
                </c:pt>
                <c:pt idx="44">
                  <c:v>18(10)</c:v>
                </c:pt>
                <c:pt idx="45">
                  <c:v>19(1)</c:v>
                </c:pt>
                <c:pt idx="46">
                  <c:v>19(4)</c:v>
                </c:pt>
                <c:pt idx="47">
                  <c:v>19(7)</c:v>
                </c:pt>
                <c:pt idx="48">
                  <c:v>19(10)</c:v>
                </c:pt>
                <c:pt idx="49">
                  <c:v>20(1)</c:v>
                </c:pt>
                <c:pt idx="50">
                  <c:v>20(4)</c:v>
                </c:pt>
                <c:pt idx="51">
                  <c:v>20(07)</c:v>
                </c:pt>
                <c:pt idx="52">
                  <c:v>20(10)</c:v>
                </c:pt>
                <c:pt idx="53">
                  <c:v>21(1)</c:v>
                </c:pt>
                <c:pt idx="54">
                  <c:v>21(4)</c:v>
                </c:pt>
                <c:pt idx="55">
                  <c:v>21(7)</c:v>
                </c:pt>
                <c:pt idx="56">
                  <c:v>21(10)</c:v>
                </c:pt>
                <c:pt idx="57">
                  <c:v>22(1)</c:v>
                </c:pt>
                <c:pt idx="58">
                  <c:v>22(4)</c:v>
                </c:pt>
                <c:pt idx="59">
                  <c:v>22(7)</c:v>
                </c:pt>
                <c:pt idx="60">
                  <c:v>22(10)</c:v>
                </c:pt>
                <c:pt idx="61">
                  <c:v>23(1)</c:v>
                </c:pt>
                <c:pt idx="62">
                  <c:v>23(4)</c:v>
                </c:pt>
                <c:pt idx="63">
                  <c:v>23(7)</c:v>
                </c:pt>
                <c:pt idx="64">
                  <c:v>23(10)</c:v>
                </c:pt>
                <c:pt idx="65">
                  <c:v>24(1)</c:v>
                </c:pt>
                <c:pt idx="66">
                  <c:v>24(4)</c:v>
                </c:pt>
                <c:pt idx="67">
                  <c:v>24(7)</c:v>
                </c:pt>
                <c:pt idx="68">
                  <c:v>24(10)</c:v>
                </c:pt>
                <c:pt idx="69">
                  <c:v>25(1)</c:v>
                </c:pt>
                <c:pt idx="70">
                  <c:v>25(4)</c:v>
                </c:pt>
                <c:pt idx="71">
                  <c:v>25(7)</c:v>
                </c:pt>
                <c:pt idx="72">
                  <c:v>25(10)</c:v>
                </c:pt>
              </c:strCache>
            </c:strRef>
          </c:cat>
          <c:val>
            <c:numRef>
              <c:f>Taul1!$B$2:$B$75</c:f>
              <c:numCache>
                <c:formatCode>General</c:formatCode>
                <c:ptCount val="74"/>
                <c:pt idx="1">
                  <c:v>-2</c:v>
                </c:pt>
                <c:pt idx="2">
                  <c:v>1</c:v>
                </c:pt>
                <c:pt idx="3">
                  <c:v>-14</c:v>
                </c:pt>
                <c:pt idx="4">
                  <c:v>-28</c:v>
                </c:pt>
                <c:pt idx="5">
                  <c:v>-56</c:v>
                </c:pt>
                <c:pt idx="6">
                  <c:v>-36</c:v>
                </c:pt>
                <c:pt idx="7">
                  <c:v>-21</c:v>
                </c:pt>
                <c:pt idx="8">
                  <c:v>2</c:v>
                </c:pt>
                <c:pt idx="9">
                  <c:v>10</c:v>
                </c:pt>
                <c:pt idx="10">
                  <c:v>33</c:v>
                </c:pt>
                <c:pt idx="11">
                  <c:v>27</c:v>
                </c:pt>
                <c:pt idx="12">
                  <c:v>19</c:v>
                </c:pt>
                <c:pt idx="13">
                  <c:v>26</c:v>
                </c:pt>
                <c:pt idx="14">
                  <c:v>30</c:v>
                </c:pt>
                <c:pt idx="15">
                  <c:v>18</c:v>
                </c:pt>
                <c:pt idx="16">
                  <c:v>-5</c:v>
                </c:pt>
                <c:pt idx="17">
                  <c:v>-5</c:v>
                </c:pt>
                <c:pt idx="18">
                  <c:v>8</c:v>
                </c:pt>
                <c:pt idx="19">
                  <c:v>-4</c:v>
                </c:pt>
                <c:pt idx="20">
                  <c:v>-24</c:v>
                </c:pt>
                <c:pt idx="21">
                  <c:v>-11</c:v>
                </c:pt>
                <c:pt idx="22">
                  <c:v>-2</c:v>
                </c:pt>
                <c:pt idx="23">
                  <c:v>-11</c:v>
                </c:pt>
                <c:pt idx="24">
                  <c:v>-13</c:v>
                </c:pt>
                <c:pt idx="25">
                  <c:v>5</c:v>
                </c:pt>
                <c:pt idx="26">
                  <c:v>15</c:v>
                </c:pt>
                <c:pt idx="27">
                  <c:v>3</c:v>
                </c:pt>
                <c:pt idx="28">
                  <c:v>-12</c:v>
                </c:pt>
                <c:pt idx="29">
                  <c:v>-4</c:v>
                </c:pt>
                <c:pt idx="30">
                  <c:v>10</c:v>
                </c:pt>
                <c:pt idx="31">
                  <c:v>1</c:v>
                </c:pt>
                <c:pt idx="32">
                  <c:v>-3</c:v>
                </c:pt>
                <c:pt idx="33">
                  <c:v>1</c:v>
                </c:pt>
                <c:pt idx="34">
                  <c:v>18</c:v>
                </c:pt>
                <c:pt idx="35">
                  <c:v>4</c:v>
                </c:pt>
                <c:pt idx="36">
                  <c:v>9</c:v>
                </c:pt>
                <c:pt idx="37">
                  <c:v>14</c:v>
                </c:pt>
                <c:pt idx="38">
                  <c:v>24</c:v>
                </c:pt>
                <c:pt idx="39">
                  <c:v>24</c:v>
                </c:pt>
                <c:pt idx="40">
                  <c:v>21.45</c:v>
                </c:pt>
                <c:pt idx="41">
                  <c:v>26.4</c:v>
                </c:pt>
                <c:pt idx="42">
                  <c:v>24.3</c:v>
                </c:pt>
                <c:pt idx="43">
                  <c:v>11.46</c:v>
                </c:pt>
                <c:pt idx="44">
                  <c:v>0.45</c:v>
                </c:pt>
                <c:pt idx="45">
                  <c:v>4.71</c:v>
                </c:pt>
                <c:pt idx="46">
                  <c:v>12.19</c:v>
                </c:pt>
                <c:pt idx="47">
                  <c:v>-2.73</c:v>
                </c:pt>
                <c:pt idx="48">
                  <c:v>-16.66</c:v>
                </c:pt>
                <c:pt idx="49">
                  <c:v>-6.75</c:v>
                </c:pt>
                <c:pt idx="50">
                  <c:v>-41.7</c:v>
                </c:pt>
                <c:pt idx="51">
                  <c:v>-43.86</c:v>
                </c:pt>
                <c:pt idx="52">
                  <c:v>-15.28</c:v>
                </c:pt>
                <c:pt idx="53">
                  <c:v>7.89</c:v>
                </c:pt>
                <c:pt idx="54">
                  <c:v>26.61</c:v>
                </c:pt>
                <c:pt idx="55">
                  <c:v>29.11</c:v>
                </c:pt>
                <c:pt idx="56">
                  <c:v>21.43</c:v>
                </c:pt>
                <c:pt idx="57">
                  <c:v>17.13</c:v>
                </c:pt>
                <c:pt idx="58">
                  <c:v>6.57</c:v>
                </c:pt>
                <c:pt idx="59">
                  <c:v>3.12</c:v>
                </c:pt>
                <c:pt idx="60">
                  <c:v>-7.26</c:v>
                </c:pt>
                <c:pt idx="61">
                  <c:v>-11.7</c:v>
                </c:pt>
                <c:pt idx="62">
                  <c:v>-13.5</c:v>
                </c:pt>
                <c:pt idx="63">
                  <c:v>-21</c:v>
                </c:pt>
                <c:pt idx="64">
                  <c:v>-30.6</c:v>
                </c:pt>
                <c:pt idx="65">
                  <c:v>-23.2</c:v>
                </c:pt>
                <c:pt idx="66">
                  <c:v>-10.4</c:v>
                </c:pt>
                <c:pt idx="67">
                  <c:v>-14.7</c:v>
                </c:pt>
                <c:pt idx="68">
                  <c:v>-13</c:v>
                </c:pt>
                <c:pt idx="69">
                  <c:v>-7</c:v>
                </c:pt>
                <c:pt idx="70">
                  <c:v>7</c:v>
                </c:pt>
                <c:pt idx="71">
                  <c:v>7</c:v>
                </c:pt>
                <c:pt idx="7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D0-4FF0-85C3-A9C09AA00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76860397454752E-2"/>
          <c:y val="6.3860381253934756E-2"/>
          <c:w val="0.89915957979696026"/>
          <c:h val="0.66259883161130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neljännekseen verrattuna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Taul1!$A$4:$A$46</c:f>
              <c:strCache>
                <c:ptCount val="43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  <c:pt idx="33">
                  <c:v>2023Q2</c:v>
                </c:pt>
                <c:pt idx="34">
                  <c:v>2023Q3</c:v>
                </c:pt>
                <c:pt idx="35">
                  <c:v>2023Q4</c:v>
                </c:pt>
                <c:pt idx="36">
                  <c:v>2024Q1</c:v>
                </c:pt>
                <c:pt idx="37">
                  <c:v>2024Q2</c:v>
                </c:pt>
                <c:pt idx="38">
                  <c:v>2024Q3</c:v>
                </c:pt>
                <c:pt idx="39">
                  <c:v>2024Q4</c:v>
                </c:pt>
                <c:pt idx="40">
                  <c:v>2025Q1</c:v>
                </c:pt>
                <c:pt idx="41">
                  <c:v>2025Q2</c:v>
                </c:pt>
                <c:pt idx="42">
                  <c:v>2025Q3</c:v>
                </c:pt>
              </c:strCache>
            </c:strRef>
          </c:cat>
          <c:val>
            <c:numRef>
              <c:f>Taul1!$B$4:$B$46</c:f>
              <c:numCache>
                <c:formatCode>0</c:formatCode>
                <c:ptCount val="43"/>
                <c:pt idx="0">
                  <c:v>500</c:v>
                </c:pt>
                <c:pt idx="1">
                  <c:v>1464.6108658704907</c:v>
                </c:pt>
                <c:pt idx="2">
                  <c:v>-1043.8445894536562</c:v>
                </c:pt>
                <c:pt idx="3">
                  <c:v>-2242.6661510239355</c:v>
                </c:pt>
                <c:pt idx="4">
                  <c:v>-423.86039099266054</c:v>
                </c:pt>
                <c:pt idx="5">
                  <c:v>783.61812865873799</c:v>
                </c:pt>
                <c:pt idx="6">
                  <c:v>-1880.5028571592993</c:v>
                </c:pt>
                <c:pt idx="7" formatCode="_-* #\ ##0_-;\-* #\ ##0_-;_-* &quot;-&quot;??_-;_-@_-">
                  <c:v>577.85174448625185</c:v>
                </c:pt>
                <c:pt idx="8" formatCode="General">
                  <c:v>2477</c:v>
                </c:pt>
                <c:pt idx="9" formatCode="General">
                  <c:v>3855</c:v>
                </c:pt>
                <c:pt idx="10" formatCode="General">
                  <c:v>1906</c:v>
                </c:pt>
                <c:pt idx="11" formatCode="General">
                  <c:v>1556</c:v>
                </c:pt>
                <c:pt idx="12" formatCode="General">
                  <c:v>2395</c:v>
                </c:pt>
                <c:pt idx="13" formatCode="General">
                  <c:v>4631</c:v>
                </c:pt>
                <c:pt idx="14" formatCode="#,##0">
                  <c:v>4578</c:v>
                </c:pt>
                <c:pt idx="15" formatCode="General">
                  <c:v>756</c:v>
                </c:pt>
                <c:pt idx="16" formatCode="General">
                  <c:v>3414</c:v>
                </c:pt>
                <c:pt idx="17" formatCode="General">
                  <c:v>2632</c:v>
                </c:pt>
                <c:pt idx="18" formatCode="General">
                  <c:v>1555</c:v>
                </c:pt>
                <c:pt idx="19" formatCode="General">
                  <c:v>-757</c:v>
                </c:pt>
                <c:pt idx="20" formatCode="General">
                  <c:v>-379</c:v>
                </c:pt>
                <c:pt idx="21" formatCode="General">
                  <c:v>-2512</c:v>
                </c:pt>
                <c:pt idx="22" formatCode="General">
                  <c:v>-1443</c:v>
                </c:pt>
                <c:pt idx="23" formatCode="#,##0">
                  <c:v>-1674.7485992709408</c:v>
                </c:pt>
                <c:pt idx="24" formatCode="General">
                  <c:v>1159</c:v>
                </c:pt>
                <c:pt idx="25" formatCode="General">
                  <c:v>3050</c:v>
                </c:pt>
                <c:pt idx="26" formatCode="General">
                  <c:v>2200</c:v>
                </c:pt>
                <c:pt idx="27" formatCode="General">
                  <c:v>1060</c:v>
                </c:pt>
                <c:pt idx="28" formatCode="General">
                  <c:v>5742</c:v>
                </c:pt>
                <c:pt idx="29" formatCode="General">
                  <c:v>5139</c:v>
                </c:pt>
                <c:pt idx="30" formatCode="General">
                  <c:v>1156</c:v>
                </c:pt>
                <c:pt idx="31" formatCode="General">
                  <c:v>825</c:v>
                </c:pt>
                <c:pt idx="32" formatCode="#,##0">
                  <c:v>3138</c:v>
                </c:pt>
                <c:pt idx="33" formatCode="General">
                  <c:v>-784</c:v>
                </c:pt>
                <c:pt idx="34" formatCode="General">
                  <c:v>365</c:v>
                </c:pt>
                <c:pt idx="35" formatCode="General">
                  <c:v>-1200</c:v>
                </c:pt>
                <c:pt idx="36" formatCode="General">
                  <c:v>-798</c:v>
                </c:pt>
                <c:pt idx="37" formatCode="General">
                  <c:v>-990</c:v>
                </c:pt>
                <c:pt idx="38" formatCode="General">
                  <c:v>-1230</c:v>
                </c:pt>
                <c:pt idx="39" formatCode="General">
                  <c:v>-2540</c:v>
                </c:pt>
                <c:pt idx="40" formatCode="General">
                  <c:v>-28</c:v>
                </c:pt>
                <c:pt idx="41" formatCode="General">
                  <c:v>436</c:v>
                </c:pt>
                <c:pt idx="42" formatCode="General">
                  <c:v>-81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D-4616-AB7B-BA4A9C228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lineChart>
        <c:grouping val="standard"/>
        <c:varyColors val="0"/>
        <c:ser>
          <c:idx val="1"/>
          <c:order val="1"/>
          <c:tx>
            <c:strRef>
              <c:f>Taul1!$C$1</c:f>
              <c:strCache>
                <c:ptCount val="1"/>
                <c:pt idx="0">
                  <c:v>Neljänneksen aikana rekrytoitujen määrä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Taul1!$A$4:$A$46</c:f>
              <c:strCache>
                <c:ptCount val="43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  <c:pt idx="33">
                  <c:v>2023Q2</c:v>
                </c:pt>
                <c:pt idx="34">
                  <c:v>2023Q3</c:v>
                </c:pt>
                <c:pt idx="35">
                  <c:v>2023Q4</c:v>
                </c:pt>
                <c:pt idx="36">
                  <c:v>2024Q1</c:v>
                </c:pt>
                <c:pt idx="37">
                  <c:v>2024Q2</c:v>
                </c:pt>
                <c:pt idx="38">
                  <c:v>2024Q3</c:v>
                </c:pt>
                <c:pt idx="39">
                  <c:v>2024Q4</c:v>
                </c:pt>
                <c:pt idx="40">
                  <c:v>2025Q1</c:v>
                </c:pt>
                <c:pt idx="41">
                  <c:v>2025Q2</c:v>
                </c:pt>
                <c:pt idx="42">
                  <c:v>2025Q3</c:v>
                </c:pt>
              </c:strCache>
            </c:strRef>
          </c:cat>
          <c:val>
            <c:numRef>
              <c:f>Taul1!$C$4:$C$46</c:f>
              <c:numCache>
                <c:formatCode>#,##0</c:formatCode>
                <c:ptCount val="43"/>
                <c:pt idx="0">
                  <c:v>7851.4313289360571</c:v>
                </c:pt>
                <c:pt idx="1">
                  <c:v>6685.9122554600544</c:v>
                </c:pt>
                <c:pt idx="2" formatCode="General">
                  <c:v>7700</c:v>
                </c:pt>
                <c:pt idx="3">
                  <c:v>6176.3555772662821</c:v>
                </c:pt>
                <c:pt idx="4">
                  <c:v>7537.782188740196</c:v>
                </c:pt>
                <c:pt idx="5">
                  <c:v>6857.0390325418875</c:v>
                </c:pt>
                <c:pt idx="6" formatCode="General">
                  <c:v>6818</c:v>
                </c:pt>
                <c:pt idx="7" formatCode="General">
                  <c:v>7300</c:v>
                </c:pt>
                <c:pt idx="8" formatCode="General">
                  <c:v>11000</c:v>
                </c:pt>
                <c:pt idx="9" formatCode="General">
                  <c:v>11600</c:v>
                </c:pt>
                <c:pt idx="10" formatCode="General">
                  <c:v>10900</c:v>
                </c:pt>
                <c:pt idx="11" formatCode="General">
                  <c:v>9000</c:v>
                </c:pt>
                <c:pt idx="12">
                  <c:v>11000</c:v>
                </c:pt>
                <c:pt idx="13" formatCode="General">
                  <c:v>14600</c:v>
                </c:pt>
                <c:pt idx="14" formatCode="General">
                  <c:v>14700</c:v>
                </c:pt>
                <c:pt idx="15" formatCode="General">
                  <c:v>9600</c:v>
                </c:pt>
                <c:pt idx="16">
                  <c:v>12400</c:v>
                </c:pt>
                <c:pt idx="17" formatCode="General">
                  <c:v>11400</c:v>
                </c:pt>
                <c:pt idx="18" formatCode="General">
                  <c:v>9400</c:v>
                </c:pt>
                <c:pt idx="19" formatCode="General">
                  <c:v>7300</c:v>
                </c:pt>
                <c:pt idx="20">
                  <c:v>10400</c:v>
                </c:pt>
                <c:pt idx="21" formatCode="General">
                  <c:v>5900</c:v>
                </c:pt>
                <c:pt idx="22" formatCode="General">
                  <c:v>5500</c:v>
                </c:pt>
                <c:pt idx="23" formatCode="General">
                  <c:v>6500</c:v>
                </c:pt>
                <c:pt idx="24" formatCode="General">
                  <c:v>9500</c:v>
                </c:pt>
                <c:pt idx="25" formatCode="General">
                  <c:v>11500</c:v>
                </c:pt>
                <c:pt idx="26" formatCode="General">
                  <c:v>14000</c:v>
                </c:pt>
                <c:pt idx="27" formatCode="General">
                  <c:v>11500</c:v>
                </c:pt>
                <c:pt idx="28" formatCode="General">
                  <c:v>14800</c:v>
                </c:pt>
                <c:pt idx="29" formatCode="General">
                  <c:v>15300</c:v>
                </c:pt>
                <c:pt idx="30" formatCode="General">
                  <c:v>11700</c:v>
                </c:pt>
                <c:pt idx="31" formatCode="General">
                  <c:v>11000</c:v>
                </c:pt>
                <c:pt idx="32">
                  <c:v>13400</c:v>
                </c:pt>
                <c:pt idx="33" formatCode="General">
                  <c:v>11700</c:v>
                </c:pt>
                <c:pt idx="34" formatCode="General">
                  <c:v>8700</c:v>
                </c:pt>
                <c:pt idx="35" formatCode="General">
                  <c:v>7500</c:v>
                </c:pt>
                <c:pt idx="36" formatCode="General">
                  <c:v>9600</c:v>
                </c:pt>
                <c:pt idx="37" formatCode="General">
                  <c:v>9500</c:v>
                </c:pt>
                <c:pt idx="38" formatCode="General">
                  <c:v>7600</c:v>
                </c:pt>
                <c:pt idx="39" formatCode="General">
                  <c:v>5500</c:v>
                </c:pt>
                <c:pt idx="40" formatCode="General">
                  <c:v>8000</c:v>
                </c:pt>
                <c:pt idx="41" formatCode="General">
                  <c:v>7800</c:v>
                </c:pt>
                <c:pt idx="42" formatCode="General">
                  <c:v>6700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6D-4616-AB7B-BA4A9C228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8210920"/>
        <c:axId val="368211704"/>
      </c:line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noMultiLvlLbl val="0"/>
      </c:catAx>
      <c:valAx>
        <c:axId val="368211704"/>
        <c:scaling>
          <c:orientation val="minMax"/>
          <c:max val="16000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r>
              <a:rPr lang="en-US" sz="11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4778" tIns="47389" rIns="94778" bIns="473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8847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733D2-3890-5C79-E488-4F0F30FCA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B07C33DA-60F1-548C-94A3-F81C97DD39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0EC5FF90-FAB0-F952-0CB2-F43BC86B36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9B4F5FF-8702-0E10-0829-70D41E5A74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97ABBDA-79D0-40BA-1E82-60826A18B0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8625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CDE55-D34F-14C4-6A12-3E2519857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52DE32E1-F4E7-6FE8-375D-79EF92DAF6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0153EF51-E21A-C4C6-414A-07EF1058F5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47D2017-3865-855D-20EC-225C03F0D9F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26BF733-D307-2B72-F31A-D77B29A9A7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5952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11BF8-84E4-4703-1B26-C619FA44A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532E1C0E-2438-A006-A33D-12FA4308A6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C9A3C2CC-5AF9-DE1C-F76A-AEF7825B61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2AB3B2F-4165-F84D-973D-2F3EDE1434B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B5BF4D7-DF69-F333-71DC-775F9B59A5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808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FFF99-8B10-0B3B-910B-582B1C2F5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ACF5CDF1-33F2-F469-7096-DC74AC9D6B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D00A769A-C343-1505-5CE4-79D4AB4E5B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04684B4-858D-B458-9646-B148DF864D7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7371635-73A0-86D2-6B98-8B61F55654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4934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412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95A78-0186-1AA9-A0B9-72443B8AF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4246CF78-9673-3971-A340-7246CF3144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FC32FE5F-A836-FA26-AB86-D5E10BFEAA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6A8A21F-28E1-CE63-25AB-2018828AF3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7D01F8D-C41F-BBFD-16CA-71346C5E97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205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68E7E-228B-AACD-6920-F14975B32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35F0D512-388D-5F75-F111-1488240926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80B863F7-8E3C-8E0E-1AC1-865496D8DA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FEC8506-8E4D-6431-B489-571AFE049F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D268E2D-28D6-751A-5817-AA529FA045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761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4270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5016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3.11.2025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3.11.2025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3.11.2025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3.11.2025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3.11.2025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3.11.2025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3.11.2025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3.11.2025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3.11.2025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3.11.2025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3.11.2025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3.11.2025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3.11.2025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3.11.2025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3.11.2025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3.11.2025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3.11.2025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3.11.2025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3.11.2025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3.11.2025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3.11.2025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3.11.2025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3.11.2025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3.11.2025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3.11.2025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3.11.2025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3.11.2025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F7D96B6-2F77-2789-5F13-F845B83C99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Talousnäkymät 5.11.2025 </a:t>
            </a:r>
          </a:p>
          <a:p>
            <a:endParaRPr lang="fi-FI"/>
          </a:p>
          <a:p>
            <a:endParaRPr lang="fi-FI"/>
          </a:p>
          <a:p>
            <a:r>
              <a:rPr lang="fi-FI"/>
              <a:t>Johtava ekonomisti</a:t>
            </a:r>
          </a:p>
          <a:p>
            <a:r>
              <a:rPr lang="fi-FI"/>
              <a:t>Hanne Mikkonen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A924AA6-2AFB-8589-7389-3F916297C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D97013C-819B-457B-07D9-4758DFF25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4066-C849-43D6-AD11-EC5B4E0FCE81}" type="datetime1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3CE7211-E374-78E5-EA93-4B8F86199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12917773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4628CAD-3B6B-3FB5-C805-107AC7395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995251F-3D9D-78CF-F7A4-0A8886391D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Teknologiateollisuuden* tilauskanta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CAED56F-9C48-BB62-F0AE-B4CDD7E67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DA5894-D035-D719-9D14-F5F797794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AE5F8CF-68E4-2B7C-A871-538F416BC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2AC378DA-55B0-7D71-D3AD-57A0A6EB4D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/>
          <a:lstStyle/>
          <a:p>
            <a:r>
              <a:rPr lang="fi-FI"/>
              <a:t>Lähde: Teknologiateollisuus ry:n tilauskantatiedustelun vastaajayritykset, </a:t>
            </a:r>
          </a:p>
          <a:p>
            <a:r>
              <a:rPr lang="fi-FI"/>
              <a:t>viimeisin tieto 30.9.2025.</a:t>
            </a:r>
          </a:p>
          <a:p>
            <a:endParaRPr lang="fi-FI"/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C9C7ABD0-710A-2786-0038-2D8C6F4544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068074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30.9.2025 / 30.9.2024</a:t>
                      </a: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30.9.2025 / 30.6.2025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DFFCD47C-5DB7-30C6-273E-259324FE762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98524097"/>
              </p:ext>
            </p:extLst>
          </p:nvPr>
        </p:nvGraphicFramePr>
        <p:xfrm>
          <a:off x="433388" y="1120775"/>
          <a:ext cx="8283575" cy="286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217119" imgH="4577948" progId="Mbnd.mbnd">
                  <p:embed/>
                </p:oleObj>
              </mc:Choice>
              <mc:Fallback>
                <p:oleObj name="Macrobond document" r:id="rId3" imgW="13217119" imgH="4577948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DFFCD47C-5DB7-30C6-273E-259324FE76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3388" y="1120775"/>
                        <a:ext cx="8283575" cy="2868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0">
            <a:extLst>
              <a:ext uri="{FF2B5EF4-FFF2-40B4-BE49-F238E27FC236}">
                <a16:creationId xmlns:a16="http://schemas.microsoft.com/office/drawing/2014/main" id="{8CF1B431-277C-30A5-E4A3-7D4A0A6E4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metallien jalostus, pelialan ohjelmistoyritykset ja datakeskukset  </a:t>
            </a:r>
          </a:p>
        </p:txBody>
      </p:sp>
    </p:spTree>
    <p:extLst>
      <p:ext uri="{BB962C8B-B14F-4D97-AF65-F5344CB8AC3E}">
        <p14:creationId xmlns:p14="http://schemas.microsoft.com/office/powerpoint/2010/main" val="14739492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7D356-F261-242F-F778-57E7BC32A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C4CF39B-078C-011C-06C9-D9E6310860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Kone- ja metallituoteteollisuuden uudet tilaukset Suomessa</a:t>
            </a:r>
          </a:p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96B21D2-FAC1-A51E-08CA-8CAC0679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0DBA24-6A8D-7CB6-0657-385CC99E3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AFDDD58-1D1A-E8CE-E008-984187D15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538AA27-ED89-3186-F64D-A58DA7467E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677478" cy="364456"/>
          </a:xfrm>
        </p:spPr>
        <p:txBody>
          <a:bodyPr/>
          <a:lstStyle/>
          <a:p>
            <a:r>
              <a:rPr lang="fi-FI"/>
              <a:t>Lähde: Teknologiateollisuus ry:n tilauskantatiedustelun vastaajayritykset, </a:t>
            </a:r>
          </a:p>
          <a:p>
            <a:r>
              <a:rPr lang="fi-FI"/>
              <a:t>viimeisin tieto heinä-syyskuu 2025.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B56DA3EF-820F-A78E-E5F4-51EE54B78DA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36895205"/>
              </p:ext>
            </p:extLst>
          </p:nvPr>
        </p:nvGraphicFramePr>
        <p:xfrm>
          <a:off x="433388" y="1120775"/>
          <a:ext cx="8283575" cy="286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217119" imgH="4577948" progId="Mbnd.mbnd">
                  <p:embed/>
                </p:oleObj>
              </mc:Choice>
              <mc:Fallback>
                <p:oleObj name="Macrobond document" r:id="rId2" imgW="13217119" imgH="4577948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B56DA3EF-820F-A78E-E5F4-51EE54B78D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3388" y="1120775"/>
                        <a:ext cx="8283575" cy="2868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CD739A8C-7CAC-E6D7-4A7D-F21FB51BAFF1}"/>
              </a:ext>
            </a:extLst>
          </p:cNvPr>
          <p:cNvGraphicFramePr>
            <a:graphicFrameLocks noGrp="1"/>
          </p:cNvGraphicFramePr>
          <p:nvPr/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III,2025 / III,2024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III,2025 / II,2025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-10 %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345160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2A3CE-F039-8249-E690-BA8AA17E0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88FEC01-63C9-951D-E1FD-4058DDB502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Kone- ja metallituoteteollisuuden tilauskanta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9506896-EB18-6F85-8AF1-D7B34B14D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506C8EE-8194-C861-5BC8-F429805D9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A0AB46-7CFC-A632-7E40-203BFDB81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1934412-2043-F7C4-D220-866E46AE8B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835874" cy="364456"/>
          </a:xfrm>
        </p:spPr>
        <p:txBody>
          <a:bodyPr/>
          <a:lstStyle/>
          <a:p>
            <a:r>
              <a:rPr lang="fi-FI"/>
              <a:t>Lähde: Teknologiateollisuus ry:n tilauskantatiedustelun vastaajayritykset, viimeisin tieto 30.9.2025.</a:t>
            </a:r>
          </a:p>
          <a:p>
            <a:endParaRPr lang="fi-FI"/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7365711A-1D5C-48C5-839B-EC71E2FBC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181575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30.9.2025 / 30.9.2024</a:t>
                      </a: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30.9.2025 / 30.6.2025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54A3F296-0085-B6AA-65F5-854661131D3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05307227"/>
              </p:ext>
            </p:extLst>
          </p:nvPr>
        </p:nvGraphicFramePr>
        <p:xfrm>
          <a:off x="433388" y="1120775"/>
          <a:ext cx="8283575" cy="286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217119" imgH="4577948" progId="Mbnd.mbnd">
                  <p:embed/>
                </p:oleObj>
              </mc:Choice>
              <mc:Fallback>
                <p:oleObj name="Macrobond document" r:id="rId2" imgW="13217119" imgH="4577948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54A3F296-0085-B6AA-65F5-854661131D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3388" y="1120775"/>
                        <a:ext cx="8283575" cy="2868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203735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D5583-03B9-4AA1-C1C5-E9A786A83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B1248A9-B55D-C394-858C-F36EF868FD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408" cy="648000"/>
          </a:xfrm>
        </p:spPr>
        <p:txBody>
          <a:bodyPr>
            <a:noAutofit/>
          </a:bodyPr>
          <a:lstStyle/>
          <a:p>
            <a:r>
              <a:rPr lang="fi-FI">
                <a:solidFill>
                  <a:schemeClr val="tx1"/>
                </a:solidFill>
              </a:rPr>
              <a:t>Teknologiateollisuuden henkilöstömäärän kehitys Suomessa ja rekrytointien määrät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479E300-7305-4C4A-953C-8A21214C5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477917-2D42-29A5-6675-716DA2903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78F6A1-6BF7-3180-E8F2-44EE1326A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3B934FB-83BE-6EF5-93F6-9E3D2CCA049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Teknologiateollisuus ry:n henkilöstötiedustelu.</a:t>
            </a:r>
          </a:p>
        </p:txBody>
      </p:sp>
      <p:graphicFrame>
        <p:nvGraphicFramePr>
          <p:cNvPr id="9" name="Sisällön paikkamerkki 7">
            <a:extLst>
              <a:ext uri="{FF2B5EF4-FFF2-40B4-BE49-F238E27FC236}">
                <a16:creationId xmlns:a16="http://schemas.microsoft.com/office/drawing/2014/main" id="{7CA01E81-F4A9-0717-9C60-1FB2CD5AC641}"/>
              </a:ext>
            </a:extLst>
          </p:cNvPr>
          <p:cNvGraphicFramePr>
            <a:graphicFrameLocks/>
          </p:cNvGraphicFramePr>
          <p:nvPr/>
        </p:nvGraphicFramePr>
        <p:xfrm>
          <a:off x="252000" y="1131590"/>
          <a:ext cx="84964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uhekupla: Suorakulmio, kulmat pyöristettu 5">
            <a:extLst>
              <a:ext uri="{FF2B5EF4-FFF2-40B4-BE49-F238E27FC236}">
                <a16:creationId xmlns:a16="http://schemas.microsoft.com/office/drawing/2014/main" id="{DDCC968F-1F3D-489C-1239-1F92B2C298AC}"/>
              </a:ext>
            </a:extLst>
          </p:cNvPr>
          <p:cNvSpPr/>
          <p:nvPr/>
        </p:nvSpPr>
        <p:spPr bwMode="auto">
          <a:xfrm>
            <a:off x="7213600" y="930150"/>
            <a:ext cx="1810635" cy="648000"/>
          </a:xfrm>
          <a:prstGeom prst="wedgeRoundRectCallout">
            <a:avLst>
              <a:gd name="adj1" fmla="val 28141"/>
              <a:gd name="adj2" fmla="val 159061"/>
              <a:gd name="adj3" fmla="val 16667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i-FI" sz="1050"/>
              <a:t>Henkilöstöstä 7 700 lomautusjärjestelyiden piirissä 30.9.2025</a:t>
            </a:r>
          </a:p>
        </p:txBody>
      </p:sp>
    </p:spTree>
    <p:extLst>
      <p:ext uri="{BB962C8B-B14F-4D97-AF65-F5344CB8AC3E}">
        <p14:creationId xmlns:p14="http://schemas.microsoft.com/office/powerpoint/2010/main" val="2231990423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113BB-04B0-1AC9-0A7F-70652121B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2E77640-E420-5AA9-BEEA-972F31F591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Yhteenveto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612A0CB-9195-46AD-B39C-28397D69E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989396-1315-6BD7-2891-58379B3E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BD1D6F5-EA6B-7D8D-6679-04E834BBA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C941FB6-2B19-76C9-E648-D8043E53E83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1000" y="791455"/>
            <a:ext cx="5635598" cy="385357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b="1"/>
              <a:t>Huonot uutiset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/>
              <a:t>Kesän lopulla saavutettu kauppasopu Yhdysvaltojen ja EU:n välillä ei tuonut kaivattua ennustettavuutta ja vakautta kauppapolitiikkaan: valtava epävarmuus on jatkunut.</a:t>
            </a:r>
          </a:p>
          <a:p>
            <a:pPr>
              <a:lnSpc>
                <a:spcPct val="100000"/>
              </a:lnSpc>
            </a:pPr>
            <a:r>
              <a:rPr lang="fi-FI" b="1"/>
              <a:t>Hyvät uutiset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/>
              <a:t>Maailmantalous on kaikkinensa selviytynyt kauppa- ja geopoliittisesta epävarmuudesta pelättyä paremmin. Suhdannetilanne on kaikesta huolimatta kuluvan vuoden aikana vähitellen parantunut.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/>
              <a:t>Euroalueen teollisuus on pääsemässä kiinni kasvuun. Tärkeää suomalaisen viennin kannalta.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/>
              <a:t>Suomalaisen teknologiateollisuuden uudet tilaukset kohtuullisella tasolla ja tilauskannat vahvistuivat hiukan. Henkilöstötilanne vakaa.</a:t>
            </a:r>
          </a:p>
          <a:p>
            <a:pPr>
              <a:lnSpc>
                <a:spcPct val="100000"/>
              </a:lnSpc>
            </a:pPr>
            <a:r>
              <a:rPr lang="fi-FI" sz="1400">
                <a:solidFill>
                  <a:schemeClr val="accent2"/>
                </a:solidFill>
              </a:rPr>
              <a:t>Epävarmuudesta johtuen kasvu ei ole niin ripeää kuin olisi toivottu. Kysyntä kuitenkin piristyy vähitellen maailman talouden vedossa. </a:t>
            </a:r>
            <a:endParaRPr lang="fi-FI" sz="140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2E1AE2A7-39E3-8C56-253D-5FB0CA15C3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" name="Kuva 9" descr="Kuva, joka sisältää kohteen ristikkopalkki, merikontti, taivas, rahtikontti&#10;&#10;Tekoälyllä luotu sisältö voi olla virheellistä.">
            <a:extLst>
              <a:ext uri="{FF2B5EF4-FFF2-40B4-BE49-F238E27FC236}">
                <a16:creationId xmlns:a16="http://schemas.microsoft.com/office/drawing/2014/main" id="{DEA4ABAC-37AE-C774-F700-EA9DFFA50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96"/>
          <a:stretch>
            <a:fillRect/>
          </a:stretch>
        </p:blipFill>
        <p:spPr>
          <a:xfrm>
            <a:off x="6442345" y="0"/>
            <a:ext cx="303236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2756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6A2C8A8-E975-4F60-9E0C-95981487E0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Kommenttipuheenvuoro</a:t>
            </a:r>
          </a:p>
          <a:p>
            <a:endParaRPr lang="fi-FI"/>
          </a:p>
          <a:p>
            <a:r>
              <a:rPr lang="fi-FI" sz="1800"/>
              <a:t>Toimitusjohtaja Minna Helle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9EB4FE9-8670-44AF-BFF3-A44376C91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477DAF8-4E0B-4B68-A309-A79AE8852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9FC2-AB49-4BC7-8E34-F35776C6F0E4}" type="datetime1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8D49A78-5FDC-4E59-B788-E2EB1E4F9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932157628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68407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4625F39-05FC-C29B-3C42-A9E428885B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Vientikysynnän tilanne ja talouden iso kuva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28B7592-75D7-793C-7B0B-6AD901F92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17B72B4-3D0E-3CB2-47A3-BED2A6C53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BC51DF7-E26A-F465-A942-751A813E5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65702247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CD34F-CE22-2DB2-F718-3ED1C017A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CE60DF1-E5A0-E3E8-F8E3-E94A692527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2540"/>
          </a:xfrm>
        </p:spPr>
        <p:txBody>
          <a:bodyPr>
            <a:noAutofit/>
          </a:bodyPr>
          <a:lstStyle/>
          <a:p>
            <a:r>
              <a:rPr lang="fi-FI" sz="2000">
                <a:solidFill>
                  <a:schemeClr val="tx1"/>
                </a:solidFill>
              </a:rPr>
              <a:t>Yhdysvaltojen ja Euroopan taloudet ovat tulleista ja epävarmuudesta huolimatta kasvussa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81E3EDE-BC46-F663-F990-121365D19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CA295D-29C2-31C2-4F82-2B55654E6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4C8285-6B5C-8576-94DF-4F255C799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8B48DE60-4DE1-B016-711C-9D164B8335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S&amp;P Global, IMF, </a:t>
            </a:r>
            <a:r>
              <a:rPr lang="fi-FI" err="1"/>
              <a:t>Macrobond</a:t>
            </a:r>
            <a:r>
              <a:rPr lang="fi-FI"/>
              <a:t>.</a:t>
            </a:r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F52AD22C-6E54-568E-1D4F-B33966BD4AF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09246113"/>
              </p:ext>
            </p:extLst>
          </p:nvPr>
        </p:nvGraphicFramePr>
        <p:xfrm>
          <a:off x="425450" y="1119188"/>
          <a:ext cx="8301038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217119" imgH="5579689" progId="Mbnd.mbnd">
                  <p:embed/>
                </p:oleObj>
              </mc:Choice>
              <mc:Fallback>
                <p:oleObj name="Macrobond document" r:id="rId3" imgW="13217119" imgH="5579689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F52AD22C-6E54-568E-1D4F-B33966BD4A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5450" y="1119188"/>
                        <a:ext cx="8301038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ulukko 8">
            <a:extLst>
              <a:ext uri="{FF2B5EF4-FFF2-40B4-BE49-F238E27FC236}">
                <a16:creationId xmlns:a16="http://schemas.microsoft.com/office/drawing/2014/main" id="{874C978A-4CC5-6DAD-B3F7-CE4C375F105D}"/>
              </a:ext>
            </a:extLst>
          </p:cNvPr>
          <p:cNvGraphicFramePr>
            <a:graphicFrameLocks noGrp="1"/>
          </p:cNvGraphicFramePr>
          <p:nvPr/>
        </p:nvGraphicFramePr>
        <p:xfrm>
          <a:off x="6213602" y="3175673"/>
          <a:ext cx="234224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733">
                  <a:extLst>
                    <a:ext uri="{9D8B030D-6E8A-4147-A177-3AD203B41FA5}">
                      <a16:colId xmlns:a16="http://schemas.microsoft.com/office/drawing/2014/main" val="1022784209"/>
                    </a:ext>
                  </a:extLst>
                </a:gridCol>
                <a:gridCol w="503419">
                  <a:extLst>
                    <a:ext uri="{9D8B030D-6E8A-4147-A177-3AD203B41FA5}">
                      <a16:colId xmlns:a16="http://schemas.microsoft.com/office/drawing/2014/main" val="4223840006"/>
                    </a:ext>
                  </a:extLst>
                </a:gridCol>
                <a:gridCol w="477819">
                  <a:extLst>
                    <a:ext uri="{9D8B030D-6E8A-4147-A177-3AD203B41FA5}">
                      <a16:colId xmlns:a16="http://schemas.microsoft.com/office/drawing/2014/main" val="4028296868"/>
                    </a:ext>
                  </a:extLst>
                </a:gridCol>
                <a:gridCol w="496269">
                  <a:extLst>
                    <a:ext uri="{9D8B030D-6E8A-4147-A177-3AD203B41FA5}">
                      <a16:colId xmlns:a16="http://schemas.microsoft.com/office/drawing/2014/main" val="1372304703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88064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42887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Euroalue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1,1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686549"/>
                  </a:ext>
                </a:extLst>
              </a:tr>
            </a:tbl>
          </a:graphicData>
        </a:graphic>
      </p:graphicFrame>
      <p:sp>
        <p:nvSpPr>
          <p:cNvPr id="9" name="Tekstiruutu 8">
            <a:extLst>
              <a:ext uri="{FF2B5EF4-FFF2-40B4-BE49-F238E27FC236}">
                <a16:creationId xmlns:a16="http://schemas.microsoft.com/office/drawing/2014/main" id="{6EBEE918-EA63-5BBE-8CA3-37D32AADB8C1}"/>
              </a:ext>
            </a:extLst>
          </p:cNvPr>
          <p:cNvSpPr txBox="1"/>
          <p:nvPr/>
        </p:nvSpPr>
        <p:spPr>
          <a:xfrm>
            <a:off x="6283308" y="2941387"/>
            <a:ext cx="2342240" cy="23428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/>
              <a:t>BKT kasvuennusteet, lokakuu</a:t>
            </a:r>
          </a:p>
        </p:txBody>
      </p:sp>
    </p:spTree>
    <p:extLst>
      <p:ext uri="{BB962C8B-B14F-4D97-AF65-F5344CB8AC3E}">
        <p14:creationId xmlns:p14="http://schemas.microsoft.com/office/powerpoint/2010/main" val="388403308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4B4D5-5A2F-E3C5-E981-0595E9377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E0ED60B-7447-F8D2-A95A-EE6EAE9276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Yhdysvalloissa toimialojen näkymissä suurta vaihtelua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A16FE71-38A5-AF11-6ED8-04C02D01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584E1FB-2677-7DF9-81B6-C4B58C0CB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F47729F-CE20-F589-F5FD-79FDF5CBC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7E65A7F-C095-B9A9-FFC6-99973FE836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S&amp;P Global, </a:t>
            </a:r>
            <a:r>
              <a:rPr lang="fi-FI" err="1"/>
              <a:t>Macrobond</a:t>
            </a:r>
            <a:r>
              <a:rPr lang="fi-FI"/>
              <a:t>.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C3C46B8D-3EA6-37E9-3FE3-A8E34D3F5879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63917582"/>
              </p:ext>
            </p:extLst>
          </p:nvPr>
        </p:nvGraphicFramePr>
        <p:xfrm>
          <a:off x="393700" y="1108075"/>
          <a:ext cx="8364538" cy="353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217119" imgH="5579689" progId="Mbnd.mbnd">
                  <p:embed/>
                </p:oleObj>
              </mc:Choice>
              <mc:Fallback>
                <p:oleObj name="Macrobond document" r:id="rId3" imgW="13217119" imgH="557968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C3C46B8D-3EA6-37E9-3FE3-A8E34D3F58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3700" y="1108075"/>
                        <a:ext cx="8364538" cy="353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645226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AFD16-4ABB-0A2E-4A72-716C3BDF7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4FD9AE2-BB1F-C7DF-5CCE-FA181ABCCB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fi-FI">
                <a:solidFill>
                  <a:schemeClr val="tx1"/>
                </a:solidFill>
              </a:rPr>
              <a:t>Euroalueen teollisuudessa ollaan pitkän kituliaan kauden jälkeen pääsemässä kasvuun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4985266-793B-A3A9-D901-DECD0C5AF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ACCE3B-95BC-8E25-DD36-357A62DD7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50E117-9353-3C13-6343-2B1646DF6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83F824DD-EFDB-3EF3-9645-4D3B920763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S&amp;P Global, </a:t>
            </a:r>
            <a:r>
              <a:rPr lang="fi-FI" err="1"/>
              <a:t>Macrobond</a:t>
            </a:r>
            <a:r>
              <a:rPr lang="fi-FI"/>
              <a:t>.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6740FFF3-06B7-BCDC-BB6F-5BEC392BF9F8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31389711"/>
              </p:ext>
            </p:extLst>
          </p:nvPr>
        </p:nvGraphicFramePr>
        <p:xfrm>
          <a:off x="398463" y="1109663"/>
          <a:ext cx="8350250" cy="352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217119" imgH="5579689" progId="Mbnd.mbnd">
                  <p:embed/>
                </p:oleObj>
              </mc:Choice>
              <mc:Fallback>
                <p:oleObj name="Macrobond document" r:id="rId3" imgW="13217119" imgH="557968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6740FFF3-06B7-BCDC-BB6F-5BEC392BF9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8463" y="1109663"/>
                        <a:ext cx="8350250" cy="3525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66608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BB0440D-C81A-46A2-A992-15D38EB509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103" y="1995686"/>
            <a:ext cx="7935794" cy="28824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/>
              <a:t>Teollisuus ja </a:t>
            </a:r>
            <a:r>
              <a:rPr lang="fi-FI" err="1"/>
              <a:t>teknologiateollisuus</a:t>
            </a:r>
            <a:r>
              <a:rPr lang="fi-FI"/>
              <a:t> Suomessa</a:t>
            </a:r>
            <a:endParaRPr lang="fi-FI" sz="1600">
              <a:solidFill>
                <a:schemeClr val="bg1"/>
              </a:solidFill>
            </a:endParaRPr>
          </a:p>
          <a:p>
            <a:pPr lvl="1">
              <a:lnSpc>
                <a:spcPct val="100000"/>
              </a:lnSpc>
            </a:pPr>
            <a:endParaRPr lang="fi-FI" sz="120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FB9D53A-29BA-4917-A69D-C33A4A7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2D1770-AB6E-4312-B195-7F88B9AFA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8AADB30-7758-4072-A27D-92205D01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57316750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A7C60-701D-27CA-6748-9E452266C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D118736-6DFA-A664-709A-9104B35A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D6D1B9B-AD6B-FA58-F61D-3562DD7B9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CDC9A0D-1F39-E6C4-5599-6CDB5DFBA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8853F4EC-85DC-4DB3-32E9-10346FE502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EK:n</a:t>
            </a:r>
            <a:r>
              <a:rPr lang="fi-FI"/>
              <a:t> suhdannebarometri.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F577E8A6-FF39-BD5F-8FC2-3296911DE623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74399581"/>
              </p:ext>
            </p:extLst>
          </p:nvPr>
        </p:nvGraphicFramePr>
        <p:xfrm>
          <a:off x="179512" y="1103313"/>
          <a:ext cx="878497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kstiruutu 10">
            <a:extLst>
              <a:ext uri="{FF2B5EF4-FFF2-40B4-BE49-F238E27FC236}">
                <a16:creationId xmlns:a16="http://schemas.microsoft.com/office/drawing/2014/main" id="{818D5FB0-C714-4382-A0CD-30AF108E97A4}"/>
              </a:ext>
            </a:extLst>
          </p:cNvPr>
          <p:cNvSpPr txBox="1"/>
          <p:nvPr/>
        </p:nvSpPr>
        <p:spPr>
          <a:xfrm>
            <a:off x="611559" y="1012699"/>
            <a:ext cx="4150635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>
                <a:solidFill>
                  <a:srgbClr val="000000"/>
                </a:solidFill>
              </a:rPr>
              <a:t>Teollisuuden suhdannetilanne, kausitasoitettu saldoluku</a:t>
            </a:r>
          </a:p>
        </p:txBody>
      </p:sp>
      <p:graphicFrame>
        <p:nvGraphicFramePr>
          <p:cNvPr id="12" name="Taulukko 11">
            <a:extLst>
              <a:ext uri="{FF2B5EF4-FFF2-40B4-BE49-F238E27FC236}">
                <a16:creationId xmlns:a16="http://schemas.microsoft.com/office/drawing/2014/main" id="{F41315AB-BE8A-90D2-1E79-7DB817512738}"/>
              </a:ext>
            </a:extLst>
          </p:cNvPr>
          <p:cNvGraphicFramePr>
            <a:graphicFrameLocks noGrp="1"/>
          </p:cNvGraphicFramePr>
          <p:nvPr/>
        </p:nvGraphicFramePr>
        <p:xfrm>
          <a:off x="641872" y="2499742"/>
          <a:ext cx="8228096" cy="5040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7767">
                  <a:extLst>
                    <a:ext uri="{9D8B030D-6E8A-4147-A177-3AD203B41FA5}">
                      <a16:colId xmlns:a16="http://schemas.microsoft.com/office/drawing/2014/main" val="2737041714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1636646643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2330874930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2999849335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2411195040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1770753558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19127081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9F3152CE-70BD-FC5E-8D07-9A9C62F2FB18}"/>
              </a:ext>
            </a:extLst>
          </p:cNvPr>
          <p:cNvCxnSpPr/>
          <p:nvPr/>
        </p:nvCxnSpPr>
        <p:spPr>
          <a:xfrm>
            <a:off x="611559" y="2499742"/>
            <a:ext cx="825840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3F942A13-9E4E-FF28-D34C-A74B12553F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Teollisuuden suhdannetilanteessa piristymisen merkkejä syksyn aikana</a:t>
            </a:r>
          </a:p>
        </p:txBody>
      </p:sp>
    </p:spTree>
    <p:extLst>
      <p:ext uri="{BB962C8B-B14F-4D97-AF65-F5344CB8AC3E}">
        <p14:creationId xmlns:p14="http://schemas.microsoft.com/office/powerpoint/2010/main" val="368973009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B043F-D41E-F867-49A2-0E8A964C7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654A132-70AE-9B2C-9109-9ED93FF163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>
                <a:solidFill>
                  <a:schemeClr val="tx1"/>
                </a:solidFill>
              </a:rPr>
              <a:t>Teknologiateollisuuden yritysten saamat tarjouspyynnöt Suomessa* </a:t>
            </a:r>
            <a:endParaRPr lang="fi-FI" sz="1600" b="0">
              <a:solidFill>
                <a:schemeClr val="tx1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08114D5-3CEC-20AE-1901-2CA656532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8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746C41E-F0D4-1EF9-DDC7-33F79C0D7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3.11.2025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4A37EE-1EB3-11AE-D1B8-14400D4B3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82A78CBD-F82D-23CB-5F54-63208F5572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029406" cy="292448"/>
          </a:xfrm>
        </p:spPr>
        <p:txBody>
          <a:bodyPr/>
          <a:lstStyle/>
          <a:p>
            <a:r>
              <a:rPr lang="fi-FI"/>
              <a:t>Lähde: Teknologiateollisuus ry:n tilauskantatiedustelu, </a:t>
            </a:r>
          </a:p>
          <a:p>
            <a:r>
              <a:rPr lang="fi-FI"/>
              <a:t>viimeisin kyselyajankohta: lokakuu 2025. </a:t>
            </a:r>
          </a:p>
          <a:p>
            <a:endParaRPr lang="fi-FI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FEBBA8FE-D85F-3C70-4C64-7656F873A404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86965899"/>
              </p:ext>
            </p:extLst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uorakulmio 5">
            <a:extLst>
              <a:ext uri="{FF2B5EF4-FFF2-40B4-BE49-F238E27FC236}">
                <a16:creationId xmlns:a16="http://schemas.microsoft.com/office/drawing/2014/main" id="{A1151D44-6294-D77B-611D-A24C359F5971}"/>
              </a:ext>
            </a:extLst>
          </p:cNvPr>
          <p:cNvSpPr/>
          <p:nvPr/>
        </p:nvSpPr>
        <p:spPr>
          <a:xfrm>
            <a:off x="609192" y="4288357"/>
            <a:ext cx="8224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/>
              <a:t>*) ”Onko tarjouspyyntöjen määrässä viime viikkoina näkyvissä oleellista vähenemistä tai lisääntymistä, kun verrataan tilannetta noin kolme kuukautta sitten vallinneeseen tilanteeseen.” Saldoluku = niiden yritysten osuus, joissa tarjouspyyntöjen määrä on lisääntynyt – niiden yritysten osuus, joissa tarjouspyyntöjen määrä on vähentynyt. Negatiivinen saldoluku viittaa kysynnän heikentymiseen kolme kuukautta sitten vallinneeseen tilanteeseen nähden.</a:t>
            </a:r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408C39C7-F29A-C8E0-DE8D-8FCB8E9016E1}"/>
              </a:ext>
            </a:extLst>
          </p:cNvPr>
          <p:cNvGraphicFramePr>
            <a:graphicFrameLocks noGrp="1"/>
          </p:cNvGraphicFramePr>
          <p:nvPr/>
        </p:nvGraphicFramePr>
        <p:xfrm>
          <a:off x="740381" y="2406303"/>
          <a:ext cx="7730582" cy="305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0089">
                  <a:extLst>
                    <a:ext uri="{9D8B030D-6E8A-4147-A177-3AD203B41FA5}">
                      <a16:colId xmlns:a16="http://schemas.microsoft.com/office/drawing/2014/main" val="3605997972"/>
                    </a:ext>
                  </a:extLst>
                </a:gridCol>
                <a:gridCol w="430089">
                  <a:extLst>
                    <a:ext uri="{9D8B030D-6E8A-4147-A177-3AD203B41FA5}">
                      <a16:colId xmlns:a16="http://schemas.microsoft.com/office/drawing/2014/main" val="2010360175"/>
                    </a:ext>
                  </a:extLst>
                </a:gridCol>
                <a:gridCol w="430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0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00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00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00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00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2330874930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2999849335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2956671445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3470309592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2308343889"/>
                    </a:ext>
                  </a:extLst>
                </a:gridCol>
              </a:tblGrid>
              <a:tr h="266351"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  <a:p>
                      <a:pPr algn="ctr"/>
                      <a:endParaRPr lang="fi-FI" sz="700" b="0" baseline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  <a:p>
                      <a:pPr algn="ctr"/>
                      <a:endParaRPr lang="fi-FI" sz="700" b="0" baseline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55782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BEDC641-5F0C-D3FA-9B5F-CEA4045DD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C961301-8417-AEC3-BB1D-DCDA65B7F9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Teknologiateollisuuden* uudet tilaukset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088B5BF-2C3C-72F1-8FEA-32C13B3D4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5EC568-F317-2FC3-14E0-DA21BEE72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A66072-9EF7-5EDB-958D-1ED3D5143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B48AE41-FCFB-4043-CAAF-9556BF0D1C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/>
          <a:lstStyle/>
          <a:p>
            <a:r>
              <a:rPr lang="fi-FI"/>
              <a:t>Lähde: Teknologiateollisuus ry:n tilauskantatiedustelun vastaajayritykset, </a:t>
            </a:r>
          </a:p>
          <a:p>
            <a:r>
              <a:rPr lang="fi-FI"/>
              <a:t>viimeisin tieto heinä-syyskuu 2025.</a:t>
            </a:r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F757DE6F-AD5A-842F-E31B-3145593D7AD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70649123"/>
              </p:ext>
            </p:extLst>
          </p:nvPr>
        </p:nvGraphicFramePr>
        <p:xfrm>
          <a:off x="433388" y="1120775"/>
          <a:ext cx="8283575" cy="286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217119" imgH="4577948" progId="Mbnd.mbnd">
                  <p:embed/>
                </p:oleObj>
              </mc:Choice>
              <mc:Fallback>
                <p:oleObj name="Macrobond document" r:id="rId3" imgW="13217119" imgH="4577948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F757DE6F-AD5A-842F-E31B-3145593D7A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3388" y="1120775"/>
                        <a:ext cx="8283575" cy="2868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5E2C1A70-7DA8-AEF3-9CA8-B9477F872D2B}"/>
              </a:ext>
            </a:extLst>
          </p:cNvPr>
          <p:cNvGraphicFramePr>
            <a:graphicFrameLocks noGrp="1"/>
          </p:cNvGraphicFramePr>
          <p:nvPr/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III,2025 / III,2024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III,2025 / II,2025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-13 %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-7 %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 Box 10">
            <a:extLst>
              <a:ext uri="{FF2B5EF4-FFF2-40B4-BE49-F238E27FC236}">
                <a16:creationId xmlns:a16="http://schemas.microsoft.com/office/drawing/2014/main" id="{46444469-4763-CA98-57E6-26157E6D0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metallien jalostus, pelialan ohjelmistoyritykset ja datakeskukset </a:t>
            </a:r>
          </a:p>
        </p:txBody>
      </p:sp>
    </p:spTree>
    <p:extLst>
      <p:ext uri="{BB962C8B-B14F-4D97-AF65-F5344CB8AC3E}">
        <p14:creationId xmlns:p14="http://schemas.microsoft.com/office/powerpoint/2010/main" val="146510194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96724d-1a81-4a23-b6dd-dca7fd62c6ff">
      <UserInfo>
        <DisplayName>Forsman Daniel</DisplayName>
        <AccountId>38</AccountId>
        <AccountType/>
      </UserInfo>
    </SharedWithUsers>
    <lcf76f155ced4ddcb4097134ff3c332f xmlns="b057f711-7d93-472c-a8f6-94be00805750">
      <Terms xmlns="http://schemas.microsoft.com/office/infopath/2007/PartnerControls"/>
    </lcf76f155ced4ddcb4097134ff3c332f>
    <TaxCatchAll xmlns="c296724d-1a81-4a23-b6dd-dca7fd62c6ff" xsi:nil="true"/>
    <Henkil_x00f6_ xmlns="b057f711-7d93-472c-a8f6-94be00805750">
      <UserInfo>
        <DisplayName/>
        <AccountId xsi:nil="true"/>
        <AccountType/>
      </UserInfo>
    </Henkil_x00f6_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86EDC3C35ED44386E38662B6DACCDA" ma:contentTypeVersion="20" ma:contentTypeDescription="Luo uusi asiakirja." ma:contentTypeScope="" ma:versionID="41708d12288af986ceeaf07f792999e5">
  <xsd:schema xmlns:xsd="http://www.w3.org/2001/XMLSchema" xmlns:xs="http://www.w3.org/2001/XMLSchema" xmlns:p="http://schemas.microsoft.com/office/2006/metadata/properties" xmlns:ns2="b057f711-7d93-472c-a8f6-94be00805750" xmlns:ns3="c296724d-1a81-4a23-b6dd-dca7fd62c6ff" targetNamespace="http://schemas.microsoft.com/office/2006/metadata/properties" ma:root="true" ma:fieldsID="9079cf3160cefb3eff16c85c3b042669" ns2:_="" ns3:_="">
    <xsd:import namespace="b057f711-7d93-472c-a8f6-94be00805750"/>
    <xsd:import namespace="c296724d-1a81-4a23-b6dd-dca7fd62c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Henkil_x00f6_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f711-7d93-472c-a8f6-94be00805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f83a129e-02f3-4c10-aeed-b048f014ef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enkil_x00f6_" ma:index="26" nillable="true" ma:displayName="Henkilö" ma:list="UserInfo" ma:SharePointGroup="0" ma:internalName="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724d-1a81-4a23-b6dd-dca7fd62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dbccb1-85c5-4102-b8cd-d9aa5a21b0d6}" ma:internalName="TaxCatchAll" ma:showField="CatchAllData" ma:web="c296724d-1a81-4a23-b6dd-dca7fd62c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3AC004-C085-4D53-BC3A-BFB6D15CF169}">
  <ds:schemaRefs>
    <ds:schemaRef ds:uri="c296724d-1a81-4a23-b6dd-dca7fd62c6ff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b057f711-7d93-472c-a8f6-94be00805750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159B844-F195-4D26-97DD-6E2B728D2A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61FD79-8B6C-4C44-81B1-CADD33B50D18}">
  <ds:schemaRefs>
    <ds:schemaRef ds:uri="b057f711-7d93-472c-a8f6-94be00805750"/>
    <ds:schemaRef ds:uri="c296724d-1a81-4a23-b6dd-dca7fd62c6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621</Words>
  <Application>Microsoft Office PowerPoint</Application>
  <PresentationFormat>On-screen Show (16:9)</PresentationFormat>
  <Paragraphs>208</Paragraphs>
  <Slides>16</Slides>
  <Notes>10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Teknologiateollisuus_masterdia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Mikkonen Hanne</cp:lastModifiedBy>
  <cp:revision>2</cp:revision>
  <cp:lastPrinted>2016-06-09T07:47:11Z</cp:lastPrinted>
  <dcterms:created xsi:type="dcterms:W3CDTF">2019-10-17T09:08:24Z</dcterms:created>
  <dcterms:modified xsi:type="dcterms:W3CDTF">2025-11-03T15:16:26Z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0x010100F886EDC3C35ED44386E38662B6DACCDA</vt:lpwstr>
  </property>
  <property fmtid="{D5CDD505-2E9C-101B-9397-08002B2CF9AE}" pid="28" name="TyoryhmanNimi">
    <vt:lpwstr>Talous ja tilastot</vt:lpwstr>
  </property>
  <property fmtid="{D5CDD505-2E9C-101B-9397-08002B2CF9AE}" pid="29" name="MediaServiceImageTags">
    <vt:lpwstr/>
  </property>
</Properties>
</file>