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29" r:id="rId5"/>
  </p:sldMasterIdLst>
  <p:notesMasterIdLst>
    <p:notesMasterId r:id="rId26"/>
  </p:notesMasterIdLst>
  <p:handoutMasterIdLst>
    <p:handoutMasterId r:id="rId27"/>
  </p:handoutMasterIdLst>
  <p:sldIdLst>
    <p:sldId id="334" r:id="rId6"/>
    <p:sldId id="388" r:id="rId7"/>
    <p:sldId id="366" r:id="rId8"/>
    <p:sldId id="368" r:id="rId9"/>
    <p:sldId id="387" r:id="rId10"/>
    <p:sldId id="370" r:id="rId11"/>
    <p:sldId id="371" r:id="rId12"/>
    <p:sldId id="372" r:id="rId13"/>
    <p:sldId id="373" r:id="rId14"/>
    <p:sldId id="374" r:id="rId15"/>
    <p:sldId id="375" r:id="rId16"/>
    <p:sldId id="376" r:id="rId17"/>
    <p:sldId id="377" r:id="rId18"/>
    <p:sldId id="378" r:id="rId19"/>
    <p:sldId id="379" r:id="rId20"/>
    <p:sldId id="385" r:id="rId21"/>
    <p:sldId id="381" r:id="rId22"/>
    <p:sldId id="382" r:id="rId23"/>
    <p:sldId id="383" r:id="rId24"/>
    <p:sldId id="384" r:id="rId25"/>
  </p:sldIdLst>
  <p:sldSz cx="12192000" cy="6858000"/>
  <p:notesSz cx="6805613" cy="9939338"/>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6" userDrawn="1">
          <p15:clr>
            <a:srgbClr val="A4A3A4"/>
          </p15:clr>
        </p15:guide>
        <p15:guide id="2" orient="horz" pos="4152">
          <p15:clr>
            <a:srgbClr val="A4A3A4"/>
          </p15:clr>
        </p15:guide>
        <p15:guide id="6" orient="horz" pos="3598">
          <p15:clr>
            <a:srgbClr val="A4A3A4"/>
          </p15:clr>
        </p15:guide>
        <p15:guide id="7" orient="horz" pos="4020" userDrawn="1">
          <p15:clr>
            <a:srgbClr val="A4A3A4"/>
          </p15:clr>
        </p15:guide>
        <p15:guide id="8" pos="7446" userDrawn="1">
          <p15:clr>
            <a:srgbClr val="A4A3A4"/>
          </p15:clr>
        </p15:guide>
        <p15:guide id="9" pos="3840" userDrawn="1">
          <p15:clr>
            <a:srgbClr val="A4A3A4"/>
          </p15:clr>
        </p15:guide>
        <p15:guide id="10" pos="228" userDrawn="1">
          <p15:clr>
            <a:srgbClr val="A4A3A4"/>
          </p15:clr>
        </p15:guide>
        <p15:guide id="11" pos="3898" userDrawn="1">
          <p15:clr>
            <a:srgbClr val="A4A3A4"/>
          </p15:clr>
        </p15:guide>
        <p15:guide id="12" pos="37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304B"/>
    <a:srgbClr val="E7E7E7"/>
    <a:srgbClr val="C0C0C0"/>
    <a:srgbClr val="989898"/>
    <a:srgbClr val="000000"/>
    <a:srgbClr val="717171"/>
    <a:srgbClr val="C8D405"/>
    <a:srgbClr val="00AEC3"/>
    <a:srgbClr val="987000"/>
    <a:srgbClr val="D7B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6" autoAdjust="0"/>
    <p:restoredTop sz="94476" autoAdjust="0"/>
  </p:normalViewPr>
  <p:slideViewPr>
    <p:cSldViewPr snapToGrid="0" showGuides="1">
      <p:cViewPr varScale="1">
        <p:scale>
          <a:sx n="73" d="100"/>
          <a:sy n="73" d="100"/>
        </p:scale>
        <p:origin x="560" y="68"/>
      </p:cViewPr>
      <p:guideLst>
        <p:guide orient="horz" pos="1076"/>
        <p:guide orient="horz" pos="4152"/>
        <p:guide orient="horz" pos="3598"/>
        <p:guide orient="horz" pos="4020"/>
        <p:guide pos="7446"/>
        <p:guide pos="3840"/>
        <p:guide pos="228"/>
        <p:guide pos="3898"/>
        <p:guide pos="37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95" d="100"/>
          <a:sy n="95" d="100"/>
        </p:scale>
        <p:origin x="234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ämäläinen Hanna-Kaisa" userId="a03f4ff6-81f1-4b71-97e7-5ba117284941" providerId="ADAL" clId="{5DF1749F-8B01-4057-A2F3-3979B15F87AA}"/>
    <pc:docChg chg="modSld">
      <pc:chgData name="Hämäläinen Hanna-Kaisa" userId="a03f4ff6-81f1-4b71-97e7-5ba117284941" providerId="ADAL" clId="{5DF1749F-8B01-4057-A2F3-3979B15F87AA}" dt="2024-04-23T08:43:52.735" v="0" actId="20577"/>
      <pc:docMkLst>
        <pc:docMk/>
      </pc:docMkLst>
      <pc:sldChg chg="modSp mod">
        <pc:chgData name="Hämäläinen Hanna-Kaisa" userId="a03f4ff6-81f1-4b71-97e7-5ba117284941" providerId="ADAL" clId="{5DF1749F-8B01-4057-A2F3-3979B15F87AA}" dt="2024-04-23T08:43:52.735" v="0" actId="20577"/>
        <pc:sldMkLst>
          <pc:docMk/>
          <pc:sldMk cId="2260137436" sldId="381"/>
        </pc:sldMkLst>
        <pc:spChg chg="mod">
          <ac:chgData name="Hämäläinen Hanna-Kaisa" userId="a03f4ff6-81f1-4b71-97e7-5ba117284941" providerId="ADAL" clId="{5DF1749F-8B01-4057-A2F3-3979B15F87AA}" dt="2024-04-23T08:43:52.735" v="0" actId="20577"/>
          <ac:spMkLst>
            <pc:docMk/>
            <pc:sldMk cId="2260137436" sldId="381"/>
            <ac:spMk id="10"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4.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2124297774131791"/>
          <c:h val="0.73054209271781501"/>
        </c:manualLayout>
      </c:layout>
      <c:barChart>
        <c:barDir val="col"/>
        <c:grouping val="stacked"/>
        <c:varyColors val="0"/>
        <c:ser>
          <c:idx val="0"/>
          <c:order val="0"/>
          <c:tx>
            <c:strRef>
              <c:f>Sheet1!$B$1</c:f>
              <c:strCache>
                <c:ptCount val="1"/>
                <c:pt idx="0">
                  <c:v>Täysin myönteinen</c:v>
                </c:pt>
              </c:strCache>
            </c:strRef>
          </c:tx>
          <c:spPr>
            <a:solidFill>
              <a:srgbClr val="4655A5"/>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13</c:v>
                </c:pt>
                <c:pt idx="1">
                  <c:v>13</c:v>
                </c:pt>
                <c:pt idx="2">
                  <c:v>12</c:v>
                </c:pt>
                <c:pt idx="3">
                  <c:v>11</c:v>
                </c:pt>
                <c:pt idx="4">
                  <c:v>16</c:v>
                </c:pt>
                <c:pt idx="5">
                  <c:v>13</c:v>
                </c:pt>
                <c:pt idx="6">
                  <c:v>14</c:v>
                </c:pt>
                <c:pt idx="7">
                  <c:v>15</c:v>
                </c:pt>
                <c:pt idx="8">
                  <c:v>20</c:v>
                </c:pt>
                <c:pt idx="9">
                  <c:v>15</c:v>
                </c:pt>
                <c:pt idx="10">
                  <c:v>17</c:v>
                </c:pt>
                <c:pt idx="11" formatCode="0">
                  <c:v>16.148510000000002</c:v>
                </c:pt>
                <c:pt idx="12" formatCode="0">
                  <c:v>17</c:v>
                </c:pt>
                <c:pt idx="13" formatCode="0">
                  <c:v>13</c:v>
                </c:pt>
                <c:pt idx="14" formatCode="0">
                  <c:v>14</c:v>
                </c:pt>
                <c:pt idx="15" formatCode="0">
                  <c:v>13.437189999999999</c:v>
                </c:pt>
                <c:pt idx="16" formatCode="0">
                  <c:v>11.855919999999999</c:v>
                </c:pt>
                <c:pt idx="17" formatCode="0">
                  <c:v>14</c:v>
                </c:pt>
                <c:pt idx="18">
                  <c:v>13</c:v>
                </c:pt>
                <c:pt idx="19">
                  <c:v>12</c:v>
                </c:pt>
                <c:pt idx="20" formatCode="###">
                  <c:v>17.086490000000001</c:v>
                </c:pt>
                <c:pt idx="21">
                  <c:v>16</c:v>
                </c:pt>
                <c:pt idx="22">
                  <c:v>18</c:v>
                </c:pt>
                <c:pt idx="23" formatCode="###">
                  <c:v>26.081040000000002</c:v>
                </c:pt>
                <c:pt idx="24">
                  <c:v>31</c:v>
                </c:pt>
                <c:pt idx="25">
                  <c:v>28</c:v>
                </c:pt>
              </c:numCache>
            </c:numRef>
          </c:val>
          <c:extLst>
            <c:ext xmlns:c16="http://schemas.microsoft.com/office/drawing/2014/chart" uri="{C3380CC4-5D6E-409C-BE32-E72D297353CC}">
              <c16:uniqueId val="{00000000-1556-448E-9ED6-1B152245BAF7}"/>
            </c:ext>
          </c:extLst>
        </c:ser>
        <c:ser>
          <c:idx val="1"/>
          <c:order val="1"/>
          <c:tx>
            <c:strRef>
              <c:f>Sheet1!$C$1</c:f>
              <c:strCache>
                <c:ptCount val="1"/>
                <c:pt idx="0">
                  <c:v>Pääpiirteissään myönteinen</c:v>
                </c:pt>
              </c:strCache>
            </c:strRef>
          </c:tx>
          <c:spPr>
            <a:solidFill>
              <a:srgbClr val="4655A5">
                <a:lumMod val="40000"/>
                <a:lumOff val="60000"/>
              </a:srgbClr>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27</c:v>
                </c:pt>
                <c:pt idx="1">
                  <c:v>23</c:v>
                </c:pt>
                <c:pt idx="2">
                  <c:v>20</c:v>
                </c:pt>
                <c:pt idx="3">
                  <c:v>26</c:v>
                </c:pt>
                <c:pt idx="4">
                  <c:v>29</c:v>
                </c:pt>
                <c:pt idx="5">
                  <c:v>23</c:v>
                </c:pt>
                <c:pt idx="6">
                  <c:v>32</c:v>
                </c:pt>
                <c:pt idx="7">
                  <c:v>30</c:v>
                </c:pt>
                <c:pt idx="8">
                  <c:v>30</c:v>
                </c:pt>
                <c:pt idx="9">
                  <c:v>31</c:v>
                </c:pt>
                <c:pt idx="10">
                  <c:v>30</c:v>
                </c:pt>
                <c:pt idx="11" formatCode="0">
                  <c:v>32.141440000000003</c:v>
                </c:pt>
                <c:pt idx="12" formatCode="0">
                  <c:v>30</c:v>
                </c:pt>
                <c:pt idx="13" formatCode="0">
                  <c:v>29</c:v>
                </c:pt>
                <c:pt idx="14" formatCode="0">
                  <c:v>27</c:v>
                </c:pt>
                <c:pt idx="15" formatCode="0">
                  <c:v>27.509119999999999</c:v>
                </c:pt>
                <c:pt idx="16" formatCode="0">
                  <c:v>31.370190000000001</c:v>
                </c:pt>
                <c:pt idx="17" formatCode="0">
                  <c:v>25</c:v>
                </c:pt>
                <c:pt idx="18">
                  <c:v>28</c:v>
                </c:pt>
                <c:pt idx="19">
                  <c:v>29</c:v>
                </c:pt>
                <c:pt idx="20" formatCode="###">
                  <c:v>31.770600000000002</c:v>
                </c:pt>
                <c:pt idx="21">
                  <c:v>33</c:v>
                </c:pt>
                <c:pt idx="22">
                  <c:v>31</c:v>
                </c:pt>
                <c:pt idx="23" formatCode="###">
                  <c:v>33.862940000000002</c:v>
                </c:pt>
                <c:pt idx="24">
                  <c:v>37</c:v>
                </c:pt>
                <c:pt idx="25">
                  <c:v>33</c:v>
                </c:pt>
              </c:numCache>
            </c:numRef>
          </c:val>
          <c:extLst>
            <c:ext xmlns:c16="http://schemas.microsoft.com/office/drawing/2014/chart" uri="{C3380CC4-5D6E-409C-BE32-E72D297353CC}">
              <c16:uniqueId val="{00000001-1556-448E-9ED6-1B152245BAF7}"/>
            </c:ext>
          </c:extLst>
        </c:ser>
        <c:dLbls>
          <c:showLegendKey val="0"/>
          <c:showVal val="0"/>
          <c:showCatName val="0"/>
          <c:showSerName val="0"/>
          <c:showPercent val="0"/>
          <c:showBubbleSize val="0"/>
        </c:dLbls>
        <c:gapWidth val="40"/>
        <c:overlap val="100"/>
        <c:axId val="388711536"/>
        <c:axId val="388709968"/>
      </c:barChart>
      <c:catAx>
        <c:axId val="388711536"/>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388709968"/>
        <c:crosses val="autoZero"/>
        <c:auto val="0"/>
        <c:lblAlgn val="ctr"/>
        <c:lblOffset val="100"/>
        <c:noMultiLvlLbl val="0"/>
      </c:catAx>
      <c:valAx>
        <c:axId val="388709968"/>
        <c:scaling>
          <c:orientation val="minMax"/>
        </c:scaling>
        <c:delete val="1"/>
        <c:axPos val="l"/>
        <c:numFmt formatCode="General" sourceLinked="1"/>
        <c:majorTickMark val="out"/>
        <c:minorTickMark val="none"/>
        <c:tickLblPos val="none"/>
        <c:crossAx val="388711536"/>
        <c:crosses val="autoZero"/>
        <c:crossBetween val="between"/>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9450135765213876"/>
          <c:h val="0.87326373152146075"/>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0DD4-4064-8DF5-7EB187F12C90}"/>
              </c:ext>
            </c:extLst>
          </c:dPt>
          <c:dPt>
            <c:idx val="1"/>
            <c:invertIfNegative val="0"/>
            <c:bubble3D val="0"/>
            <c:extLst>
              <c:ext xmlns:c16="http://schemas.microsoft.com/office/drawing/2014/chart" uri="{C3380CC4-5D6E-409C-BE32-E72D297353CC}">
                <c16:uniqueId val="{00000001-0DD4-4064-8DF5-7EB187F12C90}"/>
              </c:ext>
            </c:extLst>
          </c:dPt>
          <c:dPt>
            <c:idx val="2"/>
            <c:invertIfNegative val="0"/>
            <c:bubble3D val="0"/>
            <c:extLst>
              <c:ext xmlns:c16="http://schemas.microsoft.com/office/drawing/2014/chart" uri="{C3380CC4-5D6E-409C-BE32-E72D297353CC}">
                <c16:uniqueId val="{00000002-0DD4-4064-8DF5-7EB187F12C90}"/>
              </c:ext>
            </c:extLst>
          </c:dPt>
          <c:dPt>
            <c:idx val="3"/>
            <c:invertIfNegative val="0"/>
            <c:bubble3D val="0"/>
            <c:extLst>
              <c:ext xmlns:c16="http://schemas.microsoft.com/office/drawing/2014/chart" uri="{C3380CC4-5D6E-409C-BE32-E72D297353CC}">
                <c16:uniqueId val="{00000003-0DD4-4064-8DF5-7EB187F12C90}"/>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
                  <c:v>60</c:v>
                </c:pt>
                <c:pt idx="2" formatCode="0">
                  <c:v>45</c:v>
                </c:pt>
                <c:pt idx="3" formatCode="0">
                  <c:v>74</c:v>
                </c:pt>
                <c:pt idx="5" formatCode="0">
                  <c:v>45</c:v>
                </c:pt>
                <c:pt idx="6" formatCode="0">
                  <c:v>60</c:v>
                </c:pt>
                <c:pt idx="7" formatCode="0">
                  <c:v>65</c:v>
                </c:pt>
                <c:pt idx="8" formatCode="0">
                  <c:v>61</c:v>
                </c:pt>
                <c:pt idx="10" formatCode="0">
                  <c:v>35</c:v>
                </c:pt>
                <c:pt idx="11" formatCode="0">
                  <c:v>46</c:v>
                </c:pt>
                <c:pt idx="12" formatCode="0">
                  <c:v>52</c:v>
                </c:pt>
                <c:pt idx="13" formatCode="0">
                  <c:v>66</c:v>
                </c:pt>
                <c:pt idx="14" formatCode="0">
                  <c:v>63</c:v>
                </c:pt>
                <c:pt idx="15" formatCode="0">
                  <c:v>67</c:v>
                </c:pt>
                <c:pt idx="17" formatCode="0">
                  <c:v>54</c:v>
                </c:pt>
                <c:pt idx="18" formatCode="0">
                  <c:v>70</c:v>
                </c:pt>
                <c:pt idx="19" formatCode="0">
                  <c:v>66</c:v>
                </c:pt>
              </c:numCache>
            </c:numRef>
          </c:val>
          <c:extLst>
            <c:ext xmlns:c16="http://schemas.microsoft.com/office/drawing/2014/chart" uri="{C3380CC4-5D6E-409C-BE32-E72D297353CC}">
              <c16:uniqueId val="{00000004-0DD4-4064-8DF5-7EB187F12C90}"/>
            </c:ext>
          </c:extLst>
        </c:ser>
        <c:dLbls>
          <c:dLblPos val="inEnd"/>
          <c:showLegendKey val="0"/>
          <c:showVal val="1"/>
          <c:showCatName val="0"/>
          <c:showSerName val="0"/>
          <c:showPercent val="0"/>
          <c:showBubbleSize val="0"/>
        </c:dLbls>
        <c:gapWidth val="20"/>
        <c:axId val="497108744"/>
        <c:axId val="538849968"/>
      </c:barChart>
      <c:catAx>
        <c:axId val="49710874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49968"/>
        <c:crosses val="autoZero"/>
        <c:auto val="1"/>
        <c:lblAlgn val="ctr"/>
        <c:lblOffset val="100"/>
        <c:noMultiLvlLbl val="0"/>
      </c:catAx>
      <c:valAx>
        <c:axId val="538849968"/>
        <c:scaling>
          <c:orientation val="minMax"/>
          <c:max val="90"/>
          <c:min val="0"/>
        </c:scaling>
        <c:delete val="1"/>
        <c:axPos val="t"/>
        <c:numFmt formatCode="###" sourceLinked="1"/>
        <c:majorTickMark val="out"/>
        <c:minorTickMark val="none"/>
        <c:tickLblPos val="nextTo"/>
        <c:crossAx val="49710874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9790813489782154"/>
          <c:h val="0.87583259307695149"/>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0526-415A-9679-74253BF92397}"/>
              </c:ext>
            </c:extLst>
          </c:dPt>
          <c:dPt>
            <c:idx val="1"/>
            <c:invertIfNegative val="0"/>
            <c:bubble3D val="0"/>
            <c:extLst>
              <c:ext xmlns:c16="http://schemas.microsoft.com/office/drawing/2014/chart" uri="{C3380CC4-5D6E-409C-BE32-E72D297353CC}">
                <c16:uniqueId val="{00000001-0526-415A-9679-74253BF92397}"/>
              </c:ext>
            </c:extLst>
          </c:dPt>
          <c:dPt>
            <c:idx val="2"/>
            <c:invertIfNegative val="0"/>
            <c:bubble3D val="0"/>
            <c:extLst>
              <c:ext xmlns:c16="http://schemas.microsoft.com/office/drawing/2014/chart" uri="{C3380CC4-5D6E-409C-BE32-E72D297353CC}">
                <c16:uniqueId val="{00000002-0526-415A-9679-74253BF92397}"/>
              </c:ext>
            </c:extLst>
          </c:dPt>
          <c:dPt>
            <c:idx val="3"/>
            <c:invertIfNegative val="0"/>
            <c:bubble3D val="0"/>
            <c:extLst>
              <c:ext xmlns:c16="http://schemas.microsoft.com/office/drawing/2014/chart" uri="{C3380CC4-5D6E-409C-BE32-E72D297353CC}">
                <c16:uniqueId val="{00000003-0526-415A-9679-74253BF92397}"/>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Vasemistoliitto</c:v>
                </c:pt>
                <c:pt idx="17">
                  <c:v>Vihreät</c:v>
                </c:pt>
                <c:pt idx="18">
                  <c:v>Ei puoluekantaa</c:v>
                </c:pt>
              </c:strCache>
            </c:strRef>
          </c:cat>
          <c:val>
            <c:numRef>
              <c:f>Sheet1!$B$2:$B$20</c:f>
              <c:numCache>
                <c:formatCode>General</c:formatCode>
                <c:ptCount val="19"/>
                <c:pt idx="0" formatCode="###">
                  <c:v>60</c:v>
                </c:pt>
                <c:pt idx="2" formatCode="0">
                  <c:v>63</c:v>
                </c:pt>
                <c:pt idx="3" formatCode="0">
                  <c:v>61</c:v>
                </c:pt>
                <c:pt idx="4" formatCode="0">
                  <c:v>55</c:v>
                </c:pt>
                <c:pt idx="6" formatCode="0">
                  <c:v>65</c:v>
                </c:pt>
                <c:pt idx="7" formatCode="0">
                  <c:v>69</c:v>
                </c:pt>
                <c:pt idx="8" formatCode="0">
                  <c:v>60</c:v>
                </c:pt>
                <c:pt idx="9" formatCode="0">
                  <c:v>55</c:v>
                </c:pt>
                <c:pt idx="10" formatCode="0">
                  <c:v>58</c:v>
                </c:pt>
                <c:pt idx="12" formatCode="0">
                  <c:v>63</c:v>
                </c:pt>
                <c:pt idx="13" formatCode="0">
                  <c:v>60</c:v>
                </c:pt>
                <c:pt idx="14" formatCode="0">
                  <c:v>77</c:v>
                </c:pt>
                <c:pt idx="15" formatCode="0">
                  <c:v>60</c:v>
                </c:pt>
                <c:pt idx="16" formatCode="0">
                  <c:v>61</c:v>
                </c:pt>
                <c:pt idx="17" formatCode="0">
                  <c:v>56</c:v>
                </c:pt>
                <c:pt idx="18" formatCode="0">
                  <c:v>49</c:v>
                </c:pt>
              </c:numCache>
            </c:numRef>
          </c:val>
          <c:extLst>
            <c:ext xmlns:c16="http://schemas.microsoft.com/office/drawing/2014/chart" uri="{C3380CC4-5D6E-409C-BE32-E72D297353CC}">
              <c16:uniqueId val="{00000004-0526-415A-9679-74253BF92397}"/>
            </c:ext>
          </c:extLst>
        </c:ser>
        <c:dLbls>
          <c:dLblPos val="inEnd"/>
          <c:showLegendKey val="0"/>
          <c:showVal val="1"/>
          <c:showCatName val="0"/>
          <c:showSerName val="0"/>
          <c:showPercent val="0"/>
          <c:showBubbleSize val="0"/>
        </c:dLbls>
        <c:gapWidth val="20"/>
        <c:axId val="538850752"/>
        <c:axId val="538851144"/>
      </c:barChart>
      <c:catAx>
        <c:axId val="538850752"/>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51144"/>
        <c:crosses val="autoZero"/>
        <c:auto val="1"/>
        <c:lblAlgn val="ctr"/>
        <c:lblOffset val="100"/>
        <c:noMultiLvlLbl val="0"/>
      </c:catAx>
      <c:valAx>
        <c:axId val="538851144"/>
        <c:scaling>
          <c:orientation val="minMax"/>
          <c:max val="90"/>
          <c:min val="0"/>
        </c:scaling>
        <c:delete val="1"/>
        <c:axPos val="t"/>
        <c:numFmt formatCode="###" sourceLinked="1"/>
        <c:majorTickMark val="out"/>
        <c:minorTickMark val="none"/>
        <c:tickLblPos val="nextTo"/>
        <c:crossAx val="538850752"/>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607571201658045"/>
          <c:h val="0.73054209271781501"/>
        </c:manualLayout>
      </c:layout>
      <c:barChart>
        <c:barDir val="col"/>
        <c:grouping val="stacked"/>
        <c:varyColors val="0"/>
        <c:ser>
          <c:idx val="0"/>
          <c:order val="0"/>
          <c:tx>
            <c:strRef>
              <c:f>Sheet1!$B$1</c:f>
              <c:strCache>
                <c:ptCount val="1"/>
                <c:pt idx="0">
                  <c:v> En hyväksy lainkaan</c:v>
                </c:pt>
              </c:strCache>
            </c:strRef>
          </c:tx>
          <c:spPr>
            <a:solidFill>
              <a:srgbClr val="CC0000"/>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pt idx="22">
                  <c:v>Huhti-
kuu 2024*</c:v>
                </c:pt>
              </c:strCache>
            </c:strRef>
          </c:cat>
          <c:val>
            <c:numRef>
              <c:f>Sheet1!$B$2:$B$24</c:f>
              <c:numCache>
                <c:formatCode>General</c:formatCode>
                <c:ptCount val="23"/>
                <c:pt idx="0" formatCode="###">
                  <c:v>10.147729999999999</c:v>
                </c:pt>
                <c:pt idx="1">
                  <c:v>13</c:v>
                </c:pt>
                <c:pt idx="2">
                  <c:v>12</c:v>
                </c:pt>
                <c:pt idx="3" formatCode="###">
                  <c:v>8.2912099999999995</c:v>
                </c:pt>
                <c:pt idx="4">
                  <c:v>9</c:v>
                </c:pt>
                <c:pt idx="5">
                  <c:v>8</c:v>
                </c:pt>
                <c:pt idx="6">
                  <c:v>9</c:v>
                </c:pt>
                <c:pt idx="7">
                  <c:v>11</c:v>
                </c:pt>
                <c:pt idx="8">
                  <c:v>12</c:v>
                </c:pt>
                <c:pt idx="9">
                  <c:v>10</c:v>
                </c:pt>
                <c:pt idx="10">
                  <c:v>13</c:v>
                </c:pt>
                <c:pt idx="11" formatCode="0">
                  <c:v>12.32563</c:v>
                </c:pt>
                <c:pt idx="12" formatCode="###">
                  <c:v>13.18144</c:v>
                </c:pt>
                <c:pt idx="13" formatCode="0">
                  <c:v>13</c:v>
                </c:pt>
                <c:pt idx="14" formatCode="0">
                  <c:v>13</c:v>
                </c:pt>
                <c:pt idx="15" formatCode="0">
                  <c:v>12</c:v>
                </c:pt>
                <c:pt idx="16" formatCode="0">
                  <c:v>7.5918469999999996</c:v>
                </c:pt>
                <c:pt idx="17" formatCode="0">
                  <c:v>7</c:v>
                </c:pt>
                <c:pt idx="18" formatCode="0">
                  <c:v>7</c:v>
                </c:pt>
                <c:pt idx="19" formatCode="0">
                  <c:v>4</c:v>
                </c:pt>
                <c:pt idx="20" formatCode="0">
                  <c:v>3</c:v>
                </c:pt>
                <c:pt idx="21" formatCode="0">
                  <c:v>4</c:v>
                </c:pt>
                <c:pt idx="22" formatCode="0">
                  <c:v>6</c:v>
                </c:pt>
              </c:numCache>
            </c:numRef>
          </c:val>
          <c:extLst>
            <c:ext xmlns:c16="http://schemas.microsoft.com/office/drawing/2014/chart" uri="{C3380CC4-5D6E-409C-BE32-E72D297353CC}">
              <c16:uniqueId val="{00000000-266D-4D4E-81D9-BAFD9E7821C5}"/>
            </c:ext>
          </c:extLst>
        </c:ser>
        <c:ser>
          <c:idx val="1"/>
          <c:order val="1"/>
          <c:tx>
            <c:strRef>
              <c:f>Sheet1!$C$1</c:f>
              <c:strCache>
                <c:ptCount val="1"/>
                <c:pt idx="0">
                  <c:v> En pääpiirteissään hyväksy</c:v>
                </c:pt>
              </c:strCache>
            </c:strRef>
          </c:tx>
          <c:spPr>
            <a:solidFill>
              <a:srgbClr val="FF9999"/>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pt idx="22">
                  <c:v>Huhti-
kuu 2024*</c:v>
                </c:pt>
              </c:strCache>
            </c:strRef>
          </c:cat>
          <c:val>
            <c:numRef>
              <c:f>Sheet1!$C$2:$C$24</c:f>
              <c:numCache>
                <c:formatCode>General</c:formatCode>
                <c:ptCount val="23"/>
                <c:pt idx="0" formatCode="###">
                  <c:v>16.610790000000001</c:v>
                </c:pt>
                <c:pt idx="1">
                  <c:v>18</c:v>
                </c:pt>
                <c:pt idx="2">
                  <c:v>16</c:v>
                </c:pt>
                <c:pt idx="3" formatCode="###">
                  <c:v>15.2925</c:v>
                </c:pt>
                <c:pt idx="4">
                  <c:v>9</c:v>
                </c:pt>
                <c:pt idx="5">
                  <c:v>10</c:v>
                </c:pt>
                <c:pt idx="6">
                  <c:v>11</c:v>
                </c:pt>
                <c:pt idx="7">
                  <c:v>10</c:v>
                </c:pt>
                <c:pt idx="8">
                  <c:v>11</c:v>
                </c:pt>
                <c:pt idx="9">
                  <c:v>14</c:v>
                </c:pt>
                <c:pt idx="10">
                  <c:v>13</c:v>
                </c:pt>
                <c:pt idx="11" formatCode="0">
                  <c:v>11.206329999999999</c:v>
                </c:pt>
                <c:pt idx="12" formatCode="###">
                  <c:v>11.578239999999999</c:v>
                </c:pt>
                <c:pt idx="13" formatCode="0">
                  <c:v>11</c:v>
                </c:pt>
                <c:pt idx="14" formatCode="0">
                  <c:v>11</c:v>
                </c:pt>
                <c:pt idx="15" formatCode="0">
                  <c:v>10</c:v>
                </c:pt>
                <c:pt idx="16" formatCode="###">
                  <c:v>8.7128110000000003</c:v>
                </c:pt>
                <c:pt idx="17" formatCode="0">
                  <c:v>10</c:v>
                </c:pt>
                <c:pt idx="18" formatCode="0">
                  <c:v>9</c:v>
                </c:pt>
                <c:pt idx="19" formatCode="0">
                  <c:v>6</c:v>
                </c:pt>
                <c:pt idx="20" formatCode="0">
                  <c:v>5</c:v>
                </c:pt>
                <c:pt idx="21" formatCode="0">
                  <c:v>2</c:v>
                </c:pt>
                <c:pt idx="22" formatCode="0">
                  <c:v>4</c:v>
                </c:pt>
              </c:numCache>
            </c:numRef>
          </c:val>
          <c:extLst>
            <c:ext xmlns:c16="http://schemas.microsoft.com/office/drawing/2014/chart" uri="{C3380CC4-5D6E-409C-BE32-E72D297353CC}">
              <c16:uniqueId val="{00000001-266D-4D4E-81D9-BAFD9E7821C5}"/>
            </c:ext>
          </c:extLst>
        </c:ser>
        <c:dLbls>
          <c:showLegendKey val="0"/>
          <c:showVal val="0"/>
          <c:showCatName val="0"/>
          <c:showSerName val="0"/>
          <c:showPercent val="0"/>
          <c:showBubbleSize val="0"/>
        </c:dLbls>
        <c:gapWidth val="40"/>
        <c:overlap val="100"/>
        <c:axId val="538851928"/>
        <c:axId val="538852320"/>
      </c:barChart>
      <c:catAx>
        <c:axId val="538851928"/>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538852320"/>
        <c:crosses val="autoZero"/>
        <c:auto val="0"/>
        <c:lblAlgn val="ctr"/>
        <c:lblOffset val="100"/>
        <c:noMultiLvlLbl val="0"/>
      </c:catAx>
      <c:valAx>
        <c:axId val="538852320"/>
        <c:scaling>
          <c:orientation val="minMax"/>
          <c:max val="45"/>
        </c:scaling>
        <c:delete val="1"/>
        <c:axPos val="l"/>
        <c:numFmt formatCode="###" sourceLinked="1"/>
        <c:majorTickMark val="out"/>
        <c:minorTickMark val="none"/>
        <c:tickLblPos val="none"/>
        <c:crossAx val="538851928"/>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1449865645857403"/>
          <c:h val="0.87326373152146075"/>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10F9-4D47-8EB1-1984FD2B7DA1}"/>
              </c:ext>
            </c:extLst>
          </c:dPt>
          <c:dPt>
            <c:idx val="1"/>
            <c:invertIfNegative val="0"/>
            <c:bubble3D val="0"/>
            <c:extLst>
              <c:ext xmlns:c16="http://schemas.microsoft.com/office/drawing/2014/chart" uri="{C3380CC4-5D6E-409C-BE32-E72D297353CC}">
                <c16:uniqueId val="{00000001-10F9-4D47-8EB1-1984FD2B7DA1}"/>
              </c:ext>
            </c:extLst>
          </c:dPt>
          <c:dPt>
            <c:idx val="2"/>
            <c:invertIfNegative val="0"/>
            <c:bubble3D val="0"/>
            <c:extLst>
              <c:ext xmlns:c16="http://schemas.microsoft.com/office/drawing/2014/chart" uri="{C3380CC4-5D6E-409C-BE32-E72D297353CC}">
                <c16:uniqueId val="{00000002-10F9-4D47-8EB1-1984FD2B7DA1}"/>
              </c:ext>
            </c:extLst>
          </c:dPt>
          <c:dPt>
            <c:idx val="3"/>
            <c:invertIfNegative val="0"/>
            <c:bubble3D val="0"/>
            <c:extLst>
              <c:ext xmlns:c16="http://schemas.microsoft.com/office/drawing/2014/chart" uri="{C3380CC4-5D6E-409C-BE32-E72D297353CC}">
                <c16:uniqueId val="{00000003-10F9-4D47-8EB1-1984FD2B7DA1}"/>
              </c:ext>
            </c:extLst>
          </c:dPt>
          <c:dLbls>
            <c:numFmt formatCode="#,##0" sourceLinked="0"/>
            <c:spPr>
              <a:noFill/>
              <a:ln>
                <a:noFill/>
              </a:ln>
              <a:effectLst/>
            </c:spPr>
            <c:txPr>
              <a:bodyPr/>
              <a:lstStyle/>
              <a:p>
                <a:pPr>
                  <a:defRPr sz="1000">
                    <a:solidFill>
                      <a:schemeClr val="tx1">
                        <a:lumMod val="50000"/>
                      </a:schemeClr>
                    </a:solidFill>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
                  <c:v>10</c:v>
                </c:pt>
                <c:pt idx="2" formatCode="0">
                  <c:v>15</c:v>
                </c:pt>
                <c:pt idx="3" formatCode="0">
                  <c:v>4</c:v>
                </c:pt>
                <c:pt idx="5" formatCode="0">
                  <c:v>16</c:v>
                </c:pt>
                <c:pt idx="6" formatCode="0">
                  <c:v>7</c:v>
                </c:pt>
                <c:pt idx="7" formatCode="0">
                  <c:v>6</c:v>
                </c:pt>
                <c:pt idx="8" formatCode="0">
                  <c:v>12</c:v>
                </c:pt>
                <c:pt idx="10" formatCode="0">
                  <c:v>29</c:v>
                </c:pt>
                <c:pt idx="11" formatCode="0">
                  <c:v>15</c:v>
                </c:pt>
                <c:pt idx="12" formatCode="0">
                  <c:v>11</c:v>
                </c:pt>
                <c:pt idx="13" formatCode="0">
                  <c:v>8</c:v>
                </c:pt>
                <c:pt idx="14" formatCode="0">
                  <c:v>11</c:v>
                </c:pt>
                <c:pt idx="15" formatCode="0">
                  <c:v>7</c:v>
                </c:pt>
                <c:pt idx="17" formatCode="0">
                  <c:v>9</c:v>
                </c:pt>
                <c:pt idx="18" formatCode="0">
                  <c:v>5</c:v>
                </c:pt>
                <c:pt idx="19" formatCode="0">
                  <c:v>9</c:v>
                </c:pt>
              </c:numCache>
            </c:numRef>
          </c:val>
          <c:extLst>
            <c:ext xmlns:c16="http://schemas.microsoft.com/office/drawing/2014/chart" uri="{C3380CC4-5D6E-409C-BE32-E72D297353CC}">
              <c16:uniqueId val="{00000004-10F9-4D47-8EB1-1984FD2B7DA1}"/>
            </c:ext>
          </c:extLst>
        </c:ser>
        <c:dLbls>
          <c:dLblPos val="inEnd"/>
          <c:showLegendKey val="0"/>
          <c:showVal val="1"/>
          <c:showCatName val="0"/>
          <c:showSerName val="0"/>
          <c:showPercent val="0"/>
          <c:showBubbleSize val="0"/>
        </c:dLbls>
        <c:gapWidth val="20"/>
        <c:axId val="538853104"/>
        <c:axId val="538853496"/>
      </c:barChart>
      <c:catAx>
        <c:axId val="53885310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53496"/>
        <c:crosses val="autoZero"/>
        <c:auto val="1"/>
        <c:lblAlgn val="ctr"/>
        <c:lblOffset val="100"/>
        <c:noMultiLvlLbl val="0"/>
      </c:catAx>
      <c:valAx>
        <c:axId val="538853496"/>
        <c:scaling>
          <c:orientation val="minMax"/>
          <c:max val="80"/>
        </c:scaling>
        <c:delete val="1"/>
        <c:axPos val="t"/>
        <c:numFmt formatCode="###" sourceLinked="1"/>
        <c:majorTickMark val="out"/>
        <c:minorTickMark val="none"/>
        <c:tickLblPos val="nextTo"/>
        <c:crossAx val="53885310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432996288882573"/>
          <c:h val="0.87583259307695149"/>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A5EB-42B7-B1C4-674BBE3950D6}"/>
              </c:ext>
            </c:extLst>
          </c:dPt>
          <c:dPt>
            <c:idx val="1"/>
            <c:invertIfNegative val="0"/>
            <c:bubble3D val="0"/>
            <c:extLst>
              <c:ext xmlns:c16="http://schemas.microsoft.com/office/drawing/2014/chart" uri="{C3380CC4-5D6E-409C-BE32-E72D297353CC}">
                <c16:uniqueId val="{00000001-A5EB-42B7-B1C4-674BBE3950D6}"/>
              </c:ext>
            </c:extLst>
          </c:dPt>
          <c:dPt>
            <c:idx val="2"/>
            <c:invertIfNegative val="0"/>
            <c:bubble3D val="0"/>
            <c:extLst>
              <c:ext xmlns:c16="http://schemas.microsoft.com/office/drawing/2014/chart" uri="{C3380CC4-5D6E-409C-BE32-E72D297353CC}">
                <c16:uniqueId val="{00000002-A5EB-42B7-B1C4-674BBE3950D6}"/>
              </c:ext>
            </c:extLst>
          </c:dPt>
          <c:dPt>
            <c:idx val="3"/>
            <c:invertIfNegative val="0"/>
            <c:bubble3D val="0"/>
            <c:extLst>
              <c:ext xmlns:c16="http://schemas.microsoft.com/office/drawing/2014/chart" uri="{C3380CC4-5D6E-409C-BE32-E72D297353CC}">
                <c16:uniqueId val="{00000003-A5EB-42B7-B1C4-674BBE3950D6}"/>
              </c:ext>
            </c:extLst>
          </c:dPt>
          <c:dLbls>
            <c:numFmt formatCode="#,##0" sourceLinked="0"/>
            <c:spPr>
              <a:noFill/>
              <a:ln>
                <a:noFill/>
              </a:ln>
              <a:effectLst/>
            </c:spPr>
            <c:txPr>
              <a:bodyPr/>
              <a:lstStyle/>
              <a:p>
                <a:pPr>
                  <a:defRPr sz="1000">
                    <a:solidFill>
                      <a:schemeClr val="tx1">
                        <a:lumMod val="50000"/>
                      </a:schemeClr>
                    </a:solidFill>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Vasemmistoliitto</c:v>
                </c:pt>
                <c:pt idx="17">
                  <c:v>Vihreät</c:v>
                </c:pt>
                <c:pt idx="18">
                  <c:v>Ei puoluekantaa</c:v>
                </c:pt>
              </c:strCache>
            </c:strRef>
          </c:cat>
          <c:val>
            <c:numRef>
              <c:f>Sheet1!$B$2:$B$20</c:f>
              <c:numCache>
                <c:formatCode>General</c:formatCode>
                <c:ptCount val="19"/>
                <c:pt idx="0" formatCode="###">
                  <c:v>10</c:v>
                </c:pt>
                <c:pt idx="2" formatCode="0">
                  <c:v>9</c:v>
                </c:pt>
                <c:pt idx="3" formatCode="0">
                  <c:v>10</c:v>
                </c:pt>
                <c:pt idx="4" formatCode="0">
                  <c:v>11</c:v>
                </c:pt>
                <c:pt idx="6" formatCode="0">
                  <c:v>10</c:v>
                </c:pt>
                <c:pt idx="7" formatCode="0">
                  <c:v>6</c:v>
                </c:pt>
                <c:pt idx="8" formatCode="0">
                  <c:v>7</c:v>
                </c:pt>
                <c:pt idx="9" formatCode="0">
                  <c:v>11</c:v>
                </c:pt>
                <c:pt idx="10" formatCode="0">
                  <c:v>14</c:v>
                </c:pt>
                <c:pt idx="12" formatCode="0">
                  <c:v>9</c:v>
                </c:pt>
                <c:pt idx="13" formatCode="0">
                  <c:v>12</c:v>
                </c:pt>
                <c:pt idx="14" formatCode="0">
                  <c:v>3</c:v>
                </c:pt>
                <c:pt idx="15" formatCode="0">
                  <c:v>8</c:v>
                </c:pt>
                <c:pt idx="16" formatCode="0">
                  <c:v>17</c:v>
                </c:pt>
                <c:pt idx="17" formatCode="0">
                  <c:v>10</c:v>
                </c:pt>
                <c:pt idx="18" formatCode="0">
                  <c:v>13</c:v>
                </c:pt>
              </c:numCache>
            </c:numRef>
          </c:val>
          <c:extLst>
            <c:ext xmlns:c16="http://schemas.microsoft.com/office/drawing/2014/chart" uri="{C3380CC4-5D6E-409C-BE32-E72D297353CC}">
              <c16:uniqueId val="{00000004-A5EB-42B7-B1C4-674BBE3950D6}"/>
            </c:ext>
          </c:extLst>
        </c:ser>
        <c:dLbls>
          <c:dLblPos val="inEnd"/>
          <c:showLegendKey val="0"/>
          <c:showVal val="1"/>
          <c:showCatName val="0"/>
          <c:showSerName val="0"/>
          <c:showPercent val="0"/>
          <c:showBubbleSize val="0"/>
        </c:dLbls>
        <c:gapWidth val="20"/>
        <c:axId val="538854280"/>
        <c:axId val="538854672"/>
      </c:barChart>
      <c:catAx>
        <c:axId val="538854280"/>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8854672"/>
        <c:crosses val="autoZero"/>
        <c:auto val="1"/>
        <c:lblAlgn val="ctr"/>
        <c:lblOffset val="100"/>
        <c:noMultiLvlLbl val="0"/>
      </c:catAx>
      <c:valAx>
        <c:axId val="538854672"/>
        <c:scaling>
          <c:orientation val="minMax"/>
          <c:max val="80"/>
        </c:scaling>
        <c:delete val="1"/>
        <c:axPos val="t"/>
        <c:numFmt formatCode="###" sourceLinked="1"/>
        <c:majorTickMark val="out"/>
        <c:minorTickMark val="none"/>
        <c:tickLblPos val="nextTo"/>
        <c:crossAx val="538854280"/>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4009952084051468"/>
          <c:h val="0.87326373152146075"/>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5399-4CCE-9DEF-00343E52E93D}"/>
              </c:ext>
            </c:extLst>
          </c:dPt>
          <c:dPt>
            <c:idx val="1"/>
            <c:invertIfNegative val="0"/>
            <c:bubble3D val="0"/>
            <c:extLst>
              <c:ext xmlns:c16="http://schemas.microsoft.com/office/drawing/2014/chart" uri="{C3380CC4-5D6E-409C-BE32-E72D297353CC}">
                <c16:uniqueId val="{00000001-5399-4CCE-9DEF-00343E52E93D}"/>
              </c:ext>
            </c:extLst>
          </c:dPt>
          <c:dPt>
            <c:idx val="2"/>
            <c:invertIfNegative val="0"/>
            <c:bubble3D val="0"/>
            <c:extLst>
              <c:ext xmlns:c16="http://schemas.microsoft.com/office/drawing/2014/chart" uri="{C3380CC4-5D6E-409C-BE32-E72D297353CC}">
                <c16:uniqueId val="{00000002-5399-4CCE-9DEF-00343E52E93D}"/>
              </c:ext>
            </c:extLst>
          </c:dPt>
          <c:dPt>
            <c:idx val="3"/>
            <c:invertIfNegative val="0"/>
            <c:bubble3D val="0"/>
            <c:extLst>
              <c:ext xmlns:c16="http://schemas.microsoft.com/office/drawing/2014/chart" uri="{C3380CC4-5D6E-409C-BE32-E72D297353CC}">
                <c16:uniqueId val="{00000003-5399-4CCE-9DEF-00343E52E93D}"/>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0">
                  <c:v>61</c:v>
                </c:pt>
                <c:pt idx="2" formatCode="0">
                  <c:v>44</c:v>
                </c:pt>
                <c:pt idx="3" formatCode="0">
                  <c:v>77</c:v>
                </c:pt>
                <c:pt idx="5" formatCode="0">
                  <c:v>56</c:v>
                </c:pt>
                <c:pt idx="6" formatCode="0">
                  <c:v>61</c:v>
                </c:pt>
                <c:pt idx="7" formatCode="0">
                  <c:v>62</c:v>
                </c:pt>
                <c:pt idx="8" formatCode="0">
                  <c:v>61</c:v>
                </c:pt>
                <c:pt idx="10" formatCode="0">
                  <c:v>34</c:v>
                </c:pt>
                <c:pt idx="11" formatCode="0">
                  <c:v>45</c:v>
                </c:pt>
                <c:pt idx="12" formatCode="0">
                  <c:v>59</c:v>
                </c:pt>
                <c:pt idx="13" formatCode="0">
                  <c:v>63</c:v>
                </c:pt>
                <c:pt idx="14" formatCode="0">
                  <c:v>64</c:v>
                </c:pt>
                <c:pt idx="15" formatCode="0">
                  <c:v>66</c:v>
                </c:pt>
                <c:pt idx="17" formatCode="0">
                  <c:v>55</c:v>
                </c:pt>
                <c:pt idx="18" formatCode="0">
                  <c:v>68</c:v>
                </c:pt>
                <c:pt idx="19" formatCode="0">
                  <c:v>69</c:v>
                </c:pt>
              </c:numCache>
            </c:numRef>
          </c:val>
          <c:extLst>
            <c:ext xmlns:c16="http://schemas.microsoft.com/office/drawing/2014/chart" uri="{C3380CC4-5D6E-409C-BE32-E72D297353CC}">
              <c16:uniqueId val="{00000004-5399-4CCE-9DEF-00343E52E93D}"/>
            </c:ext>
          </c:extLst>
        </c:ser>
        <c:dLbls>
          <c:dLblPos val="inEnd"/>
          <c:showLegendKey val="0"/>
          <c:showVal val="1"/>
          <c:showCatName val="0"/>
          <c:showSerName val="0"/>
          <c:showPercent val="0"/>
          <c:showBubbleSize val="0"/>
        </c:dLbls>
        <c:gapWidth val="20"/>
        <c:axId val="504782624"/>
        <c:axId val="533279624"/>
      </c:barChart>
      <c:catAx>
        <c:axId val="50478262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533279624"/>
        <c:crosses val="autoZero"/>
        <c:auto val="1"/>
        <c:lblAlgn val="ctr"/>
        <c:lblOffset val="100"/>
        <c:noMultiLvlLbl val="0"/>
      </c:catAx>
      <c:valAx>
        <c:axId val="533279624"/>
        <c:scaling>
          <c:orientation val="minMax"/>
          <c:max val="90"/>
          <c:min val="0"/>
        </c:scaling>
        <c:delete val="1"/>
        <c:axPos val="t"/>
        <c:numFmt formatCode="0" sourceLinked="1"/>
        <c:majorTickMark val="out"/>
        <c:minorTickMark val="none"/>
        <c:tickLblPos val="nextTo"/>
        <c:crossAx val="50478262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4649973693599992"/>
          <c:h val="0.87583259307695149"/>
        </c:manualLayout>
      </c:layout>
      <c:barChart>
        <c:barDir val="bar"/>
        <c:grouping val="clustered"/>
        <c:varyColors val="0"/>
        <c:ser>
          <c:idx val="0"/>
          <c:order val="0"/>
          <c:tx>
            <c:strRef>
              <c:f>Sheet1!$B$1</c:f>
              <c:strCache>
                <c:ptCount val="1"/>
                <c:pt idx="0">
                  <c:v>Series 1</c:v>
                </c:pt>
              </c:strCache>
            </c:strRef>
          </c:tx>
          <c:spPr>
            <a:solidFill>
              <a:srgbClr val="4655A5"/>
            </a:solidFill>
          </c:spPr>
          <c:invertIfNegative val="0"/>
          <c:dPt>
            <c:idx val="0"/>
            <c:invertIfNegative val="0"/>
            <c:bubble3D val="0"/>
            <c:extLst>
              <c:ext xmlns:c16="http://schemas.microsoft.com/office/drawing/2014/chart" uri="{C3380CC4-5D6E-409C-BE32-E72D297353CC}">
                <c16:uniqueId val="{00000000-9F6F-4028-85C3-06DB42A27D97}"/>
              </c:ext>
            </c:extLst>
          </c:dPt>
          <c:dPt>
            <c:idx val="1"/>
            <c:invertIfNegative val="0"/>
            <c:bubble3D val="0"/>
            <c:extLst>
              <c:ext xmlns:c16="http://schemas.microsoft.com/office/drawing/2014/chart" uri="{C3380CC4-5D6E-409C-BE32-E72D297353CC}">
                <c16:uniqueId val="{00000001-9F6F-4028-85C3-06DB42A27D97}"/>
              </c:ext>
            </c:extLst>
          </c:dPt>
          <c:dPt>
            <c:idx val="2"/>
            <c:invertIfNegative val="0"/>
            <c:bubble3D val="0"/>
            <c:extLst>
              <c:ext xmlns:c16="http://schemas.microsoft.com/office/drawing/2014/chart" uri="{C3380CC4-5D6E-409C-BE32-E72D297353CC}">
                <c16:uniqueId val="{00000002-9F6F-4028-85C3-06DB42A27D97}"/>
              </c:ext>
            </c:extLst>
          </c:dPt>
          <c:dPt>
            <c:idx val="3"/>
            <c:invertIfNegative val="0"/>
            <c:bubble3D val="0"/>
            <c:extLst>
              <c:ext xmlns:c16="http://schemas.microsoft.com/office/drawing/2014/chart" uri="{C3380CC4-5D6E-409C-BE32-E72D297353CC}">
                <c16:uniqueId val="{00000003-9F6F-4028-85C3-06DB42A27D97}"/>
              </c:ext>
            </c:extLst>
          </c:dPt>
          <c:dLbls>
            <c:numFmt formatCode="#,##0" sourceLinked="0"/>
            <c:spPr>
              <a:noFill/>
              <a:ln>
                <a:noFill/>
              </a:ln>
              <a:effectLst/>
            </c:spPr>
            <c:txPr>
              <a:bodyPr/>
              <a:lstStyle/>
              <a:p>
                <a:pPr>
                  <a:defRPr sz="1000">
                    <a:solidFill>
                      <a:schemeClr val="bg1"/>
                    </a:solidFill>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Vasemmistoliitto</c:v>
                </c:pt>
                <c:pt idx="17">
                  <c:v>Vihreät</c:v>
                </c:pt>
                <c:pt idx="18">
                  <c:v>Ei puoluekantaa</c:v>
                </c:pt>
              </c:strCache>
            </c:strRef>
          </c:cat>
          <c:val>
            <c:numRef>
              <c:f>Sheet1!$B$2:$B$20</c:f>
              <c:numCache>
                <c:formatCode>General</c:formatCode>
                <c:ptCount val="19"/>
                <c:pt idx="0" formatCode="0">
                  <c:v>61</c:v>
                </c:pt>
                <c:pt idx="2" formatCode="0">
                  <c:v>60</c:v>
                </c:pt>
                <c:pt idx="3" formatCode="0">
                  <c:v>63</c:v>
                </c:pt>
                <c:pt idx="4" formatCode="0">
                  <c:v>57</c:v>
                </c:pt>
                <c:pt idx="6" formatCode="0">
                  <c:v>62</c:v>
                </c:pt>
                <c:pt idx="7" formatCode="0">
                  <c:v>68</c:v>
                </c:pt>
                <c:pt idx="8" formatCode="0">
                  <c:v>61</c:v>
                </c:pt>
                <c:pt idx="9" formatCode="0">
                  <c:v>58</c:v>
                </c:pt>
                <c:pt idx="10" formatCode="0">
                  <c:v>61</c:v>
                </c:pt>
                <c:pt idx="12" formatCode="0">
                  <c:v>57</c:v>
                </c:pt>
                <c:pt idx="13" formatCode="0">
                  <c:v>60</c:v>
                </c:pt>
                <c:pt idx="14" formatCode="0">
                  <c:v>77</c:v>
                </c:pt>
                <c:pt idx="15" formatCode="0">
                  <c:v>71</c:v>
                </c:pt>
                <c:pt idx="16" formatCode="0">
                  <c:v>53</c:v>
                </c:pt>
                <c:pt idx="17" formatCode="0">
                  <c:v>54</c:v>
                </c:pt>
                <c:pt idx="18" formatCode="0">
                  <c:v>52</c:v>
                </c:pt>
              </c:numCache>
            </c:numRef>
          </c:val>
          <c:extLst>
            <c:ext xmlns:c16="http://schemas.microsoft.com/office/drawing/2014/chart" uri="{C3380CC4-5D6E-409C-BE32-E72D297353CC}">
              <c16:uniqueId val="{00000004-9F6F-4028-85C3-06DB42A27D97}"/>
            </c:ext>
          </c:extLst>
        </c:ser>
        <c:dLbls>
          <c:dLblPos val="inEnd"/>
          <c:showLegendKey val="0"/>
          <c:showVal val="1"/>
          <c:showCatName val="0"/>
          <c:showSerName val="0"/>
          <c:showPercent val="0"/>
          <c:showBubbleSize val="0"/>
        </c:dLbls>
        <c:gapWidth val="20"/>
        <c:axId val="384670024"/>
        <c:axId val="384670416"/>
      </c:barChart>
      <c:catAx>
        <c:axId val="384670024"/>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384670416"/>
        <c:crosses val="autoZero"/>
        <c:auto val="1"/>
        <c:lblAlgn val="ctr"/>
        <c:lblOffset val="100"/>
        <c:noMultiLvlLbl val="0"/>
      </c:catAx>
      <c:valAx>
        <c:axId val="384670416"/>
        <c:scaling>
          <c:orientation val="minMax"/>
          <c:max val="90"/>
          <c:min val="0"/>
        </c:scaling>
        <c:delete val="1"/>
        <c:axPos val="t"/>
        <c:numFmt formatCode="0" sourceLinked="1"/>
        <c:majorTickMark val="out"/>
        <c:minorTickMark val="none"/>
        <c:tickLblPos val="nextTo"/>
        <c:crossAx val="384670024"/>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5419135999245686"/>
          <c:h val="0.73054209271781501"/>
        </c:manualLayout>
      </c:layout>
      <c:barChart>
        <c:barDir val="col"/>
        <c:grouping val="stacked"/>
        <c:varyColors val="0"/>
        <c:ser>
          <c:idx val="0"/>
          <c:order val="0"/>
          <c:tx>
            <c:strRef>
              <c:f>Sheet1!$B$1</c:f>
              <c:strCache>
                <c:ptCount val="1"/>
                <c:pt idx="0">
                  <c:v>Täysin myönteinen</c:v>
                </c:pt>
              </c:strCache>
            </c:strRef>
          </c:tx>
          <c:spPr>
            <a:solidFill>
              <a:srgbClr val="4655A5"/>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8</c:v>
                </c:pt>
                <c:pt idx="1">
                  <c:v>9</c:v>
                </c:pt>
                <c:pt idx="2">
                  <c:v>8</c:v>
                </c:pt>
                <c:pt idx="3">
                  <c:v>9</c:v>
                </c:pt>
                <c:pt idx="4">
                  <c:v>8</c:v>
                </c:pt>
                <c:pt idx="5">
                  <c:v>9</c:v>
                </c:pt>
                <c:pt idx="6">
                  <c:v>10</c:v>
                </c:pt>
                <c:pt idx="7">
                  <c:v>11</c:v>
                </c:pt>
                <c:pt idx="8">
                  <c:v>10</c:v>
                </c:pt>
                <c:pt idx="9">
                  <c:v>7</c:v>
                </c:pt>
                <c:pt idx="10">
                  <c:v>15</c:v>
                </c:pt>
                <c:pt idx="11" formatCode="0">
                  <c:v>7.1602959999999998</c:v>
                </c:pt>
                <c:pt idx="12" formatCode="0">
                  <c:v>13</c:v>
                </c:pt>
                <c:pt idx="13" formatCode="0">
                  <c:v>10.060650000000001</c:v>
                </c:pt>
                <c:pt idx="14" formatCode="0">
                  <c:v>12.435840000000001</c:v>
                </c:pt>
                <c:pt idx="15" formatCode="0">
                  <c:v>11.910690000000001</c:v>
                </c:pt>
                <c:pt idx="16" formatCode="0">
                  <c:v>12.57658</c:v>
                </c:pt>
                <c:pt idx="17">
                  <c:v>11</c:v>
                </c:pt>
                <c:pt idx="18">
                  <c:v>12</c:v>
                </c:pt>
                <c:pt idx="19">
                  <c:v>11</c:v>
                </c:pt>
                <c:pt idx="20" formatCode="###">
                  <c:v>16.625810000000001</c:v>
                </c:pt>
                <c:pt idx="21">
                  <c:v>11</c:v>
                </c:pt>
                <c:pt idx="22">
                  <c:v>35</c:v>
                </c:pt>
                <c:pt idx="23">
                  <c:v>18</c:v>
                </c:pt>
                <c:pt idx="24">
                  <c:v>32</c:v>
                </c:pt>
                <c:pt idx="25">
                  <c:v>20</c:v>
                </c:pt>
              </c:numCache>
            </c:numRef>
          </c:val>
          <c:extLst>
            <c:ext xmlns:c16="http://schemas.microsoft.com/office/drawing/2014/chart" uri="{C3380CC4-5D6E-409C-BE32-E72D297353CC}">
              <c16:uniqueId val="{00000000-B1F8-460B-85F6-567D9E5E1C55}"/>
            </c:ext>
          </c:extLst>
        </c:ser>
        <c:ser>
          <c:idx val="1"/>
          <c:order val="1"/>
          <c:tx>
            <c:strRef>
              <c:f>Sheet1!$C$1</c:f>
              <c:strCache>
                <c:ptCount val="1"/>
                <c:pt idx="0">
                  <c:v>Pääpiirteissään myönteinen</c:v>
                </c:pt>
              </c:strCache>
            </c:strRef>
          </c:tx>
          <c:spPr>
            <a:solidFill>
              <a:srgbClr val="4655A5">
                <a:lumMod val="40000"/>
                <a:lumOff val="60000"/>
              </a:srgbClr>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23</c:v>
                </c:pt>
                <c:pt idx="1">
                  <c:v>23</c:v>
                </c:pt>
                <c:pt idx="2">
                  <c:v>19</c:v>
                </c:pt>
                <c:pt idx="3">
                  <c:v>22</c:v>
                </c:pt>
                <c:pt idx="4">
                  <c:v>21</c:v>
                </c:pt>
                <c:pt idx="5">
                  <c:v>23</c:v>
                </c:pt>
                <c:pt idx="6">
                  <c:v>24</c:v>
                </c:pt>
                <c:pt idx="7">
                  <c:v>27</c:v>
                </c:pt>
                <c:pt idx="8">
                  <c:v>25</c:v>
                </c:pt>
                <c:pt idx="9">
                  <c:v>32</c:v>
                </c:pt>
                <c:pt idx="10">
                  <c:v>23</c:v>
                </c:pt>
                <c:pt idx="11" formatCode="0">
                  <c:v>32.951250000000002</c:v>
                </c:pt>
                <c:pt idx="12" formatCode="0">
                  <c:v>24</c:v>
                </c:pt>
                <c:pt idx="13" formatCode="0">
                  <c:v>26.594460000000002</c:v>
                </c:pt>
                <c:pt idx="14" formatCode="0">
                  <c:v>30.250530000000001</c:v>
                </c:pt>
                <c:pt idx="15" formatCode="0">
                  <c:v>27.952110000000001</c:v>
                </c:pt>
                <c:pt idx="16" formatCode="0">
                  <c:v>25.159490000000002</c:v>
                </c:pt>
                <c:pt idx="17">
                  <c:v>24</c:v>
                </c:pt>
                <c:pt idx="18">
                  <c:v>27</c:v>
                </c:pt>
                <c:pt idx="19">
                  <c:v>30</c:v>
                </c:pt>
                <c:pt idx="20" formatCode="###">
                  <c:v>18.943239999999999</c:v>
                </c:pt>
                <c:pt idx="21">
                  <c:v>27</c:v>
                </c:pt>
                <c:pt idx="22">
                  <c:v>16</c:v>
                </c:pt>
                <c:pt idx="23">
                  <c:v>31</c:v>
                </c:pt>
                <c:pt idx="24">
                  <c:v>25</c:v>
                </c:pt>
                <c:pt idx="25">
                  <c:v>36</c:v>
                </c:pt>
              </c:numCache>
            </c:numRef>
          </c:val>
          <c:extLst>
            <c:ext xmlns:c16="http://schemas.microsoft.com/office/drawing/2014/chart" uri="{C3380CC4-5D6E-409C-BE32-E72D297353CC}">
              <c16:uniqueId val="{00000001-B1F8-460B-85F6-567D9E5E1C55}"/>
            </c:ext>
          </c:extLst>
        </c:ser>
        <c:dLbls>
          <c:showLegendKey val="0"/>
          <c:showVal val="0"/>
          <c:showCatName val="0"/>
          <c:showSerName val="0"/>
          <c:showPercent val="0"/>
          <c:showBubbleSize val="0"/>
        </c:dLbls>
        <c:gapWidth val="40"/>
        <c:overlap val="100"/>
        <c:axId val="497101688"/>
        <c:axId val="497102080"/>
      </c:barChart>
      <c:catAx>
        <c:axId val="497101688"/>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497102080"/>
        <c:crosses val="autoZero"/>
        <c:auto val="0"/>
        <c:lblAlgn val="ctr"/>
        <c:lblOffset val="100"/>
        <c:noMultiLvlLbl val="0"/>
      </c:catAx>
      <c:valAx>
        <c:axId val="497102080"/>
        <c:scaling>
          <c:orientation val="minMax"/>
          <c:max val="60"/>
        </c:scaling>
        <c:delete val="1"/>
        <c:axPos val="l"/>
        <c:numFmt formatCode="General" sourceLinked="1"/>
        <c:majorTickMark val="out"/>
        <c:minorTickMark val="none"/>
        <c:tickLblPos val="none"/>
        <c:crossAx val="497101688"/>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0335755032001944E-2"/>
          <c:y val="5.4662717344108229E-3"/>
          <c:w val="0.92591554973982959"/>
          <c:h val="0.73054209271781501"/>
        </c:manualLayout>
      </c:layout>
      <c:barChart>
        <c:barDir val="col"/>
        <c:grouping val="stacked"/>
        <c:varyColors val="0"/>
        <c:ser>
          <c:idx val="0"/>
          <c:order val="0"/>
          <c:tx>
            <c:strRef>
              <c:f>Sheet1!$B$1</c:f>
              <c:strCache>
                <c:ptCount val="1"/>
                <c:pt idx="0">
                  <c:v>Täysin kielteinen</c:v>
                </c:pt>
              </c:strCache>
            </c:strRef>
          </c:tx>
          <c:spPr>
            <a:solidFill>
              <a:srgbClr val="CC0000"/>
            </a:solidFill>
          </c:spPr>
          <c:invertIfNegative val="0"/>
          <c:dLbls>
            <c:dLbl>
              <c:idx val="24"/>
              <c:numFmt formatCode="#,##0" sourceLinked="0"/>
              <c:spPr>
                <a:noFill/>
                <a:ln>
                  <a:noFill/>
                </a:ln>
                <a:effectLst/>
              </c:spPr>
              <c:txPr>
                <a:bodyPr/>
                <a:lstStyle/>
                <a:p>
                  <a:pPr algn="ctr">
                    <a:defRPr lang="en-AU" sz="1400" b="0" i="0" u="none" strike="noStrike" kern="1200" baseline="0">
                      <a:solidFill>
                        <a:schemeClr val="tx1">
                          <a:lumMod val="50000"/>
                        </a:schemeClr>
                      </a:solidFill>
                      <a:latin typeface="+mn-lt"/>
                      <a:ea typeface="+mn-ea"/>
                      <a:cs typeface="+mn-cs"/>
                    </a:defRPr>
                  </a:pPr>
                  <a:endParaRPr lang="fi-FI"/>
                </a:p>
              </c:txPr>
              <c:dLblPos val="ctr"/>
              <c:showLegendKey val="0"/>
              <c:showVal val="1"/>
              <c:showCatName val="0"/>
              <c:showSerName val="0"/>
              <c:showPercent val="0"/>
              <c:showBubbleSize val="0"/>
              <c:extLst>
                <c:ext xmlns:c16="http://schemas.microsoft.com/office/drawing/2014/chart" uri="{C3380CC4-5D6E-409C-BE32-E72D297353CC}">
                  <c16:uniqueId val="{00000000-925C-4E49-9C4C-F3014CBE9C64}"/>
                </c:ext>
              </c:extLst>
            </c:dLbl>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11</c:v>
                </c:pt>
                <c:pt idx="1">
                  <c:v>13</c:v>
                </c:pt>
                <c:pt idx="2">
                  <c:v>17</c:v>
                </c:pt>
                <c:pt idx="3">
                  <c:v>8</c:v>
                </c:pt>
                <c:pt idx="4">
                  <c:v>9</c:v>
                </c:pt>
                <c:pt idx="5">
                  <c:v>11</c:v>
                </c:pt>
                <c:pt idx="6">
                  <c:v>7</c:v>
                </c:pt>
                <c:pt idx="7">
                  <c:v>8</c:v>
                </c:pt>
                <c:pt idx="8">
                  <c:v>7</c:v>
                </c:pt>
                <c:pt idx="9">
                  <c:v>7</c:v>
                </c:pt>
                <c:pt idx="10">
                  <c:v>6</c:v>
                </c:pt>
                <c:pt idx="11">
                  <c:v>7</c:v>
                </c:pt>
                <c:pt idx="12">
                  <c:v>8</c:v>
                </c:pt>
                <c:pt idx="13">
                  <c:v>8</c:v>
                </c:pt>
                <c:pt idx="14" formatCode="0">
                  <c:v>11.051780000000001</c:v>
                </c:pt>
                <c:pt idx="15" formatCode="0">
                  <c:v>10</c:v>
                </c:pt>
                <c:pt idx="16" formatCode="0">
                  <c:v>9.3222620000000003</c:v>
                </c:pt>
                <c:pt idx="17" formatCode="0">
                  <c:v>9</c:v>
                </c:pt>
                <c:pt idx="18" formatCode="0">
                  <c:v>9</c:v>
                </c:pt>
                <c:pt idx="19" formatCode="0">
                  <c:v>9</c:v>
                </c:pt>
                <c:pt idx="20" formatCode="0">
                  <c:v>4.7818820000000004</c:v>
                </c:pt>
                <c:pt idx="21" formatCode="0">
                  <c:v>5</c:v>
                </c:pt>
                <c:pt idx="22" formatCode="0">
                  <c:v>5</c:v>
                </c:pt>
                <c:pt idx="23" formatCode="0">
                  <c:v>3</c:v>
                </c:pt>
                <c:pt idx="24" formatCode="0">
                  <c:v>1</c:v>
                </c:pt>
                <c:pt idx="25" formatCode="0">
                  <c:v>4</c:v>
                </c:pt>
              </c:numCache>
            </c:numRef>
          </c:val>
          <c:extLst>
            <c:ext xmlns:c16="http://schemas.microsoft.com/office/drawing/2014/chart" uri="{C3380CC4-5D6E-409C-BE32-E72D297353CC}">
              <c16:uniqueId val="{00000000-D5F4-4FEF-A86F-1DEB379C2E4C}"/>
            </c:ext>
          </c:extLst>
        </c:ser>
        <c:ser>
          <c:idx val="1"/>
          <c:order val="1"/>
          <c:tx>
            <c:strRef>
              <c:f>Sheet1!$C$1</c:f>
              <c:strCache>
                <c:ptCount val="1"/>
                <c:pt idx="0">
                  <c:v>Pääpiirteissään kielteinen</c:v>
                </c:pt>
              </c:strCache>
            </c:strRef>
          </c:tx>
          <c:spPr>
            <a:solidFill>
              <a:srgbClr val="FF9999"/>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19</c:v>
                </c:pt>
                <c:pt idx="1">
                  <c:v>20</c:v>
                </c:pt>
                <c:pt idx="2">
                  <c:v>19</c:v>
                </c:pt>
                <c:pt idx="3">
                  <c:v>22</c:v>
                </c:pt>
                <c:pt idx="4">
                  <c:v>19</c:v>
                </c:pt>
                <c:pt idx="5">
                  <c:v>18</c:v>
                </c:pt>
                <c:pt idx="6">
                  <c:v>18</c:v>
                </c:pt>
                <c:pt idx="7">
                  <c:v>16</c:v>
                </c:pt>
                <c:pt idx="8">
                  <c:v>13</c:v>
                </c:pt>
                <c:pt idx="9">
                  <c:v>12</c:v>
                </c:pt>
                <c:pt idx="10">
                  <c:v>11</c:v>
                </c:pt>
                <c:pt idx="11">
                  <c:v>10</c:v>
                </c:pt>
                <c:pt idx="12">
                  <c:v>13</c:v>
                </c:pt>
                <c:pt idx="13">
                  <c:v>15</c:v>
                </c:pt>
                <c:pt idx="14" formatCode="0">
                  <c:v>14.805429999999999</c:v>
                </c:pt>
                <c:pt idx="15" formatCode="0">
                  <c:v>14</c:v>
                </c:pt>
                <c:pt idx="16" formatCode="0">
                  <c:v>15.67304</c:v>
                </c:pt>
                <c:pt idx="17" formatCode="0">
                  <c:v>16</c:v>
                </c:pt>
                <c:pt idx="18" formatCode="0">
                  <c:v>14</c:v>
                </c:pt>
                <c:pt idx="19" formatCode="0">
                  <c:v>13</c:v>
                </c:pt>
                <c:pt idx="20" formatCode="###">
                  <c:v>9.8831670000000003</c:v>
                </c:pt>
                <c:pt idx="21" formatCode="0">
                  <c:v>11</c:v>
                </c:pt>
                <c:pt idx="22" formatCode="0">
                  <c:v>11</c:v>
                </c:pt>
                <c:pt idx="23" formatCode="0">
                  <c:v>8</c:v>
                </c:pt>
                <c:pt idx="24" formatCode="0">
                  <c:v>5</c:v>
                </c:pt>
                <c:pt idx="25" formatCode="0">
                  <c:v>5</c:v>
                </c:pt>
              </c:numCache>
            </c:numRef>
          </c:val>
          <c:extLst>
            <c:ext xmlns:c16="http://schemas.microsoft.com/office/drawing/2014/chart" uri="{C3380CC4-5D6E-409C-BE32-E72D297353CC}">
              <c16:uniqueId val="{00000001-D5F4-4FEF-A86F-1DEB379C2E4C}"/>
            </c:ext>
          </c:extLst>
        </c:ser>
        <c:dLbls>
          <c:showLegendKey val="0"/>
          <c:showVal val="0"/>
          <c:showCatName val="0"/>
          <c:showSerName val="0"/>
          <c:showPercent val="0"/>
          <c:showBubbleSize val="0"/>
        </c:dLbls>
        <c:gapWidth val="40"/>
        <c:overlap val="100"/>
        <c:axId val="497102864"/>
        <c:axId val="497103256"/>
      </c:barChart>
      <c:catAx>
        <c:axId val="497102864"/>
        <c:scaling>
          <c:orientation val="minMax"/>
        </c:scaling>
        <c:delete val="0"/>
        <c:axPos val="b"/>
        <c:numFmt formatCode="General" sourceLinked="0"/>
        <c:majorTickMark val="out"/>
        <c:minorTickMark val="none"/>
        <c:tickLblPos val="nextTo"/>
        <c:spPr>
          <a:ln>
            <a:noFill/>
          </a:ln>
        </c:spPr>
        <c:txPr>
          <a:bodyPr rot="0" vert="horz"/>
          <a:lstStyle/>
          <a:p>
            <a:pPr>
              <a:defRPr sz="800">
                <a:solidFill>
                  <a:srgbClr val="333333"/>
                </a:solidFill>
              </a:defRPr>
            </a:pPr>
            <a:endParaRPr lang="fi-FI"/>
          </a:p>
        </c:txPr>
        <c:crossAx val="497103256"/>
        <c:crosses val="autoZero"/>
        <c:auto val="0"/>
        <c:lblAlgn val="ctr"/>
        <c:lblOffset val="100"/>
        <c:tickLblSkip val="1"/>
        <c:noMultiLvlLbl val="0"/>
      </c:catAx>
      <c:valAx>
        <c:axId val="497103256"/>
        <c:scaling>
          <c:orientation val="minMax"/>
          <c:max val="50"/>
        </c:scaling>
        <c:delete val="1"/>
        <c:axPos val="l"/>
        <c:numFmt formatCode="General" sourceLinked="1"/>
        <c:majorTickMark val="out"/>
        <c:minorTickMark val="none"/>
        <c:tickLblPos val="none"/>
        <c:crossAx val="497102864"/>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1449865645857403"/>
          <c:h val="0.87326373152146075"/>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6092-47BB-9340-1A1A1F0A282C}"/>
              </c:ext>
            </c:extLst>
          </c:dPt>
          <c:dPt>
            <c:idx val="1"/>
            <c:invertIfNegative val="0"/>
            <c:bubble3D val="0"/>
            <c:extLst>
              <c:ext xmlns:c16="http://schemas.microsoft.com/office/drawing/2014/chart" uri="{C3380CC4-5D6E-409C-BE32-E72D297353CC}">
                <c16:uniqueId val="{00000001-6092-47BB-9340-1A1A1F0A282C}"/>
              </c:ext>
            </c:extLst>
          </c:dPt>
          <c:dPt>
            <c:idx val="2"/>
            <c:invertIfNegative val="0"/>
            <c:bubble3D val="0"/>
            <c:extLst>
              <c:ext xmlns:c16="http://schemas.microsoft.com/office/drawing/2014/chart" uri="{C3380CC4-5D6E-409C-BE32-E72D297353CC}">
                <c16:uniqueId val="{00000002-6092-47BB-9340-1A1A1F0A282C}"/>
              </c:ext>
            </c:extLst>
          </c:dPt>
          <c:dPt>
            <c:idx val="3"/>
            <c:invertIfNegative val="0"/>
            <c:bubble3D val="0"/>
            <c:extLst>
              <c:ext xmlns:c16="http://schemas.microsoft.com/office/drawing/2014/chart" uri="{C3380CC4-5D6E-409C-BE32-E72D297353CC}">
                <c16:uniqueId val="{00000003-6092-47BB-9340-1A1A1F0A282C}"/>
              </c:ext>
            </c:extLst>
          </c:dPt>
          <c:dLbls>
            <c:spPr>
              <a:noFill/>
              <a:ln>
                <a:noFill/>
              </a:ln>
              <a:effectLst/>
            </c:spPr>
            <c:txPr>
              <a:bodyPr wrap="square" lIns="38100" tIns="19050" rIns="38100" bIns="19050" anchor="ctr">
                <a:spAutoFit/>
              </a:bodyPr>
              <a:lstStyle/>
              <a:p>
                <a:pPr>
                  <a:defRPr sz="1000"/>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20"/>
                <c:pt idx="0">
                  <c:v>Kaikki</c:v>
                </c:pt>
                <c:pt idx="1">
                  <c:v>SUKUPUOLI</c:v>
                </c:pt>
                <c:pt idx="2">
                  <c:v>Nainen</c:v>
                </c:pt>
                <c:pt idx="3">
                  <c:v>Mies</c:v>
                </c:pt>
                <c:pt idx="4">
                  <c:v>IKÄ</c:v>
                </c:pt>
                <c:pt idx="5">
                  <c:v>Alle 25 vuotta</c:v>
                </c:pt>
                <c:pt idx="6">
                  <c:v>25-34 vuotta</c:v>
                </c:pt>
                <c:pt idx="7">
                  <c:v>35-49 vuotta</c:v>
                </c:pt>
                <c:pt idx="8">
                  <c:v>Yli 50 vuotta</c:v>
                </c:pt>
                <c:pt idx="9">
                  <c:v>KOULUTUS</c:v>
                </c:pt>
                <c:pt idx="10">
                  <c:v>Kansakoulu</c:v>
                </c:pt>
                <c:pt idx="11">
                  <c:v>Keskikoulu</c:v>
                </c:pt>
                <c:pt idx="12">
                  <c:v>Ammattikoulu</c:v>
                </c:pt>
                <c:pt idx="13">
                  <c:v>Ylioppilas</c:v>
                </c:pt>
                <c:pt idx="14">
                  <c:v>Opistoaste</c:v>
                </c:pt>
                <c:pt idx="15">
                  <c:v>Korkeakoulu/yliopisto</c:v>
                </c:pt>
                <c:pt idx="16">
                  <c:v>SOSIAALIRYHMÄ</c:v>
                </c:pt>
                <c:pt idx="17">
                  <c:v>Työväestö</c:v>
                </c:pt>
                <c:pt idx="18">
                  <c:v>Toimihenkilö</c:v>
                </c:pt>
                <c:pt idx="19">
                  <c:v>Johtava asema</c:v>
                </c:pt>
              </c:strCache>
            </c:strRef>
          </c:cat>
          <c:val>
            <c:numRef>
              <c:f>Sheet1!$B$2:$B$21</c:f>
              <c:numCache>
                <c:formatCode>General</c:formatCode>
                <c:ptCount val="20"/>
                <c:pt idx="0" formatCode="0">
                  <c:v>9</c:v>
                </c:pt>
                <c:pt idx="2" formatCode="0">
                  <c:v>14</c:v>
                </c:pt>
                <c:pt idx="3" formatCode="0">
                  <c:v>5</c:v>
                </c:pt>
                <c:pt idx="5" formatCode="0">
                  <c:v>6</c:v>
                </c:pt>
                <c:pt idx="6" formatCode="0">
                  <c:v>8</c:v>
                </c:pt>
                <c:pt idx="7" formatCode="0">
                  <c:v>5</c:v>
                </c:pt>
                <c:pt idx="8" formatCode="0">
                  <c:v>11</c:v>
                </c:pt>
                <c:pt idx="10" formatCode="0">
                  <c:v>20</c:v>
                </c:pt>
                <c:pt idx="11" formatCode="0">
                  <c:v>16</c:v>
                </c:pt>
                <c:pt idx="12" formatCode="0">
                  <c:v>6</c:v>
                </c:pt>
                <c:pt idx="13" formatCode="0">
                  <c:v>6</c:v>
                </c:pt>
                <c:pt idx="14" formatCode="0">
                  <c:v>12</c:v>
                </c:pt>
                <c:pt idx="15" formatCode="0">
                  <c:v>8</c:v>
                </c:pt>
                <c:pt idx="17" formatCode="0">
                  <c:v>8</c:v>
                </c:pt>
                <c:pt idx="18" formatCode="0">
                  <c:v>6</c:v>
                </c:pt>
                <c:pt idx="19" formatCode="0">
                  <c:v>7</c:v>
                </c:pt>
              </c:numCache>
            </c:numRef>
          </c:val>
          <c:extLst>
            <c:ext xmlns:c16="http://schemas.microsoft.com/office/drawing/2014/chart" uri="{C3380CC4-5D6E-409C-BE32-E72D297353CC}">
              <c16:uniqueId val="{00000004-6092-47BB-9340-1A1A1F0A282C}"/>
            </c:ext>
          </c:extLst>
        </c:ser>
        <c:dLbls>
          <c:dLblPos val="inEnd"/>
          <c:showLegendKey val="0"/>
          <c:showVal val="1"/>
          <c:showCatName val="0"/>
          <c:showSerName val="0"/>
          <c:showPercent val="0"/>
          <c:showBubbleSize val="0"/>
        </c:dLbls>
        <c:gapWidth val="20"/>
        <c:axId val="497103648"/>
        <c:axId val="497104432"/>
      </c:barChart>
      <c:catAx>
        <c:axId val="497103648"/>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497104432"/>
        <c:crosses val="autoZero"/>
        <c:auto val="1"/>
        <c:lblAlgn val="ctr"/>
        <c:lblOffset val="100"/>
        <c:noMultiLvlLbl val="0"/>
      </c:catAx>
      <c:valAx>
        <c:axId val="497104432"/>
        <c:scaling>
          <c:orientation val="minMax"/>
          <c:max val="80"/>
        </c:scaling>
        <c:delete val="1"/>
        <c:axPos val="t"/>
        <c:numFmt formatCode="0" sourceLinked="1"/>
        <c:majorTickMark val="out"/>
        <c:minorTickMark val="none"/>
        <c:tickLblPos val="nextTo"/>
        <c:crossAx val="497103648"/>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473056602100076"/>
          <c:y val="8.6981218846458638E-2"/>
          <c:w val="0.41769876450631649"/>
          <c:h val="0.87583259307695149"/>
        </c:manualLayout>
      </c:layout>
      <c:barChart>
        <c:barDir val="bar"/>
        <c:grouping val="clustered"/>
        <c:varyColors val="0"/>
        <c:ser>
          <c:idx val="0"/>
          <c:order val="0"/>
          <c:tx>
            <c:strRef>
              <c:f>Sheet1!$B$1</c:f>
              <c:strCache>
                <c:ptCount val="1"/>
                <c:pt idx="0">
                  <c:v>Series 1</c:v>
                </c:pt>
              </c:strCache>
            </c:strRef>
          </c:tx>
          <c:spPr>
            <a:solidFill>
              <a:srgbClr val="CC0000"/>
            </a:solidFill>
          </c:spPr>
          <c:invertIfNegative val="0"/>
          <c:dPt>
            <c:idx val="0"/>
            <c:invertIfNegative val="0"/>
            <c:bubble3D val="0"/>
            <c:extLst>
              <c:ext xmlns:c16="http://schemas.microsoft.com/office/drawing/2014/chart" uri="{C3380CC4-5D6E-409C-BE32-E72D297353CC}">
                <c16:uniqueId val="{00000000-983D-432E-A2C7-A8A9415AADC8}"/>
              </c:ext>
            </c:extLst>
          </c:dPt>
          <c:dPt>
            <c:idx val="1"/>
            <c:invertIfNegative val="0"/>
            <c:bubble3D val="0"/>
            <c:extLst>
              <c:ext xmlns:c16="http://schemas.microsoft.com/office/drawing/2014/chart" uri="{C3380CC4-5D6E-409C-BE32-E72D297353CC}">
                <c16:uniqueId val="{00000001-983D-432E-A2C7-A8A9415AADC8}"/>
              </c:ext>
            </c:extLst>
          </c:dPt>
          <c:dPt>
            <c:idx val="2"/>
            <c:invertIfNegative val="0"/>
            <c:bubble3D val="0"/>
            <c:extLst>
              <c:ext xmlns:c16="http://schemas.microsoft.com/office/drawing/2014/chart" uri="{C3380CC4-5D6E-409C-BE32-E72D297353CC}">
                <c16:uniqueId val="{00000002-983D-432E-A2C7-A8A9415AADC8}"/>
              </c:ext>
            </c:extLst>
          </c:dPt>
          <c:dPt>
            <c:idx val="3"/>
            <c:invertIfNegative val="0"/>
            <c:bubble3D val="0"/>
            <c:extLst>
              <c:ext xmlns:c16="http://schemas.microsoft.com/office/drawing/2014/chart" uri="{C3380CC4-5D6E-409C-BE32-E72D297353CC}">
                <c16:uniqueId val="{00000003-983D-432E-A2C7-A8A9415AADC8}"/>
              </c:ext>
            </c:extLst>
          </c:dPt>
          <c:dLbls>
            <c:spPr>
              <a:noFill/>
              <a:ln>
                <a:noFill/>
              </a:ln>
              <a:effectLst/>
            </c:spPr>
            <c:txPr>
              <a:bodyPr wrap="square" lIns="38100" tIns="19050" rIns="38100" bIns="19050" anchor="ctr">
                <a:spAutoFit/>
              </a:bodyPr>
              <a:lstStyle/>
              <a:p>
                <a:pPr>
                  <a:defRPr sz="1000"/>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Kaikki</c:v>
                </c:pt>
                <c:pt idx="1">
                  <c:v>ASUINPAIKKAKUNTA</c:v>
                </c:pt>
                <c:pt idx="2">
                  <c:v>Suuret kaupungit</c:v>
                </c:pt>
                <c:pt idx="3">
                  <c:v>Muut kaupungit</c:v>
                </c:pt>
                <c:pt idx="4">
                  <c:v>Maaseutu</c:v>
                </c:pt>
                <c:pt idx="5">
                  <c:v>ASUINALUE</c:v>
                </c:pt>
                <c:pt idx="6">
                  <c:v>Pk-seutu</c:v>
                </c:pt>
                <c:pt idx="7">
                  <c:v>Muu Uusimaa</c:v>
                </c:pt>
                <c:pt idx="8">
                  <c:v>Etelä-Suomi</c:v>
                </c:pt>
                <c:pt idx="9">
                  <c:v>Länsi-Suomi</c:v>
                </c:pt>
                <c:pt idx="10">
                  <c:v>Pohjois- ja Itä-Suomi</c:v>
                </c:pt>
                <c:pt idx="11">
                  <c:v>PUOLUEKANTA</c:v>
                </c:pt>
                <c:pt idx="12">
                  <c:v>SDP</c:v>
                </c:pt>
                <c:pt idx="13">
                  <c:v>Keskusta</c:v>
                </c:pt>
                <c:pt idx="14">
                  <c:v>Kokoomus</c:v>
                </c:pt>
                <c:pt idx="15">
                  <c:v>Perussuomalaiset</c:v>
                </c:pt>
                <c:pt idx="16">
                  <c:v>Vasemmistoliitto</c:v>
                </c:pt>
                <c:pt idx="17">
                  <c:v>Vihreät</c:v>
                </c:pt>
                <c:pt idx="18">
                  <c:v>Ei puoluekantaa</c:v>
                </c:pt>
              </c:strCache>
            </c:strRef>
          </c:cat>
          <c:val>
            <c:numRef>
              <c:f>Sheet1!$B$2:$B$20</c:f>
              <c:numCache>
                <c:formatCode>General</c:formatCode>
                <c:ptCount val="19"/>
                <c:pt idx="0" formatCode="0">
                  <c:v>9</c:v>
                </c:pt>
                <c:pt idx="2" formatCode="0">
                  <c:v>10</c:v>
                </c:pt>
                <c:pt idx="3" formatCode="0">
                  <c:v>8</c:v>
                </c:pt>
                <c:pt idx="4" formatCode="0">
                  <c:v>9</c:v>
                </c:pt>
                <c:pt idx="6" formatCode="0">
                  <c:v>10</c:v>
                </c:pt>
                <c:pt idx="7" formatCode="0">
                  <c:v>9</c:v>
                </c:pt>
                <c:pt idx="8" formatCode="0">
                  <c:v>6</c:v>
                </c:pt>
                <c:pt idx="9" formatCode="0">
                  <c:v>12</c:v>
                </c:pt>
                <c:pt idx="10" formatCode="0">
                  <c:v>8</c:v>
                </c:pt>
                <c:pt idx="12" formatCode="0">
                  <c:v>10</c:v>
                </c:pt>
                <c:pt idx="13" formatCode="0">
                  <c:v>10</c:v>
                </c:pt>
                <c:pt idx="14" formatCode="0">
                  <c:v>1</c:v>
                </c:pt>
                <c:pt idx="15" formatCode="0">
                  <c:v>4</c:v>
                </c:pt>
                <c:pt idx="16" formatCode="0">
                  <c:v>20</c:v>
                </c:pt>
                <c:pt idx="17" formatCode="0">
                  <c:v>14</c:v>
                </c:pt>
                <c:pt idx="18" formatCode="0">
                  <c:v>10</c:v>
                </c:pt>
              </c:numCache>
            </c:numRef>
          </c:val>
          <c:extLst>
            <c:ext xmlns:c16="http://schemas.microsoft.com/office/drawing/2014/chart" uri="{C3380CC4-5D6E-409C-BE32-E72D297353CC}">
              <c16:uniqueId val="{00000004-983D-432E-A2C7-A8A9415AADC8}"/>
            </c:ext>
          </c:extLst>
        </c:ser>
        <c:dLbls>
          <c:dLblPos val="inEnd"/>
          <c:showLegendKey val="0"/>
          <c:showVal val="1"/>
          <c:showCatName val="0"/>
          <c:showSerName val="0"/>
          <c:showPercent val="0"/>
          <c:showBubbleSize val="0"/>
        </c:dLbls>
        <c:gapWidth val="20"/>
        <c:axId val="497105216"/>
        <c:axId val="497105608"/>
      </c:barChart>
      <c:catAx>
        <c:axId val="497105216"/>
        <c:scaling>
          <c:orientation val="maxMin"/>
        </c:scaling>
        <c:delete val="0"/>
        <c:axPos val="l"/>
        <c:numFmt formatCode="General" sourceLinked="0"/>
        <c:majorTickMark val="none"/>
        <c:minorTickMark val="none"/>
        <c:tickLblPos val="nextTo"/>
        <c:spPr>
          <a:ln>
            <a:noFill/>
          </a:ln>
        </c:spPr>
        <c:txPr>
          <a:bodyPr/>
          <a:lstStyle/>
          <a:p>
            <a:pPr>
              <a:defRPr sz="1000">
                <a:solidFill>
                  <a:srgbClr val="333333"/>
                </a:solidFill>
              </a:defRPr>
            </a:pPr>
            <a:endParaRPr lang="fi-FI"/>
          </a:p>
        </c:txPr>
        <c:crossAx val="497105608"/>
        <c:crosses val="autoZero"/>
        <c:auto val="1"/>
        <c:lblAlgn val="ctr"/>
        <c:lblOffset val="100"/>
        <c:noMultiLvlLbl val="0"/>
      </c:catAx>
      <c:valAx>
        <c:axId val="497105608"/>
        <c:scaling>
          <c:orientation val="minMax"/>
          <c:max val="80"/>
        </c:scaling>
        <c:delete val="1"/>
        <c:axPos val="t"/>
        <c:numFmt formatCode="0" sourceLinked="1"/>
        <c:majorTickMark val="out"/>
        <c:minorTickMark val="none"/>
        <c:tickLblPos val="nextTo"/>
        <c:crossAx val="497105216"/>
        <c:crosses val="autoZero"/>
        <c:crossBetween val="between"/>
        <c:majorUnit val="20"/>
      </c:valAx>
    </c:plotArea>
    <c:plotVisOnly val="1"/>
    <c:dispBlanksAs val="gap"/>
    <c:showDLblsOverMax val="0"/>
  </c:chart>
  <c:txPr>
    <a:bodyPr/>
    <a:lstStyle/>
    <a:p>
      <a:pPr>
        <a:defRPr sz="1800"/>
      </a:pPr>
      <a:endParaRPr lang="fi-FI"/>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5399292156260118"/>
          <c:h val="0.73054209271781501"/>
        </c:manualLayout>
      </c:layout>
      <c:barChart>
        <c:barDir val="col"/>
        <c:grouping val="stacked"/>
        <c:varyColors val="0"/>
        <c:ser>
          <c:idx val="0"/>
          <c:order val="0"/>
          <c:tx>
            <c:strRef>
              <c:f>Sheet1!$B$1</c:f>
              <c:strCache>
                <c:ptCount val="1"/>
                <c:pt idx="0">
                  <c:v>Täysin kielteinen</c:v>
                </c:pt>
              </c:strCache>
            </c:strRef>
          </c:tx>
          <c:spPr>
            <a:solidFill>
              <a:srgbClr val="CC0000"/>
            </a:solidFill>
          </c:spPr>
          <c:invertIfNegative val="0"/>
          <c:dLbls>
            <c:dLbl>
              <c:idx val="23"/>
              <c:delete val="1"/>
              <c:extLst>
                <c:ext xmlns:c15="http://schemas.microsoft.com/office/drawing/2012/chart" uri="{CE6537A1-D6FC-4f65-9D91-7224C49458BB}"/>
                <c:ext xmlns:c16="http://schemas.microsoft.com/office/drawing/2014/chart" uri="{C3380CC4-5D6E-409C-BE32-E72D297353CC}">
                  <c16:uniqueId val="{00000001-6325-421C-AD4A-09B121DA4CC4}"/>
                </c:ext>
              </c:extLst>
            </c:dLbl>
            <c:dLbl>
              <c:idx val="24"/>
              <c:delete val="1"/>
              <c:extLst>
                <c:ext xmlns:c15="http://schemas.microsoft.com/office/drawing/2012/chart" uri="{CE6537A1-D6FC-4f65-9D91-7224C49458BB}"/>
                <c:ext xmlns:c16="http://schemas.microsoft.com/office/drawing/2014/chart" uri="{C3380CC4-5D6E-409C-BE32-E72D297353CC}">
                  <c16:uniqueId val="{00000000-D9F9-48AA-8EF2-18FDAC799149}"/>
                </c:ext>
              </c:extLst>
            </c:dLbl>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Sheet1!$B$2:$B$27</c:f>
              <c:numCache>
                <c:formatCode>General</c:formatCode>
                <c:ptCount val="26"/>
                <c:pt idx="0">
                  <c:v>9</c:v>
                </c:pt>
                <c:pt idx="1">
                  <c:v>8</c:v>
                </c:pt>
                <c:pt idx="2">
                  <c:v>14</c:v>
                </c:pt>
                <c:pt idx="3">
                  <c:v>5</c:v>
                </c:pt>
                <c:pt idx="4">
                  <c:v>6</c:v>
                </c:pt>
                <c:pt idx="5">
                  <c:v>12</c:v>
                </c:pt>
                <c:pt idx="6">
                  <c:v>5</c:v>
                </c:pt>
                <c:pt idx="7">
                  <c:v>6</c:v>
                </c:pt>
                <c:pt idx="8">
                  <c:v>7</c:v>
                </c:pt>
                <c:pt idx="9">
                  <c:v>3</c:v>
                </c:pt>
                <c:pt idx="10">
                  <c:v>4</c:v>
                </c:pt>
                <c:pt idx="11">
                  <c:v>3</c:v>
                </c:pt>
                <c:pt idx="12">
                  <c:v>2</c:v>
                </c:pt>
                <c:pt idx="13">
                  <c:v>4</c:v>
                </c:pt>
                <c:pt idx="14" formatCode="0">
                  <c:v>7.2656229999999997</c:v>
                </c:pt>
                <c:pt idx="15">
                  <c:v>5</c:v>
                </c:pt>
                <c:pt idx="16" formatCode="0">
                  <c:v>7.3865689999999997</c:v>
                </c:pt>
                <c:pt idx="17" formatCode="0">
                  <c:v>3</c:v>
                </c:pt>
                <c:pt idx="18" formatCode="0">
                  <c:v>1</c:v>
                </c:pt>
                <c:pt idx="19" formatCode="0">
                  <c:v>2</c:v>
                </c:pt>
                <c:pt idx="20" formatCode="0">
                  <c:v>3.9402020000000002</c:v>
                </c:pt>
                <c:pt idx="21" formatCode="0">
                  <c:v>2</c:v>
                </c:pt>
                <c:pt idx="22" formatCode="0">
                  <c:v>5</c:v>
                </c:pt>
                <c:pt idx="23" formatCode="0">
                  <c:v>0</c:v>
                </c:pt>
                <c:pt idx="24" formatCode="0">
                  <c:v>0</c:v>
                </c:pt>
                <c:pt idx="25" formatCode="0">
                  <c:v>4</c:v>
                </c:pt>
              </c:numCache>
            </c:numRef>
          </c:val>
          <c:extLst>
            <c:ext xmlns:c16="http://schemas.microsoft.com/office/drawing/2014/chart" uri="{C3380CC4-5D6E-409C-BE32-E72D297353CC}">
              <c16:uniqueId val="{00000000-FF53-4414-B753-9B69FE6F8E83}"/>
            </c:ext>
          </c:extLst>
        </c:ser>
        <c:ser>
          <c:idx val="1"/>
          <c:order val="1"/>
          <c:tx>
            <c:strRef>
              <c:f>Sheet1!$C$1</c:f>
              <c:strCache>
                <c:ptCount val="1"/>
                <c:pt idx="0">
                  <c:v>Pääpiirteissään kielteinen</c:v>
                </c:pt>
              </c:strCache>
            </c:strRef>
          </c:tx>
          <c:spPr>
            <a:solidFill>
              <a:srgbClr val="FF9999"/>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Tammi-
kuu 
2002</c:v>
                </c:pt>
                <c:pt idx="1">
                  <c:v>Maalis-
kuu 
2002</c:v>
                </c:pt>
                <c:pt idx="2">
                  <c:v>Touko-
kuu 
2002</c:v>
                </c:pt>
                <c:pt idx="3">
                  <c:v>Loka-
kuu 
2002</c:v>
                </c:pt>
                <c:pt idx="4">
                  <c:v>Syys-
kuu 
2003</c:v>
                </c:pt>
                <c:pt idx="5">
                  <c:v>Kesä-
kuu 
2004</c:v>
                </c:pt>
                <c:pt idx="6">
                  <c:v>Loka-
kuu 
2004</c:v>
                </c:pt>
                <c:pt idx="7">
                  <c:v>Helmi-
kuu 
2006</c:v>
                </c:pt>
                <c:pt idx="8">
                  <c:v>Helmi-
kuu 
2006*</c:v>
                </c:pt>
                <c:pt idx="9">
                  <c:v>Helmi-
kuu 
2008*</c:v>
                </c:pt>
                <c:pt idx="10">
                  <c:v>Tammi-
kuu 
2009*</c:v>
                </c:pt>
                <c:pt idx="11">
                  <c:v>Tammi-
kuu 
2010*</c:v>
                </c:pt>
                <c:pt idx="12">
                  <c:v>Tammi-
kuu 
2011*</c:v>
                </c:pt>
                <c:pt idx="13">
                  <c:v>Maalis-
kuu 
2012*</c:v>
                </c:pt>
                <c:pt idx="14">
                  <c:v>Touko-
kuu 
2013*</c:v>
                </c:pt>
                <c:pt idx="15">
                  <c:v>Maalis-
kuu 
2014*</c:v>
                </c:pt>
                <c:pt idx="16">
                  <c:v>Maalis-
kuu 
2015*</c:v>
                </c:pt>
                <c:pt idx="17">
                  <c:v>Huhti-
kuu 2016*</c:v>
                </c:pt>
                <c:pt idx="18">
                  <c:v>Maalis-
kuu 2017*</c:v>
                </c:pt>
                <c:pt idx="19">
                  <c:v>Maalis-
kuu 2018*</c:v>
                </c:pt>
                <c:pt idx="20">
                  <c:v>Huhti-
kuu 2019*</c:v>
                </c:pt>
                <c:pt idx="21">
                  <c:v>Maalis-
kuu 2020*</c:v>
                </c:pt>
                <c:pt idx="22">
                  <c:v>Huhti-
kuu 2021*</c:v>
                </c:pt>
                <c:pt idx="23">
                  <c:v>Huhti-
kuu 2022*</c:v>
                </c:pt>
                <c:pt idx="24">
                  <c:v>Huhti-
kuu 2023'</c:v>
                </c:pt>
                <c:pt idx="25">
                  <c:v>Huhti-
kuu 2024*</c:v>
                </c:pt>
              </c:strCache>
            </c:strRef>
          </c:cat>
          <c:val>
            <c:numRef>
              <c:f>Sheet1!$C$2:$C$27</c:f>
              <c:numCache>
                <c:formatCode>General</c:formatCode>
                <c:ptCount val="26"/>
                <c:pt idx="0">
                  <c:v>25</c:v>
                </c:pt>
                <c:pt idx="1">
                  <c:v>22</c:v>
                </c:pt>
                <c:pt idx="2">
                  <c:v>21</c:v>
                </c:pt>
                <c:pt idx="3">
                  <c:v>25</c:v>
                </c:pt>
                <c:pt idx="4">
                  <c:v>23</c:v>
                </c:pt>
                <c:pt idx="5">
                  <c:v>17</c:v>
                </c:pt>
                <c:pt idx="6">
                  <c:v>20</c:v>
                </c:pt>
                <c:pt idx="7">
                  <c:v>12</c:v>
                </c:pt>
                <c:pt idx="8">
                  <c:v>16</c:v>
                </c:pt>
                <c:pt idx="9">
                  <c:v>11</c:v>
                </c:pt>
                <c:pt idx="10">
                  <c:v>11</c:v>
                </c:pt>
                <c:pt idx="11">
                  <c:v>7</c:v>
                </c:pt>
                <c:pt idx="12">
                  <c:v>16</c:v>
                </c:pt>
                <c:pt idx="13">
                  <c:v>12</c:v>
                </c:pt>
                <c:pt idx="14" formatCode="0">
                  <c:v>18.081060000000001</c:v>
                </c:pt>
                <c:pt idx="15">
                  <c:v>11</c:v>
                </c:pt>
                <c:pt idx="16" formatCode="0">
                  <c:v>15.009539999999999</c:v>
                </c:pt>
                <c:pt idx="17" formatCode="0">
                  <c:v>11</c:v>
                </c:pt>
                <c:pt idx="18" formatCode="0">
                  <c:v>10</c:v>
                </c:pt>
                <c:pt idx="19" formatCode="0">
                  <c:v>7</c:v>
                </c:pt>
                <c:pt idx="20" formatCode="###">
                  <c:v>8.7087230000000009</c:v>
                </c:pt>
                <c:pt idx="21" formatCode="0">
                  <c:v>17</c:v>
                </c:pt>
                <c:pt idx="22" formatCode="0">
                  <c:v>8</c:v>
                </c:pt>
                <c:pt idx="23" formatCode="0">
                  <c:v>10</c:v>
                </c:pt>
                <c:pt idx="24" formatCode="0">
                  <c:v>8</c:v>
                </c:pt>
                <c:pt idx="25" formatCode="0">
                  <c:v>2</c:v>
                </c:pt>
              </c:numCache>
            </c:numRef>
          </c:val>
          <c:extLst>
            <c:ext xmlns:c16="http://schemas.microsoft.com/office/drawing/2014/chart" uri="{C3380CC4-5D6E-409C-BE32-E72D297353CC}">
              <c16:uniqueId val="{00000001-FF53-4414-B753-9B69FE6F8E83}"/>
            </c:ext>
          </c:extLst>
        </c:ser>
        <c:dLbls>
          <c:showLegendKey val="0"/>
          <c:showVal val="0"/>
          <c:showCatName val="0"/>
          <c:showSerName val="0"/>
          <c:showPercent val="0"/>
          <c:showBubbleSize val="0"/>
        </c:dLbls>
        <c:gapWidth val="40"/>
        <c:overlap val="100"/>
        <c:axId val="497106392"/>
        <c:axId val="497106784"/>
      </c:barChart>
      <c:catAx>
        <c:axId val="497106392"/>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497106784"/>
        <c:crosses val="autoZero"/>
        <c:auto val="0"/>
        <c:lblAlgn val="ctr"/>
        <c:lblOffset val="100"/>
        <c:noMultiLvlLbl val="0"/>
      </c:catAx>
      <c:valAx>
        <c:axId val="497106784"/>
        <c:scaling>
          <c:orientation val="minMax"/>
          <c:max val="50"/>
        </c:scaling>
        <c:delete val="1"/>
        <c:axPos val="l"/>
        <c:numFmt formatCode="General" sourceLinked="1"/>
        <c:majorTickMark val="out"/>
        <c:minorTickMark val="none"/>
        <c:tickLblPos val="none"/>
        <c:crossAx val="497106392"/>
        <c:crosses val="autoZero"/>
        <c:crossBetween val="between"/>
        <c:majorUnit val="1"/>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444636144565366E-2"/>
          <c:y val="2.5393111548080976E-3"/>
          <c:w val="0.92237557042948637"/>
          <c:h val="0.73054209271781501"/>
        </c:manualLayout>
      </c:layout>
      <c:barChart>
        <c:barDir val="col"/>
        <c:grouping val="stacked"/>
        <c:varyColors val="0"/>
        <c:ser>
          <c:idx val="0"/>
          <c:order val="0"/>
          <c:tx>
            <c:strRef>
              <c:f>Sheet1!$B$1</c:f>
              <c:strCache>
                <c:ptCount val="1"/>
                <c:pt idx="0">
                  <c:v> Hyväksyn täysin</c:v>
                </c:pt>
              </c:strCache>
            </c:strRef>
          </c:tx>
          <c:spPr>
            <a:solidFill>
              <a:srgbClr val="4655A5"/>
            </a:solidFill>
          </c:spPr>
          <c:invertIfNegative val="0"/>
          <c:dLbls>
            <c:numFmt formatCode="#,##0" sourceLinked="0"/>
            <c:spPr>
              <a:noFill/>
              <a:ln>
                <a:noFill/>
              </a:ln>
              <a:effectLst/>
            </c:spPr>
            <c:txPr>
              <a:bodyPr/>
              <a:lstStyle/>
              <a:p>
                <a:pPr algn="ctr">
                  <a:defRPr lang="en-AU" sz="1400" b="0" i="0" u="none" strike="noStrike" kern="1200" baseline="0">
                    <a:solidFill>
                      <a:prstClr val="white"/>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Sheet1!$A$2:$A$23</c:f>
              <c:strCache>
                <c:ptCount val="22"/>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strCache>
            </c:strRef>
          </c:cat>
          <c:val>
            <c:numRef>
              <c:f>Sheet1!$B$2:$B$23</c:f>
              <c:numCache>
                <c:formatCode>###</c:formatCode>
                <c:ptCount val="22"/>
                <c:pt idx="0">
                  <c:v>17.25863</c:v>
                </c:pt>
                <c:pt idx="1">
                  <c:v>14</c:v>
                </c:pt>
                <c:pt idx="2">
                  <c:v>14.582039999999999</c:v>
                </c:pt>
                <c:pt idx="3">
                  <c:v>17.472249999999999</c:v>
                </c:pt>
                <c:pt idx="4">
                  <c:v>24</c:v>
                </c:pt>
                <c:pt idx="5">
                  <c:v>21</c:v>
                </c:pt>
                <c:pt idx="6">
                  <c:v>20</c:v>
                </c:pt>
                <c:pt idx="7">
                  <c:v>21</c:v>
                </c:pt>
                <c:pt idx="8" formatCode="General">
                  <c:v>19</c:v>
                </c:pt>
                <c:pt idx="9" formatCode="General">
                  <c:v>16</c:v>
                </c:pt>
                <c:pt idx="10" formatCode="General">
                  <c:v>15</c:v>
                </c:pt>
                <c:pt idx="11">
                  <c:v>15.835179999999999</c:v>
                </c:pt>
                <c:pt idx="12">
                  <c:v>13.95673</c:v>
                </c:pt>
                <c:pt idx="13" formatCode="General">
                  <c:v>15</c:v>
                </c:pt>
                <c:pt idx="14" formatCode="General">
                  <c:v>15</c:v>
                </c:pt>
                <c:pt idx="15" formatCode="General">
                  <c:v>15</c:v>
                </c:pt>
                <c:pt idx="16">
                  <c:v>22.020620000000001</c:v>
                </c:pt>
                <c:pt idx="17" formatCode="General">
                  <c:v>22</c:v>
                </c:pt>
                <c:pt idx="18" formatCode="General">
                  <c:v>22</c:v>
                </c:pt>
                <c:pt idx="19" formatCode="General">
                  <c:v>30</c:v>
                </c:pt>
                <c:pt idx="20" formatCode="General">
                  <c:v>37</c:v>
                </c:pt>
                <c:pt idx="21" formatCode="General">
                  <c:v>33</c:v>
                </c:pt>
              </c:numCache>
            </c:numRef>
          </c:val>
          <c:extLst>
            <c:ext xmlns:c16="http://schemas.microsoft.com/office/drawing/2014/chart" uri="{C3380CC4-5D6E-409C-BE32-E72D297353CC}">
              <c16:uniqueId val="{00000000-42D9-4B80-95C7-59B0F1D7FA21}"/>
            </c:ext>
          </c:extLst>
        </c:ser>
        <c:ser>
          <c:idx val="1"/>
          <c:order val="1"/>
          <c:tx>
            <c:strRef>
              <c:f>Sheet1!$C$1</c:f>
              <c:strCache>
                <c:ptCount val="1"/>
                <c:pt idx="0">
                  <c:v> Hyväksyn pääpiirteissään</c:v>
                </c:pt>
              </c:strCache>
            </c:strRef>
          </c:tx>
          <c:spPr>
            <a:solidFill>
              <a:srgbClr val="4655A5">
                <a:lumMod val="40000"/>
                <a:lumOff val="60000"/>
              </a:srgbClr>
            </a:solidFill>
          </c:spPr>
          <c:invertIfNegative val="0"/>
          <c:dLbls>
            <c:numFmt formatCode="#,##0" sourceLinked="0"/>
            <c:spPr>
              <a:noFill/>
              <a:ln>
                <a:noFill/>
              </a:ln>
              <a:effectLst/>
            </c:spPr>
            <c:txPr>
              <a:bodyPr/>
              <a:lstStyle/>
              <a:p>
                <a:pPr>
                  <a:defRPr sz="1400">
                    <a:solidFill>
                      <a:srgbClr val="333333"/>
                    </a:solidFill>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Sheet1!$A$2:$A$23</c:f>
              <c:strCache>
                <c:ptCount val="22"/>
                <c:pt idx="0">
                  <c:v>Syys-
kuu 
2003</c:v>
                </c:pt>
                <c:pt idx="1">
                  <c:v>Kesä-
kuu 
2004</c:v>
                </c:pt>
                <c:pt idx="2">
                  <c:v>Loka-
kuu 
2004</c:v>
                </c:pt>
                <c:pt idx="3">
                  <c:v>Helmi-
kuu 
2006</c:v>
                </c:pt>
                <c:pt idx="4">
                  <c:v>Helmi-
kuu 
2006*</c:v>
                </c:pt>
                <c:pt idx="5">
                  <c:v>Helmi-
kuu 
2008*</c:v>
                </c:pt>
                <c:pt idx="6">
                  <c:v>Tammi-
kuu 
2009*</c:v>
                </c:pt>
                <c:pt idx="7">
                  <c:v>Tammi-
kuu 
2010*</c:v>
                </c:pt>
                <c:pt idx="8">
                  <c:v>Tammi-
kuu 
2011*</c:v>
                </c:pt>
                <c:pt idx="9">
                  <c:v>Maalis-
kuu 
2012*</c:v>
                </c:pt>
                <c:pt idx="10">
                  <c:v>Touko-
kuu 
2013*</c:v>
                </c:pt>
                <c:pt idx="11">
                  <c:v>Maalis-
kuu 
2014*</c:v>
                </c:pt>
                <c:pt idx="12">
                  <c:v>Maalis-
kuu 
2015*</c:v>
                </c:pt>
                <c:pt idx="13">
                  <c:v>Huhti-
kuu
 2016*</c:v>
                </c:pt>
                <c:pt idx="14">
                  <c:v>Maalis-
kuu 2017*</c:v>
                </c:pt>
                <c:pt idx="15">
                  <c:v>Maalis-
kuu 2018*</c:v>
                </c:pt>
                <c:pt idx="16">
                  <c:v>Huhti-
kuu 2019*</c:v>
                </c:pt>
                <c:pt idx="17">
                  <c:v>Maalis-
kuu 2020*</c:v>
                </c:pt>
                <c:pt idx="18">
                  <c:v>Huhti-
kuu 2021*</c:v>
                </c:pt>
                <c:pt idx="19">
                  <c:v>Huhti-
kuu 2022*</c:v>
                </c:pt>
                <c:pt idx="20">
                  <c:v>Huhti-
kuu 2023*</c:v>
                </c:pt>
                <c:pt idx="21">
                  <c:v>Huhti-
kuu 2024*</c:v>
                </c:pt>
              </c:strCache>
            </c:strRef>
          </c:cat>
          <c:val>
            <c:numRef>
              <c:f>Sheet1!$C$2:$C$23</c:f>
              <c:numCache>
                <c:formatCode>General</c:formatCode>
                <c:ptCount val="22"/>
                <c:pt idx="0" formatCode="###">
                  <c:v>27.929290000000002</c:v>
                </c:pt>
                <c:pt idx="1">
                  <c:v>26</c:v>
                </c:pt>
                <c:pt idx="2" formatCode="###">
                  <c:v>28.382400000000001</c:v>
                </c:pt>
                <c:pt idx="3" formatCode="###">
                  <c:v>31.844580000000001</c:v>
                </c:pt>
                <c:pt idx="4">
                  <c:v>26</c:v>
                </c:pt>
                <c:pt idx="5">
                  <c:v>29</c:v>
                </c:pt>
                <c:pt idx="6">
                  <c:v>33</c:v>
                </c:pt>
                <c:pt idx="7">
                  <c:v>26</c:v>
                </c:pt>
                <c:pt idx="8">
                  <c:v>31</c:v>
                </c:pt>
                <c:pt idx="9">
                  <c:v>29</c:v>
                </c:pt>
                <c:pt idx="10">
                  <c:v>25</c:v>
                </c:pt>
                <c:pt idx="11" formatCode="0">
                  <c:v>26.279229999999998</c:v>
                </c:pt>
                <c:pt idx="12" formatCode="###">
                  <c:v>32.1569</c:v>
                </c:pt>
                <c:pt idx="13">
                  <c:v>26</c:v>
                </c:pt>
                <c:pt idx="14">
                  <c:v>26</c:v>
                </c:pt>
                <c:pt idx="15">
                  <c:v>27</c:v>
                </c:pt>
                <c:pt idx="16" formatCode="###">
                  <c:v>32.662080000000003</c:v>
                </c:pt>
                <c:pt idx="17">
                  <c:v>31</c:v>
                </c:pt>
                <c:pt idx="18">
                  <c:v>29</c:v>
                </c:pt>
                <c:pt idx="19">
                  <c:v>32</c:v>
                </c:pt>
                <c:pt idx="20">
                  <c:v>32</c:v>
                </c:pt>
                <c:pt idx="21">
                  <c:v>27</c:v>
                </c:pt>
              </c:numCache>
            </c:numRef>
          </c:val>
          <c:extLst>
            <c:ext xmlns:c16="http://schemas.microsoft.com/office/drawing/2014/chart" uri="{C3380CC4-5D6E-409C-BE32-E72D297353CC}">
              <c16:uniqueId val="{00000001-42D9-4B80-95C7-59B0F1D7FA21}"/>
            </c:ext>
          </c:extLst>
        </c:ser>
        <c:dLbls>
          <c:showLegendKey val="0"/>
          <c:showVal val="0"/>
          <c:showCatName val="0"/>
          <c:showSerName val="0"/>
          <c:showPercent val="0"/>
          <c:showBubbleSize val="0"/>
        </c:dLbls>
        <c:gapWidth val="40"/>
        <c:overlap val="100"/>
        <c:axId val="497107568"/>
        <c:axId val="497107960"/>
      </c:barChart>
      <c:catAx>
        <c:axId val="497107568"/>
        <c:scaling>
          <c:orientation val="minMax"/>
        </c:scaling>
        <c:delete val="0"/>
        <c:axPos val="b"/>
        <c:numFmt formatCode="General" sourceLinked="0"/>
        <c:majorTickMark val="out"/>
        <c:minorTickMark val="none"/>
        <c:tickLblPos val="nextTo"/>
        <c:spPr>
          <a:ln>
            <a:noFill/>
          </a:ln>
        </c:spPr>
        <c:txPr>
          <a:bodyPr/>
          <a:lstStyle/>
          <a:p>
            <a:pPr>
              <a:defRPr sz="800">
                <a:solidFill>
                  <a:srgbClr val="333333"/>
                </a:solidFill>
              </a:defRPr>
            </a:pPr>
            <a:endParaRPr lang="fi-FI"/>
          </a:p>
        </c:txPr>
        <c:crossAx val="497107960"/>
        <c:crosses val="autoZero"/>
        <c:auto val="0"/>
        <c:lblAlgn val="ctr"/>
        <c:lblOffset val="100"/>
        <c:noMultiLvlLbl val="0"/>
      </c:catAx>
      <c:valAx>
        <c:axId val="497107960"/>
        <c:scaling>
          <c:orientation val="minMax"/>
          <c:max val="70"/>
        </c:scaling>
        <c:delete val="1"/>
        <c:axPos val="l"/>
        <c:numFmt formatCode="###" sourceLinked="1"/>
        <c:majorTickMark val="out"/>
        <c:minorTickMark val="none"/>
        <c:tickLblPos val="none"/>
        <c:crossAx val="497107568"/>
        <c:crosses val="autoZero"/>
        <c:crossBetween val="between"/>
        <c:majorUnit val="10"/>
      </c:valAx>
    </c:plotArea>
    <c:legend>
      <c:legendPos val="b"/>
      <c:layout>
        <c:manualLayout>
          <c:xMode val="edge"/>
          <c:yMode val="edge"/>
          <c:x val="0.22496847318911656"/>
          <c:y val="0.89393801112337212"/>
          <c:w val="0.47899622752665511"/>
          <c:h val="5.6303659023381573E-2"/>
        </c:manualLayout>
      </c:layout>
      <c:overlay val="0"/>
      <c:txPr>
        <a:bodyPr/>
        <a:lstStyle/>
        <a:p>
          <a:pPr>
            <a:defRPr sz="1100">
              <a:solidFill>
                <a:srgbClr val="333333"/>
              </a:solidFill>
            </a:defRPr>
          </a:pPr>
          <a:endParaRPr lang="fi-FI"/>
        </a:p>
      </c:txPr>
    </c:legend>
    <c:plotVisOnly val="1"/>
    <c:dispBlanksAs val="gap"/>
    <c:showDLblsOverMax val="0"/>
  </c:chart>
  <c:txPr>
    <a:bodyPr/>
    <a:lstStyle/>
    <a:p>
      <a:pPr>
        <a:defRPr sz="1800"/>
      </a:pPr>
      <a:endParaRPr lang="fi-FI"/>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23/04/2024</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23/04/2024</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900C33-90AE-4963-9AD8-3B07939F57E9}" type="slidenum">
              <a:rPr lang="en-GB" smtClean="0"/>
              <a:t>1</a:t>
            </a:fld>
            <a:endParaRPr lang="en-GB"/>
          </a:p>
        </p:txBody>
      </p:sp>
    </p:spTree>
    <p:extLst>
      <p:ext uri="{BB962C8B-B14F-4D97-AF65-F5344CB8AC3E}">
        <p14:creationId xmlns:p14="http://schemas.microsoft.com/office/powerpoint/2010/main" val="992765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65900C33-90AE-4963-9AD8-3B07939F57E9}" type="slidenum">
              <a:rPr lang="en-GB" smtClean="0"/>
              <a:t>2</a:t>
            </a:fld>
            <a:endParaRPr lang="en-GB"/>
          </a:p>
        </p:txBody>
      </p:sp>
    </p:spTree>
    <p:extLst>
      <p:ext uri="{BB962C8B-B14F-4D97-AF65-F5344CB8AC3E}">
        <p14:creationId xmlns:p14="http://schemas.microsoft.com/office/powerpoint/2010/main" val="3191732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65900C33-90AE-4963-9AD8-3B07939F57E9}" type="slidenum">
              <a:rPr lang="en-GB" smtClean="0"/>
              <a:t>4</a:t>
            </a:fld>
            <a:endParaRPr lang="en-GB"/>
          </a:p>
        </p:txBody>
      </p:sp>
    </p:spTree>
    <p:extLst>
      <p:ext uri="{BB962C8B-B14F-4D97-AF65-F5344CB8AC3E}">
        <p14:creationId xmlns:p14="http://schemas.microsoft.com/office/powerpoint/2010/main" val="567261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900C33-90AE-4963-9AD8-3B07939F57E9}" type="slidenum">
              <a:rPr lang="en-GB" smtClean="0"/>
              <a:t>17</a:t>
            </a:fld>
            <a:endParaRPr lang="en-GB"/>
          </a:p>
        </p:txBody>
      </p:sp>
    </p:spTree>
    <p:extLst>
      <p:ext uri="{BB962C8B-B14F-4D97-AF65-F5344CB8AC3E}">
        <p14:creationId xmlns:p14="http://schemas.microsoft.com/office/powerpoint/2010/main" val="1780050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4" name="Picture 711761219" descr="A close up of a logo&#10;&#10;Description automatically generated">
            <a:extLst>
              <a:ext uri="{FF2B5EF4-FFF2-40B4-BE49-F238E27FC236}">
                <a16:creationId xmlns:a16="http://schemas.microsoft.com/office/drawing/2014/main" id="{F2DB2BC1-15D9-5F42-FEB1-030AEC11F7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7200" y="122649"/>
            <a:ext cx="20764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22512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97238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7980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70820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638629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x1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381001" y="1031840"/>
            <a:ext cx="11425767" cy="4799049"/>
          </a:xfrm>
        </p:spPr>
        <p:txBody>
          <a:bodyPr>
            <a:noAutofit/>
          </a:bodyPr>
          <a:lstStyle>
            <a:lvl1pPr>
              <a:defRPr b="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024127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dirty="0"/>
          </a:p>
        </p:txBody>
      </p:sp>
    </p:spTree>
    <p:extLst>
      <p:ext uri="{BB962C8B-B14F-4D97-AF65-F5344CB8AC3E}">
        <p14:creationId xmlns:p14="http://schemas.microsoft.com/office/powerpoint/2010/main" val="1703965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hapter (A)">
    <p:spTree>
      <p:nvGrpSpPr>
        <p:cNvPr id="1" name=""/>
        <p:cNvGrpSpPr/>
        <p:nvPr/>
      </p:nvGrpSpPr>
      <p:grpSpPr>
        <a:xfrm>
          <a:off x="0" y="0"/>
          <a:ext cx="0" cy="0"/>
          <a:chOff x="0" y="0"/>
          <a:chExt cx="0" cy="0"/>
        </a:xfrm>
      </p:grpSpPr>
      <p:pic>
        <p:nvPicPr>
          <p:cNvPr id="5" name="Picture 4" descr="\\PSTUDIOTERM\Clients\TNS Global\TNS_002 Templates\4. Design\4. Active\PPT Files\19 Jan Redesign\Reference\Property Images\RGB_MASTER_A0_landscape_01_lefttoright.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 t="24118" r="43632" b="2571"/>
          <a:stretch/>
        </p:blipFill>
        <p:spPr bwMode="auto">
          <a:xfrm>
            <a:off x="3657600" y="1"/>
            <a:ext cx="8534400" cy="5888065"/>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4"/>
          <p:cNvSpPr>
            <a:spLocks noGrp="1"/>
          </p:cNvSpPr>
          <p:nvPr>
            <p:ph type="body" sz="quarter" idx="10" hasCustomPrompt="1"/>
          </p:nvPr>
        </p:nvSpPr>
        <p:spPr>
          <a:xfrm>
            <a:off x="381000" y="1821424"/>
            <a:ext cx="1033824" cy="1274762"/>
          </a:xfrm>
          <a:prstGeom prst="rect">
            <a:avLst/>
          </a:prstGeom>
        </p:spPr>
        <p:txBody>
          <a:bodyPr vert="horz" lIns="0" tIns="252000" rIns="0" bIns="0" rtlCol="0" anchor="ctr" anchorCtr="0">
            <a:noAutofit/>
          </a:bodyPr>
          <a:lstStyle>
            <a:lvl1pPr>
              <a:defRPr lang="en-GB" sz="4400" b="0" dirty="0">
                <a:solidFill>
                  <a:schemeClr val="tx1"/>
                </a:solidFill>
              </a:defRPr>
            </a:lvl1pPr>
          </a:lstStyle>
          <a:p>
            <a:pPr lvl="0"/>
            <a:r>
              <a:rPr lang="en-US" dirty="0"/>
              <a:t>2</a:t>
            </a:r>
            <a:endParaRPr lang="en-GB" dirty="0"/>
          </a:p>
        </p:txBody>
      </p:sp>
      <p:sp>
        <p:nvSpPr>
          <p:cNvPr id="2" name="Title 1"/>
          <p:cNvSpPr>
            <a:spLocks noGrp="1"/>
          </p:cNvSpPr>
          <p:nvPr>
            <p:ph type="title"/>
          </p:nvPr>
        </p:nvSpPr>
        <p:spPr>
          <a:xfrm>
            <a:off x="379200" y="2851200"/>
            <a:ext cx="6681243" cy="766800"/>
          </a:xfrm>
        </p:spPr>
        <p:txBody>
          <a:bodyPr/>
          <a:lstStyle/>
          <a:p>
            <a:r>
              <a:rPr lang="en-US"/>
              <a:t>Click to edit Master title style</a:t>
            </a:r>
            <a:endParaRPr lang="en-GB"/>
          </a:p>
        </p:txBody>
      </p:sp>
    </p:spTree>
    <p:extLst>
      <p:ext uri="{BB962C8B-B14F-4D97-AF65-F5344CB8AC3E}">
        <p14:creationId xmlns:p14="http://schemas.microsoft.com/office/powerpoint/2010/main" val="35753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8011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927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5"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89" b="19465"/>
          <a:stretch/>
        </p:blipFill>
        <p:spPr>
          <a:xfrm>
            <a:off x="367200" y="552450"/>
            <a:ext cx="2567641" cy="302420"/>
          </a:xfrm>
          <a:prstGeom prst="rect">
            <a:avLst/>
          </a:prstGeom>
        </p:spPr>
      </p:pic>
    </p:spTree>
    <p:extLst>
      <p:ext uri="{BB962C8B-B14F-4D97-AF65-F5344CB8AC3E}">
        <p14:creationId xmlns:p14="http://schemas.microsoft.com/office/powerpoint/2010/main" val="142239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2"/>
          <p:cNvSpPr>
            <a:spLocks noGrp="1"/>
          </p:cNvSpPr>
          <p:nvPr>
            <p:ph idx="14"/>
          </p:nvPr>
        </p:nvSpPr>
        <p:spPr>
          <a:xfrm>
            <a:off x="4251325"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174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0819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3347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463"/>
          <a:stretch/>
        </p:blipFill>
        <p:spPr>
          <a:xfrm>
            <a:off x="367200" y="552450"/>
            <a:ext cx="2567641" cy="302419"/>
          </a:xfrm>
          <a:prstGeom prst="rect">
            <a:avLst/>
          </a:prstGeom>
        </p:spPr>
      </p:pic>
    </p:spTree>
    <p:extLst>
      <p:ext uri="{BB962C8B-B14F-4D97-AF65-F5344CB8AC3E}">
        <p14:creationId xmlns:p14="http://schemas.microsoft.com/office/powerpoint/2010/main" val="40596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946"/>
          <a:stretch/>
        </p:blipFill>
        <p:spPr bwMode="invGray">
          <a:xfrm>
            <a:off x="367200" y="552450"/>
            <a:ext cx="2567641" cy="300038"/>
          </a:xfrm>
          <a:prstGeom prst="rect">
            <a:avLst/>
          </a:prstGeom>
        </p:spPr>
      </p:pic>
    </p:spTree>
    <p:extLst>
      <p:ext uri="{BB962C8B-B14F-4D97-AF65-F5344CB8AC3E}">
        <p14:creationId xmlns:p14="http://schemas.microsoft.com/office/powerpoint/2010/main" val="414856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5"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946"/>
          <a:stretch/>
        </p:blipFill>
        <p:spPr bwMode="invGray">
          <a:xfrm>
            <a:off x="367200" y="552450"/>
            <a:ext cx="2567641" cy="300038"/>
          </a:xfrm>
          <a:prstGeom prst="rect">
            <a:avLst/>
          </a:prstGeom>
        </p:spPr>
      </p:pic>
    </p:spTree>
    <p:extLst>
      <p:ext uri="{BB962C8B-B14F-4D97-AF65-F5344CB8AC3E}">
        <p14:creationId xmlns:p14="http://schemas.microsoft.com/office/powerpoint/2010/main" val="314099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464"/>
          <a:stretch/>
        </p:blipFill>
        <p:spPr bwMode="invGray">
          <a:xfrm>
            <a:off x="367200" y="552449"/>
            <a:ext cx="2567641" cy="302419"/>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08514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36020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20.xml"/><Relationship Id="rId7" Type="http://schemas.openxmlformats.org/officeDocument/2006/relationships/tags" Target="../tags/tag8.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2.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4" name="Picture 33">
            <a:extLst>
              <a:ext uri="{FF2B5EF4-FFF2-40B4-BE49-F238E27FC236}">
                <a16:creationId xmlns:a16="http://schemas.microsoft.com/office/drawing/2014/main" id="{EC9276B4-1CD5-404C-BE6C-BDC115A365C0}"/>
              </a:ext>
            </a:extLst>
          </p:cNvPr>
          <p:cNvPicPr>
            <a:picLocks noChangeAspect="1"/>
          </p:cNvPicPr>
          <p:nvPr userDrawn="1">
            <p:custDataLst>
              <p:tags r:id="rId19"/>
            </p:custDataLst>
          </p:nvPr>
        </p:nvPicPr>
        <p:blipFill>
          <a:blip r:embed="rId20">
            <a:extLst>
              <a:ext uri="{28A0092B-C50C-407E-A947-70E740481C1C}">
                <a14:useLocalDpi xmlns:a14="http://schemas.microsoft.com/office/drawing/2010/main" val="0"/>
              </a:ext>
            </a:extLst>
          </a:blip>
          <a:stretch>
            <a:fillRect/>
          </a:stretch>
        </p:blipFill>
        <p:spPr>
          <a:xfrm>
            <a:off x="2437316" y="6425084"/>
            <a:ext cx="362073" cy="201625"/>
          </a:xfrm>
          <a:prstGeom prst="rect">
            <a:avLst/>
          </a:prstGeom>
        </p:spPr>
      </p:pic>
      <p:pic>
        <p:nvPicPr>
          <p:cNvPr id="3" name="Picture 711761219" descr="A close up of a logo&#10;&#10;Description automatically generated">
            <a:extLst>
              <a:ext uri="{FF2B5EF4-FFF2-40B4-BE49-F238E27FC236}">
                <a16:creationId xmlns:a16="http://schemas.microsoft.com/office/drawing/2014/main" id="{79BD468C-66BD-B35A-11EC-82CCBC642790}"/>
              </a:ext>
            </a:extLst>
          </p:cNvPr>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359999" y="6216633"/>
            <a:ext cx="1383075" cy="6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727" r:id="rId2"/>
    <p:sldLayoutId id="2147483738" r:id="rId3"/>
    <p:sldLayoutId id="2147483649" r:id="rId4"/>
    <p:sldLayoutId id="2147483728" r:id="rId5"/>
    <p:sldLayoutId id="2147483739" r:id="rId6"/>
    <p:sldLayoutId id="2147483697" r:id="rId7"/>
    <p:sldLayoutId id="2147483696" r:id="rId8"/>
    <p:sldLayoutId id="2147483668" r:id="rId9"/>
    <p:sldLayoutId id="2147483659" r:id="rId10"/>
    <p:sldLayoutId id="2147483721" r:id="rId11"/>
    <p:sldLayoutId id="2147483722" r:id="rId12"/>
    <p:sldLayoutId id="2147483726" r:id="rId13"/>
    <p:sldLayoutId id="2147483725" r:id="rId14"/>
    <p:sldLayoutId id="2147483740" r:id="rId15"/>
    <p:sldLayoutId id="2147483742" r:id="rId16"/>
    <p:sldLayoutId id="214748374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1"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GB" dirty="0"/>
              <a:t>Click to edit master title style</a:t>
            </a:r>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4" name="Group 3"/>
          <p:cNvGrpSpPr/>
          <p:nvPr userDrawn="1"/>
        </p:nvGrpSpPr>
        <p:grpSpPr>
          <a:xfrm>
            <a:off x="-1143000" y="-600255"/>
            <a:ext cx="13680281" cy="6720255"/>
            <a:chOff x="-1143000" y="-600255"/>
            <a:chExt cx="13680281" cy="6720255"/>
          </a:xfrm>
        </p:grpSpPr>
        <p:cxnSp>
          <p:nvCxnSpPr>
            <p:cNvPr id="90" name="Straight Connector 89"/>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02" name="TextBox 101"/>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103" name="TextBox 102"/>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104" name="TextBox 103"/>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 cm</a:t>
              </a:r>
            </a:p>
          </p:txBody>
        </p:sp>
        <p:sp>
          <p:nvSpPr>
            <p:cNvPr id="105" name="TextBox 104"/>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106" name="Straight Connector 105"/>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7" name="TextBox 106"/>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08" name="TextBox 107"/>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09" name="TextBox 108"/>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10" name="TextBox 109"/>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11" name="Straight Connector 110"/>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13" name="TextBox 112"/>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4" name="Straight Connector 11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6" name="TextBox 11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7" name="Straight Connector 11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20" name="TextBox 11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endParaRPr lang="en-GB" sz="800" dirty="0">
                <a:solidFill>
                  <a:schemeClr val="tx1"/>
                </a:solidFill>
              </a:endParaRPr>
            </a:p>
          </p:txBody>
        </p:sp>
      </p:grpSp>
      <p:pic>
        <p:nvPicPr>
          <p:cNvPr id="2" name="Picture 1"/>
          <p:cNvPicPr>
            <a:picLocks noChangeAspect="1"/>
          </p:cNvPicPr>
          <p:nvPr userDrawn="1">
            <p:custDataLst>
              <p:tags r:id="rId7"/>
            </p:custDataLst>
          </p:nvPr>
        </p:nvPicPr>
        <p:blipFill>
          <a:blip r:embed="rId8">
            <a:extLst>
              <a:ext uri="{28A0092B-C50C-407E-A947-70E740481C1C}">
                <a14:useLocalDpi xmlns:a14="http://schemas.microsoft.com/office/drawing/2010/main" val="0"/>
              </a:ext>
            </a:extLst>
          </a:blip>
          <a:stretch>
            <a:fillRect/>
          </a:stretch>
        </p:blipFill>
        <p:spPr>
          <a:xfrm>
            <a:off x="2437316" y="6425084"/>
            <a:ext cx="362073" cy="201625"/>
          </a:xfrm>
          <a:prstGeom prst="rect">
            <a:avLst/>
          </a:prstGeom>
        </p:spPr>
      </p:pic>
      <p:pic>
        <p:nvPicPr>
          <p:cNvPr id="3" name="Picture 711761219" descr="A close up of a logo&#10;&#10;Description automatically generated">
            <a:extLst>
              <a:ext uri="{FF2B5EF4-FFF2-40B4-BE49-F238E27FC236}">
                <a16:creationId xmlns:a16="http://schemas.microsoft.com/office/drawing/2014/main" id="{5EE688BE-897B-3BBA-EEE2-53023D496BE6}"/>
              </a:ext>
            </a:extLst>
          </p:cNvPr>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59999" y="6216633"/>
            <a:ext cx="1383075" cy="6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839708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8" userDrawn="1">
          <p15:clr>
            <a:srgbClr val="F26B43"/>
          </p15:clr>
        </p15:guide>
        <p15:guide id="2" orient="horz" pos="2160" userDrawn="1">
          <p15:clr>
            <a:srgbClr val="F26B43"/>
          </p15:clr>
        </p15:guide>
        <p15:guide id="13" pos="3780" userDrawn="1">
          <p15:clr>
            <a:srgbClr val="F26B43"/>
          </p15:clr>
        </p15:guide>
        <p15:guide id="14" pos="3900" userDrawn="1">
          <p15:clr>
            <a:srgbClr val="F26B43"/>
          </p15:clr>
        </p15:guide>
        <p15:guide id="25" pos="7451" userDrawn="1">
          <p15:clr>
            <a:srgbClr val="F26B43"/>
          </p15:clr>
        </p15:guide>
        <p15:guide id="28" orient="horz" pos="1077" userDrawn="1">
          <p15:clr>
            <a:srgbClr val="F26B43"/>
          </p15:clr>
        </p15:guide>
        <p15:guide id="29" orient="horz" pos="270" userDrawn="1">
          <p15:clr>
            <a:srgbClr val="F26B43"/>
          </p15:clr>
        </p15:guide>
        <p15:guide id="33" orient="horz" pos="3600" userDrawn="1">
          <p15:clr>
            <a:srgbClr val="F26B43"/>
          </p15:clr>
        </p15:guide>
        <p15:guide id="34"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5864" y="4812632"/>
            <a:ext cx="1731126" cy="1764631"/>
          </a:xfrm>
          <a:prstGeom prst="rect">
            <a:avLst/>
          </a:prstGeom>
          <a:noFill/>
        </p:spPr>
        <p:txBody>
          <a:bodyPr wrap="square" lIns="0" tIns="0" rIns="0" bIns="0" rtlCol="0">
            <a:spAutoFit/>
          </a:bodyPr>
          <a:lstStyle/>
          <a:p>
            <a:endParaRPr lang="en-GB" sz="1600" dirty="0" err="1"/>
          </a:p>
        </p:txBody>
      </p:sp>
      <p:sp>
        <p:nvSpPr>
          <p:cNvPr id="5" name="Title 4"/>
          <p:cNvSpPr>
            <a:spLocks noGrp="1"/>
          </p:cNvSpPr>
          <p:nvPr>
            <p:ph type="ctrTitle"/>
          </p:nvPr>
        </p:nvSpPr>
        <p:spPr/>
        <p:txBody>
          <a:bodyPr/>
          <a:lstStyle/>
          <a:p>
            <a:r>
              <a:rPr lang="en-GB"/>
              <a:t>Mielipiteet ydinvoimasta</a:t>
            </a:r>
            <a:endParaRPr lang="en-GB" dirty="0"/>
          </a:p>
        </p:txBody>
      </p:sp>
      <p:sp>
        <p:nvSpPr>
          <p:cNvPr id="6" name="Subtitle 5"/>
          <p:cNvSpPr>
            <a:spLocks noGrp="1"/>
          </p:cNvSpPr>
          <p:nvPr>
            <p:ph type="subTitle" idx="1"/>
          </p:nvPr>
        </p:nvSpPr>
        <p:spPr/>
        <p:txBody>
          <a:bodyPr>
            <a:normAutofit/>
          </a:bodyPr>
          <a:lstStyle/>
          <a:p>
            <a:r>
              <a:rPr lang="fi-FI" dirty="0"/>
              <a:t>Huhtikuu 2024</a:t>
            </a:r>
          </a:p>
          <a:p>
            <a:r>
              <a:rPr lang="fi-FI" sz="1600" dirty="0"/>
              <a:t>Sakari Nurmela</a:t>
            </a:r>
          </a:p>
          <a:p>
            <a:r>
              <a:rPr lang="fi-FI" sz="1600" dirty="0"/>
              <a:t>10.4.2024</a:t>
            </a:r>
          </a:p>
          <a:p>
            <a:r>
              <a:rPr lang="fi-FI" sz="800" dirty="0"/>
              <a:t>C451000968</a:t>
            </a:r>
          </a:p>
          <a:p>
            <a:endParaRPr lang="en-GB" sz="1600" dirty="0"/>
          </a:p>
        </p:txBody>
      </p:sp>
      <p:pic>
        <p:nvPicPr>
          <p:cNvPr id="3" name="Picture 2"/>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11007819" y="6120765"/>
            <a:ext cx="834062" cy="464458"/>
          </a:xfrm>
          <a:prstGeom prst="rect">
            <a:avLst/>
          </a:prstGeom>
        </p:spPr>
      </p:pic>
    </p:spTree>
    <p:extLst>
      <p:ext uri="{BB962C8B-B14F-4D97-AF65-F5344CB8AC3E}">
        <p14:creationId xmlns:p14="http://schemas.microsoft.com/office/powerpoint/2010/main" val="5299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kielteinen/pääpiirteissään kielteinen</a:t>
            </a:r>
          </a:p>
        </p:txBody>
      </p:sp>
      <p:sp>
        <p:nvSpPr>
          <p:cNvPr id="5" name="TextBox 4"/>
          <p:cNvSpPr txBox="1"/>
          <p:nvPr/>
        </p:nvSpPr>
        <p:spPr>
          <a:xfrm>
            <a:off x="1819274" y="1085390"/>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graphicFrame>
        <p:nvGraphicFramePr>
          <p:cNvPr id="6" name="Content Placeholder 3"/>
          <p:cNvGraphicFramePr>
            <a:graphicFrameLocks/>
          </p:cNvGraphicFramePr>
          <p:nvPr>
            <p:extLst>
              <p:ext uri="{D42A27DB-BD31-4B8C-83A1-F6EECF244321}">
                <p14:modId xmlns:p14="http://schemas.microsoft.com/office/powerpoint/2010/main" val="802426356"/>
              </p:ext>
            </p:extLst>
          </p:nvPr>
        </p:nvGraphicFramePr>
        <p:xfrm>
          <a:off x="1962151" y="1184276"/>
          <a:ext cx="3968616" cy="47990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3477072255"/>
              </p:ext>
            </p:extLst>
          </p:nvPr>
        </p:nvGraphicFramePr>
        <p:xfrm>
          <a:off x="6250122" y="1204670"/>
          <a:ext cx="3968616" cy="47990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42732085-84ED-9496-7A08-EC043273664D}"/>
              </a:ext>
            </a:extLst>
          </p:cNvPr>
          <p:cNvSpPr>
            <a:spLocks noGrp="1"/>
          </p:cNvSpPr>
          <p:nvPr>
            <p:ph type="sldNum" sz="quarter" idx="10"/>
          </p:nvPr>
        </p:nvSpPr>
        <p:spPr/>
        <p:txBody>
          <a:bodyPr/>
          <a:lstStyle/>
          <a:p>
            <a:fld id="{9784CBA3-D598-4B1F-BAA3-EE14B5154290}" type="slidenum">
              <a:rPr lang="en-AU" smtClean="0"/>
              <a:pPr/>
              <a:t>10</a:t>
            </a:fld>
            <a:endParaRPr lang="en-AU" dirty="0"/>
          </a:p>
        </p:txBody>
      </p:sp>
      <p:sp>
        <p:nvSpPr>
          <p:cNvPr id="9" name="Text Placeholder 1">
            <a:extLst>
              <a:ext uri="{FF2B5EF4-FFF2-40B4-BE49-F238E27FC236}">
                <a16:creationId xmlns:a16="http://schemas.microsoft.com/office/drawing/2014/main" id="{2173D55D-EEE0-5CAE-7207-F59DCF561F5E}"/>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273760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kielteinen/pääpiirteissään kielteinen</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2089736369"/>
              </p:ext>
            </p:extLst>
          </p:nvPr>
        </p:nvGraphicFramePr>
        <p:xfrm>
          <a:off x="715137" y="1380693"/>
          <a:ext cx="10851265"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819273" y="1120226"/>
            <a:ext cx="9406075" cy="360484"/>
          </a:xfrm>
          <a:prstGeom prst="rect">
            <a:avLst/>
          </a:prstGeom>
          <a:noFill/>
        </p:spPr>
        <p:txBody>
          <a:bodyPr wrap="square" lIns="0" tIns="0" rIns="0" bIns="0" rtlCol="0">
            <a:noAutofit/>
          </a:bodyPr>
          <a:lstStyle/>
          <a:p>
            <a:r>
              <a:rPr lang="fi-FI" sz="1600" dirty="0">
                <a:solidFill>
                  <a:srgbClr val="333333"/>
                </a:solidFill>
              </a:rPr>
              <a:t>Tulokset 2002-2024, Alle 18-24-vuotiaat N=100 (vuoteen 2017 asti 15-24 vuotiaat)</a:t>
            </a:r>
          </a:p>
        </p:txBody>
      </p:sp>
      <p:sp>
        <p:nvSpPr>
          <p:cNvPr id="4" name="Slide Number Placeholder 3">
            <a:extLst>
              <a:ext uri="{FF2B5EF4-FFF2-40B4-BE49-F238E27FC236}">
                <a16:creationId xmlns:a16="http://schemas.microsoft.com/office/drawing/2014/main" id="{DB297C9B-540F-09C0-1BA1-D465A03267F1}"/>
              </a:ext>
            </a:extLst>
          </p:cNvPr>
          <p:cNvSpPr>
            <a:spLocks noGrp="1"/>
          </p:cNvSpPr>
          <p:nvPr>
            <p:ph type="sldNum" sz="quarter" idx="10"/>
          </p:nvPr>
        </p:nvSpPr>
        <p:spPr/>
        <p:txBody>
          <a:bodyPr/>
          <a:lstStyle/>
          <a:p>
            <a:fld id="{9784CBA3-D598-4B1F-BAA3-EE14B5154290}" type="slidenum">
              <a:rPr lang="en-AU" smtClean="0"/>
              <a:pPr/>
              <a:t>11</a:t>
            </a:fld>
            <a:endParaRPr lang="en-AU" dirty="0"/>
          </a:p>
        </p:txBody>
      </p:sp>
      <p:sp>
        <p:nvSpPr>
          <p:cNvPr id="9" name="Text Placeholder 1">
            <a:extLst>
              <a:ext uri="{FF2B5EF4-FFF2-40B4-BE49-F238E27FC236}">
                <a16:creationId xmlns:a16="http://schemas.microsoft.com/office/drawing/2014/main" id="{77830EA8-F94E-C456-2CC4-629EDEFF0C17}"/>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317718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3915177744"/>
              </p:ext>
            </p:extLst>
          </p:nvPr>
        </p:nvGraphicFramePr>
        <p:xfrm>
          <a:off x="1517904" y="1380693"/>
          <a:ext cx="9582911"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Hyväksyy täysin/pääpiirteissään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2003-2024,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sp>
        <p:nvSpPr>
          <p:cNvPr id="4" name="Slide Number Placeholder 3">
            <a:extLst>
              <a:ext uri="{FF2B5EF4-FFF2-40B4-BE49-F238E27FC236}">
                <a16:creationId xmlns:a16="http://schemas.microsoft.com/office/drawing/2014/main" id="{6474DEA3-BD2B-10A2-C6A8-4608D4723B8D}"/>
              </a:ext>
            </a:extLst>
          </p:cNvPr>
          <p:cNvSpPr>
            <a:spLocks noGrp="1"/>
          </p:cNvSpPr>
          <p:nvPr>
            <p:ph type="sldNum" sz="quarter" idx="10"/>
          </p:nvPr>
        </p:nvSpPr>
        <p:spPr/>
        <p:txBody>
          <a:bodyPr/>
          <a:lstStyle/>
          <a:p>
            <a:fld id="{9784CBA3-D598-4B1F-BAA3-EE14B5154290}" type="slidenum">
              <a:rPr lang="en-AU" smtClean="0"/>
              <a:pPr/>
              <a:t>12</a:t>
            </a:fld>
            <a:endParaRPr lang="en-AU" dirty="0"/>
          </a:p>
        </p:txBody>
      </p:sp>
      <p:sp>
        <p:nvSpPr>
          <p:cNvPr id="9" name="Text Placeholder 1">
            <a:extLst>
              <a:ext uri="{FF2B5EF4-FFF2-40B4-BE49-F238E27FC236}">
                <a16:creationId xmlns:a16="http://schemas.microsoft.com/office/drawing/2014/main" id="{D88E532D-2CE9-24AB-0D4E-5F247A5F05A2}"/>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1048273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158136943"/>
              </p:ext>
            </p:extLst>
          </p:nvPr>
        </p:nvGraphicFramePr>
        <p:xfrm>
          <a:off x="2047933" y="1350274"/>
          <a:ext cx="3968616" cy="4653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val="3308257887"/>
              </p:ext>
            </p:extLst>
          </p:nvPr>
        </p:nvGraphicFramePr>
        <p:xfrm>
          <a:off x="6250121" y="1350274"/>
          <a:ext cx="4339907" cy="465340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Hyväksyy täysin/pääpiirteissään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sp>
        <p:nvSpPr>
          <p:cNvPr id="4" name="Slide Number Placeholder 3">
            <a:extLst>
              <a:ext uri="{FF2B5EF4-FFF2-40B4-BE49-F238E27FC236}">
                <a16:creationId xmlns:a16="http://schemas.microsoft.com/office/drawing/2014/main" id="{438F56E3-7B56-2724-ACC0-8DDD41254CB0}"/>
              </a:ext>
            </a:extLst>
          </p:cNvPr>
          <p:cNvSpPr>
            <a:spLocks noGrp="1"/>
          </p:cNvSpPr>
          <p:nvPr>
            <p:ph type="sldNum" sz="quarter" idx="10"/>
          </p:nvPr>
        </p:nvSpPr>
        <p:spPr/>
        <p:txBody>
          <a:bodyPr/>
          <a:lstStyle/>
          <a:p>
            <a:fld id="{9784CBA3-D598-4B1F-BAA3-EE14B5154290}" type="slidenum">
              <a:rPr lang="en-AU" smtClean="0"/>
              <a:pPr/>
              <a:t>13</a:t>
            </a:fld>
            <a:endParaRPr lang="en-AU" dirty="0"/>
          </a:p>
        </p:txBody>
      </p:sp>
      <p:sp>
        <p:nvSpPr>
          <p:cNvPr id="7" name="Text Placeholder 1">
            <a:extLst>
              <a:ext uri="{FF2B5EF4-FFF2-40B4-BE49-F238E27FC236}">
                <a16:creationId xmlns:a16="http://schemas.microsoft.com/office/drawing/2014/main" id="{BAABBF7D-8AD0-7257-D373-83D4ABE84600}"/>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157406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62072539"/>
              </p:ext>
            </p:extLst>
          </p:nvPr>
        </p:nvGraphicFramePr>
        <p:xfrm>
          <a:off x="1408938" y="1380693"/>
          <a:ext cx="9659112"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Ei hyväksy lainkaan/pääpiirteissään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2003-2024,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sp>
        <p:nvSpPr>
          <p:cNvPr id="4" name="Slide Number Placeholder 3">
            <a:extLst>
              <a:ext uri="{FF2B5EF4-FFF2-40B4-BE49-F238E27FC236}">
                <a16:creationId xmlns:a16="http://schemas.microsoft.com/office/drawing/2014/main" id="{D87DD89E-6D16-090B-EE04-43BD7A935A28}"/>
              </a:ext>
            </a:extLst>
          </p:cNvPr>
          <p:cNvSpPr>
            <a:spLocks noGrp="1"/>
          </p:cNvSpPr>
          <p:nvPr>
            <p:ph type="sldNum" sz="quarter" idx="10"/>
          </p:nvPr>
        </p:nvSpPr>
        <p:spPr/>
        <p:txBody>
          <a:bodyPr/>
          <a:lstStyle/>
          <a:p>
            <a:fld id="{9784CBA3-D598-4B1F-BAA3-EE14B5154290}" type="slidenum">
              <a:rPr lang="en-AU" smtClean="0"/>
              <a:pPr/>
              <a:t>14</a:t>
            </a:fld>
            <a:endParaRPr lang="en-AU" dirty="0"/>
          </a:p>
        </p:txBody>
      </p:sp>
      <p:sp>
        <p:nvSpPr>
          <p:cNvPr id="9" name="Text Placeholder 1">
            <a:extLst>
              <a:ext uri="{FF2B5EF4-FFF2-40B4-BE49-F238E27FC236}">
                <a16:creationId xmlns:a16="http://schemas.microsoft.com/office/drawing/2014/main" id="{5DFD7E01-5DBB-64EB-419B-85140390F80A}"/>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226047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2892204227"/>
              </p:ext>
            </p:extLst>
          </p:nvPr>
        </p:nvGraphicFramePr>
        <p:xfrm>
          <a:off x="1962151" y="1368000"/>
          <a:ext cx="3968616" cy="4653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val="3388423214"/>
              </p:ext>
            </p:extLst>
          </p:nvPr>
        </p:nvGraphicFramePr>
        <p:xfrm>
          <a:off x="6250122" y="1350274"/>
          <a:ext cx="3968616" cy="465340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fi-FI" dirty="0"/>
              <a:t>Ydinvoiman hyväksyminen ilmastomuutoksen torjuntakeinona</a:t>
            </a:r>
            <a:br>
              <a:rPr lang="fi-FI" dirty="0"/>
            </a:br>
            <a:r>
              <a:rPr lang="fi-FI" sz="2000" dirty="0">
                <a:solidFill>
                  <a:schemeClr val="bg1">
                    <a:lumMod val="50000"/>
                  </a:schemeClr>
                </a:solidFill>
              </a:rPr>
              <a:t>Ei hyväksy lainkaan/pääpiirteissään</a:t>
            </a:r>
          </a:p>
        </p:txBody>
      </p:sp>
      <p:sp>
        <p:nvSpPr>
          <p:cNvPr id="5" name="TextBox 4"/>
          <p:cNvSpPr txBox="1"/>
          <p:nvPr/>
        </p:nvSpPr>
        <p:spPr>
          <a:xfrm>
            <a:off x="1814361" y="1329880"/>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sp>
        <p:nvSpPr>
          <p:cNvPr id="4" name="Slide Number Placeholder 3">
            <a:extLst>
              <a:ext uri="{FF2B5EF4-FFF2-40B4-BE49-F238E27FC236}">
                <a16:creationId xmlns:a16="http://schemas.microsoft.com/office/drawing/2014/main" id="{EE7938AC-CF8B-2113-CD4A-C20F00EF0B51}"/>
              </a:ext>
            </a:extLst>
          </p:cNvPr>
          <p:cNvSpPr>
            <a:spLocks noGrp="1"/>
          </p:cNvSpPr>
          <p:nvPr>
            <p:ph type="sldNum" sz="quarter" idx="10"/>
          </p:nvPr>
        </p:nvSpPr>
        <p:spPr/>
        <p:txBody>
          <a:bodyPr/>
          <a:lstStyle/>
          <a:p>
            <a:fld id="{9784CBA3-D598-4B1F-BAA3-EE14B5154290}" type="slidenum">
              <a:rPr lang="en-AU" smtClean="0"/>
              <a:pPr/>
              <a:t>15</a:t>
            </a:fld>
            <a:endParaRPr lang="en-AU" dirty="0"/>
          </a:p>
        </p:txBody>
      </p:sp>
      <p:sp>
        <p:nvSpPr>
          <p:cNvPr id="7" name="Text Placeholder 1">
            <a:extLst>
              <a:ext uri="{FF2B5EF4-FFF2-40B4-BE49-F238E27FC236}">
                <a16:creationId xmlns:a16="http://schemas.microsoft.com/office/drawing/2014/main" id="{FFE1306D-383F-5AD6-7E92-17A212AB26CA}"/>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432796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fi-FI"/>
              <a:t>Liitteet</a:t>
            </a:r>
          </a:p>
          <a:p>
            <a:pPr marL="180975" lvl="1" indent="-180975">
              <a:spcBef>
                <a:spcPts val="600"/>
              </a:spcBef>
              <a:buSzPct val="100000"/>
              <a:buFont typeface="Wingdings" panose="05000000000000000000" pitchFamily="2" charset="2"/>
              <a:buChar char="§"/>
            </a:pPr>
            <a:r>
              <a:rPr lang="fi-FI" b="0"/>
              <a:t>Tutkimuksen toteutus</a:t>
            </a:r>
          </a:p>
          <a:p>
            <a:pPr marL="180975" lvl="1" indent="-180975">
              <a:spcBef>
                <a:spcPts val="600"/>
              </a:spcBef>
              <a:buSzPct val="100000"/>
              <a:buFont typeface="Wingdings" panose="05000000000000000000" pitchFamily="2" charset="2"/>
              <a:buChar char="§"/>
            </a:pPr>
            <a:r>
              <a:rPr lang="fi-FI" b="0"/>
              <a:t>Raporttien julkaisu</a:t>
            </a:r>
          </a:p>
          <a:p>
            <a:pPr marL="180975" lvl="1" indent="-180975">
              <a:spcBef>
                <a:spcPts val="600"/>
              </a:spcBef>
              <a:buSzPct val="100000"/>
              <a:buFont typeface="Wingdings" panose="05000000000000000000" pitchFamily="2" charset="2"/>
              <a:buChar char="§"/>
            </a:pPr>
            <a:r>
              <a:rPr lang="fi-FI" b="0"/>
              <a:t>Kysymykset lomakkeella </a:t>
            </a:r>
          </a:p>
          <a:p>
            <a:pPr marL="180975" lvl="1" indent="-180975">
              <a:spcBef>
                <a:spcPts val="600"/>
              </a:spcBef>
              <a:buSzPct val="100000"/>
              <a:buFont typeface="Wingdings" panose="05000000000000000000" pitchFamily="2" charset="2"/>
              <a:buChar char="§"/>
            </a:pPr>
            <a:r>
              <a:rPr lang="fi-FI" b="0"/>
              <a:t>Tulosten tilastolliset luottamusvälit</a:t>
            </a:r>
            <a:r>
              <a:rPr lang="fi-FI"/>
              <a:t>	</a:t>
            </a:r>
          </a:p>
          <a:p>
            <a:endParaRPr lang="fi-FI"/>
          </a:p>
        </p:txBody>
      </p:sp>
      <p:sp>
        <p:nvSpPr>
          <p:cNvPr id="3" name="Text Placeholder 2"/>
          <p:cNvSpPr>
            <a:spLocks noGrp="1"/>
          </p:cNvSpPr>
          <p:nvPr>
            <p:ph type="body" sz="quarter" idx="16"/>
          </p:nvPr>
        </p:nvSpPr>
        <p:spPr/>
        <p:txBody>
          <a:bodyPr/>
          <a:lstStyle/>
          <a:p>
            <a:r>
              <a:rPr lang="fi-FI"/>
              <a:t>3</a:t>
            </a:r>
            <a:endParaRPr lang="fi-FI" dirty="0"/>
          </a:p>
        </p:txBody>
      </p:sp>
    </p:spTree>
    <p:extLst>
      <p:ext uri="{BB962C8B-B14F-4D97-AF65-F5344CB8AC3E}">
        <p14:creationId xmlns:p14="http://schemas.microsoft.com/office/powerpoint/2010/main" val="128606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r>
              <a:rPr lang="fi-FI" dirty="0"/>
              <a:t>Tutkimuksen tilaaja:		Energiateollisuus ry.</a:t>
            </a:r>
          </a:p>
          <a:p>
            <a:r>
              <a:rPr lang="fi-FI" dirty="0"/>
              <a:t>Tutkimusmenetelmä:	Puhelinhaastattelu</a:t>
            </a:r>
          </a:p>
          <a:p>
            <a:r>
              <a:rPr lang="fi-FI" dirty="0"/>
              <a:t>Haastatteluajankohta:	25.3. </a:t>
            </a:r>
            <a:r>
              <a:rPr lang="fi-FI"/>
              <a:t>– 5.4.2024</a:t>
            </a:r>
            <a:endParaRPr lang="fi-FI" dirty="0"/>
          </a:p>
          <a:p>
            <a:r>
              <a:rPr lang="fi-FI" dirty="0"/>
              <a:t>Haastattelujen määrä:	1008 kpl</a:t>
            </a:r>
          </a:p>
          <a:p>
            <a:endParaRPr lang="fi-FI" dirty="0"/>
          </a:p>
          <a:p>
            <a:r>
              <a:rPr lang="fi-FI" dirty="0"/>
              <a:t>RAPORTTIEN JULKAISU:</a:t>
            </a:r>
          </a:p>
          <a:p>
            <a:r>
              <a:rPr lang="fi-FI" dirty="0" err="1"/>
              <a:t>Verianin</a:t>
            </a:r>
            <a:r>
              <a:rPr lang="fi-FI" dirty="0"/>
              <a:t> tekemän tutkimuksen raportti on sen toimeksiantajan omaisuutta. Copyright-oikeus on </a:t>
            </a:r>
            <a:r>
              <a:rPr lang="fi-FI" dirty="0" err="1"/>
              <a:t>Verianin</a:t>
            </a:r>
            <a:r>
              <a:rPr lang="fi-FI" dirty="0"/>
              <a:t>,</a:t>
            </a:r>
            <a:br>
              <a:rPr lang="fi-FI" dirty="0"/>
            </a:br>
            <a:r>
              <a:rPr lang="fi-FI" dirty="0"/>
              <a:t>ellei muuta ole sovittu.  </a:t>
            </a:r>
          </a:p>
          <a:p>
            <a:r>
              <a:rPr lang="fi-FI" dirty="0"/>
              <a:t>Kysymyslomakkeet ja konekieliseen muotoon tallennettu tutkimusaineisto ovat </a:t>
            </a:r>
            <a:r>
              <a:rPr lang="fi-FI" dirty="0" err="1"/>
              <a:t>Verianin</a:t>
            </a:r>
            <a:r>
              <a:rPr lang="fi-FI" dirty="0"/>
              <a:t> omaisuutta.</a:t>
            </a:r>
          </a:p>
          <a:p>
            <a:r>
              <a:rPr lang="fi-FI" dirty="0" err="1"/>
              <a:t>Verian</a:t>
            </a:r>
            <a:r>
              <a:rPr lang="fi-FI" dirty="0"/>
              <a:t> myöntää luvan tutkimusaineiston julkaisemiseen.  Sillä on myös oikeus tarkistaa julkistettava aineisto tutkimustulosten osalta, jotta mahdollisilta tulosten virhearvioinneilta vältyttäisiin.</a:t>
            </a:r>
          </a:p>
          <a:p>
            <a:endParaRPr lang="fi-FI" dirty="0"/>
          </a:p>
          <a:p>
            <a:endParaRPr lang="fi-FI" dirty="0"/>
          </a:p>
        </p:txBody>
      </p:sp>
      <p:sp>
        <p:nvSpPr>
          <p:cNvPr id="8" name="Title 7"/>
          <p:cNvSpPr>
            <a:spLocks noGrp="1"/>
          </p:cNvSpPr>
          <p:nvPr>
            <p:ph type="title"/>
          </p:nvPr>
        </p:nvSpPr>
        <p:spPr/>
        <p:txBody>
          <a:bodyPr/>
          <a:lstStyle/>
          <a:p>
            <a:r>
              <a:rPr lang="da-DK" dirty="0"/>
              <a:t>Tutkimuksen toteutus</a:t>
            </a:r>
          </a:p>
        </p:txBody>
      </p:sp>
      <p:sp>
        <p:nvSpPr>
          <p:cNvPr id="9" name="Content Placeholder 8"/>
          <p:cNvSpPr>
            <a:spLocks noGrp="1"/>
          </p:cNvSpPr>
          <p:nvPr>
            <p:ph type="body" sz="quarter" idx="18"/>
          </p:nvPr>
        </p:nvSpPr>
        <p:spPr>
          <a:xfrm>
            <a:off x="6178296" y="6393509"/>
            <a:ext cx="4670778" cy="197792"/>
          </a:xfrm>
        </p:spPr>
        <p:txBody>
          <a:bodyPr/>
          <a:lstStyle/>
          <a:p>
            <a:pPr>
              <a:lnSpc>
                <a:spcPct val="150000"/>
              </a:lnSpc>
              <a:spcBef>
                <a:spcPts val="384"/>
              </a:spcBef>
            </a:pPr>
            <a:r>
              <a:rPr lang="fi-FI" sz="800" dirty="0"/>
              <a:t>Mielipiteet ydinvoimasta 2024, tutkimus C451000968</a:t>
            </a:r>
          </a:p>
        </p:txBody>
      </p:sp>
      <p:sp>
        <p:nvSpPr>
          <p:cNvPr id="3" name="Slide Number Placeholder 2">
            <a:extLst>
              <a:ext uri="{FF2B5EF4-FFF2-40B4-BE49-F238E27FC236}">
                <a16:creationId xmlns:a16="http://schemas.microsoft.com/office/drawing/2014/main" id="{55E1CC6D-7922-6A82-717E-ABEE1742FE78}"/>
              </a:ext>
            </a:extLst>
          </p:cNvPr>
          <p:cNvSpPr>
            <a:spLocks noGrp="1"/>
          </p:cNvSpPr>
          <p:nvPr>
            <p:ph type="sldNum" sz="quarter" idx="4"/>
          </p:nvPr>
        </p:nvSpPr>
        <p:spPr/>
        <p:txBody>
          <a:bodyPr/>
          <a:lstStyle/>
          <a:p>
            <a:fld id="{4034BEE3-566C-4068-A777-C3A4762E861B}" type="slidenum">
              <a:rPr lang="en-GB" smtClean="0"/>
              <a:pPr/>
              <a:t>17</a:t>
            </a:fld>
            <a:endParaRPr lang="en-GB" dirty="0"/>
          </a:p>
        </p:txBody>
      </p:sp>
    </p:spTree>
    <p:extLst>
      <p:ext uri="{BB962C8B-B14F-4D97-AF65-F5344CB8AC3E}">
        <p14:creationId xmlns:p14="http://schemas.microsoft.com/office/powerpoint/2010/main" val="226013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fi-FI" sz="1200" b="1" dirty="0"/>
              <a:t>Kysymys 1.</a:t>
            </a:r>
          </a:p>
          <a:p>
            <a:r>
              <a:rPr lang="fi-FI" sz="1200" dirty="0"/>
              <a:t>"Millainen on yleissuhtautumisenne ydinvoimaan energianlähteenä Suomen oloissa?"</a:t>
            </a:r>
            <a:endParaRPr lang="en-US" sz="1200" dirty="0"/>
          </a:p>
          <a:p>
            <a:pPr>
              <a:spcAft>
                <a:spcPts val="1200"/>
              </a:spcAft>
            </a:pPr>
            <a:r>
              <a:rPr lang="fi-FI" sz="1200" dirty="0"/>
              <a:t>1  Täysin myönteinen			</a:t>
            </a:r>
            <a:br>
              <a:rPr lang="fi-FI" sz="1200" dirty="0"/>
            </a:br>
            <a:r>
              <a:rPr lang="fi-FI" sz="1200" dirty="0"/>
              <a:t>2  Pääpiirteissään myönteinen		</a:t>
            </a:r>
            <a:br>
              <a:rPr lang="fi-FI" sz="1200" dirty="0"/>
            </a:br>
            <a:r>
              <a:rPr lang="fi-FI" sz="1200" dirty="0"/>
              <a:t>3  Toisaalta myönteinen, toisaalta kielteinen	</a:t>
            </a:r>
            <a:br>
              <a:rPr lang="fi-FI" sz="1200" dirty="0"/>
            </a:br>
            <a:r>
              <a:rPr lang="fi-FI" sz="1200" dirty="0"/>
              <a:t>4  Pääpiirteissään kielteinen		</a:t>
            </a:r>
            <a:br>
              <a:rPr lang="fi-FI" sz="1200" dirty="0"/>
            </a:br>
            <a:r>
              <a:rPr lang="fi-FI" sz="1200" dirty="0"/>
              <a:t>5  Täysin kielteinen			</a:t>
            </a:r>
            <a:br>
              <a:rPr lang="fi-FI" dirty="0"/>
            </a:br>
            <a:endParaRPr lang="fi-FI" dirty="0"/>
          </a:p>
          <a:p>
            <a:r>
              <a:rPr lang="fi-FI" sz="1200" b="1" dirty="0"/>
              <a:t>Kysymys 2.</a:t>
            </a:r>
          </a:p>
          <a:p>
            <a:r>
              <a:rPr lang="fi-FI" sz="1200" dirty="0"/>
              <a:t>"Hyväksyttekö ydinvoiman ilmastomuutoksen torjuntakeinona?"</a:t>
            </a:r>
          </a:p>
          <a:p>
            <a:pPr>
              <a:spcAft>
                <a:spcPts val="1200"/>
              </a:spcAft>
            </a:pPr>
            <a:r>
              <a:rPr lang="fi-FI" sz="1200" dirty="0"/>
              <a:t>1  Hyväksyn täysin			</a:t>
            </a:r>
            <a:br>
              <a:rPr lang="fi-FI" sz="1200" dirty="0"/>
            </a:br>
            <a:r>
              <a:rPr lang="fi-FI" sz="1200" dirty="0"/>
              <a:t>2  Hyväksyn pääpiirteissään		</a:t>
            </a:r>
            <a:br>
              <a:rPr lang="fi-FI" sz="1200" dirty="0"/>
            </a:br>
            <a:r>
              <a:rPr lang="fi-FI" sz="1200" dirty="0"/>
              <a:t>3  Toisaalta hyväksyn, toisaalta en		</a:t>
            </a:r>
            <a:br>
              <a:rPr lang="fi-FI" sz="1200" dirty="0"/>
            </a:br>
            <a:r>
              <a:rPr lang="fi-FI" sz="1200" dirty="0"/>
              <a:t>4  En pääpiirteissään hyväksy		</a:t>
            </a:r>
            <a:br>
              <a:rPr lang="fi-FI" sz="1200" dirty="0"/>
            </a:br>
            <a:r>
              <a:rPr lang="fi-FI" sz="1200" dirty="0"/>
              <a:t>5  En hyväksy lainkaan			</a:t>
            </a:r>
            <a:br>
              <a:rPr lang="fi-FI" sz="1200" dirty="0"/>
            </a:br>
            <a:endParaRPr lang="fi-FI" sz="1200" dirty="0"/>
          </a:p>
          <a:p>
            <a:pPr>
              <a:spcBef>
                <a:spcPts val="384"/>
              </a:spcBef>
            </a:pPr>
            <a:endParaRPr lang="en-US" dirty="0"/>
          </a:p>
          <a:p>
            <a:pPr>
              <a:spcBef>
                <a:spcPts val="384"/>
              </a:spcBef>
            </a:pPr>
            <a:endParaRPr lang="en-GB" dirty="0"/>
          </a:p>
        </p:txBody>
      </p:sp>
      <p:sp>
        <p:nvSpPr>
          <p:cNvPr id="8" name="Title 7"/>
          <p:cNvSpPr>
            <a:spLocks noGrp="1"/>
          </p:cNvSpPr>
          <p:nvPr>
            <p:ph type="title"/>
          </p:nvPr>
        </p:nvSpPr>
        <p:spPr/>
        <p:txBody>
          <a:bodyPr/>
          <a:lstStyle/>
          <a:p>
            <a:r>
              <a:rPr lang="da-DK" dirty="0"/>
              <a:t>Kysymykset lomakkeella</a:t>
            </a:r>
          </a:p>
        </p:txBody>
      </p:sp>
      <p:sp>
        <p:nvSpPr>
          <p:cNvPr id="3" name="Slide Number Placeholder 2">
            <a:extLst>
              <a:ext uri="{FF2B5EF4-FFF2-40B4-BE49-F238E27FC236}">
                <a16:creationId xmlns:a16="http://schemas.microsoft.com/office/drawing/2014/main" id="{44598EF2-2E79-9693-F732-358FC9857FA4}"/>
              </a:ext>
            </a:extLst>
          </p:cNvPr>
          <p:cNvSpPr>
            <a:spLocks noGrp="1"/>
          </p:cNvSpPr>
          <p:nvPr>
            <p:ph type="sldNum" sz="quarter" idx="4"/>
          </p:nvPr>
        </p:nvSpPr>
        <p:spPr/>
        <p:txBody>
          <a:bodyPr/>
          <a:lstStyle/>
          <a:p>
            <a:fld id="{4034BEE3-566C-4068-A777-C3A4762E861B}" type="slidenum">
              <a:rPr lang="en-GB" smtClean="0"/>
              <a:pPr/>
              <a:t>18</a:t>
            </a:fld>
            <a:endParaRPr lang="en-GB" dirty="0"/>
          </a:p>
        </p:txBody>
      </p:sp>
      <p:sp>
        <p:nvSpPr>
          <p:cNvPr id="7" name="Content Placeholder 8">
            <a:extLst>
              <a:ext uri="{FF2B5EF4-FFF2-40B4-BE49-F238E27FC236}">
                <a16:creationId xmlns:a16="http://schemas.microsoft.com/office/drawing/2014/main" id="{ACCF498E-8F81-F8CE-1B3F-FF8BBD513A0E}"/>
              </a:ext>
            </a:extLst>
          </p:cNvPr>
          <p:cNvSpPr>
            <a:spLocks noGrp="1"/>
          </p:cNvSpPr>
          <p:nvPr>
            <p:ph type="body" sz="quarter" idx="18"/>
          </p:nvPr>
        </p:nvSpPr>
        <p:spPr>
          <a:xfrm>
            <a:off x="6178296" y="6393509"/>
            <a:ext cx="4670778" cy="197792"/>
          </a:xfrm>
        </p:spPr>
        <p:txBody>
          <a:bodyPr/>
          <a:lstStyle/>
          <a:p>
            <a:pPr>
              <a:lnSpc>
                <a:spcPct val="150000"/>
              </a:lnSpc>
              <a:spcBef>
                <a:spcPts val="384"/>
              </a:spcBef>
            </a:pPr>
            <a:r>
              <a:rPr lang="fi-FI" sz="800" dirty="0"/>
              <a:t>Mielipiteet ydinvoimasta 2024, tutkimus C451000968</a:t>
            </a:r>
          </a:p>
        </p:txBody>
      </p:sp>
    </p:spTree>
    <p:extLst>
      <p:ext uri="{BB962C8B-B14F-4D97-AF65-F5344CB8AC3E}">
        <p14:creationId xmlns:p14="http://schemas.microsoft.com/office/powerpoint/2010/main" val="256393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a:spcBef>
                <a:spcPts val="384"/>
              </a:spcBef>
            </a:pPr>
            <a:r>
              <a:rPr lang="fi-FI" sz="1200" dirty="0"/>
              <a:t>Kaikkien otantatutkimusten tuloksiin sisältyy tietty epävarmuus mahdollisten satunnaisvirheiden takia.  Otantatutkimustulosten epävarmuustekijää hallitaan laskemalla mahdollisten virheiden esiintymistodennäköisyyden pohjalta ns. luotta-musvälejä erisuuruisille otoksille tai niiden osille.  Tietylle tutkimustulokselle laskettu luottamusväli osoittaa ne raja-arvot, joiden väliin oikea, koko perus-joukkoa koskeva tulos jää tietyllä varmuudella. </a:t>
            </a:r>
          </a:p>
          <a:p>
            <a:pPr>
              <a:spcBef>
                <a:spcPts val="384"/>
              </a:spcBef>
            </a:pPr>
            <a:r>
              <a:rPr lang="fi-FI" sz="1200" dirty="0"/>
              <a:t>Tutkimusta varten tulosten luottamusvälit on laskettu prosenttilukujakautumalle. Oheisessa taulukossa on esitetty luottamusvälien suuruudet prosenttilukuina eri suuruisille ryhmille. Tässä tapauksessa luottamusvälin laajuus on sovittu 95 % tasolle.  Tämä tarkoittaa sitä,  että jos tutkimusta toistettaisiin, niin ainoastaan viidessä tapauksessa sadasta osuisi otannan näyttämä tulos sattuman johdosta luottamusvälin ulkopuolelle.  Tilastollisen luotettavuuden kriteeri on siis varsin ankara, käytännössä tulosten hajonta on huomattavasti kapeampi. </a:t>
            </a:r>
          </a:p>
          <a:p>
            <a:pPr>
              <a:spcBef>
                <a:spcPts val="384"/>
              </a:spcBef>
            </a:pPr>
            <a:r>
              <a:rPr lang="fi-FI" sz="1200" dirty="0"/>
              <a:t>Luottamusvälit ovat kapeampia prosenttijakautuman päissä, koska satunnaiset  heitot todennäköisesti ovat pienempiä kuin jakautuman keskikohdalla.  Esim. 500 haastattelun suuruisesta ryhmästä saatu tulos 50 % on 95 %:n varmuustasolla arvioiden 45,5 %:n ja 54,5 %:n välissä ja voi osua näiden rajojen ulkopuolelle vain viidessä tapauksessa sadasta.</a:t>
            </a:r>
          </a:p>
          <a:p>
            <a:pPr>
              <a:spcBef>
                <a:spcPts val="384"/>
              </a:spcBef>
            </a:pPr>
            <a:endParaRPr lang="en-GB" dirty="0"/>
          </a:p>
        </p:txBody>
      </p:sp>
      <p:sp>
        <p:nvSpPr>
          <p:cNvPr id="8" name="Title 7"/>
          <p:cNvSpPr>
            <a:spLocks noGrp="1"/>
          </p:cNvSpPr>
          <p:nvPr>
            <p:ph type="title"/>
          </p:nvPr>
        </p:nvSpPr>
        <p:spPr/>
        <p:txBody>
          <a:bodyPr/>
          <a:lstStyle/>
          <a:p>
            <a:r>
              <a:rPr lang="da-DK" dirty="0"/>
              <a:t>Tulosten tilastolliset luottamusvälit</a:t>
            </a:r>
          </a:p>
        </p:txBody>
      </p:sp>
      <p:graphicFrame>
        <p:nvGraphicFramePr>
          <p:cNvPr id="4" name="Table 3"/>
          <p:cNvGraphicFramePr>
            <a:graphicFrameLocks noGrp="1"/>
          </p:cNvGraphicFramePr>
          <p:nvPr>
            <p:extLst>
              <p:ext uri="{D42A27DB-BD31-4B8C-83A1-F6EECF244321}">
                <p14:modId xmlns:p14="http://schemas.microsoft.com/office/powerpoint/2010/main" val="2700204828"/>
              </p:ext>
            </p:extLst>
          </p:nvPr>
        </p:nvGraphicFramePr>
        <p:xfrm>
          <a:off x="1956766" y="3934443"/>
          <a:ext cx="7925142" cy="1843080"/>
        </p:xfrm>
        <a:graphic>
          <a:graphicData uri="http://schemas.openxmlformats.org/drawingml/2006/table">
            <a:tbl>
              <a:tblPr firstRow="1" bandRow="1">
                <a:tableStyleId>{93296810-A885-4BE3-A3E7-6D5BEEA58F35}</a:tableStyleId>
              </a:tblPr>
              <a:tblGrid>
                <a:gridCol w="2700000">
                  <a:extLst>
                    <a:ext uri="{9D8B030D-6E8A-4147-A177-3AD203B41FA5}">
                      <a16:colId xmlns:a16="http://schemas.microsoft.com/office/drawing/2014/main" val="20000"/>
                    </a:ext>
                  </a:extLst>
                </a:gridCol>
                <a:gridCol w="870857">
                  <a:extLst>
                    <a:ext uri="{9D8B030D-6E8A-4147-A177-3AD203B41FA5}">
                      <a16:colId xmlns:a16="http://schemas.microsoft.com/office/drawing/2014/main" val="20001"/>
                    </a:ext>
                  </a:extLst>
                </a:gridCol>
                <a:gridCol w="870857">
                  <a:extLst>
                    <a:ext uri="{9D8B030D-6E8A-4147-A177-3AD203B41FA5}">
                      <a16:colId xmlns:a16="http://schemas.microsoft.com/office/drawing/2014/main" val="20002"/>
                    </a:ext>
                  </a:extLst>
                </a:gridCol>
                <a:gridCol w="870857">
                  <a:extLst>
                    <a:ext uri="{9D8B030D-6E8A-4147-A177-3AD203B41FA5}">
                      <a16:colId xmlns:a16="http://schemas.microsoft.com/office/drawing/2014/main" val="20003"/>
                    </a:ext>
                  </a:extLst>
                </a:gridCol>
                <a:gridCol w="870857">
                  <a:extLst>
                    <a:ext uri="{9D8B030D-6E8A-4147-A177-3AD203B41FA5}">
                      <a16:colId xmlns:a16="http://schemas.microsoft.com/office/drawing/2014/main" val="20004"/>
                    </a:ext>
                  </a:extLst>
                </a:gridCol>
                <a:gridCol w="870857">
                  <a:extLst>
                    <a:ext uri="{9D8B030D-6E8A-4147-A177-3AD203B41FA5}">
                      <a16:colId xmlns:a16="http://schemas.microsoft.com/office/drawing/2014/main" val="20005"/>
                    </a:ext>
                  </a:extLst>
                </a:gridCol>
                <a:gridCol w="870857">
                  <a:extLst>
                    <a:ext uri="{9D8B030D-6E8A-4147-A177-3AD203B41FA5}">
                      <a16:colId xmlns:a16="http://schemas.microsoft.com/office/drawing/2014/main" val="20006"/>
                    </a:ext>
                  </a:extLst>
                </a:gridCol>
              </a:tblGrid>
              <a:tr h="324000">
                <a:tc>
                  <a:txBody>
                    <a:bodyPr/>
                    <a:lstStyle/>
                    <a:p>
                      <a:r>
                        <a:rPr lang="fi-FI" sz="1200" dirty="0"/>
                        <a:t>SAATU TULOS %</a:t>
                      </a:r>
                    </a:p>
                  </a:txBody>
                  <a:tcPr/>
                </a:tc>
                <a:tc gridSpan="6">
                  <a:txBody>
                    <a:bodyPr/>
                    <a:lstStyle/>
                    <a:p>
                      <a:pPr algn="ctr"/>
                      <a:r>
                        <a:rPr lang="fi-FI" sz="1200" dirty="0"/>
                        <a:t>RYHMÄN</a:t>
                      </a:r>
                      <a:r>
                        <a:rPr lang="fi-FI" sz="1200" baseline="0" dirty="0"/>
                        <a:t> SUURUUS N</a:t>
                      </a:r>
                      <a:endParaRPr lang="fi-FI" sz="1200" dirty="0"/>
                    </a:p>
                  </a:txBody>
                  <a:tcPr/>
                </a:tc>
                <a:tc hMerge="1">
                  <a:txBody>
                    <a:bodyPr/>
                    <a:lstStyle/>
                    <a:p>
                      <a:endParaRPr lang="fi-FI" sz="1400" dirty="0"/>
                    </a:p>
                  </a:txBody>
                  <a:tcPr/>
                </a:tc>
                <a:tc hMerge="1">
                  <a:txBody>
                    <a:bodyPr/>
                    <a:lstStyle/>
                    <a:p>
                      <a:endParaRPr lang="fi-FI" sz="1400" dirty="0"/>
                    </a:p>
                  </a:txBody>
                  <a:tcPr/>
                </a:tc>
                <a:tc hMerge="1">
                  <a:txBody>
                    <a:bodyPr/>
                    <a:lstStyle/>
                    <a:p>
                      <a:endParaRPr lang="fi-FI" sz="1400"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a16="http://schemas.microsoft.com/office/drawing/2014/main" val="10000"/>
                  </a:ext>
                </a:extLst>
              </a:tr>
              <a:tr h="252000">
                <a:tc>
                  <a:txBody>
                    <a:bodyPr/>
                    <a:lstStyle/>
                    <a:p>
                      <a:endParaRPr lang="fi-FI" sz="1100" dirty="0"/>
                    </a:p>
                  </a:txBody>
                  <a:tcPr/>
                </a:tc>
                <a:tc>
                  <a:txBody>
                    <a:bodyPr/>
                    <a:lstStyle/>
                    <a:p>
                      <a:pPr algn="ctr"/>
                      <a:r>
                        <a:rPr lang="fi-FI" sz="1100" dirty="0"/>
                        <a:t>100</a:t>
                      </a:r>
                    </a:p>
                  </a:txBody>
                  <a:tcPr/>
                </a:tc>
                <a:tc>
                  <a:txBody>
                    <a:bodyPr/>
                    <a:lstStyle/>
                    <a:p>
                      <a:pPr algn="ctr"/>
                      <a:r>
                        <a:rPr lang="fi-FI" sz="1100" dirty="0"/>
                        <a:t>200</a:t>
                      </a:r>
                    </a:p>
                  </a:txBody>
                  <a:tcPr/>
                </a:tc>
                <a:tc>
                  <a:txBody>
                    <a:bodyPr/>
                    <a:lstStyle/>
                    <a:p>
                      <a:pPr algn="ctr"/>
                      <a:r>
                        <a:rPr lang="fi-FI" sz="1100" dirty="0"/>
                        <a:t>300</a:t>
                      </a:r>
                    </a:p>
                  </a:txBody>
                  <a:tcPr/>
                </a:tc>
                <a:tc>
                  <a:txBody>
                    <a:bodyPr/>
                    <a:lstStyle/>
                    <a:p>
                      <a:pPr algn="ctr"/>
                      <a:r>
                        <a:rPr lang="fi-FI" sz="1100" dirty="0"/>
                        <a:t>500</a:t>
                      </a:r>
                    </a:p>
                  </a:txBody>
                  <a:tcPr/>
                </a:tc>
                <a:tc>
                  <a:txBody>
                    <a:bodyPr/>
                    <a:lstStyle/>
                    <a:p>
                      <a:pPr algn="ctr"/>
                      <a:r>
                        <a:rPr lang="fi-FI" sz="1100" dirty="0"/>
                        <a:t>1000</a:t>
                      </a:r>
                    </a:p>
                  </a:txBody>
                  <a:tcPr/>
                </a:tc>
                <a:tc>
                  <a:txBody>
                    <a:bodyPr/>
                    <a:lstStyle/>
                    <a:p>
                      <a:pPr algn="ctr"/>
                      <a:r>
                        <a:rPr lang="fi-FI" sz="1100" dirty="0"/>
                        <a:t>1500</a:t>
                      </a:r>
                    </a:p>
                  </a:txBody>
                  <a:tcPr/>
                </a:tc>
                <a:extLst>
                  <a:ext uri="{0D108BD9-81ED-4DB2-BD59-A6C34878D82A}">
                    <a16:rowId xmlns:a16="http://schemas.microsoft.com/office/drawing/2014/main" val="10001"/>
                  </a:ext>
                </a:extLst>
              </a:tr>
              <a:tr h="252000">
                <a:tc>
                  <a:txBody>
                    <a:bodyPr/>
                    <a:lstStyle/>
                    <a:p>
                      <a:r>
                        <a:rPr lang="fi-FI" sz="1050" dirty="0"/>
                        <a:t>10 % tai 90 %</a:t>
                      </a:r>
                    </a:p>
                  </a:txBody>
                  <a:tcPr/>
                </a:tc>
                <a:tc>
                  <a:txBody>
                    <a:bodyPr/>
                    <a:lstStyle/>
                    <a:p>
                      <a:pPr algn="ctr"/>
                      <a:r>
                        <a:rPr lang="fi-FI" sz="1050" u="sng" dirty="0"/>
                        <a:t>+</a:t>
                      </a:r>
                      <a:r>
                        <a:rPr lang="fi-FI" sz="1050" dirty="0"/>
                        <a:t>6.0</a:t>
                      </a:r>
                    </a:p>
                  </a:txBody>
                  <a:tcPr/>
                </a:tc>
                <a:tc>
                  <a:txBody>
                    <a:bodyPr/>
                    <a:lstStyle/>
                    <a:p>
                      <a:pPr algn="ctr"/>
                      <a:r>
                        <a:rPr lang="fi-FI" sz="1050" u="sng" dirty="0"/>
                        <a:t>+</a:t>
                      </a:r>
                      <a:r>
                        <a:rPr lang="fi-FI" sz="1050" u="none" dirty="0"/>
                        <a:t>4.3</a:t>
                      </a:r>
                      <a:endParaRPr lang="fi-FI" sz="1050" dirty="0"/>
                    </a:p>
                  </a:txBody>
                  <a:tcPr/>
                </a:tc>
                <a:tc>
                  <a:txBody>
                    <a:bodyPr/>
                    <a:lstStyle/>
                    <a:p>
                      <a:pPr algn="ctr"/>
                      <a:r>
                        <a:rPr lang="fi-FI" sz="1050" u="sng" dirty="0"/>
                        <a:t>+</a:t>
                      </a:r>
                      <a:r>
                        <a:rPr lang="fi-FI" sz="1050" u="none" dirty="0"/>
                        <a:t>3.5</a:t>
                      </a:r>
                      <a:endParaRPr lang="fi-FI" sz="1050" dirty="0"/>
                    </a:p>
                  </a:txBody>
                  <a:tcPr/>
                </a:tc>
                <a:tc>
                  <a:txBody>
                    <a:bodyPr/>
                    <a:lstStyle/>
                    <a:p>
                      <a:pPr algn="ctr"/>
                      <a:r>
                        <a:rPr lang="fi-FI" sz="1050" u="sng" dirty="0"/>
                        <a:t>+</a:t>
                      </a:r>
                      <a:r>
                        <a:rPr lang="fi-FI" sz="1050" u="none" dirty="0"/>
                        <a:t>2.7</a:t>
                      </a:r>
                      <a:endParaRPr lang="fi-FI" sz="1050" dirty="0"/>
                    </a:p>
                  </a:txBody>
                  <a:tcPr/>
                </a:tc>
                <a:tc>
                  <a:txBody>
                    <a:bodyPr/>
                    <a:lstStyle/>
                    <a:p>
                      <a:pPr algn="ctr"/>
                      <a:r>
                        <a:rPr lang="fi-FI" sz="1050" u="sng" dirty="0"/>
                        <a:t>+</a:t>
                      </a:r>
                      <a:r>
                        <a:rPr lang="fi-FI" sz="1050" u="none" dirty="0"/>
                        <a:t>1.9</a:t>
                      </a:r>
                      <a:endParaRPr lang="fi-FI" sz="1050" dirty="0"/>
                    </a:p>
                  </a:txBody>
                  <a:tcPr/>
                </a:tc>
                <a:tc>
                  <a:txBody>
                    <a:bodyPr/>
                    <a:lstStyle/>
                    <a:p>
                      <a:pPr algn="ctr"/>
                      <a:r>
                        <a:rPr lang="fi-FI" sz="1050" u="sng" dirty="0"/>
                        <a:t>+</a:t>
                      </a:r>
                      <a:r>
                        <a:rPr lang="fi-FI" sz="1050" u="none" dirty="0"/>
                        <a:t>1.6</a:t>
                      </a:r>
                      <a:endParaRPr lang="fi-FI" sz="1050" dirty="0"/>
                    </a:p>
                  </a:txBody>
                  <a:tcPr/>
                </a:tc>
                <a:extLst>
                  <a:ext uri="{0D108BD9-81ED-4DB2-BD59-A6C34878D82A}">
                    <a16:rowId xmlns:a16="http://schemas.microsoft.com/office/drawing/2014/main" val="10002"/>
                  </a:ext>
                </a:extLst>
              </a:tr>
              <a:tr h="252000">
                <a:tc>
                  <a:txBody>
                    <a:bodyPr/>
                    <a:lstStyle/>
                    <a:p>
                      <a:r>
                        <a:rPr lang="fi-FI" sz="1050" dirty="0"/>
                        <a:t>20 % tai 80 %</a:t>
                      </a:r>
                    </a:p>
                  </a:txBody>
                  <a:tcPr/>
                </a:tc>
                <a:tc>
                  <a:txBody>
                    <a:bodyPr/>
                    <a:lstStyle/>
                    <a:p>
                      <a:pPr algn="ctr"/>
                      <a:r>
                        <a:rPr lang="fi-FI" sz="1050" u="sng" dirty="0"/>
                        <a:t>+</a:t>
                      </a:r>
                      <a:r>
                        <a:rPr lang="fi-FI" sz="1050" u="none" dirty="0"/>
                        <a:t>8</a:t>
                      </a:r>
                      <a:r>
                        <a:rPr lang="fi-FI" sz="1050" dirty="0"/>
                        <a:t>.0</a:t>
                      </a:r>
                    </a:p>
                  </a:txBody>
                  <a:tcPr/>
                </a:tc>
                <a:tc>
                  <a:txBody>
                    <a:bodyPr/>
                    <a:lstStyle/>
                    <a:p>
                      <a:pPr algn="ctr"/>
                      <a:r>
                        <a:rPr lang="fi-FI" sz="1050" u="sng" dirty="0"/>
                        <a:t>+</a:t>
                      </a:r>
                      <a:r>
                        <a:rPr lang="fi-FI" sz="1050" u="none" dirty="0"/>
                        <a:t>5.7</a:t>
                      </a:r>
                      <a:endParaRPr lang="fi-FI" sz="1050" dirty="0"/>
                    </a:p>
                  </a:txBody>
                  <a:tcPr/>
                </a:tc>
                <a:tc>
                  <a:txBody>
                    <a:bodyPr/>
                    <a:lstStyle/>
                    <a:p>
                      <a:pPr algn="ctr"/>
                      <a:r>
                        <a:rPr lang="fi-FI" sz="1050" u="sng" dirty="0"/>
                        <a:t>+</a:t>
                      </a:r>
                      <a:r>
                        <a:rPr lang="fi-FI" sz="1050" u="none" dirty="0"/>
                        <a:t>4.6</a:t>
                      </a:r>
                      <a:endParaRPr lang="fi-FI" sz="1050" dirty="0"/>
                    </a:p>
                  </a:txBody>
                  <a:tcPr/>
                </a:tc>
                <a:tc>
                  <a:txBody>
                    <a:bodyPr/>
                    <a:lstStyle/>
                    <a:p>
                      <a:pPr algn="ctr"/>
                      <a:r>
                        <a:rPr lang="fi-FI" sz="1050" u="sng" dirty="0"/>
                        <a:t>+</a:t>
                      </a:r>
                      <a:r>
                        <a:rPr lang="fi-FI" sz="1050" u="none" dirty="0"/>
                        <a:t>3.6</a:t>
                      </a:r>
                      <a:endParaRPr lang="fi-FI" sz="1050" dirty="0"/>
                    </a:p>
                  </a:txBody>
                  <a:tcPr/>
                </a:tc>
                <a:tc>
                  <a:txBody>
                    <a:bodyPr/>
                    <a:lstStyle/>
                    <a:p>
                      <a:pPr algn="ctr"/>
                      <a:r>
                        <a:rPr lang="fi-FI" sz="1050" u="sng" dirty="0"/>
                        <a:t>+</a:t>
                      </a:r>
                      <a:r>
                        <a:rPr lang="fi-FI" sz="1050" u="none" dirty="0"/>
                        <a:t>2.5</a:t>
                      </a:r>
                      <a:endParaRPr lang="fi-FI" sz="1050" dirty="0"/>
                    </a:p>
                  </a:txBody>
                  <a:tcPr/>
                </a:tc>
                <a:tc>
                  <a:txBody>
                    <a:bodyPr/>
                    <a:lstStyle/>
                    <a:p>
                      <a:pPr algn="ctr"/>
                      <a:r>
                        <a:rPr lang="fi-FI" sz="1050" u="sng" dirty="0"/>
                        <a:t>+</a:t>
                      </a:r>
                      <a:r>
                        <a:rPr lang="fi-FI" sz="1050" u="none" dirty="0"/>
                        <a:t>2.1</a:t>
                      </a:r>
                      <a:endParaRPr lang="fi-FI" sz="1050" dirty="0"/>
                    </a:p>
                  </a:txBody>
                  <a:tcPr/>
                </a:tc>
                <a:extLst>
                  <a:ext uri="{0D108BD9-81ED-4DB2-BD59-A6C34878D82A}">
                    <a16:rowId xmlns:a16="http://schemas.microsoft.com/office/drawing/2014/main" val="10003"/>
                  </a:ext>
                </a:extLst>
              </a:tr>
              <a:tr h="252000">
                <a:tc>
                  <a:txBody>
                    <a:bodyPr/>
                    <a:lstStyle/>
                    <a:p>
                      <a:r>
                        <a:rPr lang="fi-FI" sz="1050" dirty="0"/>
                        <a:t>30 % tai 70 %</a:t>
                      </a:r>
                    </a:p>
                  </a:txBody>
                  <a:tcPr/>
                </a:tc>
                <a:tc>
                  <a:txBody>
                    <a:bodyPr/>
                    <a:lstStyle/>
                    <a:p>
                      <a:pPr algn="ctr"/>
                      <a:r>
                        <a:rPr lang="fi-FI" sz="1050" u="sng" dirty="0"/>
                        <a:t>+</a:t>
                      </a:r>
                      <a:r>
                        <a:rPr lang="fi-FI" sz="1050" u="none" dirty="0"/>
                        <a:t>9</a:t>
                      </a:r>
                      <a:r>
                        <a:rPr lang="fi-FI" sz="1050" dirty="0"/>
                        <a:t>.2</a:t>
                      </a:r>
                    </a:p>
                  </a:txBody>
                  <a:tcPr/>
                </a:tc>
                <a:tc>
                  <a:txBody>
                    <a:bodyPr/>
                    <a:lstStyle/>
                    <a:p>
                      <a:pPr algn="ctr"/>
                      <a:r>
                        <a:rPr lang="fi-FI" sz="1050" u="sng" dirty="0"/>
                        <a:t>+</a:t>
                      </a:r>
                      <a:r>
                        <a:rPr lang="fi-FI" sz="1050" u="none" dirty="0"/>
                        <a:t>6.5</a:t>
                      </a:r>
                      <a:endParaRPr lang="fi-FI" sz="1050" dirty="0"/>
                    </a:p>
                  </a:txBody>
                  <a:tcPr/>
                </a:tc>
                <a:tc>
                  <a:txBody>
                    <a:bodyPr/>
                    <a:lstStyle/>
                    <a:p>
                      <a:pPr algn="ctr"/>
                      <a:r>
                        <a:rPr lang="fi-FI" sz="1050" u="sng" dirty="0"/>
                        <a:t>+</a:t>
                      </a:r>
                      <a:r>
                        <a:rPr lang="fi-FI" sz="1050" u="none" dirty="0"/>
                        <a:t>5.3</a:t>
                      </a:r>
                      <a:endParaRPr lang="fi-FI" sz="1050" dirty="0"/>
                    </a:p>
                  </a:txBody>
                  <a:tcPr/>
                </a:tc>
                <a:tc>
                  <a:txBody>
                    <a:bodyPr/>
                    <a:lstStyle/>
                    <a:p>
                      <a:pPr algn="ctr"/>
                      <a:r>
                        <a:rPr lang="fi-FI" sz="1050" u="sng" dirty="0"/>
                        <a:t>+</a:t>
                      </a:r>
                      <a:r>
                        <a:rPr lang="fi-FI" sz="1050" u="none" dirty="0"/>
                        <a:t>4.1</a:t>
                      </a:r>
                      <a:endParaRPr lang="fi-FI" sz="1050" dirty="0"/>
                    </a:p>
                  </a:txBody>
                  <a:tcPr/>
                </a:tc>
                <a:tc>
                  <a:txBody>
                    <a:bodyPr/>
                    <a:lstStyle/>
                    <a:p>
                      <a:pPr algn="ctr"/>
                      <a:r>
                        <a:rPr lang="fi-FI" sz="1050" u="sng" dirty="0"/>
                        <a:t>+</a:t>
                      </a:r>
                      <a:r>
                        <a:rPr lang="fi-FI" sz="1050" u="none" dirty="0"/>
                        <a:t>2.9</a:t>
                      </a:r>
                      <a:endParaRPr lang="fi-FI" sz="1050" dirty="0"/>
                    </a:p>
                  </a:txBody>
                  <a:tcPr/>
                </a:tc>
                <a:tc>
                  <a:txBody>
                    <a:bodyPr/>
                    <a:lstStyle/>
                    <a:p>
                      <a:pPr algn="ctr"/>
                      <a:r>
                        <a:rPr lang="fi-FI" sz="1050" u="sng" dirty="0"/>
                        <a:t>+</a:t>
                      </a:r>
                      <a:r>
                        <a:rPr lang="fi-FI" sz="1050" u="none" dirty="0"/>
                        <a:t>2.4</a:t>
                      </a:r>
                      <a:endParaRPr lang="fi-FI" sz="1050" dirty="0"/>
                    </a:p>
                  </a:txBody>
                  <a:tcPr/>
                </a:tc>
                <a:extLst>
                  <a:ext uri="{0D108BD9-81ED-4DB2-BD59-A6C34878D82A}">
                    <a16:rowId xmlns:a16="http://schemas.microsoft.com/office/drawing/2014/main" val="10004"/>
                  </a:ext>
                </a:extLst>
              </a:tr>
              <a:tr h="252000">
                <a:tc>
                  <a:txBody>
                    <a:bodyPr/>
                    <a:lstStyle/>
                    <a:p>
                      <a:r>
                        <a:rPr lang="fi-FI" sz="1050" dirty="0"/>
                        <a:t>40 % tai 60 %</a:t>
                      </a:r>
                    </a:p>
                  </a:txBody>
                  <a:tcPr/>
                </a:tc>
                <a:tc>
                  <a:txBody>
                    <a:bodyPr/>
                    <a:lstStyle/>
                    <a:p>
                      <a:pPr algn="ctr"/>
                      <a:r>
                        <a:rPr lang="fi-FI" sz="1050" u="sng" dirty="0"/>
                        <a:t>+</a:t>
                      </a:r>
                      <a:r>
                        <a:rPr lang="fi-FI" sz="1050" u="none" dirty="0"/>
                        <a:t>9</a:t>
                      </a:r>
                      <a:r>
                        <a:rPr lang="fi-FI" sz="1050" dirty="0"/>
                        <a:t>.8</a:t>
                      </a:r>
                    </a:p>
                  </a:txBody>
                  <a:tcPr/>
                </a:tc>
                <a:tc>
                  <a:txBody>
                    <a:bodyPr/>
                    <a:lstStyle/>
                    <a:p>
                      <a:pPr algn="ctr"/>
                      <a:r>
                        <a:rPr lang="fi-FI" sz="1050" u="sng" dirty="0"/>
                        <a:t>+</a:t>
                      </a:r>
                      <a:r>
                        <a:rPr lang="fi-FI" sz="1050" u="none" dirty="0"/>
                        <a:t>7.0</a:t>
                      </a:r>
                      <a:endParaRPr lang="fi-FI" sz="1050" dirty="0"/>
                    </a:p>
                  </a:txBody>
                  <a:tcPr/>
                </a:tc>
                <a:tc>
                  <a:txBody>
                    <a:bodyPr/>
                    <a:lstStyle/>
                    <a:p>
                      <a:pPr algn="ctr"/>
                      <a:r>
                        <a:rPr lang="fi-FI" sz="1050" u="sng" dirty="0"/>
                        <a:t>+</a:t>
                      </a:r>
                      <a:r>
                        <a:rPr lang="fi-FI" sz="1050" u="none" dirty="0"/>
                        <a:t>5.7</a:t>
                      </a:r>
                      <a:endParaRPr lang="fi-FI" sz="1050" dirty="0"/>
                    </a:p>
                  </a:txBody>
                  <a:tcPr/>
                </a:tc>
                <a:tc>
                  <a:txBody>
                    <a:bodyPr/>
                    <a:lstStyle/>
                    <a:p>
                      <a:pPr algn="ctr"/>
                      <a:r>
                        <a:rPr lang="fi-FI" sz="1050" u="sng" dirty="0"/>
                        <a:t>+</a:t>
                      </a:r>
                      <a:r>
                        <a:rPr lang="fi-FI" sz="1050" u="none" dirty="0"/>
                        <a:t>4.4</a:t>
                      </a:r>
                      <a:endParaRPr lang="fi-FI" sz="1050" dirty="0"/>
                    </a:p>
                  </a:txBody>
                  <a:tcPr/>
                </a:tc>
                <a:tc>
                  <a:txBody>
                    <a:bodyPr/>
                    <a:lstStyle/>
                    <a:p>
                      <a:pPr algn="ctr"/>
                      <a:r>
                        <a:rPr lang="fi-FI" sz="1050" u="sng" dirty="0"/>
                        <a:t>+</a:t>
                      </a:r>
                      <a:r>
                        <a:rPr lang="fi-FI" sz="1050" u="none" dirty="0"/>
                        <a:t>3.1</a:t>
                      </a:r>
                      <a:endParaRPr lang="fi-FI" sz="1050" dirty="0"/>
                    </a:p>
                  </a:txBody>
                  <a:tcPr/>
                </a:tc>
                <a:tc>
                  <a:txBody>
                    <a:bodyPr/>
                    <a:lstStyle/>
                    <a:p>
                      <a:pPr algn="ctr"/>
                      <a:r>
                        <a:rPr lang="fi-FI" sz="1050" u="sng" dirty="0"/>
                        <a:t>+</a:t>
                      </a:r>
                      <a:r>
                        <a:rPr lang="fi-FI" sz="1050" u="none" dirty="0"/>
                        <a:t>2.6</a:t>
                      </a:r>
                      <a:endParaRPr lang="fi-FI" sz="1050" dirty="0"/>
                    </a:p>
                  </a:txBody>
                  <a:tcPr/>
                </a:tc>
                <a:extLst>
                  <a:ext uri="{0D108BD9-81ED-4DB2-BD59-A6C34878D82A}">
                    <a16:rowId xmlns:a16="http://schemas.microsoft.com/office/drawing/2014/main" val="10005"/>
                  </a:ext>
                </a:extLst>
              </a:tr>
              <a:tr h="252000">
                <a:tc>
                  <a:txBody>
                    <a:bodyPr/>
                    <a:lstStyle/>
                    <a:p>
                      <a:r>
                        <a:rPr lang="fi-FI" sz="1050" dirty="0"/>
                        <a:t>50 %</a:t>
                      </a:r>
                    </a:p>
                  </a:txBody>
                  <a:tcPr/>
                </a:tc>
                <a:tc>
                  <a:txBody>
                    <a:bodyPr/>
                    <a:lstStyle/>
                    <a:p>
                      <a:pPr algn="ctr"/>
                      <a:r>
                        <a:rPr lang="fi-FI" sz="1050" u="sng" dirty="0"/>
                        <a:t>+</a:t>
                      </a:r>
                      <a:r>
                        <a:rPr lang="fi-FI" sz="1050" u="none" dirty="0"/>
                        <a:t>10</a:t>
                      </a:r>
                      <a:r>
                        <a:rPr lang="fi-FI" sz="1050" dirty="0"/>
                        <a:t>.0</a:t>
                      </a:r>
                    </a:p>
                  </a:txBody>
                  <a:tcPr/>
                </a:tc>
                <a:tc>
                  <a:txBody>
                    <a:bodyPr/>
                    <a:lstStyle/>
                    <a:p>
                      <a:pPr algn="ctr"/>
                      <a:r>
                        <a:rPr lang="fi-FI" sz="1050" u="sng" dirty="0"/>
                        <a:t>+</a:t>
                      </a:r>
                      <a:r>
                        <a:rPr lang="fi-FI" sz="1050" u="none" dirty="0"/>
                        <a:t>7.1</a:t>
                      </a:r>
                      <a:endParaRPr lang="fi-FI" sz="1050" dirty="0"/>
                    </a:p>
                  </a:txBody>
                  <a:tcPr/>
                </a:tc>
                <a:tc>
                  <a:txBody>
                    <a:bodyPr/>
                    <a:lstStyle/>
                    <a:p>
                      <a:pPr algn="ctr"/>
                      <a:r>
                        <a:rPr lang="fi-FI" sz="1050" u="sng" dirty="0"/>
                        <a:t>+</a:t>
                      </a:r>
                      <a:r>
                        <a:rPr lang="fi-FI" sz="1050" u="none" dirty="0"/>
                        <a:t>5.8</a:t>
                      </a:r>
                      <a:endParaRPr lang="fi-FI" sz="1050" dirty="0"/>
                    </a:p>
                  </a:txBody>
                  <a:tcPr/>
                </a:tc>
                <a:tc>
                  <a:txBody>
                    <a:bodyPr/>
                    <a:lstStyle/>
                    <a:p>
                      <a:pPr algn="ctr"/>
                      <a:r>
                        <a:rPr lang="fi-FI" sz="1050" u="sng" dirty="0"/>
                        <a:t>+</a:t>
                      </a:r>
                      <a:r>
                        <a:rPr lang="fi-FI" sz="1050" u="none" dirty="0"/>
                        <a:t>4.5</a:t>
                      </a:r>
                      <a:endParaRPr lang="fi-FI" sz="1050" dirty="0"/>
                    </a:p>
                  </a:txBody>
                  <a:tcPr/>
                </a:tc>
                <a:tc>
                  <a:txBody>
                    <a:bodyPr/>
                    <a:lstStyle/>
                    <a:p>
                      <a:pPr algn="ctr"/>
                      <a:r>
                        <a:rPr lang="fi-FI" sz="1050" u="sng" dirty="0"/>
                        <a:t>+</a:t>
                      </a:r>
                      <a:r>
                        <a:rPr lang="fi-FI" sz="1050" u="none" dirty="0"/>
                        <a:t>3.2</a:t>
                      </a:r>
                      <a:endParaRPr lang="fi-FI" sz="1050" dirty="0"/>
                    </a:p>
                  </a:txBody>
                  <a:tcPr/>
                </a:tc>
                <a:tc>
                  <a:txBody>
                    <a:bodyPr/>
                    <a:lstStyle/>
                    <a:p>
                      <a:pPr algn="ctr"/>
                      <a:r>
                        <a:rPr lang="fi-FI" sz="1050" u="sng" dirty="0"/>
                        <a:t>+</a:t>
                      </a:r>
                      <a:r>
                        <a:rPr lang="fi-FI" sz="1050" u="none" dirty="0"/>
                        <a:t>2.7</a:t>
                      </a:r>
                      <a:endParaRPr lang="fi-FI" sz="1050" dirty="0"/>
                    </a:p>
                  </a:txBody>
                  <a:tcPr/>
                </a:tc>
                <a:extLst>
                  <a:ext uri="{0D108BD9-81ED-4DB2-BD59-A6C34878D82A}">
                    <a16:rowId xmlns:a16="http://schemas.microsoft.com/office/drawing/2014/main" val="10006"/>
                  </a:ext>
                </a:extLst>
              </a:tr>
            </a:tbl>
          </a:graphicData>
        </a:graphic>
      </p:graphicFrame>
      <p:sp>
        <p:nvSpPr>
          <p:cNvPr id="3" name="Slide Number Placeholder 2">
            <a:extLst>
              <a:ext uri="{FF2B5EF4-FFF2-40B4-BE49-F238E27FC236}">
                <a16:creationId xmlns:a16="http://schemas.microsoft.com/office/drawing/2014/main" id="{E4F9A30B-709F-02AE-2EA0-5B7D8D072B52}"/>
              </a:ext>
            </a:extLst>
          </p:cNvPr>
          <p:cNvSpPr>
            <a:spLocks noGrp="1"/>
          </p:cNvSpPr>
          <p:nvPr>
            <p:ph type="sldNum" sz="quarter" idx="4"/>
          </p:nvPr>
        </p:nvSpPr>
        <p:spPr/>
        <p:txBody>
          <a:bodyPr/>
          <a:lstStyle/>
          <a:p>
            <a:fld id="{4034BEE3-566C-4068-A777-C3A4762E861B}" type="slidenum">
              <a:rPr lang="en-GB" smtClean="0"/>
              <a:pPr/>
              <a:t>19</a:t>
            </a:fld>
            <a:endParaRPr lang="en-GB" dirty="0"/>
          </a:p>
        </p:txBody>
      </p:sp>
      <p:sp>
        <p:nvSpPr>
          <p:cNvPr id="6" name="Content Placeholder 8">
            <a:extLst>
              <a:ext uri="{FF2B5EF4-FFF2-40B4-BE49-F238E27FC236}">
                <a16:creationId xmlns:a16="http://schemas.microsoft.com/office/drawing/2014/main" id="{919EBD4E-0846-EDF4-51A5-F5BD45045C3D}"/>
              </a:ext>
            </a:extLst>
          </p:cNvPr>
          <p:cNvSpPr>
            <a:spLocks noGrp="1"/>
          </p:cNvSpPr>
          <p:nvPr>
            <p:ph type="body" sz="quarter" idx="18"/>
          </p:nvPr>
        </p:nvSpPr>
        <p:spPr>
          <a:xfrm>
            <a:off x="6141720" y="6393509"/>
            <a:ext cx="4670778" cy="197792"/>
          </a:xfrm>
        </p:spPr>
        <p:txBody>
          <a:bodyPr/>
          <a:lstStyle/>
          <a:p>
            <a:pPr>
              <a:lnSpc>
                <a:spcPct val="150000"/>
              </a:lnSpc>
              <a:spcBef>
                <a:spcPts val="384"/>
              </a:spcBef>
            </a:pPr>
            <a:r>
              <a:rPr lang="fi-FI" sz="800" dirty="0"/>
              <a:t>Mielipiteet ydinvoimasta 2024, tutkimus C451000968</a:t>
            </a:r>
          </a:p>
        </p:txBody>
      </p:sp>
    </p:spTree>
    <p:extLst>
      <p:ext uri="{BB962C8B-B14F-4D97-AF65-F5344CB8AC3E}">
        <p14:creationId xmlns:p14="http://schemas.microsoft.com/office/powerpoint/2010/main" val="131574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129016725"/>
              </p:ext>
            </p:extLst>
          </p:nvPr>
        </p:nvGraphicFramePr>
        <p:xfrm>
          <a:off x="360363" y="1708150"/>
          <a:ext cx="11466511" cy="2654427"/>
        </p:xfrm>
        <a:graphic>
          <a:graphicData uri="http://schemas.openxmlformats.org/drawingml/2006/table">
            <a:tbl>
              <a:tblPr firstRow="1" bandRow="1">
                <a:tableStyleId>{5C22544A-7EE6-4342-B048-85BDC9FD1C3A}</a:tableStyleId>
              </a:tblPr>
              <a:tblGrid>
                <a:gridCol w="1031986">
                  <a:extLst>
                    <a:ext uri="{9D8B030D-6E8A-4147-A177-3AD203B41FA5}">
                      <a16:colId xmlns:a16="http://schemas.microsoft.com/office/drawing/2014/main" val="20000"/>
                    </a:ext>
                  </a:extLst>
                </a:gridCol>
                <a:gridCol w="8714549">
                  <a:extLst>
                    <a:ext uri="{9D8B030D-6E8A-4147-A177-3AD203B41FA5}">
                      <a16:colId xmlns:a16="http://schemas.microsoft.com/office/drawing/2014/main" val="20001"/>
                    </a:ext>
                  </a:extLst>
                </a:gridCol>
                <a:gridCol w="1261316">
                  <a:extLst>
                    <a:ext uri="{9D8B030D-6E8A-4147-A177-3AD203B41FA5}">
                      <a16:colId xmlns:a16="http://schemas.microsoft.com/office/drawing/2014/main" val="20002"/>
                    </a:ext>
                  </a:extLst>
                </a:gridCol>
                <a:gridCol w="458660">
                  <a:extLst>
                    <a:ext uri="{9D8B030D-6E8A-4147-A177-3AD203B41FA5}">
                      <a16:colId xmlns:a16="http://schemas.microsoft.com/office/drawing/2014/main" val="20003"/>
                    </a:ext>
                  </a:extLst>
                </a:gridCol>
              </a:tblGrid>
              <a:tr h="0">
                <a:tc>
                  <a:txBody>
                    <a:bodyPr/>
                    <a:lstStyle/>
                    <a:p>
                      <a:pPr algn="l"/>
                      <a:r>
                        <a:rPr lang="fi-FI" sz="1600" b="0" dirty="0">
                          <a:solidFill>
                            <a:srgbClr val="717171"/>
                          </a:solidFill>
                        </a:rPr>
                        <a:t>1</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r>
                        <a:rPr lang="fi-FI" sz="1600" b="0">
                          <a:solidFill>
                            <a:srgbClr val="717171"/>
                          </a:solidFill>
                        </a:rPr>
                        <a:t>Aineiston rakenne</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r"/>
                      <a:r>
                        <a:rPr lang="fi-FI" sz="1600" b="0">
                          <a:solidFill>
                            <a:srgbClr val="717171"/>
                          </a:solidFill>
                        </a:rPr>
                        <a:t>3</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endParaRPr lang="fi-FI" sz="1600" b="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extLst>
                  <a:ext uri="{0D108BD9-81ED-4DB2-BD59-A6C34878D82A}">
                    <a16:rowId xmlns:a16="http://schemas.microsoft.com/office/drawing/2014/main" val="10000"/>
                  </a:ext>
                </a:extLst>
              </a:tr>
              <a:tr h="0">
                <a:tc>
                  <a:txBody>
                    <a:bodyPr/>
                    <a:lstStyle/>
                    <a:p>
                      <a:pPr algn="l"/>
                      <a:r>
                        <a:rPr lang="fi-FI" sz="1600" b="0">
                          <a:solidFill>
                            <a:srgbClr val="717171"/>
                          </a:solidFill>
                        </a:rPr>
                        <a:t>2</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r>
                        <a:rPr lang="fi-FI" sz="1600" b="0">
                          <a:solidFill>
                            <a:srgbClr val="717171"/>
                          </a:solidFill>
                        </a:rPr>
                        <a:t>Tutkimustulokset</a:t>
                      </a:r>
                    </a:p>
                    <a:p>
                      <a:pPr algn="l"/>
                      <a:r>
                        <a:rPr lang="fi-FI" sz="1600" b="0">
                          <a:solidFill>
                            <a:srgbClr val="717171"/>
                          </a:solidFill>
                        </a:rPr>
                        <a:t>Yleissuhtautuminen ydinvoimaan energianlähteenä</a:t>
                      </a:r>
                    </a:p>
                    <a:p>
                      <a:pPr algn="l"/>
                      <a:r>
                        <a:rPr lang="fi-FI" sz="1600" b="0">
                          <a:solidFill>
                            <a:srgbClr val="717171"/>
                          </a:solidFill>
                        </a:rPr>
                        <a:t>Ydinvoiman hyväksyminen ilmastomuutoksen torjuntakeinona</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r"/>
                      <a:r>
                        <a:rPr lang="fi-FI" sz="1600" b="0" dirty="0">
                          <a:solidFill>
                            <a:srgbClr val="717171"/>
                          </a:solidFill>
                        </a:rPr>
                        <a:t>5</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endParaRPr lang="fi-FI" sz="1600" b="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extLst>
                  <a:ext uri="{0D108BD9-81ED-4DB2-BD59-A6C34878D82A}">
                    <a16:rowId xmlns:a16="http://schemas.microsoft.com/office/drawing/2014/main" val="10001"/>
                  </a:ext>
                </a:extLst>
              </a:tr>
              <a:tr h="0">
                <a:tc>
                  <a:txBody>
                    <a:bodyPr/>
                    <a:lstStyle/>
                    <a:p>
                      <a:pPr algn="l"/>
                      <a:r>
                        <a:rPr lang="fi-FI" sz="1600" b="0">
                          <a:solidFill>
                            <a:srgbClr val="717171"/>
                          </a:solidFill>
                        </a:rPr>
                        <a:t>3</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r>
                        <a:rPr lang="fi-FI" sz="1600" b="0">
                          <a:solidFill>
                            <a:srgbClr val="717171"/>
                          </a:solidFill>
                        </a:rPr>
                        <a:t>Liitteet</a:t>
                      </a:r>
                    </a:p>
                    <a:p>
                      <a:pPr algn="l"/>
                      <a:r>
                        <a:rPr lang="fi-FI" sz="1600" b="0">
                          <a:solidFill>
                            <a:srgbClr val="717171"/>
                          </a:solidFill>
                        </a:rPr>
                        <a:t>Tutkimuksen toteutus</a:t>
                      </a:r>
                    </a:p>
                    <a:p>
                      <a:pPr algn="l"/>
                      <a:r>
                        <a:rPr lang="fi-FI" sz="1600" b="0">
                          <a:solidFill>
                            <a:srgbClr val="717171"/>
                          </a:solidFill>
                        </a:rPr>
                        <a:t>Raporttien julkaisu</a:t>
                      </a:r>
                    </a:p>
                    <a:p>
                      <a:pPr algn="l"/>
                      <a:r>
                        <a:rPr lang="fi-FI" sz="1600" b="0">
                          <a:solidFill>
                            <a:srgbClr val="717171"/>
                          </a:solidFill>
                        </a:rPr>
                        <a:t>Kysymykset lomakkeella </a:t>
                      </a:r>
                    </a:p>
                    <a:p>
                      <a:pPr algn="l"/>
                      <a:r>
                        <a:rPr lang="fi-FI" sz="1600" b="0">
                          <a:solidFill>
                            <a:srgbClr val="717171"/>
                          </a:solidFill>
                        </a:rPr>
                        <a:t>Tulosten tilastolliset luottamusvälit	</a:t>
                      </a:r>
                    </a:p>
                    <a:p>
                      <a:pPr algn="l"/>
                      <a:endParaRPr lang="fi-FI" sz="1600" b="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r"/>
                      <a:r>
                        <a:rPr lang="fi-FI" sz="1600" b="0" dirty="0">
                          <a:solidFill>
                            <a:srgbClr val="717171"/>
                          </a:solidFill>
                        </a:rPr>
                        <a:t>16</a:t>
                      </a: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tc>
                  <a:txBody>
                    <a:bodyPr/>
                    <a:lstStyle/>
                    <a:p>
                      <a:pPr algn="l"/>
                      <a:endParaRPr lang="fi-FI" sz="1600" b="0" dirty="0">
                        <a:solidFill>
                          <a:srgbClr val="717171"/>
                        </a:solidFill>
                      </a:endParaRPr>
                    </a:p>
                  </a:txBody>
                  <a:tcPr marL="0" marR="0" marT="0" marB="72009">
                    <a:lnL w="0" cmpd="sng">
                      <a:solidFill>
                        <a:schemeClr val="lt1"/>
                      </a:solidFill>
                    </a:lnL>
                    <a:lnR w="0" cmpd="sng">
                      <a:solidFill>
                        <a:schemeClr val="lt1"/>
                      </a:solidFill>
                    </a:lnR>
                    <a:lnT w="0" cmpd="sng">
                      <a:solidFill>
                        <a:schemeClr val="lt1"/>
                      </a:solidFill>
                    </a:lnT>
                    <a:lnB w="0" cmpd="sng">
                      <a:solidFill>
                        <a:schemeClr val="lt1"/>
                      </a:solidFill>
                    </a:lnB>
                    <a:noFill/>
                  </a:tcPr>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p:txBody>
          <a:bodyPr/>
          <a:lstStyle/>
          <a:p>
            <a:r>
              <a:rPr lang="fi-FI" dirty="0"/>
              <a:t>Sisällys</a:t>
            </a:r>
          </a:p>
        </p:txBody>
      </p:sp>
      <p:sp>
        <p:nvSpPr>
          <p:cNvPr id="5" name="Text Placeholder 4"/>
          <p:cNvSpPr>
            <a:spLocks noGrp="1"/>
          </p:cNvSpPr>
          <p:nvPr>
            <p:ph type="body" sz="quarter" idx="18"/>
          </p:nvPr>
        </p:nvSpPr>
        <p:spPr/>
        <p:txBody>
          <a:bodyPr/>
          <a:lstStyle/>
          <a:p>
            <a:r>
              <a:rPr lang="fi-FI" dirty="0"/>
              <a:t>Mielipiteet ydinvoimasta 2024, tutkimus C451000968</a:t>
            </a:r>
          </a:p>
        </p:txBody>
      </p:sp>
      <p:sp>
        <p:nvSpPr>
          <p:cNvPr id="4" name="Slide Number Placeholder 3">
            <a:extLst>
              <a:ext uri="{FF2B5EF4-FFF2-40B4-BE49-F238E27FC236}">
                <a16:creationId xmlns:a16="http://schemas.microsoft.com/office/drawing/2014/main" id="{1501BEEE-BCA6-7DEB-D319-756885C1BE5D}"/>
              </a:ext>
            </a:extLst>
          </p:cNvPr>
          <p:cNvSpPr>
            <a:spLocks noGrp="1"/>
          </p:cNvSpPr>
          <p:nvPr>
            <p:ph type="sldNum" sz="quarter" idx="4"/>
          </p:nvPr>
        </p:nvSpPr>
        <p:spPr/>
        <p:txBody>
          <a:bodyPr/>
          <a:lstStyle/>
          <a:p>
            <a:fld id="{4034BEE3-566C-4068-A777-C3A4762E861B}" type="slidenum">
              <a:rPr lang="en-GB" smtClean="0"/>
              <a:pPr/>
              <a:t>2</a:t>
            </a:fld>
            <a:endParaRPr lang="en-GB" dirty="0"/>
          </a:p>
        </p:txBody>
      </p:sp>
    </p:spTree>
    <p:custDataLst>
      <p:tags r:id="rId1"/>
    </p:custDataLst>
    <p:extLst>
      <p:ext uri="{BB962C8B-B14F-4D97-AF65-F5344CB8AC3E}">
        <p14:creationId xmlns:p14="http://schemas.microsoft.com/office/powerpoint/2010/main" val="8527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fi-FI" sz="1200" dirty="0"/>
              <a:t>Samaa luottamusvälitaulukkoa voi käyttää myös kääntäen valittaessa tietyn varmuuden takaavan otoksen kokoa.  Jos halutaan esim. luottamusväli </a:t>
            </a:r>
            <a:r>
              <a:rPr lang="fi-FI" sz="1200" u="sng" dirty="0"/>
              <a:t>+</a:t>
            </a:r>
            <a:r>
              <a:rPr lang="fi-FI" sz="1200" dirty="0"/>
              <a:t> 5 % pienemmäksi, on  valittava sellainen otoskoko, että sen puitteissa tarkasteltavan ryhmän suuruudeksi tulee noin 500.</a:t>
            </a:r>
            <a:endParaRPr lang="en-US" sz="1200" dirty="0"/>
          </a:p>
          <a:p>
            <a:endParaRPr lang="en-US" sz="1200" dirty="0"/>
          </a:p>
          <a:p>
            <a:r>
              <a:rPr lang="fi-FI" sz="1200" dirty="0"/>
              <a:t>Kun tehtävänä on verrata toisiinsa kahden otoksen tai ryhmän tulosta, on luottamusväliä arvioitaessa muistettava, että molemmilla tuloksilla on epävarmuusalueensa.  Yhdistetyn luottamusvälin leveys on likimäärin yhtä suuri kuin pienemmän otoksen luottamusväli kaksinkertaisena.  Verrattaessa toisiinsa 500 tai 1000 henkilön otoksen luottamusväli olisi 50 %:n tulokselle </a:t>
            </a:r>
            <a:r>
              <a:rPr lang="fi-FI" sz="1200" u="sng" dirty="0"/>
              <a:t>+</a:t>
            </a:r>
            <a:r>
              <a:rPr lang="fi-FI" sz="1200" dirty="0"/>
              <a:t> 9 %.</a:t>
            </a:r>
            <a:endParaRPr lang="en-US" sz="1200" dirty="0"/>
          </a:p>
          <a:p>
            <a:pPr>
              <a:spcBef>
                <a:spcPts val="384"/>
              </a:spcBef>
            </a:pPr>
            <a:endParaRPr lang="en-GB" dirty="0"/>
          </a:p>
        </p:txBody>
      </p:sp>
      <p:sp>
        <p:nvSpPr>
          <p:cNvPr id="8" name="Title 7"/>
          <p:cNvSpPr>
            <a:spLocks noGrp="1"/>
          </p:cNvSpPr>
          <p:nvPr>
            <p:ph type="title"/>
          </p:nvPr>
        </p:nvSpPr>
        <p:spPr/>
        <p:txBody>
          <a:bodyPr/>
          <a:lstStyle/>
          <a:p>
            <a:r>
              <a:rPr lang="da-DK" dirty="0"/>
              <a:t>Tulosten tilastolliset luottamusvälit</a:t>
            </a:r>
          </a:p>
        </p:txBody>
      </p:sp>
      <p:sp>
        <p:nvSpPr>
          <p:cNvPr id="4" name="Slide Number Placeholder 3">
            <a:extLst>
              <a:ext uri="{FF2B5EF4-FFF2-40B4-BE49-F238E27FC236}">
                <a16:creationId xmlns:a16="http://schemas.microsoft.com/office/drawing/2014/main" id="{C6BE24A1-F3E8-8477-D90E-49BCEC8E2DC9}"/>
              </a:ext>
            </a:extLst>
          </p:cNvPr>
          <p:cNvSpPr>
            <a:spLocks noGrp="1"/>
          </p:cNvSpPr>
          <p:nvPr>
            <p:ph type="sldNum" sz="quarter" idx="4"/>
          </p:nvPr>
        </p:nvSpPr>
        <p:spPr/>
        <p:txBody>
          <a:bodyPr/>
          <a:lstStyle/>
          <a:p>
            <a:fld id="{4034BEE3-566C-4068-A777-C3A4762E861B}" type="slidenum">
              <a:rPr lang="en-GB" smtClean="0"/>
              <a:pPr/>
              <a:t>20</a:t>
            </a:fld>
            <a:endParaRPr lang="en-GB" dirty="0"/>
          </a:p>
        </p:txBody>
      </p:sp>
      <p:sp>
        <p:nvSpPr>
          <p:cNvPr id="11" name="Content Placeholder 8">
            <a:extLst>
              <a:ext uri="{FF2B5EF4-FFF2-40B4-BE49-F238E27FC236}">
                <a16:creationId xmlns:a16="http://schemas.microsoft.com/office/drawing/2014/main" id="{5107BEE2-3FFC-AA5D-6EBD-0CE75F7E979F}"/>
              </a:ext>
            </a:extLst>
          </p:cNvPr>
          <p:cNvSpPr>
            <a:spLocks noGrp="1"/>
          </p:cNvSpPr>
          <p:nvPr>
            <p:ph type="body" sz="quarter" idx="18"/>
          </p:nvPr>
        </p:nvSpPr>
        <p:spPr>
          <a:xfrm>
            <a:off x="6096000" y="6392863"/>
            <a:ext cx="4670425" cy="198437"/>
          </a:xfrm>
        </p:spPr>
        <p:txBody>
          <a:bodyPr/>
          <a:lstStyle/>
          <a:p>
            <a:pPr>
              <a:lnSpc>
                <a:spcPct val="150000"/>
              </a:lnSpc>
              <a:spcBef>
                <a:spcPts val="384"/>
              </a:spcBef>
            </a:pPr>
            <a:r>
              <a:rPr lang="fi-FI" sz="800" dirty="0"/>
              <a:t>Mielipiteet ydinvoimasta 2024, tutkimus C451000968</a:t>
            </a:r>
          </a:p>
        </p:txBody>
      </p:sp>
    </p:spTree>
    <p:extLst>
      <p:ext uri="{BB962C8B-B14F-4D97-AF65-F5344CB8AC3E}">
        <p14:creationId xmlns:p14="http://schemas.microsoft.com/office/powerpoint/2010/main" val="4052006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GB" dirty="0"/>
              <a:t>Aineiston rakenne</a:t>
            </a:r>
          </a:p>
        </p:txBody>
      </p:sp>
      <p:sp>
        <p:nvSpPr>
          <p:cNvPr id="3" name="Text Placeholder 2"/>
          <p:cNvSpPr>
            <a:spLocks noGrp="1"/>
          </p:cNvSpPr>
          <p:nvPr>
            <p:ph type="body" sz="quarter" idx="16"/>
          </p:nvPr>
        </p:nvSpPr>
        <p:spPr/>
        <p:txBody>
          <a:bodyPr/>
          <a:lstStyle/>
          <a:p>
            <a:r>
              <a:rPr lang="en-GB"/>
              <a:t>1</a:t>
            </a:r>
            <a:endParaRPr lang="en-GB" dirty="0"/>
          </a:p>
        </p:txBody>
      </p:sp>
    </p:spTree>
    <p:extLst>
      <p:ext uri="{BB962C8B-B14F-4D97-AF65-F5344CB8AC3E}">
        <p14:creationId xmlns:p14="http://schemas.microsoft.com/office/powerpoint/2010/main" val="187684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a-DK" dirty="0"/>
              <a:t>Aineiston rakenne</a:t>
            </a:r>
          </a:p>
        </p:txBody>
      </p:sp>
      <p:sp>
        <p:nvSpPr>
          <p:cNvPr id="2" name="Text Placeholder 1"/>
          <p:cNvSpPr>
            <a:spLocks noGrp="1"/>
          </p:cNvSpPr>
          <p:nvPr>
            <p:ph type="body" sz="quarter" idx="18"/>
          </p:nvPr>
        </p:nvSpPr>
        <p:spPr/>
        <p:txBody>
          <a:bodyPr/>
          <a:lstStyle/>
          <a:p>
            <a:r>
              <a:rPr lang="fi-FI" dirty="0"/>
              <a:t>Mielipiteet ydinvoimasta 2024, tutkimus C451000968</a:t>
            </a:r>
          </a:p>
        </p:txBody>
      </p:sp>
      <p:graphicFrame>
        <p:nvGraphicFramePr>
          <p:cNvPr id="3" name="Table 2"/>
          <p:cNvGraphicFramePr>
            <a:graphicFrameLocks noGrp="1"/>
          </p:cNvGraphicFramePr>
          <p:nvPr>
            <p:extLst>
              <p:ext uri="{D42A27DB-BD31-4B8C-83A1-F6EECF244321}">
                <p14:modId xmlns:p14="http://schemas.microsoft.com/office/powerpoint/2010/main" val="3159427219"/>
              </p:ext>
            </p:extLst>
          </p:nvPr>
        </p:nvGraphicFramePr>
        <p:xfrm>
          <a:off x="1819275" y="1296988"/>
          <a:ext cx="4068000" cy="4428960"/>
        </p:xfrm>
        <a:graphic>
          <a:graphicData uri="http://schemas.openxmlformats.org/drawingml/2006/table">
            <a:tbl>
              <a:tblPr firstRow="1" bandRow="1">
                <a:tableStyleId>{93296810-A885-4BE3-A3E7-6D5BEEA58F35}</a:tableStyleId>
              </a:tblPr>
              <a:tblGrid>
                <a:gridCol w="277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52000">
                <a:tc>
                  <a:txBody>
                    <a:bodyPr/>
                    <a:lstStyle/>
                    <a:p>
                      <a:pPr algn="l"/>
                      <a:r>
                        <a:rPr lang="fi-FI" sz="1200" b="0" dirty="0"/>
                        <a:t>Painotettu</a:t>
                      </a:r>
                      <a:r>
                        <a:rPr lang="fi-FI" sz="1200" b="0" baseline="0" dirty="0"/>
                        <a:t> aineiston rakenne</a:t>
                      </a:r>
                      <a:endParaRPr lang="fi-FI" sz="1200" b="0" dirty="0"/>
                    </a:p>
                  </a:txBody>
                  <a:tcPr/>
                </a:tc>
                <a:tc>
                  <a:txBody>
                    <a:bodyPr/>
                    <a:lstStyle/>
                    <a:p>
                      <a:pPr algn="ctr"/>
                      <a:r>
                        <a:rPr lang="fi-FI" sz="1200" dirty="0"/>
                        <a:t>N</a:t>
                      </a:r>
                    </a:p>
                  </a:txBody>
                  <a:tcPr/>
                </a:tc>
                <a:tc>
                  <a:txBody>
                    <a:bodyPr/>
                    <a:lstStyle/>
                    <a:p>
                      <a:pPr algn="ctr"/>
                      <a:r>
                        <a:rPr lang="fi-FI" sz="1200" dirty="0"/>
                        <a:t>%</a:t>
                      </a:r>
                    </a:p>
                  </a:txBody>
                  <a:tcPr/>
                </a:tc>
                <a:extLst>
                  <a:ext uri="{0D108BD9-81ED-4DB2-BD59-A6C34878D82A}">
                    <a16:rowId xmlns:a16="http://schemas.microsoft.com/office/drawing/2014/main" val="10000"/>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1" dirty="0"/>
                        <a:t>KAIKKI</a:t>
                      </a:r>
                    </a:p>
                  </a:txBody>
                  <a:tcPr/>
                </a:tc>
                <a:tc>
                  <a:txBody>
                    <a:bodyPr/>
                    <a:lstStyle/>
                    <a:p>
                      <a:pPr algn="ctr"/>
                      <a:r>
                        <a:rPr lang="fi-FI" sz="1200" b="1" dirty="0"/>
                        <a:t>1008</a:t>
                      </a:r>
                    </a:p>
                  </a:txBody>
                  <a:tcPr/>
                </a:tc>
                <a:tc>
                  <a:txBody>
                    <a:bodyPr/>
                    <a:lstStyle/>
                    <a:p>
                      <a:pPr algn="ctr"/>
                      <a:r>
                        <a:rPr lang="fi-FI" sz="1200" b="1" dirty="0"/>
                        <a:t>100</a:t>
                      </a:r>
                    </a:p>
                  </a:txBody>
                  <a:tcPr/>
                </a:tc>
                <a:extLst>
                  <a:ext uri="{0D108BD9-81ED-4DB2-BD59-A6C34878D82A}">
                    <a16:rowId xmlns:a16="http://schemas.microsoft.com/office/drawing/2014/main" val="10001"/>
                  </a:ext>
                </a:extLst>
              </a:tr>
              <a:tr h="0">
                <a:tc>
                  <a:txBody>
                    <a:bodyPr/>
                    <a:lstStyle/>
                    <a:p>
                      <a:pPr algn="l"/>
                      <a:r>
                        <a:rPr lang="fi-FI" sz="1000" dirty="0"/>
                        <a:t>SUKUPUOLI</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2"/>
                  </a:ext>
                </a:extLst>
              </a:tr>
              <a:tr h="216000">
                <a:tc>
                  <a:txBody>
                    <a:bodyPr/>
                    <a:lstStyle/>
                    <a:p>
                      <a:pPr algn="l"/>
                      <a:r>
                        <a:rPr lang="fi-FI" sz="1000" dirty="0"/>
                        <a:t>  Nainen</a:t>
                      </a:r>
                    </a:p>
                  </a:txBody>
                  <a:tcPr marT="0" marB="0" anchor="ctr"/>
                </a:tc>
                <a:tc>
                  <a:txBody>
                    <a:bodyPr/>
                    <a:lstStyle/>
                    <a:p>
                      <a:pPr algn="ctr"/>
                      <a:r>
                        <a:rPr lang="fi-FI" sz="1000" dirty="0"/>
                        <a:t>494</a:t>
                      </a:r>
                    </a:p>
                  </a:txBody>
                  <a:tcPr marT="0" marB="0" anchor="ctr"/>
                </a:tc>
                <a:tc>
                  <a:txBody>
                    <a:bodyPr/>
                    <a:lstStyle/>
                    <a:p>
                      <a:pPr algn="ctr"/>
                      <a:r>
                        <a:rPr lang="fi-FI" sz="1000" dirty="0"/>
                        <a:t>49</a:t>
                      </a:r>
                    </a:p>
                  </a:txBody>
                  <a:tcPr marT="0" marB="0" anchor="ctr"/>
                </a:tc>
                <a:extLst>
                  <a:ext uri="{0D108BD9-81ED-4DB2-BD59-A6C34878D82A}">
                    <a16:rowId xmlns:a16="http://schemas.microsoft.com/office/drawing/2014/main" val="10003"/>
                  </a:ext>
                </a:extLst>
              </a:tr>
              <a:tr h="216000">
                <a:tc>
                  <a:txBody>
                    <a:bodyPr/>
                    <a:lstStyle/>
                    <a:p>
                      <a:pPr algn="l"/>
                      <a:r>
                        <a:rPr lang="fi-FI" sz="1000" dirty="0"/>
                        <a:t>  Mies</a:t>
                      </a:r>
                    </a:p>
                  </a:txBody>
                  <a:tcPr marT="0" marB="0" anchor="ctr"/>
                </a:tc>
                <a:tc>
                  <a:txBody>
                    <a:bodyPr/>
                    <a:lstStyle/>
                    <a:p>
                      <a:pPr algn="ctr"/>
                      <a:r>
                        <a:rPr lang="fi-FI" sz="1000" dirty="0"/>
                        <a:t>514</a:t>
                      </a:r>
                    </a:p>
                  </a:txBody>
                  <a:tcPr marT="0" marB="0" anchor="ctr"/>
                </a:tc>
                <a:tc>
                  <a:txBody>
                    <a:bodyPr/>
                    <a:lstStyle/>
                    <a:p>
                      <a:pPr algn="ctr"/>
                      <a:r>
                        <a:rPr lang="fi-FI" sz="1000" dirty="0"/>
                        <a:t>51</a:t>
                      </a:r>
                    </a:p>
                  </a:txBody>
                  <a:tcPr marT="0" marB="0" anchor="ctr"/>
                </a:tc>
                <a:extLst>
                  <a:ext uri="{0D108BD9-81ED-4DB2-BD59-A6C34878D82A}">
                    <a16:rowId xmlns:a16="http://schemas.microsoft.com/office/drawing/2014/main" val="10004"/>
                  </a:ext>
                </a:extLst>
              </a:tr>
              <a:tr h="0">
                <a:tc>
                  <a:txBody>
                    <a:bodyPr/>
                    <a:lstStyle/>
                    <a:p>
                      <a:pPr algn="l"/>
                      <a:r>
                        <a:rPr lang="fi-FI" sz="1000" dirty="0"/>
                        <a:t>IKÄ</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5"/>
                  </a:ext>
                </a:extLst>
              </a:tr>
              <a:tr h="216000">
                <a:tc>
                  <a:txBody>
                    <a:bodyPr/>
                    <a:lstStyle/>
                    <a:p>
                      <a:pPr algn="l"/>
                      <a:r>
                        <a:rPr lang="fi-FI" sz="1000" dirty="0"/>
                        <a:t>  15 - 24 vuotta</a:t>
                      </a:r>
                    </a:p>
                  </a:txBody>
                  <a:tcPr marT="0" marB="0" anchor="ctr"/>
                </a:tc>
                <a:tc>
                  <a:txBody>
                    <a:bodyPr/>
                    <a:lstStyle/>
                    <a:p>
                      <a:pPr algn="ctr"/>
                      <a:r>
                        <a:rPr lang="fi-FI" sz="1000" dirty="0"/>
                        <a:t>100</a:t>
                      </a:r>
                    </a:p>
                  </a:txBody>
                  <a:tcPr marT="0" marB="0" anchor="ctr"/>
                </a:tc>
                <a:tc>
                  <a:txBody>
                    <a:bodyPr/>
                    <a:lstStyle/>
                    <a:p>
                      <a:pPr algn="ctr"/>
                      <a:r>
                        <a:rPr lang="fi-FI" sz="1000" dirty="0"/>
                        <a:t>10</a:t>
                      </a:r>
                    </a:p>
                  </a:txBody>
                  <a:tcPr marT="0" marB="0" anchor="ctr"/>
                </a:tc>
                <a:extLst>
                  <a:ext uri="{0D108BD9-81ED-4DB2-BD59-A6C34878D82A}">
                    <a16:rowId xmlns:a16="http://schemas.microsoft.com/office/drawing/2014/main" val="10006"/>
                  </a:ext>
                </a:extLst>
              </a:tr>
              <a:tr h="216000">
                <a:tc>
                  <a:txBody>
                    <a:bodyPr/>
                    <a:lstStyle/>
                    <a:p>
                      <a:pPr algn="l"/>
                      <a:r>
                        <a:rPr lang="fi-FI" sz="1000" dirty="0"/>
                        <a:t>  25 - 34 vuotta</a:t>
                      </a:r>
                    </a:p>
                  </a:txBody>
                  <a:tcPr marT="0" marB="0" anchor="ctr"/>
                </a:tc>
                <a:tc>
                  <a:txBody>
                    <a:bodyPr/>
                    <a:lstStyle/>
                    <a:p>
                      <a:pPr algn="ctr"/>
                      <a:r>
                        <a:rPr lang="fi-FI" sz="1000" dirty="0"/>
                        <a:t>169</a:t>
                      </a:r>
                    </a:p>
                  </a:txBody>
                  <a:tcPr marT="0" marB="0" anchor="ctr"/>
                </a:tc>
                <a:tc>
                  <a:txBody>
                    <a:bodyPr/>
                    <a:lstStyle/>
                    <a:p>
                      <a:pPr algn="ctr"/>
                      <a:r>
                        <a:rPr lang="fi-FI" sz="1000" dirty="0"/>
                        <a:t>17</a:t>
                      </a:r>
                    </a:p>
                  </a:txBody>
                  <a:tcPr marT="0" marB="0" anchor="ctr"/>
                </a:tc>
                <a:extLst>
                  <a:ext uri="{0D108BD9-81ED-4DB2-BD59-A6C34878D82A}">
                    <a16:rowId xmlns:a16="http://schemas.microsoft.com/office/drawing/2014/main" val="10007"/>
                  </a:ext>
                </a:extLst>
              </a:tr>
              <a:tr h="216000">
                <a:tc>
                  <a:txBody>
                    <a:bodyPr/>
                    <a:lstStyle/>
                    <a:p>
                      <a:pPr algn="l"/>
                      <a:r>
                        <a:rPr lang="fi-FI" sz="1000" dirty="0"/>
                        <a:t>  35 - 49 vuotta</a:t>
                      </a:r>
                    </a:p>
                  </a:txBody>
                  <a:tcPr marT="0" marB="0" anchor="ctr"/>
                </a:tc>
                <a:tc>
                  <a:txBody>
                    <a:bodyPr/>
                    <a:lstStyle/>
                    <a:p>
                      <a:pPr algn="ctr"/>
                      <a:r>
                        <a:rPr lang="fi-FI" sz="1000" dirty="0"/>
                        <a:t>248</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08"/>
                  </a:ext>
                </a:extLst>
              </a:tr>
              <a:tr h="216000">
                <a:tc>
                  <a:txBody>
                    <a:bodyPr/>
                    <a:lstStyle/>
                    <a:p>
                      <a:pPr algn="l"/>
                      <a:r>
                        <a:rPr lang="fi-FI" sz="1000" dirty="0"/>
                        <a:t>  Yli 50 vuotta</a:t>
                      </a:r>
                    </a:p>
                  </a:txBody>
                  <a:tcPr marT="0" marB="0" anchor="ctr"/>
                </a:tc>
                <a:tc>
                  <a:txBody>
                    <a:bodyPr/>
                    <a:lstStyle/>
                    <a:p>
                      <a:pPr algn="ctr"/>
                      <a:r>
                        <a:rPr lang="fi-FI" sz="1000" dirty="0"/>
                        <a:t>491</a:t>
                      </a:r>
                    </a:p>
                  </a:txBody>
                  <a:tcPr marT="0" marB="0" anchor="ctr"/>
                </a:tc>
                <a:tc>
                  <a:txBody>
                    <a:bodyPr/>
                    <a:lstStyle/>
                    <a:p>
                      <a:pPr algn="ctr"/>
                      <a:r>
                        <a:rPr lang="fi-FI" sz="1000" dirty="0"/>
                        <a:t>49</a:t>
                      </a:r>
                    </a:p>
                  </a:txBody>
                  <a:tcPr marT="0" marB="0" anchor="ctr"/>
                </a:tc>
                <a:extLst>
                  <a:ext uri="{0D108BD9-81ED-4DB2-BD59-A6C34878D82A}">
                    <a16:rowId xmlns:a16="http://schemas.microsoft.com/office/drawing/2014/main" val="10009"/>
                  </a:ext>
                </a:extLst>
              </a:tr>
              <a:tr h="0">
                <a:tc>
                  <a:txBody>
                    <a:bodyPr/>
                    <a:lstStyle/>
                    <a:p>
                      <a:pPr algn="l"/>
                      <a:r>
                        <a:rPr lang="fi-FI" sz="1000" dirty="0"/>
                        <a:t>KOULUTUS</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10"/>
                  </a:ext>
                </a:extLst>
              </a:tr>
              <a:tr h="216000">
                <a:tc>
                  <a:txBody>
                    <a:bodyPr/>
                    <a:lstStyle/>
                    <a:p>
                      <a:pPr algn="l"/>
                      <a:r>
                        <a:rPr lang="fi-FI" sz="1000" dirty="0"/>
                        <a:t>  Peruskoulun ala-aste, kansakoulu</a:t>
                      </a:r>
                    </a:p>
                  </a:txBody>
                  <a:tcPr marT="0" marB="0" anchor="ctr"/>
                </a:tc>
                <a:tc>
                  <a:txBody>
                    <a:bodyPr/>
                    <a:lstStyle/>
                    <a:p>
                      <a:pPr algn="ctr"/>
                      <a:r>
                        <a:rPr lang="fi-FI" sz="1000" dirty="0"/>
                        <a:t>44</a:t>
                      </a:r>
                    </a:p>
                  </a:txBody>
                  <a:tcPr marT="0" marB="0" anchor="ctr"/>
                </a:tc>
                <a:tc>
                  <a:txBody>
                    <a:bodyPr/>
                    <a:lstStyle/>
                    <a:p>
                      <a:pPr algn="ctr"/>
                      <a:r>
                        <a:rPr lang="fi-FI" sz="1000" dirty="0"/>
                        <a:t>4</a:t>
                      </a:r>
                    </a:p>
                  </a:txBody>
                  <a:tcPr marT="0" marB="0" anchor="ctr"/>
                </a:tc>
                <a:extLst>
                  <a:ext uri="{0D108BD9-81ED-4DB2-BD59-A6C34878D82A}">
                    <a16:rowId xmlns:a16="http://schemas.microsoft.com/office/drawing/2014/main" val="10011"/>
                  </a:ext>
                </a:extLst>
              </a:tr>
              <a:tr h="216000">
                <a:tc>
                  <a:txBody>
                    <a:bodyPr/>
                    <a:lstStyle/>
                    <a:p>
                      <a:pPr algn="l"/>
                      <a:r>
                        <a:rPr lang="fi-FI" sz="1000" dirty="0"/>
                        <a:t>  Peruskoulun ylä-aste, keskikoulu</a:t>
                      </a:r>
                    </a:p>
                  </a:txBody>
                  <a:tcPr marT="0" marB="0" anchor="ctr"/>
                </a:tc>
                <a:tc>
                  <a:txBody>
                    <a:bodyPr/>
                    <a:lstStyle/>
                    <a:p>
                      <a:pPr algn="ctr"/>
                      <a:r>
                        <a:rPr lang="fi-FI" sz="1000" dirty="0"/>
                        <a:t>55</a:t>
                      </a:r>
                    </a:p>
                  </a:txBody>
                  <a:tcPr marT="0" marB="0" anchor="ctr"/>
                </a:tc>
                <a:tc>
                  <a:txBody>
                    <a:bodyPr/>
                    <a:lstStyle/>
                    <a:p>
                      <a:pPr algn="ctr"/>
                      <a:r>
                        <a:rPr lang="fi-FI" sz="1000" dirty="0"/>
                        <a:t>5</a:t>
                      </a:r>
                    </a:p>
                  </a:txBody>
                  <a:tcPr marT="0" marB="0" anchor="ctr"/>
                </a:tc>
                <a:extLst>
                  <a:ext uri="{0D108BD9-81ED-4DB2-BD59-A6C34878D82A}">
                    <a16:rowId xmlns:a16="http://schemas.microsoft.com/office/drawing/2014/main" val="10012"/>
                  </a:ext>
                </a:extLst>
              </a:tr>
              <a:tr h="216000">
                <a:tc>
                  <a:txBody>
                    <a:bodyPr/>
                    <a:lstStyle/>
                    <a:p>
                      <a:pPr algn="l"/>
                      <a:r>
                        <a:rPr lang="fi-FI" sz="1000" dirty="0"/>
                        <a:t>  Ammatillinen perustutkinto, </a:t>
                      </a:r>
                    </a:p>
                    <a:p>
                      <a:pPr algn="l"/>
                      <a:r>
                        <a:rPr lang="fi-FI" sz="1000" dirty="0"/>
                        <a:t>  ammattikoulu</a:t>
                      </a:r>
                    </a:p>
                  </a:txBody>
                  <a:tcPr marT="0" marB="0" anchor="ctr"/>
                </a:tc>
                <a:tc>
                  <a:txBody>
                    <a:bodyPr/>
                    <a:lstStyle/>
                    <a:p>
                      <a:pPr algn="ctr"/>
                      <a:r>
                        <a:rPr lang="fi-FI" sz="1000" dirty="0"/>
                        <a:t>247</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13"/>
                  </a:ext>
                </a:extLst>
              </a:tr>
              <a:tr h="216000">
                <a:tc>
                  <a:txBody>
                    <a:bodyPr/>
                    <a:lstStyle/>
                    <a:p>
                      <a:pPr algn="l"/>
                      <a:r>
                        <a:rPr lang="fi-FI" sz="1000" dirty="0"/>
                        <a:t>  Ylioppilas</a:t>
                      </a:r>
                    </a:p>
                  </a:txBody>
                  <a:tcPr marT="0" marB="0" anchor="ctr"/>
                </a:tc>
                <a:tc>
                  <a:txBody>
                    <a:bodyPr/>
                    <a:lstStyle/>
                    <a:p>
                      <a:pPr algn="ctr"/>
                      <a:r>
                        <a:rPr lang="fi-FI" sz="1000" dirty="0"/>
                        <a:t>89</a:t>
                      </a:r>
                    </a:p>
                  </a:txBody>
                  <a:tcPr marT="0" marB="0" anchor="ctr"/>
                </a:tc>
                <a:tc>
                  <a:txBody>
                    <a:bodyPr/>
                    <a:lstStyle/>
                    <a:p>
                      <a:pPr algn="ctr"/>
                      <a:r>
                        <a:rPr lang="fi-FI" sz="1000" dirty="0"/>
                        <a:t>9</a:t>
                      </a:r>
                    </a:p>
                  </a:txBody>
                  <a:tcPr marT="0" marB="0" anchor="ctr"/>
                </a:tc>
                <a:extLst>
                  <a:ext uri="{0D108BD9-81ED-4DB2-BD59-A6C34878D82A}">
                    <a16:rowId xmlns:a16="http://schemas.microsoft.com/office/drawing/2014/main" val="10014"/>
                  </a:ext>
                </a:extLst>
              </a:tr>
              <a:tr h="216000">
                <a:tc>
                  <a:txBody>
                    <a:bodyPr/>
                    <a:lstStyle/>
                    <a:p>
                      <a:pPr algn="l"/>
                      <a:r>
                        <a:rPr lang="fi-FI" sz="1000" dirty="0"/>
                        <a:t>  Opistoasteen ammatillinen tutkinto</a:t>
                      </a:r>
                    </a:p>
                  </a:txBody>
                  <a:tcPr marT="0" marB="0" anchor="ctr"/>
                </a:tc>
                <a:tc>
                  <a:txBody>
                    <a:bodyPr/>
                    <a:lstStyle/>
                    <a:p>
                      <a:pPr algn="ctr"/>
                      <a:r>
                        <a:rPr lang="fi-FI" sz="1000" dirty="0"/>
                        <a:t>104</a:t>
                      </a:r>
                    </a:p>
                  </a:txBody>
                  <a:tcPr marT="0" marB="0" anchor="ctr"/>
                </a:tc>
                <a:tc>
                  <a:txBody>
                    <a:bodyPr/>
                    <a:lstStyle/>
                    <a:p>
                      <a:pPr algn="ctr"/>
                      <a:r>
                        <a:rPr lang="fi-FI" sz="1000" dirty="0"/>
                        <a:t>10</a:t>
                      </a:r>
                    </a:p>
                  </a:txBody>
                  <a:tcPr marT="0" marB="0" anchor="ctr"/>
                </a:tc>
                <a:extLst>
                  <a:ext uri="{0D108BD9-81ED-4DB2-BD59-A6C34878D82A}">
                    <a16:rowId xmlns:a16="http://schemas.microsoft.com/office/drawing/2014/main" val="10015"/>
                  </a:ext>
                </a:extLst>
              </a:tr>
              <a:tr h="684000">
                <a:tc>
                  <a:txBody>
                    <a:bodyPr/>
                    <a:lstStyle/>
                    <a:p>
                      <a:pPr eaLnBrk="1" hangingPunct="1">
                        <a:buFont typeface="Wingdings" pitchFamily="2" charset="2"/>
                        <a:buNone/>
                      </a:pPr>
                      <a:r>
                        <a:rPr lang="fi-FI" sz="1000" dirty="0"/>
                        <a:t>  Ylempi opistoasteen tutkinto, amk-</a:t>
                      </a:r>
                    </a:p>
                    <a:p>
                      <a:pPr eaLnBrk="1" hangingPunct="1">
                        <a:buFont typeface="Wingdings" pitchFamily="2" charset="2"/>
                        <a:buNone/>
                      </a:pPr>
                      <a:r>
                        <a:rPr lang="fi-FI" sz="1000" dirty="0"/>
                        <a:t>  tutkinto, yliopiston/korkeakoulun</a:t>
                      </a:r>
                    </a:p>
                    <a:p>
                      <a:pPr eaLnBrk="1" hangingPunct="1">
                        <a:buFont typeface="Wingdings" pitchFamily="2" charset="2"/>
                        <a:buNone/>
                      </a:pPr>
                      <a:r>
                        <a:rPr lang="fi-FI" sz="1000" dirty="0"/>
                        <a:t>  alempi/ylempi</a:t>
                      </a:r>
                      <a:r>
                        <a:rPr lang="fi-FI" sz="1000" baseline="0" dirty="0"/>
                        <a:t> </a:t>
                      </a:r>
                      <a:r>
                        <a:rPr lang="fi-FI" sz="1000" dirty="0"/>
                        <a:t>akateeminen tutkinto </a:t>
                      </a:r>
                    </a:p>
                    <a:p>
                      <a:pPr eaLnBrk="1" hangingPunct="1">
                        <a:buFont typeface="Wingdings" pitchFamily="2" charset="2"/>
                        <a:buNone/>
                      </a:pPr>
                      <a:r>
                        <a:rPr lang="fi-FI" sz="1000" dirty="0"/>
                        <a:t>  tai enemmän</a:t>
                      </a:r>
                    </a:p>
                  </a:txBody>
                  <a:tcPr marT="0" marB="0" anchor="ctr"/>
                </a:tc>
                <a:tc>
                  <a:txBody>
                    <a:bodyPr/>
                    <a:lstStyle/>
                    <a:p>
                      <a:pPr algn="ctr"/>
                      <a:r>
                        <a:rPr lang="fi-FI" sz="1000" dirty="0"/>
                        <a:t>465</a:t>
                      </a:r>
                    </a:p>
                  </a:txBody>
                  <a:tcPr marT="0" marB="0" anchor="ctr"/>
                </a:tc>
                <a:tc>
                  <a:txBody>
                    <a:bodyPr/>
                    <a:lstStyle/>
                    <a:p>
                      <a:pPr algn="ctr"/>
                      <a:r>
                        <a:rPr lang="fi-FI" sz="1000" dirty="0"/>
                        <a:t>46</a:t>
                      </a:r>
                    </a:p>
                  </a:txBody>
                  <a:tcPr marT="0" marB="0" anchor="ctr"/>
                </a:tc>
                <a:extLst>
                  <a:ext uri="{0D108BD9-81ED-4DB2-BD59-A6C34878D82A}">
                    <a16:rowId xmlns:a16="http://schemas.microsoft.com/office/drawing/2014/main" val="1001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25553661"/>
              </p:ext>
            </p:extLst>
          </p:nvPr>
        </p:nvGraphicFramePr>
        <p:xfrm>
          <a:off x="6210302" y="1296988"/>
          <a:ext cx="3924000" cy="3656160"/>
        </p:xfrm>
        <a:graphic>
          <a:graphicData uri="http://schemas.openxmlformats.org/drawingml/2006/table">
            <a:tbl>
              <a:tblPr firstRow="1" bandRow="1">
                <a:tableStyleId>{93296810-A885-4BE3-A3E7-6D5BEEA58F35}</a:tableStyleId>
              </a:tblPr>
              <a:tblGrid>
                <a:gridCol w="26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0" dirty="0"/>
                        <a:t>Painotettu</a:t>
                      </a:r>
                      <a:r>
                        <a:rPr lang="fi-FI" sz="1200" b="0" baseline="0" dirty="0"/>
                        <a:t> aineiston rakenne</a:t>
                      </a:r>
                      <a:endParaRPr lang="fi-FI" sz="1200" b="0" dirty="0"/>
                    </a:p>
                  </a:txBody>
                  <a:tcPr/>
                </a:tc>
                <a:tc>
                  <a:txBody>
                    <a:bodyPr/>
                    <a:lstStyle/>
                    <a:p>
                      <a:pPr algn="ctr"/>
                      <a:r>
                        <a:rPr lang="fi-FI" sz="1200" dirty="0"/>
                        <a:t>N</a:t>
                      </a:r>
                    </a:p>
                  </a:txBody>
                  <a:tcPr/>
                </a:tc>
                <a:tc>
                  <a:txBody>
                    <a:bodyPr/>
                    <a:lstStyle/>
                    <a:p>
                      <a:pPr algn="ctr"/>
                      <a:r>
                        <a:rPr lang="fi-FI" sz="1200" dirty="0"/>
                        <a:t>%</a:t>
                      </a:r>
                    </a:p>
                  </a:txBody>
                  <a:tcPr/>
                </a:tc>
                <a:extLst>
                  <a:ext uri="{0D108BD9-81ED-4DB2-BD59-A6C34878D82A}">
                    <a16:rowId xmlns:a16="http://schemas.microsoft.com/office/drawing/2014/main" val="10000"/>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1" dirty="0"/>
                        <a:t>KAIKKI</a:t>
                      </a:r>
                    </a:p>
                  </a:txBody>
                  <a:tcPr/>
                </a:tc>
                <a:tc>
                  <a:txBody>
                    <a:bodyPr/>
                    <a:lstStyle/>
                    <a:p>
                      <a:pPr algn="ctr"/>
                      <a:r>
                        <a:rPr lang="fi-FI" sz="1200" b="1" dirty="0"/>
                        <a:t>1008</a:t>
                      </a:r>
                    </a:p>
                  </a:txBody>
                  <a:tcPr/>
                </a:tc>
                <a:tc>
                  <a:txBody>
                    <a:bodyPr/>
                    <a:lstStyle/>
                    <a:p>
                      <a:pPr algn="ctr"/>
                      <a:r>
                        <a:rPr lang="fi-FI" sz="1200" b="1" dirty="0"/>
                        <a:t>100</a:t>
                      </a:r>
                    </a:p>
                  </a:txBody>
                  <a:tcPr/>
                </a:tc>
                <a:extLst>
                  <a:ext uri="{0D108BD9-81ED-4DB2-BD59-A6C34878D82A}">
                    <a16:rowId xmlns:a16="http://schemas.microsoft.com/office/drawing/2014/main" val="10001"/>
                  </a:ext>
                </a:extLst>
              </a:tr>
              <a:tr h="0">
                <a:tc>
                  <a:txBody>
                    <a:bodyPr/>
                    <a:lstStyle/>
                    <a:p>
                      <a:pPr algn="l"/>
                      <a:r>
                        <a:rPr lang="fi-FI" sz="1000" dirty="0"/>
                        <a:t>SOSIAALIRYHMÄ</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2"/>
                  </a:ext>
                </a:extLst>
              </a:tr>
              <a:tr h="216000">
                <a:tc>
                  <a:txBody>
                    <a:bodyPr/>
                    <a:lstStyle/>
                    <a:p>
                      <a:pPr algn="l"/>
                      <a:r>
                        <a:rPr lang="fi-FI" sz="1000" dirty="0"/>
                        <a:t>  Työväestöön kuuluva</a:t>
                      </a:r>
                    </a:p>
                  </a:txBody>
                  <a:tcPr marT="0" marB="0" anchor="ctr"/>
                </a:tc>
                <a:tc>
                  <a:txBody>
                    <a:bodyPr/>
                    <a:lstStyle/>
                    <a:p>
                      <a:pPr algn="ctr"/>
                      <a:r>
                        <a:rPr lang="fi-FI" sz="1000" dirty="0"/>
                        <a:t>261</a:t>
                      </a:r>
                    </a:p>
                  </a:txBody>
                  <a:tcPr marT="0" marB="0" anchor="ctr"/>
                </a:tc>
                <a:tc>
                  <a:txBody>
                    <a:bodyPr/>
                    <a:lstStyle/>
                    <a:p>
                      <a:pPr algn="ctr"/>
                      <a:r>
                        <a:rPr lang="fi-FI" sz="1000" dirty="0"/>
                        <a:t>26</a:t>
                      </a:r>
                    </a:p>
                  </a:txBody>
                  <a:tcPr marT="0" marB="0" anchor="ctr"/>
                </a:tc>
                <a:extLst>
                  <a:ext uri="{0D108BD9-81ED-4DB2-BD59-A6C34878D82A}">
                    <a16:rowId xmlns:a16="http://schemas.microsoft.com/office/drawing/2014/main" val="10003"/>
                  </a:ext>
                </a:extLst>
              </a:tr>
              <a:tr h="216000">
                <a:tc>
                  <a:txBody>
                    <a:bodyPr/>
                    <a:lstStyle/>
                    <a:p>
                      <a:pPr algn="l"/>
                      <a:r>
                        <a:rPr lang="fi-FI" sz="1000" dirty="0"/>
                        <a:t>  Toimihenkilö</a:t>
                      </a:r>
                    </a:p>
                  </a:txBody>
                  <a:tcPr marT="0" marB="0" anchor="ctr"/>
                </a:tc>
                <a:tc>
                  <a:txBody>
                    <a:bodyPr/>
                    <a:lstStyle/>
                    <a:p>
                      <a:pPr algn="ctr"/>
                      <a:r>
                        <a:rPr lang="fi-FI" sz="1000" dirty="0"/>
                        <a:t>202</a:t>
                      </a:r>
                    </a:p>
                  </a:txBody>
                  <a:tcPr marT="0" marB="0" anchor="ctr"/>
                </a:tc>
                <a:tc>
                  <a:txBody>
                    <a:bodyPr/>
                    <a:lstStyle/>
                    <a:p>
                      <a:pPr algn="ctr"/>
                      <a:r>
                        <a:rPr lang="fi-FI" sz="1000" dirty="0"/>
                        <a:t>20</a:t>
                      </a:r>
                    </a:p>
                  </a:txBody>
                  <a:tcPr marT="0" marB="0" anchor="ctr"/>
                </a:tc>
                <a:extLst>
                  <a:ext uri="{0D108BD9-81ED-4DB2-BD59-A6C34878D82A}">
                    <a16:rowId xmlns:a16="http://schemas.microsoft.com/office/drawing/2014/main" val="10004"/>
                  </a:ext>
                </a:extLst>
              </a:tr>
              <a:tr h="216000">
                <a:tc>
                  <a:txBody>
                    <a:bodyPr/>
                    <a:lstStyle/>
                    <a:p>
                      <a:pPr algn="l"/>
                      <a:r>
                        <a:rPr lang="fi-FI" sz="1000" dirty="0"/>
                        <a:t>  Johtavassa asemassa, yrittäjä</a:t>
                      </a:r>
                    </a:p>
                  </a:txBody>
                  <a:tcPr marT="0" marB="0" anchor="ctr"/>
                </a:tc>
                <a:tc>
                  <a:txBody>
                    <a:bodyPr/>
                    <a:lstStyle/>
                    <a:p>
                      <a:pPr algn="ctr"/>
                      <a:r>
                        <a:rPr lang="fi-FI" sz="1000" dirty="0"/>
                        <a:t>129</a:t>
                      </a:r>
                    </a:p>
                  </a:txBody>
                  <a:tcPr marT="0" marB="0" anchor="ctr"/>
                </a:tc>
                <a:tc>
                  <a:txBody>
                    <a:bodyPr/>
                    <a:lstStyle/>
                    <a:p>
                      <a:pPr algn="ctr"/>
                      <a:r>
                        <a:rPr lang="fi-FI" sz="1000" dirty="0"/>
                        <a:t>13</a:t>
                      </a:r>
                    </a:p>
                  </a:txBody>
                  <a:tcPr marT="0" marB="0" anchor="ctr"/>
                </a:tc>
                <a:extLst>
                  <a:ext uri="{0D108BD9-81ED-4DB2-BD59-A6C34878D82A}">
                    <a16:rowId xmlns:a16="http://schemas.microsoft.com/office/drawing/2014/main" val="10005"/>
                  </a:ext>
                </a:extLst>
              </a:tr>
              <a:tr h="216000">
                <a:tc>
                  <a:txBody>
                    <a:bodyPr/>
                    <a:lstStyle/>
                    <a:p>
                      <a:pPr algn="l"/>
                      <a:r>
                        <a:rPr lang="fi-FI" sz="1000" dirty="0"/>
                        <a:t>  Muu</a:t>
                      </a:r>
                    </a:p>
                  </a:txBody>
                  <a:tcPr marT="0" marB="0" anchor="ctr"/>
                </a:tc>
                <a:tc>
                  <a:txBody>
                    <a:bodyPr/>
                    <a:lstStyle/>
                    <a:p>
                      <a:pPr algn="ctr"/>
                      <a:r>
                        <a:rPr lang="fi-FI" sz="1000" dirty="0"/>
                        <a:t>416</a:t>
                      </a:r>
                    </a:p>
                  </a:txBody>
                  <a:tcPr marT="0" marB="0" anchor="ctr"/>
                </a:tc>
                <a:tc>
                  <a:txBody>
                    <a:bodyPr/>
                    <a:lstStyle/>
                    <a:p>
                      <a:pPr algn="ctr"/>
                      <a:r>
                        <a:rPr lang="fi-FI" sz="1000" dirty="0"/>
                        <a:t>41</a:t>
                      </a:r>
                    </a:p>
                  </a:txBody>
                  <a:tcPr marT="0" marB="0" anchor="ctr"/>
                </a:tc>
                <a:extLst>
                  <a:ext uri="{0D108BD9-81ED-4DB2-BD59-A6C34878D82A}">
                    <a16:rowId xmlns:a16="http://schemas.microsoft.com/office/drawing/2014/main" val="10006"/>
                  </a:ext>
                </a:extLst>
              </a:tr>
              <a:tr h="0">
                <a:tc>
                  <a:txBody>
                    <a:bodyPr/>
                    <a:lstStyle/>
                    <a:p>
                      <a:pPr algn="l"/>
                      <a:r>
                        <a:rPr lang="fi-FI" sz="1000" dirty="0"/>
                        <a:t>ASUINPAIKKAKUNTA</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07"/>
                  </a:ext>
                </a:extLst>
              </a:tr>
              <a:tr h="216000">
                <a:tc>
                  <a:txBody>
                    <a:bodyPr/>
                    <a:lstStyle/>
                    <a:p>
                      <a:pPr algn="l"/>
                      <a:r>
                        <a:rPr lang="fi-FI" sz="1000" dirty="0"/>
                        <a:t>  Suurkaupungit</a:t>
                      </a:r>
                    </a:p>
                  </a:txBody>
                  <a:tcPr marT="0" marB="0" anchor="ctr"/>
                </a:tc>
                <a:tc>
                  <a:txBody>
                    <a:bodyPr/>
                    <a:lstStyle/>
                    <a:p>
                      <a:pPr algn="ctr"/>
                      <a:r>
                        <a:rPr lang="fi-FI" sz="1000" dirty="0"/>
                        <a:t>319</a:t>
                      </a:r>
                    </a:p>
                  </a:txBody>
                  <a:tcPr marT="0" marB="0" anchor="ctr"/>
                </a:tc>
                <a:tc>
                  <a:txBody>
                    <a:bodyPr/>
                    <a:lstStyle/>
                    <a:p>
                      <a:pPr algn="ctr"/>
                      <a:r>
                        <a:rPr lang="fi-FI" sz="1000" dirty="0"/>
                        <a:t>32</a:t>
                      </a:r>
                    </a:p>
                  </a:txBody>
                  <a:tcPr marT="0" marB="0" anchor="ctr"/>
                </a:tc>
                <a:extLst>
                  <a:ext uri="{0D108BD9-81ED-4DB2-BD59-A6C34878D82A}">
                    <a16:rowId xmlns:a16="http://schemas.microsoft.com/office/drawing/2014/main" val="10008"/>
                  </a:ext>
                </a:extLst>
              </a:tr>
              <a:tr h="216000">
                <a:tc>
                  <a:txBody>
                    <a:bodyPr/>
                    <a:lstStyle/>
                    <a:p>
                      <a:pPr algn="l"/>
                      <a:r>
                        <a:rPr lang="fi-FI" sz="1000" dirty="0"/>
                        <a:t>  Muut kaupungit</a:t>
                      </a:r>
                    </a:p>
                  </a:txBody>
                  <a:tcPr marT="0" marB="0" anchor="ctr"/>
                </a:tc>
                <a:tc>
                  <a:txBody>
                    <a:bodyPr/>
                    <a:lstStyle/>
                    <a:p>
                      <a:pPr algn="ctr"/>
                      <a:r>
                        <a:rPr lang="fi-FI" sz="1000" dirty="0"/>
                        <a:t>437</a:t>
                      </a:r>
                    </a:p>
                  </a:txBody>
                  <a:tcPr marT="0" marB="0" anchor="ctr"/>
                </a:tc>
                <a:tc>
                  <a:txBody>
                    <a:bodyPr/>
                    <a:lstStyle/>
                    <a:p>
                      <a:pPr algn="ctr"/>
                      <a:r>
                        <a:rPr lang="fi-FI" sz="1000" dirty="0"/>
                        <a:t>43</a:t>
                      </a:r>
                    </a:p>
                  </a:txBody>
                  <a:tcPr marT="0" marB="0" anchor="ctr"/>
                </a:tc>
                <a:extLst>
                  <a:ext uri="{0D108BD9-81ED-4DB2-BD59-A6C34878D82A}">
                    <a16:rowId xmlns:a16="http://schemas.microsoft.com/office/drawing/2014/main" val="10009"/>
                  </a:ext>
                </a:extLst>
              </a:tr>
              <a:tr h="216000">
                <a:tc>
                  <a:txBody>
                    <a:bodyPr/>
                    <a:lstStyle/>
                    <a:p>
                      <a:pPr algn="l"/>
                      <a:r>
                        <a:rPr lang="fi-FI" sz="1000" dirty="0"/>
                        <a:t>  Maaseutu</a:t>
                      </a:r>
                    </a:p>
                  </a:txBody>
                  <a:tcPr marT="0" marB="0" anchor="ctr"/>
                </a:tc>
                <a:tc>
                  <a:txBody>
                    <a:bodyPr/>
                    <a:lstStyle/>
                    <a:p>
                      <a:pPr algn="ctr"/>
                      <a:r>
                        <a:rPr lang="fi-FI" sz="1000" dirty="0"/>
                        <a:t>251</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10"/>
                  </a:ext>
                </a:extLst>
              </a:tr>
              <a:tr h="0">
                <a:tc>
                  <a:txBody>
                    <a:bodyPr/>
                    <a:lstStyle/>
                    <a:p>
                      <a:pPr algn="l"/>
                      <a:r>
                        <a:rPr lang="fi-FI" sz="1000" dirty="0"/>
                        <a:t>ASUINALUE</a:t>
                      </a:r>
                    </a:p>
                  </a:txBody>
                  <a:tcPr anchor="ctr"/>
                </a:tc>
                <a:tc>
                  <a:txBody>
                    <a:bodyPr/>
                    <a:lstStyle/>
                    <a:p>
                      <a:pPr algn="ctr"/>
                      <a:endParaRPr lang="fi-FI" sz="1000" dirty="0"/>
                    </a:p>
                  </a:txBody>
                  <a:tcPr anchor="ctr"/>
                </a:tc>
                <a:tc>
                  <a:txBody>
                    <a:bodyPr/>
                    <a:lstStyle/>
                    <a:p>
                      <a:pPr algn="ctr"/>
                      <a:endParaRPr lang="fi-FI" sz="1000" dirty="0"/>
                    </a:p>
                  </a:txBody>
                  <a:tcPr anchor="ctr"/>
                </a:tc>
                <a:extLst>
                  <a:ext uri="{0D108BD9-81ED-4DB2-BD59-A6C34878D82A}">
                    <a16:rowId xmlns:a16="http://schemas.microsoft.com/office/drawing/2014/main" val="10011"/>
                  </a:ext>
                </a:extLst>
              </a:tr>
              <a:tr h="216000">
                <a:tc>
                  <a:txBody>
                    <a:bodyPr/>
                    <a:lstStyle/>
                    <a:p>
                      <a:pPr algn="l"/>
                      <a:r>
                        <a:rPr lang="fi-FI" sz="1000" dirty="0"/>
                        <a:t>  Helsinki-Uusimaa</a:t>
                      </a:r>
                    </a:p>
                  </a:txBody>
                  <a:tcPr marT="0" marB="0" anchor="ctr"/>
                </a:tc>
                <a:tc>
                  <a:txBody>
                    <a:bodyPr/>
                    <a:lstStyle/>
                    <a:p>
                      <a:pPr algn="ctr"/>
                      <a:r>
                        <a:rPr lang="fi-FI" sz="1000" dirty="0"/>
                        <a:t>315</a:t>
                      </a:r>
                    </a:p>
                  </a:txBody>
                  <a:tcPr marT="0" marB="0" anchor="ctr"/>
                </a:tc>
                <a:tc>
                  <a:txBody>
                    <a:bodyPr/>
                    <a:lstStyle/>
                    <a:p>
                      <a:pPr algn="ctr"/>
                      <a:r>
                        <a:rPr lang="fi-FI" sz="1000" dirty="0"/>
                        <a:t>31</a:t>
                      </a:r>
                    </a:p>
                  </a:txBody>
                  <a:tcPr marT="0" marB="0" anchor="ctr"/>
                </a:tc>
                <a:extLst>
                  <a:ext uri="{0D108BD9-81ED-4DB2-BD59-A6C34878D82A}">
                    <a16:rowId xmlns:a16="http://schemas.microsoft.com/office/drawing/2014/main" val="10012"/>
                  </a:ext>
                </a:extLst>
              </a:tr>
              <a:tr h="216000">
                <a:tc>
                  <a:txBody>
                    <a:bodyPr/>
                    <a:lstStyle/>
                    <a:p>
                      <a:pPr algn="l"/>
                      <a:r>
                        <a:rPr lang="fi-FI" sz="1000" dirty="0"/>
                        <a:t>  Etelä-Suomi</a:t>
                      </a:r>
                    </a:p>
                  </a:txBody>
                  <a:tcPr marT="0" marB="0" anchor="ctr"/>
                </a:tc>
                <a:tc>
                  <a:txBody>
                    <a:bodyPr/>
                    <a:lstStyle/>
                    <a:p>
                      <a:pPr algn="ctr"/>
                      <a:r>
                        <a:rPr lang="fi-FI" sz="1000" dirty="0"/>
                        <a:t>211</a:t>
                      </a:r>
                    </a:p>
                  </a:txBody>
                  <a:tcPr marT="0" marB="0" anchor="ctr"/>
                </a:tc>
                <a:tc>
                  <a:txBody>
                    <a:bodyPr/>
                    <a:lstStyle/>
                    <a:p>
                      <a:pPr algn="ctr"/>
                      <a:r>
                        <a:rPr lang="fi-FI" sz="1000" dirty="0"/>
                        <a:t>21</a:t>
                      </a:r>
                    </a:p>
                  </a:txBody>
                  <a:tcPr marT="0" marB="0" anchor="ctr"/>
                </a:tc>
                <a:extLst>
                  <a:ext uri="{0D108BD9-81ED-4DB2-BD59-A6C34878D82A}">
                    <a16:rowId xmlns:a16="http://schemas.microsoft.com/office/drawing/2014/main" val="10013"/>
                  </a:ext>
                </a:extLst>
              </a:tr>
              <a:tr h="216000">
                <a:tc>
                  <a:txBody>
                    <a:bodyPr/>
                    <a:lstStyle/>
                    <a:p>
                      <a:pPr algn="l"/>
                      <a:r>
                        <a:rPr lang="fi-FI" sz="1000" dirty="0"/>
                        <a:t>  Länsi-Suomi</a:t>
                      </a:r>
                    </a:p>
                  </a:txBody>
                  <a:tcPr marT="0" marB="0" anchor="ctr"/>
                </a:tc>
                <a:tc>
                  <a:txBody>
                    <a:bodyPr/>
                    <a:lstStyle/>
                    <a:p>
                      <a:pPr algn="ctr"/>
                      <a:r>
                        <a:rPr lang="fi-FI" sz="1000" dirty="0"/>
                        <a:t>252</a:t>
                      </a:r>
                    </a:p>
                  </a:txBody>
                  <a:tcPr marT="0" marB="0" anchor="ctr"/>
                </a:tc>
                <a:tc>
                  <a:txBody>
                    <a:bodyPr/>
                    <a:lstStyle/>
                    <a:p>
                      <a:pPr algn="ctr"/>
                      <a:r>
                        <a:rPr lang="fi-FI" sz="1000" dirty="0"/>
                        <a:t>25</a:t>
                      </a:r>
                    </a:p>
                  </a:txBody>
                  <a:tcPr marT="0" marB="0" anchor="ctr"/>
                </a:tc>
                <a:extLst>
                  <a:ext uri="{0D108BD9-81ED-4DB2-BD59-A6C34878D82A}">
                    <a16:rowId xmlns:a16="http://schemas.microsoft.com/office/drawing/2014/main" val="10014"/>
                  </a:ext>
                </a:extLst>
              </a:tr>
              <a:tr h="216000">
                <a:tc>
                  <a:txBody>
                    <a:bodyPr/>
                    <a:lstStyle/>
                    <a:p>
                      <a:pPr algn="l"/>
                      <a:r>
                        <a:rPr lang="fi-FI" sz="1000" dirty="0"/>
                        <a:t>  Pohjois- ja Itä-Suomi</a:t>
                      </a:r>
                    </a:p>
                  </a:txBody>
                  <a:tcPr marT="0" marB="0" anchor="ctr"/>
                </a:tc>
                <a:tc>
                  <a:txBody>
                    <a:bodyPr/>
                    <a:lstStyle/>
                    <a:p>
                      <a:pPr algn="ctr"/>
                      <a:r>
                        <a:rPr lang="fi-FI" sz="1000" dirty="0"/>
                        <a:t>231</a:t>
                      </a:r>
                    </a:p>
                  </a:txBody>
                  <a:tcPr marT="0" marB="0" anchor="ctr"/>
                </a:tc>
                <a:tc>
                  <a:txBody>
                    <a:bodyPr/>
                    <a:lstStyle/>
                    <a:p>
                      <a:pPr algn="ctr"/>
                      <a:r>
                        <a:rPr lang="fi-FI" sz="1000" dirty="0"/>
                        <a:t>23</a:t>
                      </a:r>
                    </a:p>
                  </a:txBody>
                  <a:tcPr marT="0" marB="0" anchor="ctr"/>
                </a:tc>
                <a:extLst>
                  <a:ext uri="{0D108BD9-81ED-4DB2-BD59-A6C34878D82A}">
                    <a16:rowId xmlns:a16="http://schemas.microsoft.com/office/drawing/2014/main" val="10015"/>
                  </a:ext>
                </a:extLst>
              </a:tr>
            </a:tbl>
          </a:graphicData>
        </a:graphic>
      </p:graphicFrame>
      <p:sp>
        <p:nvSpPr>
          <p:cNvPr id="4" name="TextBox 3"/>
          <p:cNvSpPr txBox="1"/>
          <p:nvPr/>
        </p:nvSpPr>
        <p:spPr>
          <a:xfrm>
            <a:off x="359999" y="850468"/>
            <a:ext cx="11030812" cy="215444"/>
          </a:xfrm>
          <a:prstGeom prst="rect">
            <a:avLst/>
          </a:prstGeom>
          <a:noFill/>
        </p:spPr>
        <p:txBody>
          <a:bodyPr wrap="square" lIns="0" tIns="0" rIns="0" bIns="0" rtlCol="0">
            <a:spAutoFit/>
          </a:bodyPr>
          <a:lstStyle/>
          <a:p>
            <a:r>
              <a:rPr lang="fi-FI" sz="1400" dirty="0"/>
              <a:t>Aineisto on painotettu vastaamaan 18 vuotta täyttänyttä väestöä (ikä, sukupuoli, kotipaikan kuntatyyppi ja alue). </a:t>
            </a:r>
          </a:p>
        </p:txBody>
      </p:sp>
      <p:sp>
        <p:nvSpPr>
          <p:cNvPr id="7" name="Slide Number Placeholder 6">
            <a:extLst>
              <a:ext uri="{FF2B5EF4-FFF2-40B4-BE49-F238E27FC236}">
                <a16:creationId xmlns:a16="http://schemas.microsoft.com/office/drawing/2014/main" id="{9A9E556A-FF6B-788D-00F0-FEFCEAAE4A16}"/>
              </a:ext>
            </a:extLst>
          </p:cNvPr>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329845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p:txBody>
          <a:bodyPr/>
          <a:lstStyle/>
          <a:p>
            <a:r>
              <a:rPr lang="fi-FI" dirty="0"/>
              <a:t>Tutkimustulokset</a:t>
            </a:r>
          </a:p>
          <a:p>
            <a:pPr marL="180975" lvl="1" indent="-180975">
              <a:spcBef>
                <a:spcPts val="600"/>
              </a:spcBef>
              <a:buSzPct val="100000"/>
              <a:buFont typeface="Wingdings" panose="05000000000000000000" pitchFamily="2" charset="2"/>
              <a:buChar char="§"/>
            </a:pPr>
            <a:r>
              <a:rPr lang="fi-FI" dirty="0"/>
              <a:t>Yleissuhtautuminen ydinvoimaan energianlähteenä</a:t>
            </a:r>
          </a:p>
          <a:p>
            <a:pPr marL="180975" lvl="1" indent="-180975">
              <a:spcBef>
                <a:spcPts val="600"/>
              </a:spcBef>
              <a:buSzPct val="100000"/>
              <a:buFont typeface="Wingdings" panose="05000000000000000000" pitchFamily="2" charset="2"/>
              <a:buChar char="§"/>
            </a:pPr>
            <a:r>
              <a:rPr lang="fi-FI" dirty="0"/>
              <a:t>Ydinvoiman hyväksyminen ilmastomuutoksen torjuntakeinona</a:t>
            </a:r>
          </a:p>
        </p:txBody>
      </p:sp>
      <p:sp>
        <p:nvSpPr>
          <p:cNvPr id="5" name="Text Placeholder 4"/>
          <p:cNvSpPr>
            <a:spLocks noGrp="1"/>
          </p:cNvSpPr>
          <p:nvPr>
            <p:ph type="body" sz="quarter" idx="16"/>
          </p:nvPr>
        </p:nvSpPr>
        <p:spPr/>
        <p:txBody>
          <a:bodyPr/>
          <a:lstStyle/>
          <a:p>
            <a:r>
              <a:rPr lang="fi-FI"/>
              <a:t>2</a:t>
            </a:r>
            <a:endParaRPr lang="fi-FI" dirty="0"/>
          </a:p>
        </p:txBody>
      </p:sp>
    </p:spTree>
    <p:extLst>
      <p:ext uri="{BB962C8B-B14F-4D97-AF65-F5344CB8AC3E}">
        <p14:creationId xmlns:p14="http://schemas.microsoft.com/office/powerpoint/2010/main" val="2456137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myönteinen/pääpiirteissään myönteinen</a:t>
            </a:r>
          </a:p>
        </p:txBody>
      </p:sp>
      <p:sp>
        <p:nvSpPr>
          <p:cNvPr id="5" name="TextBox 4"/>
          <p:cNvSpPr txBox="1"/>
          <p:nvPr/>
        </p:nvSpPr>
        <p:spPr>
          <a:xfrm>
            <a:off x="1819275" y="1171276"/>
            <a:ext cx="5718663" cy="360484"/>
          </a:xfrm>
          <a:prstGeom prst="rect">
            <a:avLst/>
          </a:prstGeom>
          <a:noFill/>
        </p:spPr>
        <p:txBody>
          <a:bodyPr wrap="square" lIns="0" tIns="0" rIns="0" bIns="0" rtlCol="0">
            <a:noAutofit/>
          </a:bodyPr>
          <a:lstStyle/>
          <a:p>
            <a:r>
              <a:rPr lang="fi-FI" sz="1600" dirty="0">
                <a:solidFill>
                  <a:srgbClr val="333333"/>
                </a:solidFill>
              </a:rPr>
              <a:t>Tulokset 2002-2024,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2173415767"/>
              </p:ext>
            </p:extLst>
          </p:nvPr>
        </p:nvGraphicFramePr>
        <p:xfrm>
          <a:off x="649224" y="1380693"/>
          <a:ext cx="11362263"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A255520-9E96-2ACA-39E0-92D546CE21E7}"/>
              </a:ext>
            </a:extLst>
          </p:cNvPr>
          <p:cNvSpPr>
            <a:spLocks noGrp="1"/>
          </p:cNvSpPr>
          <p:nvPr>
            <p:ph type="sldNum" sz="quarter" idx="10"/>
          </p:nvPr>
        </p:nvSpPr>
        <p:spPr/>
        <p:txBody>
          <a:bodyPr/>
          <a:lstStyle/>
          <a:p>
            <a:fld id="{9784CBA3-D598-4B1F-BAA3-EE14B5154290}" type="slidenum">
              <a:rPr lang="en-AU" smtClean="0"/>
              <a:pPr/>
              <a:t>6</a:t>
            </a:fld>
            <a:endParaRPr lang="en-AU" dirty="0"/>
          </a:p>
        </p:txBody>
      </p:sp>
      <p:sp>
        <p:nvSpPr>
          <p:cNvPr id="9" name="Text Placeholder 1">
            <a:extLst>
              <a:ext uri="{FF2B5EF4-FFF2-40B4-BE49-F238E27FC236}">
                <a16:creationId xmlns:a16="http://schemas.microsoft.com/office/drawing/2014/main" id="{75637E48-69C4-B038-8676-7F7FB1D87115}"/>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574686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myönteinen/pääpiirteissään myönteinen</a:t>
            </a:r>
          </a:p>
        </p:txBody>
      </p:sp>
      <p:sp>
        <p:nvSpPr>
          <p:cNvPr id="5" name="TextBox 4"/>
          <p:cNvSpPr txBox="1"/>
          <p:nvPr/>
        </p:nvSpPr>
        <p:spPr>
          <a:xfrm>
            <a:off x="1819274" y="1135064"/>
            <a:ext cx="5718663" cy="360484"/>
          </a:xfrm>
          <a:prstGeom prst="rect">
            <a:avLst/>
          </a:prstGeom>
          <a:noFill/>
        </p:spPr>
        <p:txBody>
          <a:bodyPr wrap="square" lIns="0" tIns="0" rIns="0" bIns="0" rtlCol="0">
            <a:noAutofit/>
          </a:bodyPr>
          <a:lstStyle/>
          <a:p>
            <a:r>
              <a:rPr lang="fi-FI" sz="1600" dirty="0">
                <a:solidFill>
                  <a:srgbClr val="333333"/>
                </a:solidFill>
              </a:rPr>
              <a:t>Tulokset huhtikuu 2024 taustaryhmittäin, N=1008, %</a:t>
            </a:r>
          </a:p>
        </p:txBody>
      </p:sp>
      <p:graphicFrame>
        <p:nvGraphicFramePr>
          <p:cNvPr id="6" name="Content Placeholder 3"/>
          <p:cNvGraphicFramePr>
            <a:graphicFrameLocks/>
          </p:cNvGraphicFramePr>
          <p:nvPr>
            <p:extLst>
              <p:ext uri="{D42A27DB-BD31-4B8C-83A1-F6EECF244321}">
                <p14:modId xmlns:p14="http://schemas.microsoft.com/office/powerpoint/2010/main" val="1649600617"/>
              </p:ext>
            </p:extLst>
          </p:nvPr>
        </p:nvGraphicFramePr>
        <p:xfrm>
          <a:off x="1962151" y="1184276"/>
          <a:ext cx="3968616" cy="47990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2527787446"/>
              </p:ext>
            </p:extLst>
          </p:nvPr>
        </p:nvGraphicFramePr>
        <p:xfrm>
          <a:off x="6261233" y="1184276"/>
          <a:ext cx="3968616" cy="47990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52EFA670-16E0-96DC-8C3B-32AA72FF8CB2}"/>
              </a:ext>
            </a:extLst>
          </p:cNvPr>
          <p:cNvSpPr>
            <a:spLocks noGrp="1"/>
          </p:cNvSpPr>
          <p:nvPr>
            <p:ph type="sldNum" sz="quarter" idx="10"/>
          </p:nvPr>
        </p:nvSpPr>
        <p:spPr/>
        <p:txBody>
          <a:bodyPr/>
          <a:lstStyle/>
          <a:p>
            <a:fld id="{9784CBA3-D598-4B1F-BAA3-EE14B5154290}" type="slidenum">
              <a:rPr lang="en-AU" smtClean="0"/>
              <a:pPr/>
              <a:t>7</a:t>
            </a:fld>
            <a:endParaRPr lang="en-AU" dirty="0"/>
          </a:p>
        </p:txBody>
      </p:sp>
      <p:sp>
        <p:nvSpPr>
          <p:cNvPr id="9" name="Text Placeholder 1">
            <a:extLst>
              <a:ext uri="{FF2B5EF4-FFF2-40B4-BE49-F238E27FC236}">
                <a16:creationId xmlns:a16="http://schemas.microsoft.com/office/drawing/2014/main" id="{AA84B734-3274-E07E-1DF7-7B124364AEDE}"/>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3420433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myönteinen/pääpiirteissään myönteinen, %</a:t>
            </a:r>
          </a:p>
        </p:txBody>
      </p:sp>
      <p:sp>
        <p:nvSpPr>
          <p:cNvPr id="5" name="TextBox 4"/>
          <p:cNvSpPr txBox="1"/>
          <p:nvPr/>
        </p:nvSpPr>
        <p:spPr>
          <a:xfrm>
            <a:off x="1819273" y="1120226"/>
            <a:ext cx="9406075" cy="360484"/>
          </a:xfrm>
          <a:prstGeom prst="rect">
            <a:avLst/>
          </a:prstGeom>
          <a:noFill/>
        </p:spPr>
        <p:txBody>
          <a:bodyPr wrap="square" lIns="0" tIns="0" rIns="0" bIns="0" rtlCol="0">
            <a:noAutofit/>
          </a:bodyPr>
          <a:lstStyle/>
          <a:p>
            <a:r>
              <a:rPr lang="fi-FI" sz="1600" dirty="0">
                <a:solidFill>
                  <a:srgbClr val="333333"/>
                </a:solidFill>
              </a:rPr>
              <a:t>Tulokset 2002-2024, 18-24-vuotiaat N=100 (vuoteen 2017 asti 15-24 vuotiaat)</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52467153"/>
              </p:ext>
            </p:extLst>
          </p:nvPr>
        </p:nvGraphicFramePr>
        <p:xfrm>
          <a:off x="766627" y="1380693"/>
          <a:ext cx="10860222"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9E4628ED-E13C-3DC6-D34E-48EDA17321A9}"/>
              </a:ext>
            </a:extLst>
          </p:cNvPr>
          <p:cNvSpPr>
            <a:spLocks noGrp="1"/>
          </p:cNvSpPr>
          <p:nvPr>
            <p:ph type="sldNum" sz="quarter" idx="10"/>
          </p:nvPr>
        </p:nvSpPr>
        <p:spPr/>
        <p:txBody>
          <a:bodyPr/>
          <a:lstStyle/>
          <a:p>
            <a:fld id="{9784CBA3-D598-4B1F-BAA3-EE14B5154290}" type="slidenum">
              <a:rPr lang="en-AU" smtClean="0"/>
              <a:pPr/>
              <a:t>8</a:t>
            </a:fld>
            <a:endParaRPr lang="en-AU" dirty="0"/>
          </a:p>
        </p:txBody>
      </p:sp>
      <p:sp>
        <p:nvSpPr>
          <p:cNvPr id="9" name="Text Placeholder 1">
            <a:extLst>
              <a:ext uri="{FF2B5EF4-FFF2-40B4-BE49-F238E27FC236}">
                <a16:creationId xmlns:a16="http://schemas.microsoft.com/office/drawing/2014/main" id="{D7AF647E-1133-761F-6D6F-0699B56F064D}"/>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3196771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Yleissuhtautuminen ydinvoimaan energianlähteenä</a:t>
            </a:r>
            <a:br>
              <a:rPr lang="fi-FI" dirty="0"/>
            </a:br>
            <a:r>
              <a:rPr lang="fi-FI" sz="2000" dirty="0">
                <a:solidFill>
                  <a:schemeClr val="bg1">
                    <a:lumMod val="50000"/>
                  </a:schemeClr>
                </a:solidFill>
              </a:rPr>
              <a:t>Täysin kielteinen/pääpiirteissään kielteinen</a:t>
            </a:r>
          </a:p>
        </p:txBody>
      </p:sp>
      <p:sp>
        <p:nvSpPr>
          <p:cNvPr id="5" name="TextBox 4"/>
          <p:cNvSpPr txBox="1"/>
          <p:nvPr/>
        </p:nvSpPr>
        <p:spPr>
          <a:xfrm>
            <a:off x="1819274" y="1111517"/>
            <a:ext cx="5718663" cy="360484"/>
          </a:xfrm>
          <a:prstGeom prst="rect">
            <a:avLst/>
          </a:prstGeom>
          <a:noFill/>
        </p:spPr>
        <p:txBody>
          <a:bodyPr wrap="square" lIns="0" tIns="0" rIns="0" bIns="0" rtlCol="0">
            <a:noAutofit/>
          </a:bodyPr>
          <a:lstStyle/>
          <a:p>
            <a:r>
              <a:rPr lang="fi-FI" sz="1600" dirty="0">
                <a:solidFill>
                  <a:srgbClr val="333333"/>
                </a:solidFill>
              </a:rPr>
              <a:t>Tulokset 2002-2024, kaikki vastaajat N=1008, %</a:t>
            </a:r>
          </a:p>
        </p:txBody>
      </p:sp>
      <p:sp>
        <p:nvSpPr>
          <p:cNvPr id="7" name="TextBox 6"/>
          <p:cNvSpPr txBox="1"/>
          <p:nvPr/>
        </p:nvSpPr>
        <p:spPr>
          <a:xfrm>
            <a:off x="8576550" y="5617028"/>
            <a:ext cx="1642188" cy="205274"/>
          </a:xfrm>
          <a:prstGeom prst="rect">
            <a:avLst/>
          </a:prstGeom>
          <a:noFill/>
        </p:spPr>
        <p:txBody>
          <a:bodyPr wrap="square" lIns="0" tIns="0" rIns="0" bIns="0" rtlCol="0">
            <a:noAutofit/>
          </a:bodyPr>
          <a:lstStyle/>
          <a:p>
            <a:r>
              <a:rPr lang="fi-FI" sz="1100" i="1" dirty="0">
                <a:solidFill>
                  <a:schemeClr val="bg1">
                    <a:lumMod val="50000"/>
                  </a:schemeClr>
                </a:solidFill>
              </a:rPr>
              <a:t>* Puhelinhaastattelu</a:t>
            </a:r>
          </a:p>
        </p:txBody>
      </p:sp>
      <p:graphicFrame>
        <p:nvGraphicFramePr>
          <p:cNvPr id="6" name="Content Placeholder 3"/>
          <p:cNvGraphicFramePr>
            <a:graphicFrameLocks/>
          </p:cNvGraphicFramePr>
          <p:nvPr>
            <p:extLst>
              <p:ext uri="{D42A27DB-BD31-4B8C-83A1-F6EECF244321}">
                <p14:modId xmlns:p14="http://schemas.microsoft.com/office/powerpoint/2010/main" val="455151372"/>
              </p:ext>
            </p:extLst>
          </p:nvPr>
        </p:nvGraphicFramePr>
        <p:xfrm>
          <a:off x="694944" y="1380693"/>
          <a:ext cx="11201400" cy="433897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87B068E7-C2F5-731B-4A0A-6C4B7D616AD4}"/>
              </a:ext>
            </a:extLst>
          </p:cNvPr>
          <p:cNvSpPr>
            <a:spLocks noGrp="1"/>
          </p:cNvSpPr>
          <p:nvPr>
            <p:ph type="sldNum" sz="quarter" idx="10"/>
          </p:nvPr>
        </p:nvSpPr>
        <p:spPr/>
        <p:txBody>
          <a:bodyPr/>
          <a:lstStyle/>
          <a:p>
            <a:fld id="{9784CBA3-D598-4B1F-BAA3-EE14B5154290}" type="slidenum">
              <a:rPr lang="en-AU" smtClean="0"/>
              <a:pPr/>
              <a:t>9</a:t>
            </a:fld>
            <a:endParaRPr lang="en-AU" dirty="0"/>
          </a:p>
        </p:txBody>
      </p:sp>
      <p:sp>
        <p:nvSpPr>
          <p:cNvPr id="9" name="Text Placeholder 1">
            <a:extLst>
              <a:ext uri="{FF2B5EF4-FFF2-40B4-BE49-F238E27FC236}">
                <a16:creationId xmlns:a16="http://schemas.microsoft.com/office/drawing/2014/main" id="{EF0E5966-7240-6C23-1E17-065AF5D9E70D}"/>
              </a:ext>
            </a:extLst>
          </p:cNvPr>
          <p:cNvSpPr txBox="1">
            <a:spLocks/>
          </p:cNvSpPr>
          <p:nvPr/>
        </p:nvSpPr>
        <p:spPr>
          <a:xfrm>
            <a:off x="6096000" y="6393509"/>
            <a:ext cx="4670778" cy="197792"/>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800" dirty="0"/>
              <a:t>Mielipiteet ydinvoimasta 2024, tutkimus C451000968</a:t>
            </a:r>
          </a:p>
        </p:txBody>
      </p:sp>
    </p:spTree>
    <p:extLst>
      <p:ext uri="{BB962C8B-B14F-4D97-AF65-F5344CB8AC3E}">
        <p14:creationId xmlns:p14="http://schemas.microsoft.com/office/powerpoint/2010/main" val="10663887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110"/>
  <p:tag name="EXCLUDEHIDDENSLIDES" val="False"/>
  <p:tag name="NUMBEROFPAGES" val="20"/>
</p:tagLst>
</file>

<file path=ppt/tags/tag10.xml><?xml version="1.0" encoding="utf-8"?>
<p:tagLst xmlns:a="http://schemas.openxmlformats.org/drawingml/2006/main" xmlns:r="http://schemas.openxmlformats.org/officeDocument/2006/relationships" xmlns:p="http://schemas.openxmlformats.org/presentationml/2006/main">
  <p:tag name="SLIDE" val="INDEX"/>
  <p:tag name="TABLE_PER_SLIDE" val="1"/>
  <p:tag name="TABLE_INCLUDE_PAGENUMBERS" val="TRUE"/>
</p:tagLst>
</file>

<file path=ppt/tags/tag2.xml><?xml version="1.0" encoding="utf-8"?>
<p:tagLst xmlns:a="http://schemas.openxmlformats.org/drawingml/2006/main" xmlns:r="http://schemas.openxmlformats.org/officeDocument/2006/relationships" xmlns:p="http://schemas.openxmlformats.org/presentationml/2006/main">
  <p:tag name="LOGO" val="CLIENTLOGOALL"/>
  <p:tag name="LOGO_LAYOUT_ID" val="9"/>
  <p:tag name="LOGO_LAYOUT_NAME" val="CONTENT SLIDES - NO SUB HEADING"/>
  <p:tag name="NEXTTO" val="CORPORATE_FOOTER"/>
</p:tagLst>
</file>

<file path=ppt/tags/tag3.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LOGO" val="CLIENTLOGOALL"/>
  <p:tag name="LOGO_LAYOUT_ID" val="9"/>
  <p:tag name="LOGO_LAYOUT_NAME" val="CONTENT SLIDES - NO SUB HEADING"/>
  <p:tag name="NEXTTO" val="CORPORATE_FOOTER"/>
</p:tagLst>
</file>

<file path=ppt/tags/tag9.xml><?xml version="1.0" encoding="utf-8"?>
<p:tagLst xmlns:a="http://schemas.openxmlformats.org/drawingml/2006/main" xmlns:r="http://schemas.openxmlformats.org/officeDocument/2006/relationships" xmlns:p="http://schemas.openxmlformats.org/presentationml/2006/main">
  <p:tag name="LOGO" val="CLIENTLOGOALL"/>
  <p:tag name="LOGO_LAYOUT_ID" val="1"/>
  <p:tag name="LOGO_LAYOUT_NAME" val="TITLE SLIDE 1 (WHITE)"/>
</p:tagLst>
</file>

<file path=ppt/theme/theme1.xml><?xml version="1.0" encoding="utf-8"?>
<a:theme xmlns:a="http://schemas.openxmlformats.org/drawingml/2006/main" name="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PowerPoint template 16x9 - for presentations and pitches.potx" id="{D8666C9D-CAC6-4C6D-816F-F559062B1AF7}" vid="{F678F0B4-143D-465E-8637-96734F959065}"/>
    </a:ext>
  </a:extLst>
</a:theme>
</file>

<file path=ppt/theme/theme2.xml><?xml version="1.0" encoding="utf-8"?>
<a:theme xmlns:a="http://schemas.openxmlformats.org/drawingml/2006/main" name="Content slides - no sub heading">
  <a:themeElements>
    <a:clrScheme name="Kantar TNS colour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PowerPoint template 16x9 - for presentations and pitches.potx" id="{D8666C9D-CAC6-4C6D-816F-F559062B1AF7}" vid="{B332E1E1-620F-4694-A05F-3BA00EACA09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0124B74836EC48BF76AC0B1485D8FE" ma:contentTypeVersion="2" ma:contentTypeDescription="Create a new document." ma:contentTypeScope="" ma:versionID="7ef99f3146b73b0ac456aadb94661107">
  <xsd:schema xmlns:xsd="http://www.w3.org/2001/XMLSchema" xmlns:xs="http://www.w3.org/2001/XMLSchema" xmlns:p="http://schemas.microsoft.com/office/2006/metadata/properties" xmlns:ns2="0b437f98-23ae-4433-b13b-76c2068079ae" targetNamespace="http://schemas.microsoft.com/office/2006/metadata/properties" ma:root="true" ma:fieldsID="963eca439521cf874d5dbf5bfcb44ac3" ns2:_="">
    <xsd:import namespace="0b437f98-23ae-4433-b13b-76c2068079ae"/>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37f98-23ae-4433-b13b-76c2068079a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193883-9DEF-4394-A746-8B0504B231C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b437f98-23ae-4433-b13b-76c2068079ae"/>
    <ds:schemaRef ds:uri="http://www.w3.org/XML/1998/namespace"/>
    <ds:schemaRef ds:uri="http://purl.org/dc/dcmitype/"/>
  </ds:schemaRefs>
</ds:datastoreItem>
</file>

<file path=customXml/itemProps2.xml><?xml version="1.0" encoding="utf-8"?>
<ds:datastoreItem xmlns:ds="http://schemas.openxmlformats.org/officeDocument/2006/customXml" ds:itemID="{CE3F8E83-05DC-487A-A662-35C7C7CC3C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437f98-23ae-4433-b13b-76c206807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375B81-FBF5-4924-A5E0-F0376D8E7D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Kantar TNS PowerPoint template 16x9 - for presentations and pitches</Template>
  <TotalTime>1426</TotalTime>
  <Words>1102</Words>
  <Application>Microsoft Office PowerPoint</Application>
  <PresentationFormat>Laajakuva</PresentationFormat>
  <Paragraphs>256</Paragraphs>
  <Slides>20</Slides>
  <Notes>4</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20</vt:i4>
      </vt:variant>
    </vt:vector>
  </HeadingPairs>
  <TitlesOfParts>
    <vt:vector size="25" baseType="lpstr">
      <vt:lpstr>Arial</vt:lpstr>
      <vt:lpstr>Calibri</vt:lpstr>
      <vt:lpstr>Wingdings</vt:lpstr>
      <vt:lpstr>Kantar template master</vt:lpstr>
      <vt:lpstr>Content slides - no sub heading</vt:lpstr>
      <vt:lpstr>Mielipiteet ydinvoimasta</vt:lpstr>
      <vt:lpstr>Sisällys</vt:lpstr>
      <vt:lpstr>PowerPoint-esitys</vt:lpstr>
      <vt:lpstr>Aineiston rakenne</vt:lpstr>
      <vt:lpstr>PowerPoint-esitys</vt:lpstr>
      <vt:lpstr>Yleissuhtautuminen ydinvoimaan energianlähteenä Täysin myönteinen/pääpiirteissään myönteinen</vt:lpstr>
      <vt:lpstr>Yleissuhtautuminen ydinvoimaan energianlähteenä Täysin myönteinen/pääpiirteissään myönteinen</vt:lpstr>
      <vt:lpstr>Yleissuhtautuminen ydinvoimaan energianlähteenä Täysin myönteinen/pääpiirteissään myönteinen, %</vt:lpstr>
      <vt:lpstr>Yleissuhtautuminen ydinvoimaan energianlähteenä Täysin kielteinen/pääpiirteissään kielteinen</vt:lpstr>
      <vt:lpstr>Yleissuhtautuminen ydinvoimaan energianlähteenä Täysin kielteinen/pääpiirteissään kielteinen</vt:lpstr>
      <vt:lpstr>Yleissuhtautuminen ydinvoimaan energianlähteenä Täysin kielteinen/pääpiirteissään kielteinen</vt:lpstr>
      <vt:lpstr>Ydinvoiman hyväksyminen ilmastomuutoksen torjuntakeinona Hyväksyy täysin/pääpiirteissään</vt:lpstr>
      <vt:lpstr>Ydinvoiman hyväksyminen ilmastomuutoksen torjuntakeinona Hyväksyy täysin/pääpiirteissään</vt:lpstr>
      <vt:lpstr>Ydinvoiman hyväksyminen ilmastomuutoksen torjuntakeinona Ei hyväksy lainkaan/pääpiirteissään</vt:lpstr>
      <vt:lpstr>Ydinvoiman hyväksyminen ilmastomuutoksen torjuntakeinona Ei hyväksy lainkaan/pääpiirteissään</vt:lpstr>
      <vt:lpstr>PowerPoint-esitys</vt:lpstr>
      <vt:lpstr>Tutkimuksen toteutus</vt:lpstr>
      <vt:lpstr>Kysymykset lomakkeella</vt:lpstr>
      <vt:lpstr>Tulosten tilastolliset luottamusvälit</vt:lpstr>
      <vt:lpstr>Tulosten tilastolliset luottamusvälit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Mielipiteet ydinvoimasta</dc:title>
  <dc:subject>Maaliskuu 2018</dc:subject>
  <dc:creator>Sakari Nurmela</dc:creator>
  <cp:keywords>220402812</cp:keywords>
  <dc:description>6.4.2018</dc:description>
  <cp:lastModifiedBy>Hämäläinen Hanna-Kaisa</cp:lastModifiedBy>
  <cp:revision>72</cp:revision>
  <cp:lastPrinted>2017-03-24T13:40:26Z</cp:lastPrinted>
  <dcterms:created xsi:type="dcterms:W3CDTF">2018-03-19T13:27:58Z</dcterms:created>
  <dcterms:modified xsi:type="dcterms:W3CDTF">2024-04-23T08:43:58Z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0x0101003E0124B74836EC48BF76AC0B1485D8FE</vt:lpwstr>
  </property>
  <property fmtid="{D5CDD505-2E9C-101B-9397-08002B2CF9AE}" pid="3" name="MSIP_Label_3741da7a-79c1-417c-b408-16c0bfe99fca_Enabled">
    <vt:lpwstr>true</vt:lpwstr>
  </property>
  <property fmtid="{D5CDD505-2E9C-101B-9397-08002B2CF9AE}" pid="4" name="MSIP_Label_3741da7a-79c1-417c-b408-16c0bfe99fca_SetDate">
    <vt:lpwstr>2023-04-11T10:43:05Z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789fee0a-e824-46ca-bafa-6b1918199c68</vt:lpwstr>
  </property>
  <property fmtid="{D5CDD505-2E9C-101B-9397-08002B2CF9AE}" pid="9" name="MSIP_Label_3741da7a-79c1-417c-b408-16c0bfe99fca_ContentBits">
    <vt:lpwstr>0</vt:lpwstr>
  </property>
</Properties>
</file>